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6" r:id="rId1"/>
    <p:sldMasterId id="2147483698" r:id="rId2"/>
  </p:sldMasterIdLst>
  <p:notesMasterIdLst>
    <p:notesMasterId r:id="rId12"/>
  </p:notesMasterIdLst>
  <p:handoutMasterIdLst>
    <p:handoutMasterId r:id="rId13"/>
  </p:handoutMasterIdLst>
  <p:sldIdLst>
    <p:sldId id="265" r:id="rId3"/>
    <p:sldId id="266" r:id="rId4"/>
    <p:sldId id="272" r:id="rId5"/>
    <p:sldId id="273" r:id="rId6"/>
    <p:sldId id="274" r:id="rId7"/>
    <p:sldId id="267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64C"/>
    <a:srgbClr val="FBD109"/>
    <a:srgbClr val="C2D821"/>
    <a:srgbClr val="F4891C"/>
    <a:srgbClr val="C4D820"/>
    <a:srgbClr val="FD0703"/>
    <a:srgbClr val="C2D720"/>
    <a:srgbClr val="E714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1" autoAdjust="0"/>
    <p:restoredTop sz="94661"/>
  </p:normalViewPr>
  <p:slideViewPr>
    <p:cSldViewPr>
      <p:cViewPr varScale="1">
        <p:scale>
          <a:sx n="109" d="100"/>
          <a:sy n="109" d="100"/>
        </p:scale>
        <p:origin x="16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B807F-0FD5-4A88-8FB3-075F68B5A7D4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16E86-8231-49A1-B4E5-5BBA59097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3845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1BD46-CE3A-421D-905D-D937B3AF2197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8F5A5-0FCD-4566-AFD1-269E75FC0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80664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5DB29-7BB4-7A45-8D62-6B51BCB1C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C3B58-B294-A747-802A-776084A1C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4C665-2C0E-6542-A07A-63A1FFB8F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C441-F75E-F340-8984-BACC162761CD}" type="datetime1">
              <a:rPr lang="en-GB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4DD4D-CF83-434C-8DAA-BE867DCBC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PowerPoint subject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E3668-F498-1C4F-8A7B-1DA4DA3D8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2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9AE1F-43EE-3748-8ED8-C691B6F3B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80C4DA-3E51-2F4B-8402-3DBD7C69C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66FBE-120C-6643-BC1D-FB8386304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40DD-3871-3941-B3EF-61029DBDF9E3}" type="datetime1">
              <a:rPr lang="en-GB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9543D-EA10-3546-8A86-631EC2720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PowerPoint subject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A2AD0-F386-A740-A670-903E33000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1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63CBD5-2396-1E41-9333-AD414D435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B5769-E401-E944-A524-C2C35A10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4C7AC-73A6-3041-BB65-95F1FCE0A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F2B3C-2039-C64F-905C-2E5E2ACCFE17}" type="datetime1">
              <a:rPr lang="en-GB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587F6-75C7-2148-8B79-31080C0FC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PowerPoint subject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48A04-D702-C24C-9707-D3E019B6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43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FA3A-A82C-9342-ACC5-A8C8DFE30C83}" type="datetime1">
              <a:rPr lang="en-GB" smtClean="0"/>
              <a:t>12/10/2022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PowerPoint subject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2CC628-377B-457E-8762-C0280AE71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6237312"/>
            <a:ext cx="432048" cy="3512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721D85-F321-44D8-95F4-891CBB2ECCDB}"/>
              </a:ext>
            </a:extLst>
          </p:cNvPr>
          <p:cNvSpPr txBox="1"/>
          <p:nvPr userDrawn="1"/>
        </p:nvSpPr>
        <p:spPr>
          <a:xfrm>
            <a:off x="7507325" y="6237312"/>
            <a:ext cx="102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@ESBUK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A88B3D3-F338-4BE5-B8AE-E6D7DF9AA9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06" b="25809"/>
          <a:stretch/>
        </p:blipFill>
        <p:spPr>
          <a:xfrm>
            <a:off x="0" y="0"/>
            <a:ext cx="9144000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82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21D5E-CFEC-5A42-8E5F-8196582A131B}" type="datetime1">
              <a:rPr lang="en-GB" smtClean="0"/>
              <a:t>12/10/2022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PowerPoint subject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754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03AE-556A-F545-B51E-38CE9AF27BAE}" type="datetime1">
              <a:rPr lang="en-GB" smtClean="0"/>
              <a:t>12/10/2022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PowerPoint subject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586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4F03C-2FB5-DC44-98B1-CC6FEE24020E}" type="datetime1">
              <a:rPr lang="en-GB" smtClean="0"/>
              <a:t>12/10/2022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PowerPoint subject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8803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3098-7694-3E4F-B00D-6E47BFCB5581}" type="datetime1">
              <a:rPr lang="en-GB" smtClean="0"/>
              <a:t>12/10/2022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PowerPoint subject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1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2DBA-3C4F-2944-BD52-F261101B18F8}" type="datetime1">
              <a:rPr lang="en-GB" smtClean="0"/>
              <a:t>12/10/2022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PowerPoint subject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374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C0585-436C-3044-86A3-A97BC7B853C2}" type="datetime1">
              <a:rPr lang="en-GB" smtClean="0"/>
              <a:t>12/10/2022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PowerPoint subject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8017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B92F-D305-5444-A032-1387564170F9}" type="datetime1">
              <a:rPr lang="en-GB" smtClean="0"/>
              <a:t>12/10/2022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PowerPoint subject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76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44FF3-0293-F242-8A38-C19881589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C4797-360D-FB40-9984-BD6CA6D93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C5C93-C82D-6545-A89C-D1F018239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DFCB-0527-F042-8815-2E9E75EE78E7}" type="datetime1">
              <a:rPr lang="en-GB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0AAB1-487E-7448-BF62-D05379C1C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PowerPoint subject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E5DF2-6728-914C-B046-382A09BD3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7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E4AB-51A7-C34F-A2B3-A6032CC7CCF6}" type="datetime1">
              <a:rPr lang="en-GB" smtClean="0"/>
              <a:t>12/10/2022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PowerPoint subject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495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F985-2F61-EF44-AC16-588E6BB3DFAB}" type="datetime1">
              <a:rPr lang="en-GB" smtClean="0"/>
              <a:t>12/10/2022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PowerPoint subject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5758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1B70-08C4-A24E-9CFE-4CCCB25E68D8}" type="datetime1">
              <a:rPr lang="en-GB" smtClean="0"/>
              <a:t>12/10/2022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PowerPoint subject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4151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84784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79512" y="6356351"/>
            <a:ext cx="2057400" cy="365125"/>
          </a:xfrm>
        </p:spPr>
        <p:txBody>
          <a:bodyPr/>
          <a:lstStyle/>
          <a:p>
            <a:fld id="{A129F02E-E13B-E148-99C8-275F8509BA90}" type="datetime1">
              <a:rPr lang="en-GB" smtClean="0"/>
              <a:t>12/10/2022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11760" y="6356351"/>
            <a:ext cx="3086100" cy="365125"/>
          </a:xfrm>
        </p:spPr>
        <p:txBody>
          <a:bodyPr/>
          <a:lstStyle/>
          <a:p>
            <a:r>
              <a:rPr lang="en-GB"/>
              <a:t>PowerPoint subject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672708" y="6356351"/>
            <a:ext cx="1491580" cy="365125"/>
          </a:xfrm>
        </p:spPr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7E8AE4-960E-AD43-B751-DEF8CDFA61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06" b="25809"/>
          <a:stretch/>
        </p:blipFill>
        <p:spPr>
          <a:xfrm>
            <a:off x="0" y="0"/>
            <a:ext cx="9144000" cy="11521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066A86-E4DD-F341-B26F-3E2EB20DE30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576" y="6356351"/>
            <a:ext cx="432048" cy="3512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596B760-A39D-D247-B599-343715BCDB13}"/>
              </a:ext>
            </a:extLst>
          </p:cNvPr>
          <p:cNvSpPr txBox="1"/>
          <p:nvPr userDrawn="1"/>
        </p:nvSpPr>
        <p:spPr>
          <a:xfrm>
            <a:off x="7510288" y="6352144"/>
            <a:ext cx="102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@ESBUK</a:t>
            </a:r>
          </a:p>
        </p:txBody>
      </p:sp>
    </p:spTree>
    <p:extLst>
      <p:ext uri="{BB962C8B-B14F-4D97-AF65-F5344CB8AC3E}">
        <p14:creationId xmlns:p14="http://schemas.microsoft.com/office/powerpoint/2010/main" val="1864425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9632" y="1330684"/>
            <a:ext cx="6858000" cy="1006476"/>
          </a:xfrm>
        </p:spPr>
        <p:txBody>
          <a:bodyPr anchor="b"/>
          <a:lstStyle>
            <a:lvl1pPr algn="ctr">
              <a:defRPr sz="450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59632" y="2946705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2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" y="6356351"/>
            <a:ext cx="2057400" cy="365125"/>
          </a:xfrm>
        </p:spPr>
        <p:txBody>
          <a:bodyPr/>
          <a:lstStyle/>
          <a:p>
            <a:fld id="{43E4FA3A-A82C-9342-ACC5-A8C8DFE30C83}" type="datetime1">
              <a:rPr lang="en-GB" smtClean="0"/>
              <a:t>12/10/2022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3086100" cy="365125"/>
          </a:xfrm>
        </p:spPr>
        <p:txBody>
          <a:bodyPr/>
          <a:lstStyle/>
          <a:p>
            <a:r>
              <a:rPr lang="en-GB"/>
              <a:t>PowerPoint subject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80397" y="6356349"/>
            <a:ext cx="1623965" cy="365125"/>
          </a:xfrm>
        </p:spPr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6237312"/>
            <a:ext cx="432048" cy="351252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7507325" y="6237312"/>
            <a:ext cx="102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@ESBUK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06" b="25809"/>
          <a:stretch/>
        </p:blipFill>
        <p:spPr>
          <a:xfrm>
            <a:off x="0" y="0"/>
            <a:ext cx="9144000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123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CDDF-ABF6-2E46-B71A-203AEF044F4F}" type="datetime1">
              <a:rPr lang="en-GB" smtClean="0"/>
              <a:t>12/10/2022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PowerPoint subject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61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6FD78-2B18-5C41-9B2A-987A5E8F3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1F8DF-4D26-0E4A-9B43-4C8CF4571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C0573-21A9-E245-A498-690B21359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B764-0D4E-314C-907C-9962B958C3B2}" type="datetime1">
              <a:rPr lang="en-GB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AED74-4105-0245-8D30-EBFFC80D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PowerPoint subject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4EEF4-DE88-A34C-A097-3C67B2345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59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69B44-87F1-9449-B428-9797FCCCB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D7D64-9149-E845-94AC-A63568B96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5A46E-30F4-C64D-AA5C-2B26832E7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23D10-C011-794C-BE2C-F90C53302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ECD1-EA86-5042-8E5D-8CD468D0EF7B}" type="datetime1">
              <a:rPr lang="en-GB" smtClean="0"/>
              <a:t>12/10/2022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9DA27-CCC0-C845-83E0-D2DAED940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PowerPoint subject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9F30F-B6CD-1E4C-9F8D-7D95E7319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43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BF9DC-E5DE-134E-A1F0-C6AB5B036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7FA9A-4A58-514F-A496-7197565DD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BCDE2-6557-9F4F-A945-7859F5B9D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D9D11B-2219-5549-9D7C-A2E1833CC7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D6A558-8F49-FF47-942A-29E891C283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389C6D-27D9-D34E-AD81-A008E032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F4360-4481-7545-8D7C-4671AA4E9ABC}" type="datetime1">
              <a:rPr lang="en-GB" smtClean="0"/>
              <a:t>12/10/2022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CB338C-347E-FD4B-BBE5-9556FC8C7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PowerPoint subject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AFE20-7D27-9D4D-B202-493D1C173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2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F8765-84D7-744A-A329-2D253F59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9E971-D553-764B-B27A-EFC8EC426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57EF5-9C75-F247-90C6-330FFE7DD956}" type="datetime1">
              <a:rPr lang="en-GB" smtClean="0"/>
              <a:t>12/10/2022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0F501C-F391-A04B-A77F-E22C9149A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PowerPoint subject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90270-F13A-6042-AEFD-55131F5A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4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C45B39-8F22-CD45-B2B2-D556B9E90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0497-FB40-F04E-9497-E757AF0D1A19}" type="datetime1">
              <a:rPr lang="en-GB" smtClean="0"/>
              <a:t>12/10/2022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30155F-E6BB-7D47-B74E-68E319176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PowerPoint subject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38982-0AD9-5D43-AEA9-531E60410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0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9692C-9455-564A-915B-AABAD5AE1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D9C1C-A125-E249-B796-E218343EF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676FDA-F4A5-3149-9428-0D5355FE4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AE388B-6BE2-6F42-9FCD-F7383A89D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6A2FD-B516-C943-8B9D-2F08E1C907F4}" type="datetime1">
              <a:rPr lang="en-GB" smtClean="0"/>
              <a:t>12/10/2022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ECDA6-8AA7-BD4A-AD46-650DC514F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PowerPoint subject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85C52-9624-F146-8E17-61263F963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3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CA5A5-E1D8-654A-99EB-B81115FAA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CA6445-0338-BC4A-8520-0A47F3460B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A2FAAF-1D5A-F74B-A238-BEE5395B2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D4FBE-C7C1-6A4D-8763-912AE8099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B39BD-AEA2-E647-9907-9FB827C5704B}" type="datetime1">
              <a:rPr lang="en-GB" smtClean="0"/>
              <a:t>12/10/2022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223B2-4D22-4042-894B-5587E2F35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PowerPoint subject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0C9A0B-F2BA-F24A-9D99-DFA721710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4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B8F6DA-4F64-B141-A188-9B0FCB51C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22BBE-F8C8-B04C-B0A8-E4551DD7C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FA96A-8A86-D041-B287-D9DB5F7BEA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CE6BF-836A-DF4F-9D8D-BEBA65A8F45B}" type="datetime1">
              <a:rPr lang="en-GB" smtClean="0"/>
              <a:t>12/10/2022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5F56B-812F-FE48-B763-EDE7306DCB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PowerPoint subject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60CD7-9D28-234B-8A60-02B8976E02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F4B7D-873E-F24F-88CE-73B8D204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1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4239F-BD8D-CA4F-8587-DF30D3AE5589}" type="datetime1">
              <a:rPr lang="en-GB" smtClean="0"/>
              <a:t>12/10/2022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PowerPoint subject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07C4F-4DD7-4452-9CBE-7B4BC77324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031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673" r:id="rId13"/>
    <p:sldLayoutId id="2147483684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124744"/>
            <a:ext cx="8352928" cy="72008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latin typeface="+mn-lt"/>
              </a:rPr>
              <a:t>Welcome to your ESB Oracy Journey!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E0446-9056-6D44-8235-C3C5665ECE04}" type="datetime1">
              <a:rPr lang="en-GB" smtClean="0"/>
              <a:t>12/10/2022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Introduction to ESB (International) Level 3 Certificate in Speech (Grade 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1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23528" y="1844824"/>
            <a:ext cx="8352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i="1" dirty="0"/>
              <a:t>What is the Level 3 Certificate in Speech (Grade 8)?</a:t>
            </a:r>
          </a:p>
          <a:p>
            <a:pPr algn="just">
              <a:spcAft>
                <a:spcPts val="600"/>
              </a:spcAft>
            </a:pPr>
            <a:r>
              <a:rPr lang="en-GB" sz="1400" dirty="0"/>
              <a:t>The ESB Level 3 Certificate in Speech (Grade 8) will help you to develop your oracy skills and to refine your </a:t>
            </a:r>
            <a:r>
              <a:rPr lang="en-GB" sz="1400" dirty="0" smtClean="0"/>
              <a:t>presentation </a:t>
            </a:r>
            <a:r>
              <a:rPr lang="en-GB" sz="1400" dirty="0"/>
              <a:t>and performance skills at an advanced level. Specifically, you will construct and deliver original and well-evidenced arguments, interpret and critically review information, and evaluate competing ideas and perspectives in a discussion.</a:t>
            </a:r>
          </a:p>
          <a:p>
            <a:pPr>
              <a:spcAft>
                <a:spcPts val="600"/>
              </a:spcAft>
            </a:pPr>
            <a:r>
              <a:rPr lang="en-GB" b="1" i="1" dirty="0"/>
              <a:t>How will it benefit you?</a:t>
            </a:r>
          </a:p>
          <a:p>
            <a:pPr>
              <a:spcAft>
                <a:spcPts val="600"/>
              </a:spcAft>
            </a:pPr>
            <a:r>
              <a:rPr lang="en-US" sz="1400" dirty="0"/>
              <a:t>Through this oracy journey, you will develop confident and effective interpersonal and communication skills, which are key for employability, and you can also improve your: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self-esteem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determination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resilience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collaborative working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academic achievement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mental health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empathy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learner agency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confidence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/>
              <a:t>sense of identity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292080" y="3946685"/>
            <a:ext cx="3384376" cy="2299344"/>
            <a:chOff x="5292080" y="3955813"/>
            <a:chExt cx="3384376" cy="2299344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2080" y="3955813"/>
              <a:ext cx="3384376" cy="229934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511166" y="4158208"/>
              <a:ext cx="3096344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i="1" dirty="0"/>
                <a:t>Not to mention that </a:t>
              </a:r>
              <a:r>
                <a:rPr lang="en-US" sz="1400" i="1" dirty="0"/>
                <a:t>this qualification carries the following UCAS Tariff points for university and HE entry: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i="1" dirty="0"/>
                <a:t>24 (Pass, Good Pass);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i="1" dirty="0"/>
                <a:t>27 (Merit, Merit Plus); and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 i="1" dirty="0"/>
                <a:t>30 (Distinction). </a:t>
              </a:r>
              <a:endParaRPr lang="en-GB" sz="1400" i="1" dirty="0"/>
            </a:p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18111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153" y="1416560"/>
            <a:ext cx="7886700" cy="792088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solidFill>
                  <a:prstClr val="black"/>
                </a:solidFill>
                <a:latin typeface="Calibri" panose="020F0502020204030204"/>
              </a:rPr>
              <a:t>Welcome to your ESB Oracy Journey!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E0446-9056-6D44-8235-C3C5665ECE04}" type="datetime1">
              <a:rPr lang="en-GB" smtClean="0"/>
              <a:t>12/10/2022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Introduction to ESB (International) Level 3 Certificate in Speech (Grade 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2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2309089"/>
            <a:ext cx="5349180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en-GB" b="1" i="1" dirty="0">
                <a:solidFill>
                  <a:prstClr val="black"/>
                </a:solidFill>
              </a:rPr>
              <a:t>What will you actually do in your assessment?</a:t>
            </a:r>
          </a:p>
          <a:p>
            <a:pPr lvl="0">
              <a:spcAft>
                <a:spcPts val="600"/>
              </a:spcAft>
            </a:pPr>
            <a:r>
              <a:rPr lang="en-GB" sz="1600" b="1" i="1" dirty="0"/>
              <a:t>Section One</a:t>
            </a:r>
          </a:p>
          <a:p>
            <a:pPr lvl="0">
              <a:spcAft>
                <a:spcPts val="600"/>
              </a:spcAft>
            </a:pPr>
            <a:r>
              <a:rPr lang="en-GB" sz="1400" dirty="0"/>
              <a:t>Research and deliver a 5-minute oral presentation based on a technical subject. </a:t>
            </a:r>
          </a:p>
          <a:p>
            <a:pPr lvl="0">
              <a:spcAft>
                <a:spcPts val="600"/>
              </a:spcAft>
            </a:pPr>
            <a:r>
              <a:rPr lang="en-GB" sz="1600" b="1" i="1" dirty="0"/>
              <a:t>Section Two</a:t>
            </a:r>
          </a:p>
          <a:p>
            <a:pPr lvl="0">
              <a:spcAft>
                <a:spcPts val="600"/>
              </a:spcAft>
            </a:pPr>
            <a:r>
              <a:rPr lang="en-GB" sz="1400" dirty="0"/>
              <a:t>Lead a newspaper discussion based on a complex issue with different viewpoints.</a:t>
            </a:r>
          </a:p>
          <a:p>
            <a:pPr lvl="0">
              <a:spcAft>
                <a:spcPts val="600"/>
              </a:spcAft>
            </a:pPr>
            <a:r>
              <a:rPr lang="en-GB" sz="1600" b="1" i="1" dirty="0"/>
              <a:t>Section Three</a:t>
            </a:r>
          </a:p>
          <a:p>
            <a:pPr lvl="0">
              <a:spcAft>
                <a:spcPts val="600"/>
              </a:spcAft>
            </a:pPr>
            <a:r>
              <a:rPr lang="en-GB" sz="1400" dirty="0"/>
              <a:t>Provide an evaluative literary recommendation, which involves researching the writer and commenting on their style. </a:t>
            </a:r>
          </a:p>
          <a:p>
            <a:pPr lvl="0">
              <a:spcAft>
                <a:spcPts val="600"/>
              </a:spcAft>
            </a:pPr>
            <a:r>
              <a:rPr lang="en-GB" sz="1600" b="1" i="1" dirty="0"/>
              <a:t>Section Four</a:t>
            </a:r>
          </a:p>
          <a:p>
            <a:pPr lvl="0">
              <a:spcAft>
                <a:spcPts val="600"/>
              </a:spcAft>
            </a:pPr>
            <a:r>
              <a:rPr lang="en-GB" sz="1400" dirty="0"/>
              <a:t>Participate in a formal discussion by responding to questions, raising enquiries and offering comments based on the work of others. </a:t>
            </a:r>
          </a:p>
          <a:p>
            <a:pPr lvl="0">
              <a:spcAft>
                <a:spcPts val="600"/>
              </a:spcAft>
            </a:pPr>
            <a:endParaRPr lang="en-GB" b="1" i="1" dirty="0">
              <a:solidFill>
                <a:prstClr val="black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0E4BA4-62B8-46F5-B2A5-B844B46AB8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677" y="1386898"/>
            <a:ext cx="2488795" cy="169088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859F2C7-AD78-46D6-A0B9-A83C825A36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16724" y="2910260"/>
            <a:ext cx="2488795" cy="165191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61857CF-7FFB-48BE-B9C5-D2E477C40A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677" y="4474417"/>
            <a:ext cx="2488795" cy="169088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B80BB03-68F9-4774-B101-4BFA28078296}"/>
              </a:ext>
            </a:extLst>
          </p:cNvPr>
          <p:cNvSpPr txBox="1"/>
          <p:nvPr/>
        </p:nvSpPr>
        <p:spPr>
          <a:xfrm>
            <a:off x="6418498" y="1552387"/>
            <a:ext cx="233520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“It isn’t just my speaking skills that have improved – it has benefited me in many ways. My writing skills have improved and my essays are now far more in depth.”</a:t>
            </a:r>
          </a:p>
        </p:txBody>
      </p:sp>
      <p:sp>
        <p:nvSpPr>
          <p:cNvPr id="7" name="Rectangle 6"/>
          <p:cNvSpPr/>
          <p:nvPr/>
        </p:nvSpPr>
        <p:spPr>
          <a:xfrm>
            <a:off x="5926082" y="3105735"/>
            <a:ext cx="22700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“I found as soon as I had a passion for something I wanted to speak about, it actually helped me, it motivated me to do well.”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477542" y="4776695"/>
            <a:ext cx="22700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/>
              <a:t>“I used to see reading a book as a punishment… and now it’s basically a hobby of mine.”</a:t>
            </a:r>
          </a:p>
        </p:txBody>
      </p:sp>
    </p:spTree>
    <p:extLst>
      <p:ext uri="{BB962C8B-B14F-4D97-AF65-F5344CB8AC3E}">
        <p14:creationId xmlns:p14="http://schemas.microsoft.com/office/powerpoint/2010/main" val="156054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2F7CC-B9DC-41B8-B6AA-16B76DCE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52736"/>
            <a:ext cx="8496944" cy="1325563"/>
          </a:xfrm>
        </p:spPr>
        <p:txBody>
          <a:bodyPr>
            <a:normAutofit/>
          </a:bodyPr>
          <a:lstStyle/>
          <a:p>
            <a:r>
              <a:rPr lang="en-GB" sz="3600" b="1" i="1" dirty="0"/>
              <a:t>Learning Outcomes and Assessment Criteria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ADB454-593C-4503-9080-A7EDE6379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9F02E-E13B-E148-99C8-275F8509BA90}" type="datetime1">
              <a:rPr lang="en-GB" smtClean="0"/>
              <a:t>12/10/2022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5C66-2030-4021-9C49-ACB60E93E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Introduction to ESB (International) Level 3 Certificate in Speech (Grade 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0DBED2-FAB8-4355-B417-61362EFEA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88C03FB-05AD-40E4-8D0D-A9001D3DE9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226208"/>
              </p:ext>
            </p:extLst>
          </p:nvPr>
        </p:nvGraphicFramePr>
        <p:xfrm>
          <a:off x="628650" y="2060848"/>
          <a:ext cx="7886700" cy="417228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43860">
                  <a:extLst>
                    <a:ext uri="{9D8B030D-6E8A-4147-A177-3AD203B41FA5}">
                      <a16:colId xmlns:a16="http://schemas.microsoft.com/office/drawing/2014/main" val="1328027981"/>
                    </a:ext>
                  </a:extLst>
                </a:gridCol>
                <a:gridCol w="3383466">
                  <a:extLst>
                    <a:ext uri="{9D8B030D-6E8A-4147-A177-3AD203B41FA5}">
                      <a16:colId xmlns:a16="http://schemas.microsoft.com/office/drawing/2014/main" val="1573426801"/>
                    </a:ext>
                  </a:extLst>
                </a:gridCol>
                <a:gridCol w="4159374">
                  <a:extLst>
                    <a:ext uri="{9D8B030D-6E8A-4147-A177-3AD203B41FA5}">
                      <a16:colId xmlns:a16="http://schemas.microsoft.com/office/drawing/2014/main" val="988786413"/>
                    </a:ext>
                  </a:extLst>
                </a:gridCol>
              </a:tblGrid>
              <a:tr h="453870">
                <a:tc gridSpan="2">
                  <a:txBody>
                    <a:bodyPr/>
                    <a:lstStyle/>
                    <a:p>
                      <a:r>
                        <a:rPr lang="en-GB" sz="1400" b="1" i="1" dirty="0">
                          <a:effectLst/>
                        </a:rPr>
                        <a:t>Learning Outcomes</a:t>
                      </a:r>
                      <a:endParaRPr lang="en-GB" sz="1200" b="1" i="1" dirty="0">
                        <a:effectLst/>
                      </a:endParaRPr>
                    </a:p>
                    <a:p>
                      <a:pPr eaLnBrk="0" fontAlgn="base" hangingPunct="0"/>
                      <a:r>
                        <a:rPr lang="en-GB" sz="1400" b="1" i="1" dirty="0">
                          <a:effectLst/>
                        </a:rPr>
                        <a:t>The learner will:</a:t>
                      </a:r>
                      <a:endParaRPr lang="en-GB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i="1" dirty="0">
                          <a:effectLst/>
                        </a:rPr>
                        <a:t>Assessment Criteria</a:t>
                      </a:r>
                      <a:endParaRPr lang="en-GB" sz="1200" b="1" i="1" dirty="0">
                        <a:effectLst/>
                      </a:endParaRPr>
                    </a:p>
                    <a:p>
                      <a:pPr eaLnBrk="0" fontAlgn="base" hangingPunct="0"/>
                      <a:r>
                        <a:rPr lang="en-GB" sz="1400" b="1" i="1" dirty="0">
                          <a:effectLst/>
                        </a:rPr>
                        <a:t>The learner can:</a:t>
                      </a:r>
                      <a:endParaRPr lang="en-GB" sz="12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92281"/>
                  </a:ext>
                </a:extLst>
              </a:tr>
              <a:tr h="1240442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0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C2D720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Employ appropriate integrated vocal resources to engage the audience in a performance which shows a sense of ownership.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C2D720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eaLnBrk="0" fontAlgn="base" hangingPunct="0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</a:rPr>
                        <a:t>Perform with a sense of ownership of the material, indicating evidence of research.</a:t>
                      </a:r>
                    </a:p>
                    <a:p>
                      <a:pPr marL="285750" lvl="0" indent="-285750" eaLnBrk="0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</a:rPr>
                        <a:t>Consciously integrate knowledge, understanding and skills in a secure and sustained performance.</a:t>
                      </a:r>
                    </a:p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C2D7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809208"/>
                  </a:ext>
                </a:extLst>
              </a:tr>
              <a:tr h="1016749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F4891C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Respond with authority and mature understanding to the quality, form and content of the material being presented.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F4891C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eaLnBrk="0" fontAlgn="base" hangingPunct="0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</a:rPr>
                        <a:t>Demonstrate an understanding of the material.</a:t>
                      </a:r>
                    </a:p>
                    <a:p>
                      <a:pPr marL="285750" lvl="0" indent="-285750" eaLnBrk="0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</a:rPr>
                        <a:t>Demonstrate authority and control thorough relevant preparation.</a:t>
                      </a:r>
                    </a:p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F489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982409"/>
                  </a:ext>
                </a:extLst>
              </a:tr>
              <a:tr h="1105362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0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FBD109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Adopt and sustain a role and effectively convey complexity of meaning.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FBD109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eaLnBrk="0" fontAlgn="base" hangingPunct="0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</a:rPr>
                        <a:t>Combine skilful and appropriate use of voice and body to engage the audience wholeheartedly.</a:t>
                      </a:r>
                    </a:p>
                    <a:p>
                      <a:pPr marL="285750" lvl="0" indent="-285750" eaLnBrk="0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</a:rPr>
                        <a:t>Demonstrate a discriminating and sensitive personal interpretation of the material, which conveys complexity and range of meaning.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FBD1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916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1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77F3B-76CD-4975-A58A-547736C6E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268760"/>
            <a:ext cx="7886700" cy="864096"/>
          </a:xfrm>
        </p:spPr>
        <p:txBody>
          <a:bodyPr/>
          <a:lstStyle/>
          <a:p>
            <a:r>
              <a:rPr lang="en-GB" b="1" i="1" dirty="0"/>
              <a:t>How will you be assessed?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47FC3A-04B5-4C40-BA57-A737F6A64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9F02E-E13B-E148-99C8-275F8509BA90}" type="datetime1">
              <a:rPr lang="en-GB" smtClean="0"/>
              <a:t>12/10/2022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DE63E7-1D1D-45D0-A842-1EFCC6B1D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Introduction to ESB (International) Level 3 Certificate in Speech (Grade 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834D9A-F9E7-43C0-993E-2F443B150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4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40F604-96C9-4EBF-BF1A-04352019BE7F}"/>
              </a:ext>
            </a:extLst>
          </p:cNvPr>
          <p:cNvSpPr txBox="1"/>
          <p:nvPr/>
        </p:nvSpPr>
        <p:spPr>
          <a:xfrm>
            <a:off x="364654" y="2291346"/>
            <a:ext cx="30861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/>
              <a:t>You will present to a minimum group of 5. This permits full interaction for the assessment as a whole. </a:t>
            </a:r>
          </a:p>
          <a:p>
            <a:endParaRPr lang="en-GB" sz="1600" dirty="0"/>
          </a:p>
          <a:p>
            <a:r>
              <a:rPr lang="en-GB" sz="1600" dirty="0"/>
              <a:t>The assessment group should be seated in a horseshoe with the assessor at one end and the speaker in the mouth of the horseshoe.</a:t>
            </a:r>
          </a:p>
          <a:p>
            <a:endParaRPr lang="en-GB" sz="1600" dirty="0"/>
          </a:p>
          <a:p>
            <a:r>
              <a:rPr lang="en-GB" sz="1600" dirty="0"/>
              <a:t>This allows for easy eye contact across the group and ensures the assessor is part of the audience.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6" y="2420888"/>
            <a:ext cx="5219170" cy="293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07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886700" cy="1325563"/>
          </a:xfrm>
        </p:spPr>
        <p:txBody>
          <a:bodyPr/>
          <a:lstStyle/>
          <a:p>
            <a:pPr algn="ctr"/>
            <a:r>
              <a:rPr lang="en-GB" b="1" i="1" dirty="0">
                <a:latin typeface="+mn-lt"/>
              </a:rPr>
              <a:t>The Four Sections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9F02E-E13B-E148-99C8-275F8509BA90}" type="datetime1">
              <a:rPr lang="en-GB" smtClean="0"/>
              <a:t>12/10/2022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Introduction to ESB (International) Level 3 Certificate in Speech (Grade 8)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07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196753"/>
            <a:ext cx="7886700" cy="661720"/>
          </a:xfrm>
        </p:spPr>
        <p:txBody>
          <a:bodyPr>
            <a:normAutofit fontScale="90000"/>
          </a:bodyPr>
          <a:lstStyle/>
          <a:p>
            <a:r>
              <a:rPr lang="en-US" b="1" i="1" dirty="0">
                <a:latin typeface="+mn-lt"/>
              </a:rPr>
              <a:t>Section 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E0446-9056-6D44-8235-C3C5665ECE04}" type="datetime1">
              <a:rPr lang="en-GB" smtClean="0"/>
              <a:t>12/10/2022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Introduction to ESB (International) Level 3 Certificate in Speech (Grade 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6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92161" y="1760991"/>
            <a:ext cx="4843935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en-GB" sz="1600" b="1" i="1" dirty="0">
                <a:solidFill>
                  <a:srgbClr val="E7141C"/>
                </a:solidFill>
              </a:rPr>
              <a:t>Research and deliver a 5-minute oral presentation based on a technical subject.</a:t>
            </a:r>
          </a:p>
          <a:p>
            <a:pPr lvl="0">
              <a:spcAft>
                <a:spcPts val="600"/>
              </a:spcAft>
            </a:pPr>
            <a:r>
              <a:rPr lang="en-GB" sz="1600" b="1" i="1" dirty="0"/>
              <a:t>During your preparation and  delivery of this section, you will: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130" y="2915153"/>
            <a:ext cx="4843934" cy="3303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•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 a topic of substance, using a key investigation/enquiry question to guide research and analysis.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•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Practise using a range of reputable sources, evaluating and synthesising information.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•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 to use academic discourse, utilising a range of tier 1, 2 and 3 vocabularies, carefully selected to impart their message.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•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 learner agency by taking ownership of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own learning.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•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Continue developing critical analysis skills: collecting, interpreting and presenting qualitative and quantitative data.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196649"/>
              </p:ext>
            </p:extLst>
          </p:nvPr>
        </p:nvGraphicFramePr>
        <p:xfrm>
          <a:off x="6144647" y="2176480"/>
          <a:ext cx="2260600" cy="133731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2260600">
                  <a:extLst>
                    <a:ext uri="{9D8B030D-6E8A-4147-A177-3AD203B41FA5}">
                      <a16:colId xmlns:a16="http://schemas.microsoft.com/office/drawing/2014/main" val="2704085999"/>
                    </a:ext>
                  </a:extLst>
                </a:gridCol>
              </a:tblGrid>
              <a:tr h="17973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Structure and time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5521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Style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9385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Voice and Speech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9681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Content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7559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Use of Supportive material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307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Communication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40392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185C076-9064-4386-8605-4BBB79C6DCA2}"/>
              </a:ext>
            </a:extLst>
          </p:cNvPr>
          <p:cNvSpPr txBox="1"/>
          <p:nvPr/>
        </p:nvSpPr>
        <p:spPr>
          <a:xfrm>
            <a:off x="3911473" y="167380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>
              <a:spcAft>
                <a:spcPts val="600"/>
              </a:spcAft>
            </a:pPr>
            <a:r>
              <a:rPr lang="en-GB" sz="1800" b="1" i="1" dirty="0"/>
              <a:t>You will be assessed on: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FBFECE2-194C-4937-BE7E-75897B781E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247826"/>
              </p:ext>
            </p:extLst>
          </p:nvPr>
        </p:nvGraphicFramePr>
        <p:xfrm>
          <a:off x="5691366" y="3647131"/>
          <a:ext cx="3167162" cy="17457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3665272616"/>
                    </a:ext>
                  </a:extLst>
                </a:gridCol>
                <a:gridCol w="2807122">
                  <a:extLst>
                    <a:ext uri="{9D8B030D-6E8A-4147-A177-3AD203B41FA5}">
                      <a16:colId xmlns:a16="http://schemas.microsoft.com/office/drawing/2014/main" val="277346759"/>
                    </a:ext>
                  </a:extLst>
                </a:gridCol>
              </a:tblGrid>
              <a:tr h="874798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C2D720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Employ appropriate integrated vocal resources to engage the audience in a performance which shows a sense of ownership.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C2D7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899057"/>
                  </a:ext>
                </a:extLst>
              </a:tr>
              <a:tr h="712093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000" dirty="0">
                          <a:effectLst/>
                        </a:rPr>
                        <a:t>LO2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F4891C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Respond with authority and mature understanding to the quality, form and content of the material being presented.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F489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273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10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196752"/>
            <a:ext cx="7886700" cy="845395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Section 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E0446-9056-6D44-8235-C3C5665ECE04}" type="datetime1">
              <a:rPr lang="en-GB" smtClean="0"/>
              <a:t>12/10/2022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7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1909246"/>
            <a:ext cx="4392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en-GB" sz="1600" b="1" i="1" dirty="0">
                <a:solidFill>
                  <a:srgbClr val="E7141C"/>
                </a:solidFill>
              </a:rPr>
              <a:t>Lead a newspaper discussion based on a complex issue with different viewpoints.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323528" y="2556518"/>
            <a:ext cx="4176464" cy="3055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100"/>
              <a:buFont typeface="Symbol" panose="05050102010706020507" pitchFamily="18" charset="2"/>
              <a:buChar char="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 engagement in current affairs, develop moral agency and critical thinking.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100"/>
              <a:buFont typeface="Symbol" panose="05050102010706020507" pitchFamily="18" charset="2"/>
              <a:buChar char="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 to adhere to strict time management goals.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100"/>
              <a:buFont typeface="Symbol" panose="05050102010706020507" pitchFamily="18" charset="2"/>
              <a:buChar char="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Evaluate, synthesise, and analyse information.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100"/>
              <a:buFont typeface="Symbol" panose="05050102010706020507" pitchFamily="18" charset="2"/>
              <a:buChar char="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Critically evaluate use of evidence and bias in the media, using this knowledge when formulating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own opinions and arguments.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100"/>
              <a:buFont typeface="Symbol" panose="05050102010706020507" pitchFamily="18" charset="2"/>
              <a:buChar char="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leadership skills by guiding and directing discussion, using strategies to include all group members and encourage thoughtful, balanced debate.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068438"/>
              </p:ext>
            </p:extLst>
          </p:nvPr>
        </p:nvGraphicFramePr>
        <p:xfrm>
          <a:off x="6165074" y="2420888"/>
          <a:ext cx="2260600" cy="1327785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2260600">
                  <a:extLst>
                    <a:ext uri="{9D8B030D-6E8A-4147-A177-3AD203B41FA5}">
                      <a16:colId xmlns:a16="http://schemas.microsoft.com/office/drawing/2014/main" val="3225500867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Choice and Structure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79183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Introduction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7743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Voice and Speech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87986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Content and Post-discussion Summary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6109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Leading a Discussion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10172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7771F0F-15F6-4574-9CE3-18C3B0D14C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628487"/>
              </p:ext>
            </p:extLst>
          </p:nvPr>
        </p:nvGraphicFramePr>
        <p:xfrm>
          <a:off x="5672708" y="3866314"/>
          <a:ext cx="3167162" cy="17457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3665272616"/>
                    </a:ext>
                  </a:extLst>
                </a:gridCol>
                <a:gridCol w="2807122">
                  <a:extLst>
                    <a:ext uri="{9D8B030D-6E8A-4147-A177-3AD203B41FA5}">
                      <a16:colId xmlns:a16="http://schemas.microsoft.com/office/drawing/2014/main" val="277346759"/>
                    </a:ext>
                  </a:extLst>
                </a:gridCol>
              </a:tblGrid>
              <a:tr h="874798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C2D720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Employ appropriate integrated vocal resources to engage the audience in a performance which shows a sense of ownership.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C2D7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899057"/>
                  </a:ext>
                </a:extLst>
              </a:tr>
              <a:tr h="712093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000" dirty="0">
                          <a:effectLst/>
                        </a:rPr>
                        <a:t>LO2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F4891C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Respond with authority and mature understanding to the quality, form and content of the material being presented.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F489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27383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185C076-9064-4386-8605-4BBB79C6DCA2}"/>
              </a:ext>
            </a:extLst>
          </p:cNvPr>
          <p:cNvSpPr txBox="1"/>
          <p:nvPr/>
        </p:nvSpPr>
        <p:spPr>
          <a:xfrm>
            <a:off x="3911473" y="167380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>
              <a:spcAft>
                <a:spcPts val="600"/>
              </a:spcAft>
            </a:pPr>
            <a:r>
              <a:rPr lang="en-GB" sz="1800" b="1" i="1" dirty="0"/>
              <a:t>You will be assessed on:</a:t>
            </a: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 txBox="1">
            <a:spLocks/>
          </p:cNvSpPr>
          <p:nvPr/>
        </p:nvSpPr>
        <p:spPr>
          <a:xfrm>
            <a:off x="2586608" y="636299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Introduction to ESB (International) Level 3 Certificate in Speech (Grade 8)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505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908720"/>
            <a:ext cx="7886700" cy="840061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Section 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E0446-9056-6D44-8235-C3C5665ECE04}" type="datetime1">
              <a:rPr lang="en-GB" smtClean="0"/>
              <a:t>12/10/2022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8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1609824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b="1" i="1" dirty="0">
                <a:solidFill>
                  <a:srgbClr val="E7141C"/>
                </a:solidFill>
              </a:rPr>
              <a:t>Provide an evaluative literary recommendation, which involves researching the writer and commenting on their style. </a:t>
            </a:r>
          </a:p>
        </p:txBody>
      </p:sp>
      <p:sp>
        <p:nvSpPr>
          <p:cNvPr id="7" name="Rectangle 6"/>
          <p:cNvSpPr/>
          <p:nvPr/>
        </p:nvSpPr>
        <p:spPr>
          <a:xfrm>
            <a:off x="323528" y="2194599"/>
            <a:ext cx="4896544" cy="3826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evaluative judgements based in objectivity and a clear understanding of the subject matter.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Opportunity for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personal 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interests to shine, enabling confident and enthusiastic delivery.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 the subject of review to the wider canon, drawing contrasts and comparisons.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 own bias and prejudice, giving opportunities for self-reflection and growth.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rgbClr val="000000"/>
                </a:solidFill>
              </a:rPr>
              <a:t>Explore a range of forms of creative language.</a:t>
            </a:r>
            <a:endParaRPr lang="en-GB" sz="1400" dirty="0"/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rgbClr val="000000"/>
                </a:solidFill>
              </a:rPr>
              <a:t>Encourage wider reading, exposing learners to world literature from other cultures and traditions. </a:t>
            </a:r>
            <a:endParaRPr lang="en-GB" sz="1400" dirty="0"/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rgbClr val="000000"/>
                </a:solidFill>
              </a:rPr>
              <a:t>Consider historical, political, social, economic, and cultural contexts of pieces of writing.</a:t>
            </a:r>
            <a:endParaRPr lang="en-GB" sz="1400" dirty="0"/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rgbClr val="000000"/>
                </a:solidFill>
              </a:rPr>
              <a:t>View literature through a variety of interpretive lenses.</a:t>
            </a:r>
            <a:endParaRPr lang="en-GB" sz="1400" dirty="0">
              <a:effectLst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817802"/>
              </p:ext>
            </p:extLst>
          </p:nvPr>
        </p:nvGraphicFramePr>
        <p:xfrm>
          <a:off x="6033988" y="1953368"/>
          <a:ext cx="2260600" cy="120015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2260600">
                  <a:extLst>
                    <a:ext uri="{9D8B030D-6E8A-4147-A177-3AD203B41FA5}">
                      <a16:colId xmlns:a16="http://schemas.microsoft.com/office/drawing/2014/main" val="2429677028"/>
                    </a:ext>
                  </a:extLst>
                </a:gridCol>
              </a:tblGrid>
              <a:tr h="2400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Choice of Material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600409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Evaluation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653299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Memorisation or Reading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6878556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Delivery / Voice / Face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7134229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dirty="0">
                          <a:effectLst/>
                        </a:rPr>
                        <a:t>Interpretation / Communication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985017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462FEA2-A702-4997-93A5-A575BD29F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382915"/>
              </p:ext>
            </p:extLst>
          </p:nvPr>
        </p:nvGraphicFramePr>
        <p:xfrm>
          <a:off x="5220072" y="3268626"/>
          <a:ext cx="3749998" cy="24502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281066449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9361519"/>
                    </a:ext>
                  </a:extLst>
                </a:gridCol>
                <a:gridCol w="2021806">
                  <a:extLst>
                    <a:ext uri="{9D8B030D-6E8A-4147-A177-3AD203B41FA5}">
                      <a16:colId xmlns:a16="http://schemas.microsoft.com/office/drawing/2014/main" val="1331139798"/>
                    </a:ext>
                  </a:extLst>
                </a:gridCol>
              </a:tblGrid>
              <a:tr h="1659434"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200" dirty="0" smtClean="0">
                          <a:effectLst/>
                        </a:rPr>
                        <a:t>LO3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FBD109"/>
                    </a:solidFill>
                  </a:tcPr>
                </a:tc>
                <a:tc>
                  <a:txBody>
                    <a:bodyPr/>
                    <a:lstStyle/>
                    <a:p>
                      <a:pPr eaLnBrk="0" fontAlgn="base" hangingPunct="0">
                        <a:lnSpc>
                          <a:spcPct val="115000"/>
                        </a:lnSpc>
                      </a:pPr>
                      <a:r>
                        <a:rPr lang="en-GB" sz="1200" dirty="0">
                          <a:effectLst/>
                        </a:rPr>
                        <a:t>Adopt and sustain a role and effectively convey complexity of meaning.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FBD109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eaLnBrk="0" fontAlgn="base" hangingPunct="0">
                        <a:lnSpc>
                          <a:spcPct val="115000"/>
                        </a:lnSpc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</a:rPr>
                        <a:t>Combine skilful and appropriate use of voice and body to engage the audience wholeheartedly.</a:t>
                      </a:r>
                    </a:p>
                    <a:p>
                      <a:pPr marL="285750" lvl="0" indent="-285750" eaLnBrk="0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</a:rPr>
                        <a:t>Demonstrate a discriminating and sensitive personal interpretation of the material, which conveys complexity and range of meaning.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68400" marB="68400">
                    <a:solidFill>
                      <a:srgbClr val="FBD1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559601"/>
                  </a:ext>
                </a:extLst>
              </a:tr>
            </a:tbl>
          </a:graphicData>
        </a:graphic>
      </p:graphicFrame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11760" y="6356351"/>
            <a:ext cx="3086100" cy="365125"/>
          </a:xfrm>
        </p:spPr>
        <p:txBody>
          <a:bodyPr/>
          <a:lstStyle/>
          <a:p>
            <a:r>
              <a:rPr lang="en-GB" dirty="0"/>
              <a:t>Introduction to ESB (International) Level 3 Certificate in Speech (Grade 8)</a:t>
            </a:r>
          </a:p>
        </p:txBody>
      </p:sp>
    </p:spTree>
    <p:extLst>
      <p:ext uri="{BB962C8B-B14F-4D97-AF65-F5344CB8AC3E}">
        <p14:creationId xmlns:p14="http://schemas.microsoft.com/office/powerpoint/2010/main" val="1094199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7A73-8511-DD43-BE87-4328925D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16574"/>
            <a:ext cx="7886700" cy="1325563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Section 4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7C02B-C5E1-7A4E-85E0-707A23B3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E0446-9056-6D44-8235-C3C5665ECE04}" type="datetime1">
              <a:rPr lang="en-GB" smtClean="0"/>
              <a:t>12/10/2022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9DDC0-3EF1-4D47-B239-B6DE7EB0D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C4F-4DD7-4452-9CBE-7B4BC77324C7}" type="slidenum">
              <a:rPr lang="en-GB" smtClean="0"/>
              <a:t>9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1971743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en-GB" sz="1600" b="1" i="1" dirty="0">
                <a:solidFill>
                  <a:srgbClr val="E7141C"/>
                </a:solidFill>
              </a:rPr>
              <a:t>Participate in a formal discussion by responding to questions, raising enquiries and offering comments based on the work of others. </a:t>
            </a:r>
          </a:p>
        </p:txBody>
      </p:sp>
      <p:sp>
        <p:nvSpPr>
          <p:cNvPr id="7" name="Rectangle 6"/>
          <p:cNvSpPr/>
          <p:nvPr/>
        </p:nvSpPr>
        <p:spPr>
          <a:xfrm>
            <a:off x="323528" y="2636912"/>
            <a:ext cx="4896544" cy="2464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higher-order questioning and thinking skills.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Encourage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be reflective, able to adapt and modify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own views as a result of discussion. 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Justify and support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knowledge by preparing for potential areas of enquiry and speaking with conviction and command of </a:t>
            </a:r>
            <a:r>
              <a:rPr lang="en-GB" sz="1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</a:t>
            </a: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Autonomy of choice in each section encourages reluctant speakers to feel ownership of their material and gain confidence in their responses.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718414"/>
              </p:ext>
            </p:extLst>
          </p:nvPr>
        </p:nvGraphicFramePr>
        <p:xfrm>
          <a:off x="5949628" y="2636912"/>
          <a:ext cx="2260600" cy="23085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2260600">
                  <a:extLst>
                    <a:ext uri="{9D8B030D-6E8A-4147-A177-3AD203B41FA5}">
                      <a16:colId xmlns:a16="http://schemas.microsoft.com/office/drawing/2014/main" val="2653741870"/>
                    </a:ext>
                  </a:extLst>
                </a:gridCol>
              </a:tblGrid>
              <a:tr h="4362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Response to Questions and Challenges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68400" marB="68400" anchor="ctr"/>
                </a:tc>
                <a:extLst>
                  <a:ext uri="{0D108BD9-81ED-4DB2-BD59-A6C34878D82A}">
                    <a16:rowId xmlns:a16="http://schemas.microsoft.com/office/drawing/2014/main" val="1310354107"/>
                  </a:ext>
                </a:extLst>
              </a:tr>
              <a:tr h="4362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Questioning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68400" marB="68400" anchor="ctr"/>
                </a:tc>
                <a:extLst>
                  <a:ext uri="{0D108BD9-81ED-4DB2-BD59-A6C34878D82A}">
                    <a16:rowId xmlns:a16="http://schemas.microsoft.com/office/drawing/2014/main" val="425171674"/>
                  </a:ext>
                </a:extLst>
              </a:tr>
              <a:tr h="4362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Listening Skills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68400" marB="68400" anchor="ctr"/>
                </a:tc>
                <a:extLst>
                  <a:ext uri="{0D108BD9-81ED-4DB2-BD59-A6C34878D82A}">
                    <a16:rowId xmlns:a16="http://schemas.microsoft.com/office/drawing/2014/main" val="4292002362"/>
                  </a:ext>
                </a:extLst>
              </a:tr>
              <a:tr h="4362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Taking part in the Group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68400" marB="68400" anchor="ctr"/>
                </a:tc>
                <a:extLst>
                  <a:ext uri="{0D108BD9-81ED-4DB2-BD59-A6C34878D82A}">
                    <a16:rowId xmlns:a16="http://schemas.microsoft.com/office/drawing/2014/main" val="3108637788"/>
                  </a:ext>
                </a:extLst>
              </a:tr>
              <a:tr h="4362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u="none" strike="noStrike" dirty="0">
                          <a:effectLst/>
                        </a:rPr>
                        <a:t>General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68400" marB="68400" anchor="ctr"/>
                </a:tc>
                <a:extLst>
                  <a:ext uri="{0D108BD9-81ED-4DB2-BD59-A6C34878D82A}">
                    <a16:rowId xmlns:a16="http://schemas.microsoft.com/office/drawing/2014/main" val="558047983"/>
                  </a:ext>
                </a:extLst>
              </a:tr>
            </a:tbl>
          </a:graphicData>
        </a:graphic>
      </p:graphicFrame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B758FB9-9D8A-6B4F-90F2-BDD3ED42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11760" y="6356351"/>
            <a:ext cx="3086100" cy="365125"/>
          </a:xfrm>
        </p:spPr>
        <p:txBody>
          <a:bodyPr/>
          <a:lstStyle/>
          <a:p>
            <a:r>
              <a:rPr lang="en-GB" dirty="0"/>
              <a:t>Introduction to ESB (International) Level 3 Certificate in Speech (Grade 8)</a:t>
            </a:r>
          </a:p>
        </p:txBody>
      </p:sp>
    </p:spTree>
    <p:extLst>
      <p:ext uri="{BB962C8B-B14F-4D97-AF65-F5344CB8AC3E}">
        <p14:creationId xmlns:p14="http://schemas.microsoft.com/office/powerpoint/2010/main" val="388523079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ESB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2372</TotalTime>
  <Words>1333</Words>
  <Application>Microsoft Office PowerPoint</Application>
  <PresentationFormat>On-screen Show (4:3)</PresentationFormat>
  <Paragraphs>151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Custom Design</vt:lpstr>
      <vt:lpstr>Office Theme</vt:lpstr>
      <vt:lpstr>Welcome to your ESB Oracy Journey!</vt:lpstr>
      <vt:lpstr>Welcome to your ESB Oracy Journey!</vt:lpstr>
      <vt:lpstr>Learning Outcomes and Assessment Criteria </vt:lpstr>
      <vt:lpstr>How will you be assessed?</vt:lpstr>
      <vt:lpstr>The Four Sections</vt:lpstr>
      <vt:lpstr>Section 1</vt:lpstr>
      <vt:lpstr>Section 2</vt:lpstr>
      <vt:lpstr>Section 3</vt:lpstr>
      <vt:lpstr>Section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</dc:creator>
  <cp:lastModifiedBy>Isaac Hart</cp:lastModifiedBy>
  <cp:revision>81</cp:revision>
  <dcterms:created xsi:type="dcterms:W3CDTF">2014-08-12T18:49:29Z</dcterms:created>
  <dcterms:modified xsi:type="dcterms:W3CDTF">2022-10-12T08:25:14Z</dcterms:modified>
</cp:coreProperties>
</file>