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</p:sldMasterIdLst>
  <p:notesMasterIdLst>
    <p:notesMasterId r:id="rId20"/>
  </p:notesMasterIdLst>
  <p:handoutMasterIdLst>
    <p:handoutMasterId r:id="rId21"/>
  </p:handoutMasterIdLst>
  <p:sldIdLst>
    <p:sldId id="282" r:id="rId6"/>
    <p:sldId id="265" r:id="rId7"/>
    <p:sldId id="269" r:id="rId8"/>
    <p:sldId id="266" r:id="rId9"/>
    <p:sldId id="274" r:id="rId10"/>
    <p:sldId id="275" r:id="rId11"/>
    <p:sldId id="277" r:id="rId12"/>
    <p:sldId id="279" r:id="rId13"/>
    <p:sldId id="280" r:id="rId14"/>
    <p:sldId id="281" r:id="rId15"/>
    <p:sldId id="270" r:id="rId16"/>
    <p:sldId id="271" r:id="rId17"/>
    <p:sldId id="27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F46"/>
    <a:srgbClr val="F5891C"/>
    <a:srgbClr val="C3D920"/>
    <a:srgbClr val="E61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47D49-B6FA-4129-9C40-93093E8F34D3}" v="20" dt="2024-10-11T11:44:20.392"/>
    <p1510:client id="{2A033F38-886E-4AE5-B57B-D2495129F15F}" v="14" dt="2024-10-11T11:08:48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381" autoAdjust="0"/>
    <p:restoredTop sz="94661"/>
  </p:normalViewPr>
  <p:slideViewPr>
    <p:cSldViewPr>
      <p:cViewPr varScale="1">
        <p:scale>
          <a:sx n="111" d="100"/>
          <a:sy n="111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omaszek" userId="7c82275e-a041-43cf-b710-05cbbfe64089" providerId="ADAL" clId="{23847D49-B6FA-4129-9C40-93093E8F34D3}"/>
    <pc:docChg chg="undo custSel modMainMaster">
      <pc:chgData name="Anna Domaszek" userId="7c82275e-a041-43cf-b710-05cbbfe64089" providerId="ADAL" clId="{23847D49-B6FA-4129-9C40-93093E8F34D3}" dt="2024-10-11T11:44:20.392" v="17" actId="14100"/>
      <pc:docMkLst>
        <pc:docMk/>
      </pc:docMkLst>
      <pc:sldMasterChg chg="modSp mod modSldLayout">
        <pc:chgData name="Anna Domaszek" userId="7c82275e-a041-43cf-b710-05cbbfe64089" providerId="ADAL" clId="{23847D49-B6FA-4129-9C40-93093E8F34D3}" dt="2024-10-11T11:43:53.793" v="13" actId="14100"/>
        <pc:sldMasterMkLst>
          <pc:docMk/>
          <pc:sldMasterMk cId="2235221457" sldId="2147483672"/>
        </pc:sldMasterMkLst>
        <pc:spChg chg="mod">
          <ac:chgData name="Anna Domaszek" userId="7c82275e-a041-43cf-b710-05cbbfe64089" providerId="ADAL" clId="{23847D49-B6FA-4129-9C40-93093E8F34D3}" dt="2024-10-11T11:43:20.551" v="8" actId="6549"/>
          <ac:spMkLst>
            <pc:docMk/>
            <pc:sldMasterMk cId="2235221457" sldId="2147483672"/>
            <ac:spMk id="4" creationId="{00000000-0000-0000-0000-000000000000}"/>
          </ac:spMkLst>
        </pc:spChg>
        <pc:spChg chg="mod">
          <ac:chgData name="Anna Domaszek" userId="7c82275e-a041-43cf-b710-05cbbfe64089" providerId="ADAL" clId="{23847D49-B6FA-4129-9C40-93093E8F34D3}" dt="2024-10-11T11:41:25.735" v="1" actId="14100"/>
          <ac:spMkLst>
            <pc:docMk/>
            <pc:sldMasterMk cId="2235221457" sldId="2147483672"/>
            <ac:spMk id="5" creationId="{00000000-0000-0000-0000-000000000000}"/>
          </ac:spMkLst>
        </pc:spChg>
        <pc:sldLayoutChg chg="modSp mod">
          <pc:chgData name="Anna Domaszek" userId="7c82275e-a041-43cf-b710-05cbbfe64089" providerId="ADAL" clId="{23847D49-B6FA-4129-9C40-93093E8F34D3}" dt="2024-10-11T11:43:53.793" v="13" actId="14100"/>
          <pc:sldLayoutMkLst>
            <pc:docMk/>
            <pc:sldMasterMk cId="2235221457" sldId="2147483672"/>
            <pc:sldLayoutMk cId="2140612357" sldId="2147483673"/>
          </pc:sldLayoutMkLst>
          <pc:spChg chg="mod">
            <ac:chgData name="Anna Domaszek" userId="7c82275e-a041-43cf-b710-05cbbfe64089" providerId="ADAL" clId="{23847D49-B6FA-4129-9C40-93093E8F34D3}" dt="2024-10-11T11:43:53.793" v="13" actId="14100"/>
            <ac:spMkLst>
              <pc:docMk/>
              <pc:sldMasterMk cId="2235221457" sldId="2147483672"/>
              <pc:sldLayoutMk cId="2140612357" sldId="2147483673"/>
              <ac:spMk id="4" creationId="{00000000-0000-0000-0000-000000000000}"/>
            </ac:spMkLst>
          </pc:spChg>
        </pc:sldLayoutChg>
        <pc:sldLayoutChg chg="modSp mod">
          <pc:chgData name="Anna Domaszek" userId="7c82275e-a041-43cf-b710-05cbbfe64089" providerId="ADAL" clId="{23847D49-B6FA-4129-9C40-93093E8F34D3}" dt="2024-10-11T11:43:38.664" v="10" actId="14100"/>
          <pc:sldLayoutMkLst>
            <pc:docMk/>
            <pc:sldMasterMk cId="2235221457" sldId="2147483672"/>
            <pc:sldLayoutMk cId="2153927696" sldId="2147483685"/>
          </pc:sldLayoutMkLst>
          <pc:spChg chg="mod">
            <ac:chgData name="Anna Domaszek" userId="7c82275e-a041-43cf-b710-05cbbfe64089" providerId="ADAL" clId="{23847D49-B6FA-4129-9C40-93093E8F34D3}" dt="2024-10-11T11:43:38.664" v="10" actId="14100"/>
            <ac:spMkLst>
              <pc:docMk/>
              <pc:sldMasterMk cId="2235221457" sldId="2147483672"/>
              <pc:sldLayoutMk cId="2153927696" sldId="2147483685"/>
              <ac:spMk id="3" creationId="{00000000-0000-0000-0000-000000000000}"/>
            </ac:spMkLst>
          </pc:spChg>
          <pc:spChg chg="mod">
            <ac:chgData name="Anna Domaszek" userId="7c82275e-a041-43cf-b710-05cbbfe64089" providerId="ADAL" clId="{23847D49-B6FA-4129-9C40-93093E8F34D3}" dt="2024-10-11T11:41:17.723" v="0" actId="14100"/>
            <ac:spMkLst>
              <pc:docMk/>
              <pc:sldMasterMk cId="2235221457" sldId="2147483672"/>
              <pc:sldLayoutMk cId="2153927696" sldId="2147483685"/>
              <ac:spMk id="4" creationId="{00000000-0000-0000-0000-000000000000}"/>
            </ac:spMkLst>
          </pc:spChg>
        </pc:sldLayoutChg>
      </pc:sldMasterChg>
      <pc:sldMasterChg chg="modSp mod">
        <pc:chgData name="Anna Domaszek" userId="7c82275e-a041-43cf-b710-05cbbfe64089" providerId="ADAL" clId="{23847D49-B6FA-4129-9C40-93093E8F34D3}" dt="2024-10-11T11:44:20.392" v="17" actId="14100"/>
        <pc:sldMasterMkLst>
          <pc:docMk/>
          <pc:sldMasterMk cId="1188313376" sldId="2147483686"/>
        </pc:sldMasterMkLst>
        <pc:spChg chg="mod">
          <ac:chgData name="Anna Domaszek" userId="7c82275e-a041-43cf-b710-05cbbfe64089" providerId="ADAL" clId="{23847D49-B6FA-4129-9C40-93093E8F34D3}" dt="2024-10-11T11:44:20.392" v="17" actId="14100"/>
          <ac:spMkLst>
            <pc:docMk/>
            <pc:sldMasterMk cId="1188313376" sldId="2147483686"/>
            <ac:spMk id="4" creationId="{D7DFA96A-8A86-D041-B287-D9DB5F7BEA15}"/>
          </ac:spMkLst>
        </pc:spChg>
      </pc:sldMasterChg>
    </pc:docChg>
  </pc:docChgLst>
  <pc:docChgLst>
    <pc:chgData name="Anthea Wilson" userId="f289f84a-f1ae-46ed-b624-bcccc8b1693e" providerId="ADAL" clId="{2A033F38-886E-4AE5-B57B-D2495129F15F}"/>
    <pc:docChg chg="modSld">
      <pc:chgData name="Anthea Wilson" userId="f289f84a-f1ae-46ed-b624-bcccc8b1693e" providerId="ADAL" clId="{2A033F38-886E-4AE5-B57B-D2495129F15F}" dt="2024-10-11T11:08:50.990" v="27" actId="34135"/>
      <pc:docMkLst>
        <pc:docMk/>
      </pc:docMkLst>
      <pc:sldChg chg="addSp modSp mod">
        <pc:chgData name="Anthea Wilson" userId="f289f84a-f1ae-46ed-b624-bcccc8b1693e" providerId="ADAL" clId="{2A033F38-886E-4AE5-B57B-D2495129F15F}" dt="2024-10-11T11:07:40.900" v="3" actId="34135"/>
        <pc:sldMkLst>
          <pc:docMk/>
          <pc:sldMk cId="2181119785" sldId="265"/>
        </pc:sldMkLst>
        <pc:picChg chg="add mod">
          <ac:chgData name="Anthea Wilson" userId="f289f84a-f1ae-46ed-b624-bcccc8b1693e" providerId="ADAL" clId="{2A033F38-886E-4AE5-B57B-D2495129F15F}" dt="2024-10-11T11:07:40.900" v="3" actId="34135"/>
          <ac:picMkLst>
            <pc:docMk/>
            <pc:sldMk cId="2181119785" sldId="265"/>
            <ac:picMk id="6" creationId="{1C5A4F01-5EF4-4D9D-32FA-7A2282F5956C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7:52.261" v="7" actId="34135"/>
        <pc:sldMkLst>
          <pc:docMk/>
          <pc:sldMk cId="1560548218" sldId="266"/>
        </pc:sldMkLst>
        <pc:picChg chg="add mod">
          <ac:chgData name="Anthea Wilson" userId="f289f84a-f1ae-46ed-b624-bcccc8b1693e" providerId="ADAL" clId="{2A033F38-886E-4AE5-B57B-D2495129F15F}" dt="2024-10-11T11:07:52.261" v="7" actId="34135"/>
          <ac:picMkLst>
            <pc:docMk/>
            <pc:sldMk cId="1560548218" sldId="266"/>
            <ac:picMk id="7" creationId="{A2DE83CC-E779-EBFA-0EA7-8577178BEC45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7:47.139" v="5" actId="34135"/>
        <pc:sldMkLst>
          <pc:docMk/>
          <pc:sldMk cId="4249259937" sldId="269"/>
        </pc:sldMkLst>
        <pc:picChg chg="add mod">
          <ac:chgData name="Anthea Wilson" userId="f289f84a-f1ae-46ed-b624-bcccc8b1693e" providerId="ADAL" clId="{2A033F38-886E-4AE5-B57B-D2495129F15F}" dt="2024-10-11T11:07:47.139" v="5" actId="34135"/>
          <ac:picMkLst>
            <pc:docMk/>
            <pc:sldMk cId="4249259937" sldId="269"/>
            <ac:picMk id="7" creationId="{6528F116-AA53-8B01-810C-027A725B2DF8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44.823" v="25" actId="34135"/>
        <pc:sldMkLst>
          <pc:docMk/>
          <pc:sldMk cId="502234459" sldId="270"/>
        </pc:sldMkLst>
        <pc:picChg chg="add mod">
          <ac:chgData name="Anthea Wilson" userId="f289f84a-f1ae-46ed-b624-bcccc8b1693e" providerId="ADAL" clId="{2A033F38-886E-4AE5-B57B-D2495129F15F}" dt="2024-10-11T11:08:44.823" v="25" actId="34135"/>
          <ac:picMkLst>
            <pc:docMk/>
            <pc:sldMk cId="502234459" sldId="270"/>
            <ac:picMk id="10" creationId="{C95D7A76-52F9-E076-020C-4CF50B18E415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34.576" v="21" actId="34135"/>
        <pc:sldMkLst>
          <pc:docMk/>
          <pc:sldMk cId="2059655984" sldId="271"/>
        </pc:sldMkLst>
        <pc:picChg chg="add mod">
          <ac:chgData name="Anthea Wilson" userId="f289f84a-f1ae-46ed-b624-bcccc8b1693e" providerId="ADAL" clId="{2A033F38-886E-4AE5-B57B-D2495129F15F}" dt="2024-10-11T11:08:34.576" v="21" actId="34135"/>
          <ac:picMkLst>
            <pc:docMk/>
            <pc:sldMk cId="2059655984" sldId="271"/>
            <ac:picMk id="6" creationId="{67C35207-5A07-13B2-1D7D-6F1C415B59FA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50.990" v="27" actId="34135"/>
        <pc:sldMkLst>
          <pc:docMk/>
          <pc:sldMk cId="1963719006" sldId="273"/>
        </pc:sldMkLst>
        <pc:picChg chg="add mod">
          <ac:chgData name="Anthea Wilson" userId="f289f84a-f1ae-46ed-b624-bcccc8b1693e" providerId="ADAL" clId="{2A033F38-886E-4AE5-B57B-D2495129F15F}" dt="2024-10-11T11:08:50.990" v="27" actId="34135"/>
          <ac:picMkLst>
            <pc:docMk/>
            <pc:sldMk cId="1963719006" sldId="273"/>
            <ac:picMk id="6" creationId="{B4C96CA9-758C-3F5C-3103-5F49EE8E5714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7:59.662" v="9" actId="34135"/>
        <pc:sldMkLst>
          <pc:docMk/>
          <pc:sldMk cId="2663102204" sldId="274"/>
        </pc:sldMkLst>
        <pc:picChg chg="add mod">
          <ac:chgData name="Anthea Wilson" userId="f289f84a-f1ae-46ed-b624-bcccc8b1693e" providerId="ADAL" clId="{2A033F38-886E-4AE5-B57B-D2495129F15F}" dt="2024-10-11T11:07:59.662" v="9" actId="34135"/>
          <ac:picMkLst>
            <pc:docMk/>
            <pc:sldMk cId="2663102204" sldId="274"/>
            <ac:picMk id="8" creationId="{1ED6B8BC-1AF7-CAE7-EEE1-DE8BA62BEA70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05.728" v="11" actId="34135"/>
        <pc:sldMkLst>
          <pc:docMk/>
          <pc:sldMk cId="3739560388" sldId="275"/>
        </pc:sldMkLst>
        <pc:picChg chg="add mod">
          <ac:chgData name="Anthea Wilson" userId="f289f84a-f1ae-46ed-b624-bcccc8b1693e" providerId="ADAL" clId="{2A033F38-886E-4AE5-B57B-D2495129F15F}" dt="2024-10-11T11:08:05.728" v="11" actId="34135"/>
          <ac:picMkLst>
            <pc:docMk/>
            <pc:sldMk cId="3739560388" sldId="275"/>
            <ac:picMk id="6" creationId="{C67580AC-09F0-D309-9C91-B509C52FAA9D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10.696" v="13" actId="34135"/>
        <pc:sldMkLst>
          <pc:docMk/>
          <pc:sldMk cId="1386988999" sldId="277"/>
        </pc:sldMkLst>
        <pc:picChg chg="add mod">
          <ac:chgData name="Anthea Wilson" userId="f289f84a-f1ae-46ed-b624-bcccc8b1693e" providerId="ADAL" clId="{2A033F38-886E-4AE5-B57B-D2495129F15F}" dt="2024-10-11T11:08:10.696" v="13" actId="34135"/>
          <ac:picMkLst>
            <pc:docMk/>
            <pc:sldMk cId="1386988999" sldId="277"/>
            <ac:picMk id="7" creationId="{5F56C9EB-28DD-C134-2350-DAD3A46A6634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39.885" v="23" actId="34135"/>
        <pc:sldMkLst>
          <pc:docMk/>
          <pc:sldMk cId="544661965" sldId="278"/>
        </pc:sldMkLst>
        <pc:picChg chg="add mod">
          <ac:chgData name="Anthea Wilson" userId="f289f84a-f1ae-46ed-b624-bcccc8b1693e" providerId="ADAL" clId="{2A033F38-886E-4AE5-B57B-D2495129F15F}" dt="2024-10-11T11:08:39.885" v="23" actId="34135"/>
          <ac:picMkLst>
            <pc:docMk/>
            <pc:sldMk cId="544661965" sldId="278"/>
            <ac:picMk id="6" creationId="{5AC0B24A-B88E-3E77-58E9-D10A5E62AE97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14.983" v="15" actId="34135"/>
        <pc:sldMkLst>
          <pc:docMk/>
          <pc:sldMk cId="885261232" sldId="279"/>
        </pc:sldMkLst>
        <pc:picChg chg="add mod">
          <ac:chgData name="Anthea Wilson" userId="f289f84a-f1ae-46ed-b624-bcccc8b1693e" providerId="ADAL" clId="{2A033F38-886E-4AE5-B57B-D2495129F15F}" dt="2024-10-11T11:08:14.983" v="15" actId="34135"/>
          <ac:picMkLst>
            <pc:docMk/>
            <pc:sldMk cId="885261232" sldId="279"/>
            <ac:picMk id="8" creationId="{047F9FCB-8E54-54AC-EE15-1B0CB0FBECD2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21.325" v="17" actId="34135"/>
        <pc:sldMkLst>
          <pc:docMk/>
          <pc:sldMk cId="2368905573" sldId="280"/>
        </pc:sldMkLst>
        <pc:picChg chg="add mod">
          <ac:chgData name="Anthea Wilson" userId="f289f84a-f1ae-46ed-b624-bcccc8b1693e" providerId="ADAL" clId="{2A033F38-886E-4AE5-B57B-D2495129F15F}" dt="2024-10-11T11:08:21.325" v="17" actId="34135"/>
          <ac:picMkLst>
            <pc:docMk/>
            <pc:sldMk cId="2368905573" sldId="280"/>
            <ac:picMk id="5" creationId="{2050433C-69A7-F3A8-2BC6-0DB08D598DF4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8:29.369" v="19" actId="34135"/>
        <pc:sldMkLst>
          <pc:docMk/>
          <pc:sldMk cId="1830985846" sldId="281"/>
        </pc:sldMkLst>
        <pc:picChg chg="add mod">
          <ac:chgData name="Anthea Wilson" userId="f289f84a-f1ae-46ed-b624-bcccc8b1693e" providerId="ADAL" clId="{2A033F38-886E-4AE5-B57B-D2495129F15F}" dt="2024-10-11T11:08:29.369" v="19" actId="34135"/>
          <ac:picMkLst>
            <pc:docMk/>
            <pc:sldMk cId="1830985846" sldId="281"/>
            <ac:picMk id="7" creationId="{FC2785DD-36AB-0634-94F0-7BD2F4EFDF2B}"/>
          </ac:picMkLst>
        </pc:picChg>
      </pc:sldChg>
      <pc:sldChg chg="addSp modSp mod">
        <pc:chgData name="Anthea Wilson" userId="f289f84a-f1ae-46ed-b624-bcccc8b1693e" providerId="ADAL" clId="{2A033F38-886E-4AE5-B57B-D2495129F15F}" dt="2024-10-11T11:07:35.997" v="1" actId="34135"/>
        <pc:sldMkLst>
          <pc:docMk/>
          <pc:sldMk cId="644921232" sldId="282"/>
        </pc:sldMkLst>
        <pc:picChg chg="add mod">
          <ac:chgData name="Anthea Wilson" userId="f289f84a-f1ae-46ed-b624-bcccc8b1693e" providerId="ADAL" clId="{2A033F38-886E-4AE5-B57B-D2495129F15F}" dt="2024-10-11T11:07:35.997" v="1" actId="34135"/>
          <ac:picMkLst>
            <pc:docMk/>
            <pc:sldMk cId="644921232" sldId="282"/>
            <ac:picMk id="7" creationId="{BD91E5FD-DB20-2500-5EDC-C905843A3F6C}"/>
          </ac:picMkLst>
        </pc:picChg>
      </pc:sldChg>
    </pc:docChg>
  </pc:docChgLst>
  <pc:docChgLst>
    <pc:chgData name="Lauren Kearney" userId="b4143d71-0b4c-487b-ad54-94c3c8f1ceb9" providerId="ADAL" clId="{353172AE-FC92-4023-9737-E5F111E88566}"/>
    <pc:docChg chg="undo custSel modSld">
      <pc:chgData name="Lauren Kearney" userId="b4143d71-0b4c-487b-ad54-94c3c8f1ceb9" providerId="ADAL" clId="{353172AE-FC92-4023-9737-E5F111E88566}" dt="2024-09-27T08:41:17.139" v="30" actId="207"/>
      <pc:docMkLst>
        <pc:docMk/>
      </pc:docMkLst>
      <pc:sldChg chg="modSp mod">
        <pc:chgData name="Lauren Kearney" userId="b4143d71-0b4c-487b-ad54-94c3c8f1ceb9" providerId="ADAL" clId="{353172AE-FC92-4023-9737-E5F111E88566}" dt="2024-09-27T08:41:17.139" v="30" actId="207"/>
        <pc:sldMkLst>
          <pc:docMk/>
          <pc:sldMk cId="4249259937" sldId="269"/>
        </pc:sldMkLst>
        <pc:graphicFrameChg chg="mod modGraphic">
          <ac:chgData name="Lauren Kearney" userId="b4143d71-0b4c-487b-ad54-94c3c8f1ceb9" providerId="ADAL" clId="{353172AE-FC92-4023-9737-E5F111E88566}" dt="2024-09-27T08:41:17.139" v="30" actId="207"/>
          <ac:graphicFrameMkLst>
            <pc:docMk/>
            <pc:sldMk cId="4249259937" sldId="269"/>
            <ac:graphicFrameMk id="6" creationId="{00000000-0000-0000-0000-000000000000}"/>
          </ac:graphicFrameMkLst>
        </pc:graphicFrameChg>
      </pc:sldChg>
      <pc:sldChg chg="modSp mod">
        <pc:chgData name="Lauren Kearney" userId="b4143d71-0b4c-487b-ad54-94c3c8f1ceb9" providerId="ADAL" clId="{353172AE-FC92-4023-9737-E5F111E88566}" dt="2024-09-27T08:39:02.105" v="0" actId="20577"/>
        <pc:sldMkLst>
          <pc:docMk/>
          <pc:sldMk cId="644921232" sldId="282"/>
        </pc:sldMkLst>
        <pc:spChg chg="mod">
          <ac:chgData name="Lauren Kearney" userId="b4143d71-0b4c-487b-ad54-94c3c8f1ceb9" providerId="ADAL" clId="{353172AE-FC92-4023-9737-E5F111E88566}" dt="2024-09-27T08:39:02.105" v="0" actId="20577"/>
          <ac:spMkLst>
            <pc:docMk/>
            <pc:sldMk cId="644921232" sldId="282"/>
            <ac:spMk id="8" creationId="{1D802D75-4751-4BB2-B5BD-7B9278E0C5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B807F-0FD5-4A88-8FB3-075F68B5A7D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16E86-8231-49A1-B4E5-5BBA5909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84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1BD46-CE3A-421D-905D-D937B3AF219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8F5A5-0FCD-4566-AFD1-269E75FC0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066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 ideas from the group.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8F5A5-0FCD-4566-AFD1-269E75FC08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0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1330684"/>
            <a:ext cx="6858000" cy="1006476"/>
          </a:xfrm>
        </p:spPr>
        <p:txBody>
          <a:bodyPr anchor="b"/>
          <a:lstStyle>
            <a:lvl1pPr algn="ctr">
              <a:defRPr sz="45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9632" y="294670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356351"/>
            <a:ext cx="857300" cy="365125"/>
          </a:xfrm>
        </p:spPr>
        <p:txBody>
          <a:bodyPr/>
          <a:lstStyle/>
          <a:p>
            <a:r>
              <a:rPr lang="en-US" dirty="0"/>
              <a:t>v2 11/10/2024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086100" cy="365125"/>
          </a:xfrm>
        </p:spPr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0397" y="6356349"/>
            <a:ext cx="1623965" cy="365125"/>
          </a:xfrm>
        </p:spPr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7312"/>
            <a:ext cx="432048" cy="3512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507325" y="6237312"/>
            <a:ext cx="102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@ESBUK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25809"/>
          <a:stretch/>
        </p:blipFill>
        <p:spPr>
          <a:xfrm>
            <a:off x="0" y="0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0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2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6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3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DB29-7BB4-7A45-8D62-6B51BCB1C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C3B58-B294-A747-802A-776084A1C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4C665-2C0E-6542-A07A-63A1FFB8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DD4D-CF83-434C-8DAA-BE867DCB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3668-F498-1C4F-8A7B-1DA4DA3D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4FF3-0293-F242-8A38-C1988158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4797-360D-FB40-9984-BD6CA6D93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5C93-C82D-6545-A89C-D1F01823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0AAB1-487E-7448-BF62-D05379C1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E5DF2-6728-914C-B046-382A09B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FD78-2B18-5C41-9B2A-987A5E8F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1F8DF-4D26-0E4A-9B43-4C8CF457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0573-21A9-E245-A498-690B2135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AED74-4105-0245-8D30-EBFFC80D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EEF4-DE88-A34C-A097-3C67B234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9B44-87F1-9449-B428-9797FCCC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7D64-9149-E845-94AC-A63568B96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A46E-30F4-C64D-AA5C-2B26832E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23D10-C011-794C-BE2C-F90C5330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9DA27-CCC0-C845-83E0-D2DAED94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9F30F-B6CD-1E4C-9F8D-7D95E731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3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F9DC-E5DE-134E-A1F0-C6AB5B03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7FA9A-4A58-514F-A496-7197565DD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DE2-6557-9F4F-A945-7859F5B9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9D11B-2219-5549-9D7C-A2E1833CC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6A558-8F49-FF47-942A-29E891C28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89C6D-27D9-D34E-AD81-A008E032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B338C-347E-FD4B-BBE5-9556FC8C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AFE20-7D27-9D4D-B202-493D1C17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8765-84D7-744A-A329-2D253F59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9E971-D553-764B-B27A-EFC8EC42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F501C-F391-A04B-A77F-E22C9149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90270-F13A-6042-AEFD-55131F5A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478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792088" cy="365125"/>
          </a:xfrm>
        </p:spPr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60" y="6356351"/>
            <a:ext cx="2914948" cy="365125"/>
          </a:xfrm>
        </p:spPr>
        <p:txBody>
          <a:bodyPr/>
          <a:lstStyle/>
          <a:p>
            <a:r>
              <a:rPr lang="en-US" dirty="0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72708" y="6356351"/>
            <a:ext cx="1491580" cy="365125"/>
          </a:xfrm>
        </p:spPr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E8AE4-960E-AD43-B751-DEF8CDFA6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25809"/>
          <a:stretch/>
        </p:blipFill>
        <p:spPr>
          <a:xfrm>
            <a:off x="0" y="0"/>
            <a:ext cx="9144000" cy="11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66A86-E4DD-F341-B26F-3E2EB20DE3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76" y="6356351"/>
            <a:ext cx="432048" cy="351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6B760-A39D-D247-B599-343715BCDB13}"/>
              </a:ext>
            </a:extLst>
          </p:cNvPr>
          <p:cNvSpPr txBox="1"/>
          <p:nvPr userDrawn="1"/>
        </p:nvSpPr>
        <p:spPr>
          <a:xfrm>
            <a:off x="7510288" y="6352144"/>
            <a:ext cx="102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@ESBUK</a:t>
            </a:r>
          </a:p>
        </p:txBody>
      </p:sp>
    </p:spTree>
    <p:extLst>
      <p:ext uri="{BB962C8B-B14F-4D97-AF65-F5344CB8AC3E}">
        <p14:creationId xmlns:p14="http://schemas.microsoft.com/office/powerpoint/2010/main" val="215392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45B39-8F22-CD45-B2B2-D556B9E9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0155F-E6BB-7D47-B74E-68E31917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38982-0AD9-5D43-AEA9-531E6041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7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692C-9455-564A-915B-AABAD5AE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9C1C-A125-E249-B796-E218343E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76FDA-F4A5-3149-9428-0D5355FE4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E388B-6BE2-6F42-9FCD-F7383A89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ECDA6-8AA7-BD4A-AD46-650DC514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85C52-9624-F146-8E17-61263F96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A5A5-E1D8-654A-99EB-B81115FA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A6445-0338-BC4A-8520-0A47F3460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2FAAF-1D5A-F74B-A238-BEE5395B2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D4FBE-C7C1-6A4D-8763-912AE809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223B2-4D22-4042-894B-5587E2F3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C9A0B-F2BA-F24A-9D99-DFA72171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AE1F-43EE-3748-8ED8-C691B6F3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0C4DA-3E51-2F4B-8402-3DBD7C69C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6FBE-120C-6643-BC1D-FB838630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9543D-EA10-3546-8A86-631EC272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A2AD0-F386-A740-A670-903E3300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3CBD5-2396-1E41-9333-AD414D435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B5769-E401-E944-A524-C2C35A108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4C7AC-73A6-3041-BB65-95F1FCE0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587F6-75C7-2148-8B79-31080C0F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48A04-D702-C24C-9707-D3E019B6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4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58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9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4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774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v2 11/10/2024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2983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7C4F-4DD7-4452-9CBE-7B4BC77324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2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8F6DA-4F64-B141-A188-9B0FCB51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22BBE-F8C8-B04C-B0A8-E4551DD7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A96A-8A86-D041-B287-D9DB5F7BE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9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v2 11/10/2024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F56B-812F-FE48-B763-EDE7306DC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ESB-RES-C120 ESB Level 3 Certificate in Speech (Grade 8) 1.3. Research Methods  1: Secondary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0CD7-9D28-234B-8A60-02B8976E0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4B7D-873E-F24F-88CE-73B8D20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l.uk/catalogues-and-collections/digital-collec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iscovery.nationalarchives.gov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nls.uk/digital-resources/" TargetMode="External"/><Relationship Id="rId7" Type="http://schemas.openxmlformats.org/officeDocument/2006/relationships/hyperlink" Target="http://www.freeinfosociety.com/media_index.php?cat=8&amp;type=3" TargetMode="External"/><Relationship Id="rId2" Type="http://schemas.openxmlformats.org/officeDocument/2006/relationships/hyperlink" Target="https://www.history.ac.uk/library/collections/online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ishpathe.com/" TargetMode="External"/><Relationship Id="rId5" Type="http://schemas.openxmlformats.org/officeDocument/2006/relationships/hyperlink" Target="https://www.nasa.gov/connect/sounds/index.html" TargetMode="External"/><Relationship Id="rId4" Type="http://schemas.openxmlformats.org/officeDocument/2006/relationships/hyperlink" Target="https://www.cartoons.ac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hyperlink" Target="https://ethos.bl.uk/Home.do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hyperlink" Target="https://www.nationalarchives.gov.uk/" TargetMode="External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hyperlink" Target="https://www.bl.uk/catalogues-and-collections/digital-collec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latin typeface="+mn-lt"/>
              </a:rPr>
              <a:t>Section 1 – Research Methods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D1078A-C66D-48F3-9603-61AA1E82CA34}"/>
              </a:ext>
            </a:extLst>
          </p:cNvPr>
          <p:cNvSpPr/>
          <p:nvPr/>
        </p:nvSpPr>
        <p:spPr>
          <a:xfrm>
            <a:off x="323528" y="2276872"/>
            <a:ext cx="8496944" cy="792088"/>
          </a:xfrm>
          <a:prstGeom prst="rect">
            <a:avLst/>
          </a:prstGeom>
          <a:solidFill>
            <a:srgbClr val="C3D6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/>
              <a:t>Lesson Objective: To learn about different types of research and how you can use them for your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802D75-4751-4BB2-B5BD-7B9278E0C5BA}"/>
              </a:ext>
            </a:extLst>
          </p:cNvPr>
          <p:cNvSpPr/>
          <p:nvPr/>
        </p:nvSpPr>
        <p:spPr>
          <a:xfrm>
            <a:off x="323528" y="3284984"/>
            <a:ext cx="8496944" cy="2592288"/>
          </a:xfrm>
          <a:prstGeom prst="rect">
            <a:avLst/>
          </a:prstGeom>
          <a:solidFill>
            <a:srgbClr val="FBD1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b="1" i="1" dirty="0"/>
              <a:t>Lesson Outcomes: </a:t>
            </a:r>
          </a:p>
          <a:p>
            <a:r>
              <a:rPr lang="en-GB" b="1" i="1" dirty="0"/>
              <a:t>By the end of these lessons, you should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Understood the difference between primary and secondary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Evaluated the advantages and disadvantages of a range of research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Started to plan your own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1E5FD-DB20-2500-5EDC-C905843A3F6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45" y="111962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Search Engines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8788A-F6C4-4A54-8EE3-858606ECEB07}"/>
              </a:ext>
            </a:extLst>
          </p:cNvPr>
          <p:cNvSpPr txBox="1"/>
          <p:nvPr/>
        </p:nvSpPr>
        <p:spPr>
          <a:xfrm>
            <a:off x="340943" y="2051142"/>
            <a:ext cx="34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</a:rPr>
              <a:t>Use search parameters to find precise results: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BEB6A-9FBC-4C25-B8E1-61FF51094395}"/>
              </a:ext>
            </a:extLst>
          </p:cNvPr>
          <p:cNvSpPr txBox="1"/>
          <p:nvPr/>
        </p:nvSpPr>
        <p:spPr>
          <a:xfrm>
            <a:off x="334745" y="3187149"/>
            <a:ext cx="3152065" cy="523220"/>
          </a:xfrm>
          <a:prstGeom prst="rect">
            <a:avLst/>
          </a:prstGeom>
          <a:solidFill>
            <a:srgbClr val="FCDF4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GB" sz="1400" dirty="0"/>
              <a:t>4. Use AND/OR to refine your search further.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63" y="1268760"/>
            <a:ext cx="4694457" cy="5018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785DD-36AB-0634-94F0-7BD2F4EFDF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68714B-527D-368A-31B5-6A65DFD9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8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6876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online archives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833A8-8AAE-4AD9-8A91-3ED8EF102ED6}"/>
              </a:ext>
            </a:extLst>
          </p:cNvPr>
          <p:cNvSpPr txBox="1"/>
          <p:nvPr/>
        </p:nvSpPr>
        <p:spPr>
          <a:xfrm>
            <a:off x="323528" y="2177863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</a:rPr>
              <a:t>The British Library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987019"/>
            <a:ext cx="6390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https://www.bl.uk/catalogues-and-collections/digital-collections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148437"/>
            <a:ext cx="5433457" cy="3653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748990"/>
            <a:ext cx="2448272" cy="2677656"/>
          </a:xfrm>
          <a:prstGeom prst="rect">
            <a:avLst/>
          </a:prstGeom>
          <a:solidFill>
            <a:srgbClr val="FCDF4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400" dirty="0"/>
              <a:t>The British Library has a fantastic wealth of digital collections – from research on social welfare to manuscripts and photographs, and to a record of all doctoral theses awarded by UK Universities. </a:t>
            </a:r>
          </a:p>
          <a:p>
            <a:endParaRPr lang="en-GB" sz="1400" dirty="0"/>
          </a:p>
          <a:p>
            <a:r>
              <a:rPr lang="en-GB" sz="1400" dirty="0"/>
              <a:t>It is easy to fall down a rabbit-hole of information, though, so make sure you know what you are looking for!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D7A76-52F9-E076-020C-4CF50B18E41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33" y="1131105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online archives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833A8-8AAE-4AD9-8A91-3ED8EF102ED6}"/>
              </a:ext>
            </a:extLst>
          </p:cNvPr>
          <p:cNvSpPr txBox="1"/>
          <p:nvPr/>
        </p:nvSpPr>
        <p:spPr>
          <a:xfrm>
            <a:off x="324877" y="20608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</a:rPr>
              <a:t>National Archives UK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1934" y="1396898"/>
            <a:ext cx="3456384" cy="954107"/>
          </a:xfrm>
          <a:prstGeom prst="rect">
            <a:avLst/>
          </a:prstGeom>
          <a:solidFill>
            <a:srgbClr val="FCDF4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Particularly useful if you are conducting historical research – there are also research guides available to steer you in the right direction. 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3" y="2827481"/>
            <a:ext cx="6295893" cy="34515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32240" y="3268283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https://discovery.nationalarchives.gov.uk/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35207-5A07-13B2-1D7D-6F1C415B59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5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33" y="1131105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online archives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833A8-8AAE-4AD9-8A91-3ED8EF102ED6}"/>
              </a:ext>
            </a:extLst>
          </p:cNvPr>
          <p:cNvSpPr txBox="1"/>
          <p:nvPr/>
        </p:nvSpPr>
        <p:spPr>
          <a:xfrm>
            <a:off x="324877" y="20608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</a:rPr>
              <a:t>Other useful websites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539086"/>
              </p:ext>
            </p:extLst>
          </p:nvPr>
        </p:nvGraphicFramePr>
        <p:xfrm>
          <a:off x="334232" y="2603837"/>
          <a:ext cx="8342224" cy="289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1112">
                  <a:extLst>
                    <a:ext uri="{9D8B030D-6E8A-4147-A177-3AD203B41FA5}">
                      <a16:colId xmlns:a16="http://schemas.microsoft.com/office/drawing/2014/main" val="3806345"/>
                    </a:ext>
                  </a:extLst>
                </a:gridCol>
                <a:gridCol w="4171112">
                  <a:extLst>
                    <a:ext uri="{9D8B030D-6E8A-4147-A177-3AD203B41FA5}">
                      <a16:colId xmlns:a16="http://schemas.microsoft.com/office/drawing/2014/main" val="118974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/>
                        <a:t>Website</a:t>
                      </a:r>
                    </a:p>
                  </a:txBody>
                  <a:tcPr>
                    <a:solidFill>
                      <a:srgbClr val="C3D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/>
                        <a:t>Link</a:t>
                      </a:r>
                    </a:p>
                  </a:txBody>
                  <a:tcPr>
                    <a:solidFill>
                      <a:srgbClr val="C3D9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5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 list of online resources provided by University of London – many are available for free</a:t>
                      </a:r>
                      <a:r>
                        <a:rPr lang="en-GB" sz="1400" baseline="0" dirty="0"/>
                        <a:t> online.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2"/>
                        </a:rPr>
                        <a:t>https://www.history.ac.uk/library/collections/online-resources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87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National Library of 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3"/>
                        </a:rPr>
                        <a:t>https://www.nls.uk/digital-resources/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2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An archive of British Cartoons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4"/>
                        </a:rPr>
                        <a:t>https://www.cartoons.ac.uk/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 collection of sound files from NASA 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5"/>
                        </a:rPr>
                        <a:t>https://www.nasa.gov/connect/sounds/index.html</a:t>
                      </a:r>
                      <a:r>
                        <a:rPr lang="en-GB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6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An archive</a:t>
                      </a:r>
                      <a:r>
                        <a:rPr lang="en-GB" sz="1400" baseline="0" dirty="0"/>
                        <a:t> of newsreel footage from 1896-1978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6"/>
                        </a:rPr>
                        <a:t>https://www.britishpathe.com/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4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 collection of historical</a:t>
                      </a:r>
                      <a:r>
                        <a:rPr lang="en-GB" sz="1400" baseline="0" dirty="0"/>
                        <a:t> sound files (e.g. speeches)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hlinkClick r:id="rId7"/>
                        </a:rPr>
                        <a:t>http://www.freeinfosociety.com/media_index.php?cat=8&amp;type=3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419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AC0B24A-B88E-3E77-58E9-D10A5E62AE9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8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6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6876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Local and School Libraries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14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E4BA4-62B8-46F5-B2A5-B844B46AB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268760"/>
            <a:ext cx="4536504" cy="3082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6878" y="1792872"/>
            <a:ext cx="419355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The internet is not the only place you can conduct your secondary research.</a:t>
            </a:r>
          </a:p>
          <a:p>
            <a:pPr algn="just"/>
            <a:endParaRPr lang="en-GB" sz="1400" dirty="0"/>
          </a:p>
          <a:p>
            <a:pPr algn="ctr"/>
            <a:r>
              <a:rPr lang="en-GB" sz="1400" dirty="0"/>
              <a:t>By using the resources in your school and local libraries, you develop your independent learning and problem-solving skills. </a:t>
            </a:r>
          </a:p>
          <a:p>
            <a:pPr algn="just"/>
            <a:endParaRPr lang="en-GB" sz="1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0E4BA4-62B8-46F5-B2A5-B844B46AB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125" y="3119197"/>
            <a:ext cx="5110970" cy="3314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300" y="3204391"/>
            <a:ext cx="467862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300" dirty="0"/>
          </a:p>
          <a:p>
            <a:pPr algn="ctr"/>
            <a:r>
              <a:rPr lang="en-GB" sz="1300" dirty="0"/>
              <a:t>Not only that, but you also have direct access to a most valuable resource – the librarian! Many school librarians are trained in study or research skills, and so they can help you with appropriate and reliable research and referencing advice.</a:t>
            </a:r>
          </a:p>
          <a:p>
            <a:pPr algn="just"/>
            <a:endParaRPr lang="en-GB" sz="1300" dirty="0"/>
          </a:p>
          <a:p>
            <a:pPr algn="ctr"/>
            <a:r>
              <a:rPr lang="en-GB" sz="1300" dirty="0"/>
              <a:t>Librarians often have an in-depth knowledge of the whole catalogue, so can provide fast and precise results. </a:t>
            </a:r>
          </a:p>
          <a:p>
            <a:pPr algn="just"/>
            <a:endParaRPr lang="en-GB" sz="1300" dirty="0"/>
          </a:p>
          <a:p>
            <a:pPr algn="ctr"/>
            <a:r>
              <a:rPr lang="en-GB" sz="1300" dirty="0"/>
              <a:t>If your research is based on your local area, your local library might have useful archives for you to access.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96CA9-758C-3F5C-3103-5F49EE8E571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96752"/>
            <a:ext cx="7886700" cy="648072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Research Methods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75503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should have now decided on your presentation topic. So what next? Time to plan your research!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60531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nature of your research will very much depend on the content of your presentation. In this lesson, we will go through some of the methods you </a:t>
            </a:r>
            <a:r>
              <a:rPr lang="en-GB" sz="1600"/>
              <a:t>can use </a:t>
            </a:r>
            <a:r>
              <a:rPr lang="en-GB" sz="1600" dirty="0"/>
              <a:t>to conduct relevant, trustworthy and credible research.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96974" y="3433789"/>
            <a:ext cx="2100886" cy="1427341"/>
            <a:chOff x="5148064" y="3281912"/>
            <a:chExt cx="2100886" cy="14273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0E4BA4-62B8-46F5-B2A5-B844B46A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281912"/>
              <a:ext cx="2100886" cy="142734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39493" y="3585529"/>
              <a:ext cx="1518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Secondary Research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9120" y="4470195"/>
            <a:ext cx="2186457" cy="1485478"/>
            <a:chOff x="6156176" y="4775069"/>
            <a:chExt cx="2186457" cy="14854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E4BA4-62B8-46F5-B2A5-B844B46A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75069"/>
              <a:ext cx="2186457" cy="148547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76075" y="4979888"/>
              <a:ext cx="1546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Referencing and avoiding plagiarism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5187" y="4466766"/>
            <a:ext cx="2153653" cy="1463191"/>
            <a:chOff x="683568" y="3301358"/>
            <a:chExt cx="2153653" cy="14631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0E4BA4-62B8-46F5-B2A5-B844B46A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301358"/>
              <a:ext cx="2153653" cy="146319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6731" y="3422458"/>
              <a:ext cx="15873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Primary Research</a:t>
              </a:r>
            </a:p>
            <a:p>
              <a:pPr algn="ctr"/>
              <a:r>
                <a:rPr lang="en-GB" sz="1400" dirty="0"/>
                <a:t>(Collecting, analysing and using data PPT)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C5A4F01-5EF4-4D9D-32FA-7A2282F5956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96752"/>
            <a:ext cx="7886700" cy="648072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Relevant Grade Descriptors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03468"/>
              </p:ext>
            </p:extLst>
          </p:nvPr>
        </p:nvGraphicFramePr>
        <p:xfrm>
          <a:off x="376857" y="2060848"/>
          <a:ext cx="8390286" cy="2407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8381">
                  <a:extLst>
                    <a:ext uri="{9D8B030D-6E8A-4147-A177-3AD203B41FA5}">
                      <a16:colId xmlns:a16="http://schemas.microsoft.com/office/drawing/2014/main" val="3647180846"/>
                    </a:ext>
                  </a:extLst>
                </a:gridCol>
                <a:gridCol w="1398381">
                  <a:extLst>
                    <a:ext uri="{9D8B030D-6E8A-4147-A177-3AD203B41FA5}">
                      <a16:colId xmlns:a16="http://schemas.microsoft.com/office/drawing/2014/main" val="4265856172"/>
                    </a:ext>
                  </a:extLst>
                </a:gridCol>
                <a:gridCol w="1398381">
                  <a:extLst>
                    <a:ext uri="{9D8B030D-6E8A-4147-A177-3AD203B41FA5}">
                      <a16:colId xmlns:a16="http://schemas.microsoft.com/office/drawing/2014/main" val="133678808"/>
                    </a:ext>
                  </a:extLst>
                </a:gridCol>
                <a:gridCol w="1398381">
                  <a:extLst>
                    <a:ext uri="{9D8B030D-6E8A-4147-A177-3AD203B41FA5}">
                      <a16:colId xmlns:a16="http://schemas.microsoft.com/office/drawing/2014/main" val="2519826727"/>
                    </a:ext>
                  </a:extLst>
                </a:gridCol>
                <a:gridCol w="1398381">
                  <a:extLst>
                    <a:ext uri="{9D8B030D-6E8A-4147-A177-3AD203B41FA5}">
                      <a16:colId xmlns:a16="http://schemas.microsoft.com/office/drawing/2014/main" val="769419772"/>
                    </a:ext>
                  </a:extLst>
                </a:gridCol>
                <a:gridCol w="1398381">
                  <a:extLst>
                    <a:ext uri="{9D8B030D-6E8A-4147-A177-3AD203B41FA5}">
                      <a16:colId xmlns:a16="http://schemas.microsoft.com/office/drawing/2014/main" val="54189594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effectLst/>
                        </a:rPr>
                        <a:t>Section 1: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effectLst/>
                        </a:rPr>
                        <a:t>Oral Presentation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effectLst/>
                        </a:rPr>
                        <a:t>Time: 5 minutes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Pa</a:t>
                      </a:r>
                      <a:r>
                        <a:rPr lang="en-GB" sz="1200" spc="-5" dirty="0">
                          <a:effectLst/>
                        </a:rPr>
                        <a:t>s</a:t>
                      </a:r>
                      <a:r>
                        <a:rPr lang="en-GB" sz="1200" dirty="0">
                          <a:effectLst/>
                        </a:rPr>
                        <a:t>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Good Pass</a:t>
                      </a:r>
                    </a:p>
                    <a:p>
                      <a:pPr algn="ctr"/>
                      <a:r>
                        <a:rPr lang="en-GB" sz="1200" dirty="0">
                          <a:effectLst/>
                        </a:rPr>
                        <a:t>(Endorsed)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pc="5" dirty="0">
                          <a:effectLst/>
                        </a:rPr>
                        <a:t>M</a:t>
                      </a:r>
                      <a:r>
                        <a:rPr lang="en-GB" sz="1200" dirty="0">
                          <a:effectLst/>
                        </a:rPr>
                        <a:t>e</a:t>
                      </a:r>
                      <a:r>
                        <a:rPr lang="en-GB" sz="1200" spc="5" dirty="0">
                          <a:effectLst/>
                        </a:rPr>
                        <a:t>r</a:t>
                      </a:r>
                      <a:r>
                        <a:rPr lang="en-GB" sz="1200" spc="-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Merit Plus</a:t>
                      </a:r>
                    </a:p>
                    <a:p>
                      <a:pPr algn="ctr"/>
                      <a:r>
                        <a:rPr lang="en-GB" sz="1200" dirty="0">
                          <a:effectLst/>
                        </a:rPr>
                        <a:t>(Endorsed)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pc="-5" dirty="0">
                          <a:effectLst/>
                        </a:rPr>
                        <a:t>Di</a:t>
                      </a:r>
                      <a:r>
                        <a:rPr lang="en-GB" sz="1200" dirty="0">
                          <a:effectLst/>
                        </a:rPr>
                        <a:t>s</a:t>
                      </a:r>
                      <a:r>
                        <a:rPr lang="en-GB" sz="1200" spc="15" dirty="0">
                          <a:effectLst/>
                        </a:rPr>
                        <a:t>t</a:t>
                      </a:r>
                      <a:r>
                        <a:rPr lang="en-GB" sz="1200" spc="-5" dirty="0">
                          <a:effectLst/>
                        </a:rPr>
                        <a:t>i</a:t>
                      </a:r>
                      <a:r>
                        <a:rPr lang="en-GB" sz="1200" spc="5" dirty="0">
                          <a:effectLst/>
                        </a:rPr>
                        <a:t>nc</a:t>
                      </a:r>
                      <a:r>
                        <a:rPr lang="en-GB" sz="1200" dirty="0">
                          <a:effectLst/>
                        </a:rPr>
                        <a:t>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722867"/>
                  </a:ext>
                </a:extLst>
              </a:tr>
              <a:tr h="129723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1" i="0" dirty="0">
                          <a:effectLst/>
                          <a:latin typeface="Calibri" panose="020F0502020204030204" pitchFamily="34" charset="0"/>
                        </a:rPr>
                        <a:t>Research and Content </a:t>
                      </a:r>
                      <a:endParaRPr lang="en-US" b="1" i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The subject has suitable substance for the level. </a:t>
                      </a:r>
                    </a:p>
                    <a:p>
                      <a:pPr algn="l" rtl="0" fontAlgn="base"/>
                      <a:endParaRPr lang="en-GB" sz="11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There is evidence of research</a:t>
                      </a:r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rtl="0" fontAlgn="base"/>
                      <a:endParaRPr lang="en-GB" sz="11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Some conclusions are drawn. </a:t>
                      </a:r>
                      <a:endParaRPr lang="en-GB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The subject has suitable substance for the level. </a:t>
                      </a:r>
                    </a:p>
                    <a:p>
                      <a:pPr algn="l" rtl="0" fontAlgn="base"/>
                      <a:endParaRPr lang="en-GB" sz="11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There is evidence of research.</a:t>
                      </a:r>
                    </a:p>
                    <a:p>
                      <a:pPr algn="l" rtl="0" fontAlgn="base"/>
                      <a:endParaRPr lang="en-GB" sz="11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Conclusions are drawn </a:t>
                      </a:r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and linked to sources and data. </a:t>
                      </a:r>
                      <a:endParaRPr lang="en-GB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There is depth of knowledge and </a:t>
                      </a:r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consistent use of focused research.</a:t>
                      </a:r>
                    </a:p>
                    <a:p>
                      <a:pPr algn="l" rtl="0" fontAlgn="base"/>
                      <a:endParaRPr lang="en-GB" sz="11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Evidence-based</a:t>
                      </a:r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 conclusions are drawn. </a:t>
                      </a:r>
                      <a:endParaRPr lang="en-GB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There is depth of knowledge and </a:t>
                      </a:r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consistent use of focused research.</a:t>
                      </a:r>
                    </a:p>
                    <a:p>
                      <a:pPr algn="l" rtl="0" fontAlgn="base"/>
                      <a:endParaRPr lang="en-GB" sz="11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Well-considered, </a:t>
                      </a:r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evidence-based</a:t>
                      </a:r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 conclusions are drawn. </a:t>
                      </a:r>
                      <a:endParaRPr lang="en-GB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There is </a:t>
                      </a:r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consistent use of focused research which is synthesised </a:t>
                      </a:r>
                      <a:r>
                        <a:rPr lang="en-GB" sz="1100" b="0" i="0" dirty="0">
                          <a:effectLst/>
                          <a:latin typeface="Calibri" panose="020F0502020204030204" pitchFamily="34" charset="0"/>
                        </a:rPr>
                        <a:t>to draw conclusions and derive implications </a:t>
                      </a:r>
                      <a:r>
                        <a:rPr lang="en-GB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based on a range of evidence. </a:t>
                      </a:r>
                      <a:endParaRPr lang="en-GB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7219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528F116-AA53-8B01-810C-027A725B2D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5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6876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What is Secondary Research?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47" y="1162504"/>
            <a:ext cx="2635642" cy="1136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63DD48-2593-483D-A492-3DCBDA645B30}"/>
              </a:ext>
            </a:extLst>
          </p:cNvPr>
          <p:cNvSpPr txBox="1"/>
          <p:nvPr/>
        </p:nvSpPr>
        <p:spPr>
          <a:xfrm>
            <a:off x="336826" y="2431049"/>
            <a:ext cx="4040045" cy="2161343"/>
          </a:xfrm>
          <a:prstGeom prst="rect">
            <a:avLst/>
          </a:prstGeom>
          <a:solidFill>
            <a:srgbClr val="F589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72000" bIns="72000" rtlCol="0">
            <a:spAutoFit/>
          </a:bodyPr>
          <a:lstStyle/>
          <a:p>
            <a:r>
              <a:rPr lang="en-GB" sz="1400" dirty="0"/>
              <a:t>Secondary research is where you read, collate and analyse existing documents and data.</a:t>
            </a:r>
          </a:p>
          <a:p>
            <a:endParaRPr lang="en-GB" sz="1400" dirty="0"/>
          </a:p>
          <a:p>
            <a:pPr>
              <a:spcAft>
                <a:spcPts val="600"/>
              </a:spcAft>
            </a:pPr>
            <a:r>
              <a:rPr lang="en-GB" sz="1400" dirty="0"/>
              <a:t>You can gather this information from a range of sources – we are going to look at some places you can find 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4" action="ppaction://hlinksldjump"/>
              </a:rPr>
              <a:t>By using search engines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5" action="ppaction://hlinksldjump"/>
              </a:rPr>
              <a:t>Online archives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6" action="ppaction://hlinksldjump"/>
              </a:rPr>
              <a:t>Local and school libraries</a:t>
            </a:r>
            <a:endParaRPr lang="en-GB" sz="1400" dirty="0"/>
          </a:p>
        </p:txBody>
      </p:sp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5EB8F26A-A61A-4DA1-B911-FCC16D340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2431049"/>
            <a:ext cx="3240360" cy="684319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113C98A1-8AE9-44E0-8641-D05FCE28670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6353"/>
          <a:stretch/>
        </p:blipFill>
        <p:spPr>
          <a:xfrm>
            <a:off x="4783341" y="3324992"/>
            <a:ext cx="4093181" cy="888819"/>
          </a:xfrm>
          <a:prstGeom prst="rect">
            <a:avLst/>
          </a:prstGeom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EF3FB527-4BB6-4028-9040-E6E0500451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311" y="4523361"/>
            <a:ext cx="3542211" cy="106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E83CC-E779-EBFA-0EA7-8577178BEC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3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42" y="1124744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Search Engines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39" y="1916832"/>
            <a:ext cx="5508612" cy="2232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DF0E89-BD10-4D7A-84F9-F31FAF6A04D3}"/>
              </a:ext>
            </a:extLst>
          </p:cNvPr>
          <p:cNvSpPr txBox="1"/>
          <p:nvPr/>
        </p:nvSpPr>
        <p:spPr>
          <a:xfrm>
            <a:off x="287642" y="4149080"/>
            <a:ext cx="8356206" cy="1908215"/>
          </a:xfrm>
          <a:prstGeom prst="rect">
            <a:avLst/>
          </a:prstGeom>
          <a:solidFill>
            <a:srgbClr val="C3D92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  <a:hlinkClick r:id="rId3"/>
              </a:rPr>
              <a:t>Google Scholar</a:t>
            </a:r>
            <a:endParaRPr lang="en-GB" sz="2000" b="1" i="1" dirty="0">
              <a:solidFill>
                <a:srgbClr val="F5891C"/>
              </a:solidFill>
            </a:endParaRPr>
          </a:p>
          <a:p>
            <a:r>
              <a:rPr lang="en-GB" sz="1400" dirty="0"/>
              <a:t>Google Scholar is an incredibly useful resource for academic research – it can be used to search for research articles and official documents. </a:t>
            </a:r>
          </a:p>
          <a:p>
            <a:endParaRPr lang="en-GB" sz="1400" dirty="0"/>
          </a:p>
          <a:p>
            <a:r>
              <a:rPr lang="en-GB" sz="1400" dirty="0"/>
              <a:t>You won’t always be able to access the full article or book in the search results, but it is a great place to start to get some peer-reviewed, academic literature on your topic of choice.</a:t>
            </a:r>
          </a:p>
          <a:p>
            <a:endParaRPr lang="en-GB" sz="1400" dirty="0"/>
          </a:p>
          <a:p>
            <a:r>
              <a:rPr lang="en-GB" sz="1400" dirty="0"/>
              <a:t>Using an example from the ‘Choosing Your Topic’ PPT, let’s see what our search turns up: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6B8BC-1AF7-CAE7-EEE1-DE8BA62BEA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0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45" y="122402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Search Engines</a:t>
            </a:r>
            <a:br>
              <a:rPr lang="en-US" sz="2700" b="1" i="1" dirty="0">
                <a:solidFill>
                  <a:srgbClr val="E6151B"/>
                </a:solidFill>
                <a:latin typeface="+mn-lt"/>
              </a:rPr>
            </a:br>
            <a:r>
              <a:rPr lang="en-US" sz="2200" b="1" i="1" dirty="0">
                <a:solidFill>
                  <a:srgbClr val="F5891C"/>
                </a:solidFill>
                <a:latin typeface="+mn-lt"/>
              </a:rPr>
              <a:t>Google Scholar</a:t>
            </a:r>
            <a:endParaRPr lang="en-US" sz="3100" b="1" i="1" dirty="0">
              <a:solidFill>
                <a:srgbClr val="F5891C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864998-204D-4E17-814F-46ECACE99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45" y="2348880"/>
            <a:ext cx="6680957" cy="38684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940880-A5D3-40FC-A955-78DA96AAE310}"/>
              </a:ext>
            </a:extLst>
          </p:cNvPr>
          <p:cNvCxnSpPr>
            <a:cxnSpLocks/>
          </p:cNvCxnSpPr>
          <p:nvPr/>
        </p:nvCxnSpPr>
        <p:spPr>
          <a:xfrm flipV="1">
            <a:off x="4932040" y="2184771"/>
            <a:ext cx="1077835" cy="884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725B0D-095D-4393-8983-A30750D8B831}"/>
              </a:ext>
            </a:extLst>
          </p:cNvPr>
          <p:cNvSpPr txBox="1"/>
          <p:nvPr/>
        </p:nvSpPr>
        <p:spPr>
          <a:xfrm>
            <a:off x="4752020" y="1219767"/>
            <a:ext cx="4032448" cy="954107"/>
          </a:xfrm>
          <a:prstGeom prst="rect">
            <a:avLst/>
          </a:prstGeom>
          <a:solidFill>
            <a:srgbClr val="FCDF4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400" dirty="0"/>
              <a:t>Sounds really interesting, but is written in Korean. You can use </a:t>
            </a:r>
            <a:r>
              <a:rPr lang="en-GB" sz="1400" dirty="0">
                <a:hlinkClick r:id="rId3"/>
              </a:rPr>
              <a:t>translate.google.com </a:t>
            </a:r>
            <a:r>
              <a:rPr lang="en-GB" sz="1400" dirty="0"/>
              <a:t>to upload a pdf (or other document, as long as it is smaller than 10mb) and read a rough transcription.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8C6662-E668-4C8B-859E-358B20FD37D9}"/>
              </a:ext>
            </a:extLst>
          </p:cNvPr>
          <p:cNvCxnSpPr>
            <a:cxnSpLocks/>
          </p:cNvCxnSpPr>
          <p:nvPr/>
        </p:nvCxnSpPr>
        <p:spPr>
          <a:xfrm>
            <a:off x="3347113" y="4818455"/>
            <a:ext cx="1728943" cy="393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7F23F72-3460-47FD-BC99-3975609E25B6}"/>
              </a:ext>
            </a:extLst>
          </p:cNvPr>
          <p:cNvSpPr txBox="1"/>
          <p:nvPr/>
        </p:nvSpPr>
        <p:spPr>
          <a:xfrm>
            <a:off x="5148064" y="5211853"/>
            <a:ext cx="2880320" cy="1169551"/>
          </a:xfrm>
          <a:prstGeom prst="rect">
            <a:avLst/>
          </a:prstGeom>
          <a:solidFill>
            <a:srgbClr val="C3D92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400" dirty="0"/>
              <a:t>This is not as specific as the first result, but might be a good overview. Books are often just previews, but you can get some useful information from them.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34DA3-5675-44E8-8B4A-83809A14AD60}"/>
              </a:ext>
            </a:extLst>
          </p:cNvPr>
          <p:cNvSpPr txBox="1"/>
          <p:nvPr/>
        </p:nvSpPr>
        <p:spPr>
          <a:xfrm>
            <a:off x="5316867" y="4133117"/>
            <a:ext cx="3492388" cy="738664"/>
          </a:xfrm>
          <a:prstGeom prst="rect">
            <a:avLst/>
          </a:prstGeom>
          <a:solidFill>
            <a:srgbClr val="E6151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Not quite what we are looking for, but some results might give you more ideas to develop for your chosen topic.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43C4DB-8A3B-46F2-8C55-650E2456DCCA}"/>
              </a:ext>
            </a:extLst>
          </p:cNvPr>
          <p:cNvCxnSpPr>
            <a:cxnSpLocks/>
          </p:cNvCxnSpPr>
          <p:nvPr/>
        </p:nvCxnSpPr>
        <p:spPr>
          <a:xfrm>
            <a:off x="4752020" y="4133117"/>
            <a:ext cx="468052" cy="149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448D03-380B-44BA-8A09-31573CDDDB5C}"/>
              </a:ext>
            </a:extLst>
          </p:cNvPr>
          <p:cNvCxnSpPr>
            <a:cxnSpLocks/>
          </p:cNvCxnSpPr>
          <p:nvPr/>
        </p:nvCxnSpPr>
        <p:spPr>
          <a:xfrm flipV="1">
            <a:off x="6391499" y="3397941"/>
            <a:ext cx="484757" cy="395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E4028E-B5C8-456B-AA37-9DA7F881D69B}"/>
              </a:ext>
            </a:extLst>
          </p:cNvPr>
          <p:cNvSpPr txBox="1"/>
          <p:nvPr/>
        </p:nvSpPr>
        <p:spPr>
          <a:xfrm>
            <a:off x="6982583" y="2936682"/>
            <a:ext cx="1659608" cy="523220"/>
          </a:xfrm>
          <a:prstGeom prst="rect">
            <a:avLst/>
          </a:prstGeom>
          <a:solidFill>
            <a:srgbClr val="F5891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This means you can access the full PDF.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580AC-09F0-D309-9C91-B509C52FAA9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45" y="111962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Search Engines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8788A-F6C4-4A54-8EE3-858606ECEB07}"/>
              </a:ext>
            </a:extLst>
          </p:cNvPr>
          <p:cNvSpPr txBox="1"/>
          <p:nvPr/>
        </p:nvSpPr>
        <p:spPr>
          <a:xfrm>
            <a:off x="340943" y="2051142"/>
            <a:ext cx="34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</a:rPr>
              <a:t>Use search parameters to find precise results: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BEB6A-9FBC-4C25-B8E1-61FF51094395}"/>
              </a:ext>
            </a:extLst>
          </p:cNvPr>
          <p:cNvSpPr txBox="1"/>
          <p:nvPr/>
        </p:nvSpPr>
        <p:spPr>
          <a:xfrm>
            <a:off x="337855" y="2892032"/>
            <a:ext cx="3473069" cy="738664"/>
          </a:xfrm>
          <a:prstGeom prst="rect">
            <a:avLst/>
          </a:prstGeom>
          <a:solidFill>
            <a:srgbClr val="FCDF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Use “quotation marks” to search for exact words and phrases – can lead to fewer but more precise results.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35082"/>
          <a:stretch/>
        </p:blipFill>
        <p:spPr>
          <a:xfrm>
            <a:off x="815872" y="3918853"/>
            <a:ext cx="4332192" cy="2097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55180"/>
            <a:ext cx="4176464" cy="251997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06440" y="4534988"/>
            <a:ext cx="1219765" cy="258360"/>
          </a:xfrm>
          <a:prstGeom prst="ellipse">
            <a:avLst/>
          </a:prstGeom>
          <a:noFill/>
          <a:ln>
            <a:solidFill>
              <a:srgbClr val="E6151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427984" y="2623192"/>
            <a:ext cx="1714440" cy="355064"/>
          </a:xfrm>
          <a:prstGeom prst="ellipse">
            <a:avLst/>
          </a:prstGeom>
          <a:noFill/>
          <a:ln>
            <a:solidFill>
              <a:srgbClr val="E6151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9510668">
            <a:off x="2183922" y="3770936"/>
            <a:ext cx="2854610" cy="150175"/>
          </a:xfrm>
          <a:prstGeom prst="rightArrow">
            <a:avLst/>
          </a:prstGeom>
          <a:solidFill>
            <a:srgbClr val="E6151B"/>
          </a:solidFill>
          <a:ln>
            <a:solidFill>
              <a:srgbClr val="E61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6C9EB-28DD-C134-2350-DAD3A46A66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45" y="111962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Search Engines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DDC0-3EF1-4D47-B239-B6DE7EB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8788A-F6C4-4A54-8EE3-858606ECEB07}"/>
              </a:ext>
            </a:extLst>
          </p:cNvPr>
          <p:cNvSpPr txBox="1"/>
          <p:nvPr/>
        </p:nvSpPr>
        <p:spPr>
          <a:xfrm>
            <a:off x="340943" y="2051142"/>
            <a:ext cx="34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</a:rPr>
              <a:t>Use search parameters to find precise results: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BEB6A-9FBC-4C25-B8E1-61FF51094395}"/>
              </a:ext>
            </a:extLst>
          </p:cNvPr>
          <p:cNvSpPr txBox="1"/>
          <p:nvPr/>
        </p:nvSpPr>
        <p:spPr>
          <a:xfrm>
            <a:off x="273846" y="3125729"/>
            <a:ext cx="3152065" cy="2893100"/>
          </a:xfrm>
          <a:prstGeom prst="rect">
            <a:avLst/>
          </a:prstGeom>
          <a:solidFill>
            <a:srgbClr val="FCDF4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2. Use the asterisk * to search for missing words or letters. </a:t>
            </a:r>
          </a:p>
          <a:p>
            <a:endParaRPr lang="en-GB" sz="1400" dirty="0"/>
          </a:p>
          <a:p>
            <a:r>
              <a:rPr lang="en-GB" sz="1400" dirty="0"/>
              <a:t>This is a good way for searching for results with multiple word endings, e.g., teen* would return results for ‘teen’, ‘teens’, ‘teenager’, ‘teenagers’.</a:t>
            </a:r>
          </a:p>
          <a:p>
            <a:endParaRPr lang="en-GB" sz="1400" dirty="0"/>
          </a:p>
          <a:p>
            <a:r>
              <a:rPr lang="en-GB" sz="1400" dirty="0"/>
              <a:t>Particularly helpful when you’re not sure what word you are trying to think of – or if you are trying to cast a wider search net. </a:t>
            </a:r>
            <a:br>
              <a:rPr lang="en-GB" sz="1400" dirty="0"/>
            </a:b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10" y="1665501"/>
            <a:ext cx="4116236" cy="46279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9" y="977587"/>
            <a:ext cx="8562517" cy="874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876" y="2063120"/>
            <a:ext cx="3491336" cy="41674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524479" y="3068960"/>
            <a:ext cx="483468" cy="0"/>
          </a:xfrm>
          <a:prstGeom prst="line">
            <a:avLst/>
          </a:prstGeom>
          <a:ln w="38100">
            <a:solidFill>
              <a:srgbClr val="E61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41011" y="3717032"/>
            <a:ext cx="483468" cy="0"/>
          </a:xfrm>
          <a:prstGeom prst="line">
            <a:avLst/>
          </a:prstGeom>
          <a:ln w="38100">
            <a:solidFill>
              <a:srgbClr val="E61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77507" y="4509120"/>
            <a:ext cx="483468" cy="0"/>
          </a:xfrm>
          <a:prstGeom prst="line">
            <a:avLst/>
          </a:prstGeom>
          <a:ln w="38100">
            <a:solidFill>
              <a:srgbClr val="E61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0760" y="5157192"/>
            <a:ext cx="867424" cy="0"/>
          </a:xfrm>
          <a:prstGeom prst="line">
            <a:avLst/>
          </a:prstGeom>
          <a:ln w="38100">
            <a:solidFill>
              <a:srgbClr val="E61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25076" y="5877272"/>
            <a:ext cx="483468" cy="0"/>
          </a:xfrm>
          <a:prstGeom prst="line">
            <a:avLst/>
          </a:prstGeom>
          <a:ln w="38100">
            <a:solidFill>
              <a:srgbClr val="E61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60975" y="2405085"/>
            <a:ext cx="483468" cy="0"/>
          </a:xfrm>
          <a:prstGeom prst="line">
            <a:avLst/>
          </a:prstGeom>
          <a:ln w="38100">
            <a:solidFill>
              <a:srgbClr val="E61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03491" y="1574185"/>
            <a:ext cx="483468" cy="0"/>
          </a:xfrm>
          <a:prstGeom prst="line">
            <a:avLst/>
          </a:prstGeom>
          <a:ln w="38100">
            <a:solidFill>
              <a:srgbClr val="E61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47F9FCB-8E54-54AC-EE15-1B0CB0FBECD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7A73-8511-DD43-BE87-4328925D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45" y="1119620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Secondary Research</a:t>
            </a:r>
            <a:br>
              <a:rPr lang="en-US" b="1" i="1" dirty="0">
                <a:latin typeface="+mn-lt"/>
              </a:rPr>
            </a:br>
            <a:r>
              <a:rPr lang="en-US" sz="2700" b="1" i="1" dirty="0">
                <a:solidFill>
                  <a:srgbClr val="E6151B"/>
                </a:solidFill>
                <a:latin typeface="+mn-lt"/>
              </a:rPr>
              <a:t>Using Search Engines</a:t>
            </a:r>
            <a:endParaRPr lang="en-US" b="1" i="1" dirty="0">
              <a:solidFill>
                <a:srgbClr val="E6151B"/>
              </a:solidFill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C02B-C5E1-7A4E-85E0-707A23B3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v2 11/10/2024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8FB9-9D8A-6B4F-90F2-BDD3ED42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ESB-RES-C120 ESB Level 3 Certificate in Speech (Grade 8) 1.3. Research Methods  1: Secondary Research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8788A-F6C4-4A54-8EE3-858606ECEB07}"/>
              </a:ext>
            </a:extLst>
          </p:cNvPr>
          <p:cNvSpPr txBox="1"/>
          <p:nvPr/>
        </p:nvSpPr>
        <p:spPr>
          <a:xfrm>
            <a:off x="340943" y="2051142"/>
            <a:ext cx="34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5891C"/>
                </a:solidFill>
              </a:rPr>
              <a:t>Use search parameters to find precise results: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BEB6A-9FBC-4C25-B8E1-61FF51094395}"/>
              </a:ext>
            </a:extLst>
          </p:cNvPr>
          <p:cNvSpPr txBox="1"/>
          <p:nvPr/>
        </p:nvSpPr>
        <p:spPr>
          <a:xfrm>
            <a:off x="334745" y="3125544"/>
            <a:ext cx="3152065" cy="2031325"/>
          </a:xfrm>
          <a:prstGeom prst="rect">
            <a:avLst/>
          </a:prstGeom>
          <a:solidFill>
            <a:srgbClr val="FCDF4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GB" sz="1400" dirty="0"/>
              <a:t>3. Use the minus symbol (-) to exclude terms from your search.</a:t>
            </a:r>
          </a:p>
          <a:p>
            <a:endParaRPr lang="en-GB" sz="1400" dirty="0"/>
          </a:p>
          <a:p>
            <a:r>
              <a:rPr lang="en-GB" sz="1400" dirty="0"/>
              <a:t>Particularly useful when you want to focus on specific regions, or if there is a person or brand associated with your search term that you want the search to exclude.   </a:t>
            </a:r>
            <a:br>
              <a:rPr lang="en-GB" sz="1400" dirty="0"/>
            </a:b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10" y="418791"/>
            <a:ext cx="5352892" cy="3423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41" y="737726"/>
            <a:ext cx="4355152" cy="5668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0433C-69A7-F3A8-2BC6-0DB08D598D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14665" t="1" r="11395" b="1"/>
          <a:stretch/>
        </p:blipFill>
        <p:spPr>
          <a:xfrm>
            <a:off x="8508940" y="6275211"/>
            <a:ext cx="486743" cy="5274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32401-6289-74DA-5B80-D43DA81E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7C4F-4DD7-4452-9CBE-7B4BC77324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c06fb-adfb-4972-b43b-36d810ddac6c">
      <Terms xmlns="http://schemas.microsoft.com/office/infopath/2007/PartnerControls"/>
    </lcf76f155ced4ddcb4097134ff3c332f>
    <TaxCatchAll xmlns="0e08f774-c844-414b-8174-1931542ea4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4722D9B506340931AF81ABA667AF9" ma:contentTypeVersion="15" ma:contentTypeDescription="Create a new document." ma:contentTypeScope="" ma:versionID="81a16124ef4976491a0aab36431837a4">
  <xsd:schema xmlns:xsd="http://www.w3.org/2001/XMLSchema" xmlns:xs="http://www.w3.org/2001/XMLSchema" xmlns:p="http://schemas.microsoft.com/office/2006/metadata/properties" xmlns:ns2="010c06fb-adfb-4972-b43b-36d810ddac6c" xmlns:ns3="0e08f774-c844-414b-8174-1931542ea424" targetNamespace="http://schemas.microsoft.com/office/2006/metadata/properties" ma:root="true" ma:fieldsID="13ad70da30d14ec8b1b61026820a5d4a" ns2:_="" ns3:_="">
    <xsd:import namespace="010c06fb-adfb-4972-b43b-36d810ddac6c"/>
    <xsd:import namespace="0e08f774-c844-414b-8174-1931542ea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c06fb-adfb-4972-b43b-36d810dda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5101557-b141-4344-8eed-a9c28da8fb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8f774-c844-414b-8174-1931542ea42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e4e3543-e7fe-4604-9e90-4040997bc85a}" ma:internalName="TaxCatchAll" ma:showField="CatchAllData" ma:web="0e08f774-c844-414b-8174-1931542ea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3E73C7-CF5D-490F-912C-ECB7AF718B69}">
  <ds:schemaRefs>
    <ds:schemaRef ds:uri="http://www.w3.org/XML/1998/namespace"/>
    <ds:schemaRef ds:uri="010c06fb-adfb-4972-b43b-36d810ddac6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0e08f774-c844-414b-8174-1931542ea424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52949E0-6F4D-496F-9DD9-F177D4258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3DD8AA-CC34-4001-AEAC-DF4E15805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c06fb-adfb-4972-b43b-36d810ddac6c"/>
    <ds:schemaRef ds:uri="0e08f774-c844-414b-8174-1931542ea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1459</Words>
  <Application>Microsoft Office PowerPoint</Application>
  <PresentationFormat>On-screen Show (4:3)</PresentationFormat>
  <Paragraphs>160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PowerPoint Presentation</vt:lpstr>
      <vt:lpstr>Research Methods</vt:lpstr>
      <vt:lpstr>Relevant Grade Descriptors</vt:lpstr>
      <vt:lpstr>Secondary Research What is Secondary Research?</vt:lpstr>
      <vt:lpstr>Secondary Research Using Search Engines</vt:lpstr>
      <vt:lpstr>Secondary Research Using Search Engines Google Scholar</vt:lpstr>
      <vt:lpstr>Secondary Research Using Search Engines</vt:lpstr>
      <vt:lpstr>Secondary Research Using Search Engines</vt:lpstr>
      <vt:lpstr>Secondary Research Using Search Engines</vt:lpstr>
      <vt:lpstr>Secondary Research Using Search Engines</vt:lpstr>
      <vt:lpstr>Secondary Research Using online archives</vt:lpstr>
      <vt:lpstr>Secondary Research Using online archives</vt:lpstr>
      <vt:lpstr>Secondary Research Using online archives</vt:lpstr>
      <vt:lpstr>Secondary Research Local and School Libraries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</dc:creator>
  <cp:lastModifiedBy>Anna Domaszek</cp:lastModifiedBy>
  <cp:revision>111</cp:revision>
  <dcterms:created xsi:type="dcterms:W3CDTF">2014-08-12T18:49:29Z</dcterms:created>
  <dcterms:modified xsi:type="dcterms:W3CDTF">2024-10-11T11:44:43Z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0x0101005854722D9B506340931AF81ABA667AF9</vt:lpwstr>
  </property>
  <property fmtid="{D5CDD505-2E9C-101B-9397-08002B2CF9AE}" pid="3" name="Order">
    <vt:r8>10300</vt:r8>
  </property>
  <property fmtid="{D5CDD505-2E9C-101B-9397-08002B2CF9AE}" pid="4" name="MediaServiceImageTags">
    <vt:lpwstr/>
  </property>
</Properties>
</file>