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5"/>
  </p:notesMasterIdLst>
  <p:sldIdLst>
    <p:sldId id="282" r:id="rId5"/>
    <p:sldId id="264" r:id="rId6"/>
    <p:sldId id="263" r:id="rId7"/>
    <p:sldId id="257" r:id="rId8"/>
    <p:sldId id="258" r:id="rId9"/>
    <p:sldId id="266" r:id="rId10"/>
    <p:sldId id="259" r:id="rId11"/>
    <p:sldId id="260" r:id="rId12"/>
    <p:sldId id="268"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D720"/>
    <a:srgbClr val="FEDC29"/>
    <a:srgbClr val="F68A1E"/>
    <a:srgbClr val="E6141B"/>
    <a:srgbClr val="FFFA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3813CD-B4DE-4A67-A733-1634C1C9EEF4}" v="10" dt="2024-10-11T11:10:02.565"/>
    <p1510:client id="{BDCDA78B-DBCB-414F-AA67-58A303727B55}" v="3" dt="2024-10-11T11:56:31.8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6" autoAdjust="0"/>
    <p:restoredTop sz="93467" autoAdjust="0"/>
  </p:normalViewPr>
  <p:slideViewPr>
    <p:cSldViewPr snapToGrid="0">
      <p:cViewPr varScale="1">
        <p:scale>
          <a:sx n="103" d="100"/>
          <a:sy n="103" d="100"/>
        </p:scale>
        <p:origin x="1824"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Kearney" userId="b4143d71-0b4c-487b-ad54-94c3c8f1ceb9" providerId="ADAL" clId="{78DBDD72-EAC8-48E6-AA3D-E8BC6C3C8AF6}"/>
    <pc:docChg chg="modSld">
      <pc:chgData name="Lauren Kearney" userId="b4143d71-0b4c-487b-ad54-94c3c8f1ceb9" providerId="ADAL" clId="{78DBDD72-EAC8-48E6-AA3D-E8BC6C3C8AF6}" dt="2024-09-27T08:44:30.686" v="3" actId="1076"/>
      <pc:docMkLst>
        <pc:docMk/>
      </pc:docMkLst>
      <pc:sldChg chg="modSp mod">
        <pc:chgData name="Lauren Kearney" userId="b4143d71-0b4c-487b-ad54-94c3c8f1ceb9" providerId="ADAL" clId="{78DBDD72-EAC8-48E6-AA3D-E8BC6C3C8AF6}" dt="2024-09-27T08:44:30.686" v="3" actId="1076"/>
        <pc:sldMkLst>
          <pc:docMk/>
          <pc:sldMk cId="516093028" sldId="263"/>
        </pc:sldMkLst>
        <pc:graphicFrameChg chg="mod modGraphic">
          <ac:chgData name="Lauren Kearney" userId="b4143d71-0b4c-487b-ad54-94c3c8f1ceb9" providerId="ADAL" clId="{78DBDD72-EAC8-48E6-AA3D-E8BC6C3C8AF6}" dt="2024-09-27T08:44:30.686" v="3" actId="1076"/>
          <ac:graphicFrameMkLst>
            <pc:docMk/>
            <pc:sldMk cId="516093028" sldId="263"/>
            <ac:graphicFrameMk id="6" creationId="{00000000-0000-0000-0000-000000000000}"/>
          </ac:graphicFrameMkLst>
        </pc:graphicFrameChg>
      </pc:sldChg>
      <pc:sldChg chg="modSp mod">
        <pc:chgData name="Lauren Kearney" userId="b4143d71-0b4c-487b-ad54-94c3c8f1ceb9" providerId="ADAL" clId="{78DBDD72-EAC8-48E6-AA3D-E8BC6C3C8AF6}" dt="2024-09-27T08:43:47.168" v="0" actId="20577"/>
        <pc:sldMkLst>
          <pc:docMk/>
          <pc:sldMk cId="644921232" sldId="282"/>
        </pc:sldMkLst>
        <pc:spChg chg="mod">
          <ac:chgData name="Lauren Kearney" userId="b4143d71-0b4c-487b-ad54-94c3c8f1ceb9" providerId="ADAL" clId="{78DBDD72-EAC8-48E6-AA3D-E8BC6C3C8AF6}" dt="2024-09-27T08:43:47.168" v="0" actId="20577"/>
          <ac:spMkLst>
            <pc:docMk/>
            <pc:sldMk cId="644921232" sldId="282"/>
            <ac:spMk id="8" creationId="{1D802D75-4751-4BB2-B5BD-7B9278E0C5BA}"/>
          </ac:spMkLst>
        </pc:spChg>
      </pc:sldChg>
    </pc:docChg>
  </pc:docChgLst>
  <pc:docChgLst>
    <pc:chgData name="Anna Domaszek" userId="7c82275e-a041-43cf-b710-05cbbfe64089" providerId="ADAL" clId="{BDCDA78B-DBCB-414F-AA67-58A303727B55}"/>
    <pc:docChg chg="undo custSel modSld addMainMaster delMainMaster modMainMaster">
      <pc:chgData name="Anna Domaszek" userId="7c82275e-a041-43cf-b710-05cbbfe64089" providerId="ADAL" clId="{BDCDA78B-DBCB-414F-AA67-58A303727B55}" dt="2024-10-11T12:01:21.910" v="61" actId="14100"/>
      <pc:docMkLst>
        <pc:docMk/>
      </pc:docMkLst>
      <pc:sldChg chg="modSp mod">
        <pc:chgData name="Anna Domaszek" userId="7c82275e-a041-43cf-b710-05cbbfe64089" providerId="ADAL" clId="{BDCDA78B-DBCB-414F-AA67-58A303727B55}" dt="2024-10-11T11:56:15.778" v="14" actId="1076"/>
        <pc:sldMkLst>
          <pc:docMk/>
          <pc:sldMk cId="2638026865" sldId="257"/>
        </pc:sldMkLst>
        <pc:spChg chg="mod">
          <ac:chgData name="Anna Domaszek" userId="7c82275e-a041-43cf-b710-05cbbfe64089" providerId="ADAL" clId="{BDCDA78B-DBCB-414F-AA67-58A303727B55}" dt="2024-10-11T11:56:15.778" v="14" actId="1076"/>
          <ac:spMkLst>
            <pc:docMk/>
            <pc:sldMk cId="2638026865" sldId="257"/>
            <ac:spMk id="3" creationId="{EAE7C02B-C5E1-7A4E-85E0-707A23B3F284}"/>
          </ac:spMkLst>
        </pc:spChg>
        <pc:spChg chg="mod">
          <ac:chgData name="Anna Domaszek" userId="7c82275e-a041-43cf-b710-05cbbfe64089" providerId="ADAL" clId="{BDCDA78B-DBCB-414F-AA67-58A303727B55}" dt="2024-10-11T11:55:53.330" v="8" actId="14100"/>
          <ac:spMkLst>
            <pc:docMk/>
            <pc:sldMk cId="2638026865" sldId="257"/>
            <ac:spMk id="4" creationId="{1B758FB9-9D8A-6B4F-90F2-BDD3ED420617}"/>
          </ac:spMkLst>
        </pc:spChg>
      </pc:sldChg>
      <pc:sldChg chg="modSp mod">
        <pc:chgData name="Anna Domaszek" userId="7c82275e-a041-43cf-b710-05cbbfe64089" providerId="ADAL" clId="{BDCDA78B-DBCB-414F-AA67-58A303727B55}" dt="2024-10-11T11:58:01.991" v="33" actId="14100"/>
        <pc:sldMkLst>
          <pc:docMk/>
          <pc:sldMk cId="4118900107" sldId="258"/>
        </pc:sldMkLst>
        <pc:spChg chg="mod">
          <ac:chgData name="Anna Domaszek" userId="7c82275e-a041-43cf-b710-05cbbfe64089" providerId="ADAL" clId="{BDCDA78B-DBCB-414F-AA67-58A303727B55}" dt="2024-10-11T11:57:58.743" v="31" actId="1076"/>
          <ac:spMkLst>
            <pc:docMk/>
            <pc:sldMk cId="4118900107" sldId="258"/>
            <ac:spMk id="3" creationId="{EAE7C02B-C5E1-7A4E-85E0-707A23B3F284}"/>
          </ac:spMkLst>
        </pc:spChg>
        <pc:spChg chg="mod">
          <ac:chgData name="Anna Domaszek" userId="7c82275e-a041-43cf-b710-05cbbfe64089" providerId="ADAL" clId="{BDCDA78B-DBCB-414F-AA67-58A303727B55}" dt="2024-10-11T11:58:01.991" v="33" actId="14100"/>
          <ac:spMkLst>
            <pc:docMk/>
            <pc:sldMk cId="4118900107" sldId="258"/>
            <ac:spMk id="4" creationId="{1B758FB9-9D8A-6B4F-90F2-BDD3ED420617}"/>
          </ac:spMkLst>
        </pc:spChg>
      </pc:sldChg>
      <pc:sldChg chg="modSp mod">
        <pc:chgData name="Anna Domaszek" userId="7c82275e-a041-43cf-b710-05cbbfe64089" providerId="ADAL" clId="{BDCDA78B-DBCB-414F-AA67-58A303727B55}" dt="2024-10-11T12:00:16.374" v="44" actId="14100"/>
        <pc:sldMkLst>
          <pc:docMk/>
          <pc:sldMk cId="3916783798" sldId="259"/>
        </pc:sldMkLst>
        <pc:spChg chg="mod">
          <ac:chgData name="Anna Domaszek" userId="7c82275e-a041-43cf-b710-05cbbfe64089" providerId="ADAL" clId="{BDCDA78B-DBCB-414F-AA67-58A303727B55}" dt="2024-10-11T12:00:12.743" v="42" actId="1076"/>
          <ac:spMkLst>
            <pc:docMk/>
            <pc:sldMk cId="3916783798" sldId="259"/>
            <ac:spMk id="3" creationId="{EAE7C02B-C5E1-7A4E-85E0-707A23B3F284}"/>
          </ac:spMkLst>
        </pc:spChg>
        <pc:spChg chg="mod">
          <ac:chgData name="Anna Domaszek" userId="7c82275e-a041-43cf-b710-05cbbfe64089" providerId="ADAL" clId="{BDCDA78B-DBCB-414F-AA67-58A303727B55}" dt="2024-10-11T12:00:16.374" v="44" actId="14100"/>
          <ac:spMkLst>
            <pc:docMk/>
            <pc:sldMk cId="3916783798" sldId="259"/>
            <ac:spMk id="4" creationId="{1B758FB9-9D8A-6B4F-90F2-BDD3ED420617}"/>
          </ac:spMkLst>
        </pc:spChg>
      </pc:sldChg>
      <pc:sldChg chg="modSp mod">
        <pc:chgData name="Anna Domaszek" userId="7c82275e-a041-43cf-b710-05cbbfe64089" providerId="ADAL" clId="{BDCDA78B-DBCB-414F-AA67-58A303727B55}" dt="2024-10-11T12:00:43.775" v="51" actId="1076"/>
        <pc:sldMkLst>
          <pc:docMk/>
          <pc:sldMk cId="348168141" sldId="260"/>
        </pc:sldMkLst>
        <pc:spChg chg="mod">
          <ac:chgData name="Anna Domaszek" userId="7c82275e-a041-43cf-b710-05cbbfe64089" providerId="ADAL" clId="{BDCDA78B-DBCB-414F-AA67-58A303727B55}" dt="2024-10-11T12:00:43.775" v="51" actId="1076"/>
          <ac:spMkLst>
            <pc:docMk/>
            <pc:sldMk cId="348168141" sldId="260"/>
            <ac:spMk id="3" creationId="{EAE7C02B-C5E1-7A4E-85E0-707A23B3F284}"/>
          </ac:spMkLst>
        </pc:spChg>
        <pc:spChg chg="mod">
          <ac:chgData name="Anna Domaszek" userId="7c82275e-a041-43cf-b710-05cbbfe64089" providerId="ADAL" clId="{BDCDA78B-DBCB-414F-AA67-58A303727B55}" dt="2024-10-11T12:00:37.127" v="49" actId="14100"/>
          <ac:spMkLst>
            <pc:docMk/>
            <pc:sldMk cId="348168141" sldId="260"/>
            <ac:spMk id="4" creationId="{1B758FB9-9D8A-6B4F-90F2-BDD3ED420617}"/>
          </ac:spMkLst>
        </pc:spChg>
      </pc:sldChg>
      <pc:sldChg chg="modSp mod">
        <pc:chgData name="Anna Domaszek" userId="7c82275e-a041-43cf-b710-05cbbfe64089" providerId="ADAL" clId="{BDCDA78B-DBCB-414F-AA67-58A303727B55}" dt="2024-10-11T11:57:02.758" v="18" actId="14100"/>
        <pc:sldMkLst>
          <pc:docMk/>
          <pc:sldMk cId="516093028" sldId="263"/>
        </pc:sldMkLst>
        <pc:spChg chg="mod">
          <ac:chgData name="Anna Domaszek" userId="7c82275e-a041-43cf-b710-05cbbfe64089" providerId="ADAL" clId="{BDCDA78B-DBCB-414F-AA67-58A303727B55}" dt="2024-10-11T11:56:58.879" v="17" actId="1076"/>
          <ac:spMkLst>
            <pc:docMk/>
            <pc:sldMk cId="516093028" sldId="263"/>
            <ac:spMk id="3" creationId="{EAE7C02B-C5E1-7A4E-85E0-707A23B3F284}"/>
          </ac:spMkLst>
        </pc:spChg>
        <pc:spChg chg="mod">
          <ac:chgData name="Anna Domaszek" userId="7c82275e-a041-43cf-b710-05cbbfe64089" providerId="ADAL" clId="{BDCDA78B-DBCB-414F-AA67-58A303727B55}" dt="2024-10-11T11:57:02.758" v="18" actId="14100"/>
          <ac:spMkLst>
            <pc:docMk/>
            <pc:sldMk cId="516093028" sldId="263"/>
            <ac:spMk id="4" creationId="{1B758FB9-9D8A-6B4F-90F2-BDD3ED420617}"/>
          </ac:spMkLst>
        </pc:spChg>
      </pc:sldChg>
      <pc:sldChg chg="modSp mod">
        <pc:chgData name="Anna Domaszek" userId="7c82275e-a041-43cf-b710-05cbbfe64089" providerId="ADAL" clId="{BDCDA78B-DBCB-414F-AA67-58A303727B55}" dt="2024-10-11T11:57:36.399" v="28" actId="14100"/>
        <pc:sldMkLst>
          <pc:docMk/>
          <pc:sldMk cId="2405691151" sldId="264"/>
        </pc:sldMkLst>
        <pc:spChg chg="mod">
          <ac:chgData name="Anna Domaszek" userId="7c82275e-a041-43cf-b710-05cbbfe64089" providerId="ADAL" clId="{BDCDA78B-DBCB-414F-AA67-58A303727B55}" dt="2024-10-11T11:57:33.958" v="27" actId="1076"/>
          <ac:spMkLst>
            <pc:docMk/>
            <pc:sldMk cId="2405691151" sldId="264"/>
            <ac:spMk id="3" creationId="{EAE7C02B-C5E1-7A4E-85E0-707A23B3F284}"/>
          </ac:spMkLst>
        </pc:spChg>
        <pc:spChg chg="mod">
          <ac:chgData name="Anna Domaszek" userId="7c82275e-a041-43cf-b710-05cbbfe64089" providerId="ADAL" clId="{BDCDA78B-DBCB-414F-AA67-58A303727B55}" dt="2024-10-11T11:57:36.399" v="28" actId="14100"/>
          <ac:spMkLst>
            <pc:docMk/>
            <pc:sldMk cId="2405691151" sldId="264"/>
            <ac:spMk id="4" creationId="{1B758FB9-9D8A-6B4F-90F2-BDD3ED420617}"/>
          </ac:spMkLst>
        </pc:spChg>
      </pc:sldChg>
      <pc:sldChg chg="modSp mod">
        <pc:chgData name="Anna Domaszek" userId="7c82275e-a041-43cf-b710-05cbbfe64089" providerId="ADAL" clId="{BDCDA78B-DBCB-414F-AA67-58A303727B55}" dt="2024-10-11T11:59:56.600" v="37" actId="14100"/>
        <pc:sldMkLst>
          <pc:docMk/>
          <pc:sldMk cId="2535092159" sldId="266"/>
        </pc:sldMkLst>
        <pc:spChg chg="mod">
          <ac:chgData name="Anna Domaszek" userId="7c82275e-a041-43cf-b710-05cbbfe64089" providerId="ADAL" clId="{BDCDA78B-DBCB-414F-AA67-58A303727B55}" dt="2024-10-11T11:59:51.824" v="35" actId="14100"/>
          <ac:spMkLst>
            <pc:docMk/>
            <pc:sldMk cId="2535092159" sldId="266"/>
            <ac:spMk id="3" creationId="{EAE7C02B-C5E1-7A4E-85E0-707A23B3F284}"/>
          </ac:spMkLst>
        </pc:spChg>
        <pc:spChg chg="mod">
          <ac:chgData name="Anna Domaszek" userId="7c82275e-a041-43cf-b710-05cbbfe64089" providerId="ADAL" clId="{BDCDA78B-DBCB-414F-AA67-58A303727B55}" dt="2024-10-11T11:59:56.600" v="37" actId="14100"/>
          <ac:spMkLst>
            <pc:docMk/>
            <pc:sldMk cId="2535092159" sldId="266"/>
            <ac:spMk id="4" creationId="{1B758FB9-9D8A-6B4F-90F2-BDD3ED420617}"/>
          </ac:spMkLst>
        </pc:spChg>
      </pc:sldChg>
      <pc:sldChg chg="modSp mod">
        <pc:chgData name="Anna Domaszek" userId="7c82275e-a041-43cf-b710-05cbbfe64089" providerId="ADAL" clId="{BDCDA78B-DBCB-414F-AA67-58A303727B55}" dt="2024-10-11T12:01:21.910" v="61" actId="14100"/>
        <pc:sldMkLst>
          <pc:docMk/>
          <pc:sldMk cId="605598323" sldId="267"/>
        </pc:sldMkLst>
        <pc:spChg chg="mod">
          <ac:chgData name="Anna Domaszek" userId="7c82275e-a041-43cf-b710-05cbbfe64089" providerId="ADAL" clId="{BDCDA78B-DBCB-414F-AA67-58A303727B55}" dt="2024-10-11T12:01:18.279" v="60" actId="1076"/>
          <ac:spMkLst>
            <pc:docMk/>
            <pc:sldMk cId="605598323" sldId="267"/>
            <ac:spMk id="4" creationId="{EAE7C02B-C5E1-7A4E-85E0-707A23B3F284}"/>
          </ac:spMkLst>
        </pc:spChg>
        <pc:spChg chg="mod">
          <ac:chgData name="Anna Domaszek" userId="7c82275e-a041-43cf-b710-05cbbfe64089" providerId="ADAL" clId="{BDCDA78B-DBCB-414F-AA67-58A303727B55}" dt="2024-10-11T12:01:21.910" v="61" actId="14100"/>
          <ac:spMkLst>
            <pc:docMk/>
            <pc:sldMk cId="605598323" sldId="267"/>
            <ac:spMk id="5" creationId="{1B758FB9-9D8A-6B4F-90F2-BDD3ED420617}"/>
          </ac:spMkLst>
        </pc:spChg>
      </pc:sldChg>
      <pc:sldChg chg="modSp mod">
        <pc:chgData name="Anna Domaszek" userId="7c82275e-a041-43cf-b710-05cbbfe64089" providerId="ADAL" clId="{BDCDA78B-DBCB-414F-AA67-58A303727B55}" dt="2024-10-11T12:01:05.526" v="57" actId="14100"/>
        <pc:sldMkLst>
          <pc:docMk/>
          <pc:sldMk cId="2677472883" sldId="268"/>
        </pc:sldMkLst>
        <pc:spChg chg="mod">
          <ac:chgData name="Anna Domaszek" userId="7c82275e-a041-43cf-b710-05cbbfe64089" providerId="ADAL" clId="{BDCDA78B-DBCB-414F-AA67-58A303727B55}" dt="2024-10-11T12:01:02.918" v="56" actId="1076"/>
          <ac:spMkLst>
            <pc:docMk/>
            <pc:sldMk cId="2677472883" sldId="268"/>
            <ac:spMk id="17" creationId="{EAE7C02B-C5E1-7A4E-85E0-707A23B3F284}"/>
          </ac:spMkLst>
        </pc:spChg>
        <pc:spChg chg="mod">
          <ac:chgData name="Anna Domaszek" userId="7c82275e-a041-43cf-b710-05cbbfe64089" providerId="ADAL" clId="{BDCDA78B-DBCB-414F-AA67-58A303727B55}" dt="2024-10-11T12:01:05.526" v="57" actId="14100"/>
          <ac:spMkLst>
            <pc:docMk/>
            <pc:sldMk cId="2677472883" sldId="268"/>
            <ac:spMk id="18" creationId="{1B758FB9-9D8A-6B4F-90F2-BDD3ED420617}"/>
          </ac:spMkLst>
        </pc:spChg>
      </pc:sldChg>
      <pc:sldChg chg="modSp mod">
        <pc:chgData name="Anna Domaszek" userId="7c82275e-a041-43cf-b710-05cbbfe64089" providerId="ADAL" clId="{BDCDA78B-DBCB-414F-AA67-58A303727B55}" dt="2024-10-11T11:57:19.431" v="23" actId="14100"/>
        <pc:sldMkLst>
          <pc:docMk/>
          <pc:sldMk cId="644921232" sldId="282"/>
        </pc:sldMkLst>
        <pc:spChg chg="mod">
          <ac:chgData name="Anna Domaszek" userId="7c82275e-a041-43cf-b710-05cbbfe64089" providerId="ADAL" clId="{BDCDA78B-DBCB-414F-AA67-58A303727B55}" dt="2024-10-11T11:57:17.359" v="22" actId="1076"/>
          <ac:spMkLst>
            <pc:docMk/>
            <pc:sldMk cId="644921232" sldId="282"/>
            <ac:spMk id="3" creationId="{EAE7C02B-C5E1-7A4E-85E0-707A23B3F284}"/>
          </ac:spMkLst>
        </pc:spChg>
        <pc:spChg chg="mod">
          <ac:chgData name="Anna Domaszek" userId="7c82275e-a041-43cf-b710-05cbbfe64089" providerId="ADAL" clId="{BDCDA78B-DBCB-414F-AA67-58A303727B55}" dt="2024-10-11T11:57:19.431" v="23" actId="14100"/>
          <ac:spMkLst>
            <pc:docMk/>
            <pc:sldMk cId="644921232" sldId="282"/>
            <ac:spMk id="4" creationId="{1B758FB9-9D8A-6B4F-90F2-BDD3ED420617}"/>
          </ac:spMkLst>
        </pc:spChg>
      </pc:sldChg>
      <pc:sldMasterChg chg="modSp mod modSldLayout">
        <pc:chgData name="Anna Domaszek" userId="7c82275e-a041-43cf-b710-05cbbfe64089" providerId="ADAL" clId="{BDCDA78B-DBCB-414F-AA67-58A303727B55}" dt="2024-10-11T11:53:17.774" v="5" actId="255"/>
        <pc:sldMasterMkLst>
          <pc:docMk/>
          <pc:sldMasterMk cId="652265278" sldId="2147483661"/>
        </pc:sldMasterMkLst>
        <pc:spChg chg="mod">
          <ac:chgData name="Anna Domaszek" userId="7c82275e-a041-43cf-b710-05cbbfe64089" providerId="ADAL" clId="{BDCDA78B-DBCB-414F-AA67-58A303727B55}" dt="2024-10-11T11:50:42.176" v="4" actId="14100"/>
          <ac:spMkLst>
            <pc:docMk/>
            <pc:sldMasterMk cId="652265278" sldId="2147483661"/>
            <ac:spMk id="4" creationId="{00000000-0000-0000-0000-000000000000}"/>
          </ac:spMkLst>
        </pc:spChg>
        <pc:spChg chg="mod">
          <ac:chgData name="Anna Domaszek" userId="7c82275e-a041-43cf-b710-05cbbfe64089" providerId="ADAL" clId="{BDCDA78B-DBCB-414F-AA67-58A303727B55}" dt="2024-10-11T11:50:36.744" v="3" actId="14100"/>
          <ac:spMkLst>
            <pc:docMk/>
            <pc:sldMasterMk cId="652265278" sldId="2147483661"/>
            <ac:spMk id="5" creationId="{00000000-0000-0000-0000-000000000000}"/>
          </ac:spMkLst>
        </pc:spChg>
        <pc:sldLayoutChg chg="modSp">
          <pc:chgData name="Anna Domaszek" userId="7c82275e-a041-43cf-b710-05cbbfe64089" providerId="ADAL" clId="{BDCDA78B-DBCB-414F-AA67-58A303727B55}" dt="2024-10-11T11:53:17.774" v="5" actId="255"/>
          <pc:sldLayoutMkLst>
            <pc:docMk/>
            <pc:sldMasterMk cId="652265278" sldId="2147483661"/>
            <pc:sldLayoutMk cId="3007437757" sldId="2147483662"/>
          </pc:sldLayoutMkLst>
          <pc:spChg chg="mod">
            <ac:chgData name="Anna Domaszek" userId="7c82275e-a041-43cf-b710-05cbbfe64089" providerId="ADAL" clId="{BDCDA78B-DBCB-414F-AA67-58A303727B55}" dt="2024-10-11T11:53:17.774" v="5" actId="255"/>
            <ac:spMkLst>
              <pc:docMk/>
              <pc:sldMasterMk cId="652265278" sldId="2147483661"/>
              <pc:sldLayoutMk cId="3007437757" sldId="2147483662"/>
              <ac:spMk id="4" creationId="{00000000-0000-0000-0000-000000000000}"/>
            </ac:spMkLst>
          </pc:spChg>
        </pc:sldLayoutChg>
      </pc:sldMasterChg>
      <pc:sldMasterChg chg="new del mod addSldLayout delSldLayout">
        <pc:chgData name="Anna Domaszek" userId="7c82275e-a041-43cf-b710-05cbbfe64089" providerId="ADAL" clId="{BDCDA78B-DBCB-414F-AA67-58A303727B55}" dt="2024-10-11T11:54:47.980" v="7" actId="6938"/>
        <pc:sldMasterMkLst>
          <pc:docMk/>
          <pc:sldMasterMk cId="2680521328" sldId="2147483674"/>
        </pc:sldMasterMkLst>
        <pc:sldLayoutChg chg="new del replId">
          <pc:chgData name="Anna Domaszek" userId="7c82275e-a041-43cf-b710-05cbbfe64089" providerId="ADAL" clId="{BDCDA78B-DBCB-414F-AA67-58A303727B55}" dt="2024-10-11T11:54:47.980" v="7" actId="6938"/>
          <pc:sldLayoutMkLst>
            <pc:docMk/>
            <pc:sldMasterMk cId="2680521328" sldId="2147483674"/>
            <pc:sldLayoutMk cId="463636440" sldId="2147483675"/>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1079753724" sldId="2147483676"/>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4165871436" sldId="2147483677"/>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2600070177" sldId="2147483678"/>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2229506374" sldId="2147483679"/>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3688742028" sldId="2147483680"/>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898024385" sldId="2147483681"/>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2787752622" sldId="2147483682"/>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2907113782" sldId="2147483683"/>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2835484945" sldId="2147483684"/>
          </pc:sldLayoutMkLst>
        </pc:sldLayoutChg>
        <pc:sldLayoutChg chg="new del replId">
          <pc:chgData name="Anna Domaszek" userId="7c82275e-a041-43cf-b710-05cbbfe64089" providerId="ADAL" clId="{BDCDA78B-DBCB-414F-AA67-58A303727B55}" dt="2024-10-11T11:54:47.980" v="7" actId="6938"/>
          <pc:sldLayoutMkLst>
            <pc:docMk/>
            <pc:sldMasterMk cId="2680521328" sldId="2147483674"/>
            <pc:sldLayoutMk cId="950697591" sldId="2147483685"/>
          </pc:sldLayoutMkLst>
        </pc:sldLayoutChg>
      </pc:sldMasterChg>
    </pc:docChg>
  </pc:docChgLst>
  <pc:docChgLst>
    <pc:chgData name="Anthea Wilson" userId="f289f84a-f1ae-46ed-b624-bcccc8b1693e" providerId="ADAL" clId="{A53813CD-B4DE-4A67-A733-1634C1C9EEF4}"/>
    <pc:docChg chg="modSld">
      <pc:chgData name="Anthea Wilson" userId="f289f84a-f1ae-46ed-b624-bcccc8b1693e" providerId="ADAL" clId="{A53813CD-B4DE-4A67-A733-1634C1C9EEF4}" dt="2024-10-11T11:10:05.155" v="19" actId="34135"/>
      <pc:docMkLst>
        <pc:docMk/>
      </pc:docMkLst>
      <pc:sldChg chg="addSp modSp mod">
        <pc:chgData name="Anthea Wilson" userId="f289f84a-f1ae-46ed-b624-bcccc8b1693e" providerId="ADAL" clId="{A53813CD-B4DE-4A67-A733-1634C1C9EEF4}" dt="2024-10-11T11:09:27.993" v="7" actId="34135"/>
        <pc:sldMkLst>
          <pc:docMk/>
          <pc:sldMk cId="2638026865" sldId="257"/>
        </pc:sldMkLst>
        <pc:picChg chg="add mod">
          <ac:chgData name="Anthea Wilson" userId="f289f84a-f1ae-46ed-b624-bcccc8b1693e" providerId="ADAL" clId="{A53813CD-B4DE-4A67-A733-1634C1C9EEF4}" dt="2024-10-11T11:09:27.993" v="7" actId="34135"/>
          <ac:picMkLst>
            <pc:docMk/>
            <pc:sldMk cId="2638026865" sldId="257"/>
            <ac:picMk id="6" creationId="{2AED2F2D-F9FE-9D86-F0E5-99415A7FA3E8}"/>
          </ac:picMkLst>
        </pc:picChg>
      </pc:sldChg>
      <pc:sldChg chg="addSp modSp mod">
        <pc:chgData name="Anthea Wilson" userId="f289f84a-f1ae-46ed-b624-bcccc8b1693e" providerId="ADAL" clId="{A53813CD-B4DE-4A67-A733-1634C1C9EEF4}" dt="2024-10-11T11:09:32.708" v="9" actId="34135"/>
        <pc:sldMkLst>
          <pc:docMk/>
          <pc:sldMk cId="4118900107" sldId="258"/>
        </pc:sldMkLst>
        <pc:picChg chg="add mod">
          <ac:chgData name="Anthea Wilson" userId="f289f84a-f1ae-46ed-b624-bcccc8b1693e" providerId="ADAL" clId="{A53813CD-B4DE-4A67-A733-1634C1C9EEF4}" dt="2024-10-11T11:09:32.708" v="9" actId="34135"/>
          <ac:picMkLst>
            <pc:docMk/>
            <pc:sldMk cId="4118900107" sldId="258"/>
            <ac:picMk id="6" creationId="{E43AF3FD-475F-9DFE-0BB7-E5F620B9B806}"/>
          </ac:picMkLst>
        </pc:picChg>
      </pc:sldChg>
      <pc:sldChg chg="addSp modSp mod">
        <pc:chgData name="Anthea Wilson" userId="f289f84a-f1ae-46ed-b624-bcccc8b1693e" providerId="ADAL" clId="{A53813CD-B4DE-4A67-A733-1634C1C9EEF4}" dt="2024-10-11T11:09:48.334" v="13" actId="34135"/>
        <pc:sldMkLst>
          <pc:docMk/>
          <pc:sldMk cId="3916783798" sldId="259"/>
        </pc:sldMkLst>
        <pc:picChg chg="add mod">
          <ac:chgData name="Anthea Wilson" userId="f289f84a-f1ae-46ed-b624-bcccc8b1693e" providerId="ADAL" clId="{A53813CD-B4DE-4A67-A733-1634C1C9EEF4}" dt="2024-10-11T11:09:48.334" v="13" actId="34135"/>
          <ac:picMkLst>
            <pc:docMk/>
            <pc:sldMk cId="3916783798" sldId="259"/>
            <ac:picMk id="2" creationId="{7A6A7DB4-D01B-7F24-6B6E-069583BE53AF}"/>
          </ac:picMkLst>
        </pc:picChg>
      </pc:sldChg>
      <pc:sldChg chg="addSp modSp mod">
        <pc:chgData name="Anthea Wilson" userId="f289f84a-f1ae-46ed-b624-bcccc8b1693e" providerId="ADAL" clId="{A53813CD-B4DE-4A67-A733-1634C1C9EEF4}" dt="2024-10-11T11:09:53.729" v="15" actId="34135"/>
        <pc:sldMkLst>
          <pc:docMk/>
          <pc:sldMk cId="348168141" sldId="260"/>
        </pc:sldMkLst>
        <pc:picChg chg="add mod">
          <ac:chgData name="Anthea Wilson" userId="f289f84a-f1ae-46ed-b624-bcccc8b1693e" providerId="ADAL" clId="{A53813CD-B4DE-4A67-A733-1634C1C9EEF4}" dt="2024-10-11T11:09:53.729" v="15" actId="34135"/>
          <ac:picMkLst>
            <pc:docMk/>
            <pc:sldMk cId="348168141" sldId="260"/>
            <ac:picMk id="6" creationId="{59AA1568-99E6-DB83-8878-DC59F7725CFA}"/>
          </ac:picMkLst>
        </pc:picChg>
      </pc:sldChg>
      <pc:sldChg chg="addSp modSp mod">
        <pc:chgData name="Anthea Wilson" userId="f289f84a-f1ae-46ed-b624-bcccc8b1693e" providerId="ADAL" clId="{A53813CD-B4DE-4A67-A733-1634C1C9EEF4}" dt="2024-10-11T11:09:21.829" v="5" actId="34135"/>
        <pc:sldMkLst>
          <pc:docMk/>
          <pc:sldMk cId="516093028" sldId="263"/>
        </pc:sldMkLst>
        <pc:picChg chg="add mod">
          <ac:chgData name="Anthea Wilson" userId="f289f84a-f1ae-46ed-b624-bcccc8b1693e" providerId="ADAL" clId="{A53813CD-B4DE-4A67-A733-1634C1C9EEF4}" dt="2024-10-11T11:09:21.829" v="5" actId="34135"/>
          <ac:picMkLst>
            <pc:docMk/>
            <pc:sldMk cId="516093028" sldId="263"/>
            <ac:picMk id="7" creationId="{8432F309-DE7B-F702-065B-C77AB1555E3B}"/>
          </ac:picMkLst>
        </pc:picChg>
      </pc:sldChg>
      <pc:sldChg chg="addSp modSp mod">
        <pc:chgData name="Anthea Wilson" userId="f289f84a-f1ae-46ed-b624-bcccc8b1693e" providerId="ADAL" clId="{A53813CD-B4DE-4A67-A733-1634C1C9EEF4}" dt="2024-10-11T11:09:17.078" v="3" actId="34135"/>
        <pc:sldMkLst>
          <pc:docMk/>
          <pc:sldMk cId="2405691151" sldId="264"/>
        </pc:sldMkLst>
        <pc:picChg chg="add mod">
          <ac:chgData name="Anthea Wilson" userId="f289f84a-f1ae-46ed-b624-bcccc8b1693e" providerId="ADAL" clId="{A53813CD-B4DE-4A67-A733-1634C1C9EEF4}" dt="2024-10-11T11:09:17.078" v="3" actId="34135"/>
          <ac:picMkLst>
            <pc:docMk/>
            <pc:sldMk cId="2405691151" sldId="264"/>
            <ac:picMk id="6" creationId="{C35C5068-C17F-DB8F-20BE-BB9F77281B24}"/>
          </ac:picMkLst>
        </pc:picChg>
      </pc:sldChg>
      <pc:sldChg chg="addSp modSp mod">
        <pc:chgData name="Anthea Wilson" userId="f289f84a-f1ae-46ed-b624-bcccc8b1693e" providerId="ADAL" clId="{A53813CD-B4DE-4A67-A733-1634C1C9EEF4}" dt="2024-10-11T11:09:38.224" v="11" actId="34135"/>
        <pc:sldMkLst>
          <pc:docMk/>
          <pc:sldMk cId="2535092159" sldId="266"/>
        </pc:sldMkLst>
        <pc:picChg chg="add mod">
          <ac:chgData name="Anthea Wilson" userId="f289f84a-f1ae-46ed-b624-bcccc8b1693e" providerId="ADAL" clId="{A53813CD-B4DE-4A67-A733-1634C1C9EEF4}" dt="2024-10-11T11:09:38.224" v="11" actId="34135"/>
          <ac:picMkLst>
            <pc:docMk/>
            <pc:sldMk cId="2535092159" sldId="266"/>
            <ac:picMk id="6" creationId="{3FFB3B00-76F5-C990-4885-741620F40E75}"/>
          </ac:picMkLst>
        </pc:picChg>
      </pc:sldChg>
      <pc:sldChg chg="addSp modSp mod">
        <pc:chgData name="Anthea Wilson" userId="f289f84a-f1ae-46ed-b624-bcccc8b1693e" providerId="ADAL" clId="{A53813CD-B4DE-4A67-A733-1634C1C9EEF4}" dt="2024-10-11T11:10:05.155" v="19" actId="34135"/>
        <pc:sldMkLst>
          <pc:docMk/>
          <pc:sldMk cId="605598323" sldId="267"/>
        </pc:sldMkLst>
        <pc:picChg chg="add mod">
          <ac:chgData name="Anthea Wilson" userId="f289f84a-f1ae-46ed-b624-bcccc8b1693e" providerId="ADAL" clId="{A53813CD-B4DE-4A67-A733-1634C1C9EEF4}" dt="2024-10-11T11:10:05.155" v="19" actId="34135"/>
          <ac:picMkLst>
            <pc:docMk/>
            <pc:sldMk cId="605598323" sldId="267"/>
            <ac:picMk id="7" creationId="{740665DB-B185-A46A-EE86-B4F9743146D4}"/>
          </ac:picMkLst>
        </pc:picChg>
      </pc:sldChg>
      <pc:sldChg chg="addSp modSp mod">
        <pc:chgData name="Anthea Wilson" userId="f289f84a-f1ae-46ed-b624-bcccc8b1693e" providerId="ADAL" clId="{A53813CD-B4DE-4A67-A733-1634C1C9EEF4}" dt="2024-10-11T11:10:00.047" v="17" actId="34135"/>
        <pc:sldMkLst>
          <pc:docMk/>
          <pc:sldMk cId="2677472883" sldId="268"/>
        </pc:sldMkLst>
        <pc:picChg chg="add mod">
          <ac:chgData name="Anthea Wilson" userId="f289f84a-f1ae-46ed-b624-bcccc8b1693e" providerId="ADAL" clId="{A53813CD-B4DE-4A67-A733-1634C1C9EEF4}" dt="2024-10-11T11:10:00.047" v="17" actId="34135"/>
          <ac:picMkLst>
            <pc:docMk/>
            <pc:sldMk cId="2677472883" sldId="268"/>
            <ac:picMk id="2" creationId="{26F72446-BF9E-4799-D56F-6079A46BBE71}"/>
          </ac:picMkLst>
        </pc:picChg>
      </pc:sldChg>
      <pc:sldChg chg="addSp modSp mod">
        <pc:chgData name="Anthea Wilson" userId="f289f84a-f1ae-46ed-b624-bcccc8b1693e" providerId="ADAL" clId="{A53813CD-B4DE-4A67-A733-1634C1C9EEF4}" dt="2024-10-11T11:09:11.847" v="1" actId="34135"/>
        <pc:sldMkLst>
          <pc:docMk/>
          <pc:sldMk cId="644921232" sldId="282"/>
        </pc:sldMkLst>
        <pc:picChg chg="add mod">
          <ac:chgData name="Anthea Wilson" userId="f289f84a-f1ae-46ed-b624-bcccc8b1693e" providerId="ADAL" clId="{A53813CD-B4DE-4A67-A733-1634C1C9EEF4}" dt="2024-10-11T11:09:11.847" v="1" actId="34135"/>
          <ac:picMkLst>
            <pc:docMk/>
            <pc:sldMk cId="644921232" sldId="282"/>
            <ac:picMk id="7" creationId="{2BC30576-D158-3971-7394-475EBC776569}"/>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1" u="none" strike="noStrike" kern="1200" spc="0" baseline="0">
                <a:solidFill>
                  <a:schemeClr val="tx1">
                    <a:lumMod val="65000"/>
                    <a:lumOff val="35000"/>
                  </a:schemeClr>
                </a:solidFill>
                <a:latin typeface="+mn-lt"/>
                <a:ea typeface="+mn-ea"/>
                <a:cs typeface="+mn-cs"/>
              </a:defRPr>
            </a:pPr>
            <a:r>
              <a:rPr lang="en-US" sz="1600" b="1" i="1" dirty="0"/>
              <a:t>Primary Research Methods</a:t>
            </a:r>
          </a:p>
        </c:rich>
      </c:tx>
      <c:overlay val="0"/>
      <c:spPr>
        <a:noFill/>
        <a:ln>
          <a:noFill/>
        </a:ln>
        <a:effectLst/>
      </c:spPr>
      <c:txPr>
        <a:bodyPr rot="0" spcFirstLastPara="1" vertOverflow="ellipsis" vert="horz" wrap="square" anchor="ctr" anchorCtr="1"/>
        <a:lstStyle/>
        <a:p>
          <a:pPr>
            <a:defRPr sz="1600" b="1" i="1"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explosion val="14"/>
          <c:dPt>
            <c:idx val="0"/>
            <c:bubble3D val="0"/>
            <c:explosion val="7"/>
            <c:spPr>
              <a:solidFill>
                <a:srgbClr val="FCDF46"/>
              </a:solidFill>
              <a:ln w="25400">
                <a:solidFill>
                  <a:schemeClr val="tx1"/>
                </a:solidFill>
              </a:ln>
              <a:effectLst/>
              <a:sp3d contourW="25400">
                <a:contourClr>
                  <a:schemeClr val="tx1"/>
                </a:contourClr>
              </a:sp3d>
            </c:spPr>
            <c:extLst>
              <c:ext xmlns:c16="http://schemas.microsoft.com/office/drawing/2014/chart" uri="{C3380CC4-5D6E-409C-BE32-E72D297353CC}">
                <c16:uniqueId val="{00000001-755E-4352-B814-D36D39C38C3E}"/>
              </c:ext>
            </c:extLst>
          </c:dPt>
          <c:dPt>
            <c:idx val="1"/>
            <c:bubble3D val="0"/>
            <c:spPr>
              <a:solidFill>
                <a:srgbClr val="F5891C"/>
              </a:solidFill>
              <a:ln w="25400">
                <a:solidFill>
                  <a:schemeClr val="tx1"/>
                </a:solidFill>
              </a:ln>
              <a:effectLst/>
              <a:sp3d contourW="25400">
                <a:contourClr>
                  <a:schemeClr val="tx1"/>
                </a:contourClr>
              </a:sp3d>
            </c:spPr>
            <c:extLst>
              <c:ext xmlns:c16="http://schemas.microsoft.com/office/drawing/2014/chart" uri="{C3380CC4-5D6E-409C-BE32-E72D297353CC}">
                <c16:uniqueId val="{00000003-755E-4352-B814-D36D39C38C3E}"/>
              </c:ext>
            </c:extLst>
          </c:dPt>
          <c:dPt>
            <c:idx val="2"/>
            <c:bubble3D val="0"/>
            <c:spPr>
              <a:solidFill>
                <a:srgbClr val="C3D920"/>
              </a:solidFill>
              <a:ln w="25400">
                <a:solidFill>
                  <a:schemeClr val="tx1"/>
                </a:solidFill>
              </a:ln>
              <a:effectLst/>
              <a:sp3d contourW="25400">
                <a:contourClr>
                  <a:schemeClr val="tx1"/>
                </a:contourClr>
              </a:sp3d>
            </c:spPr>
            <c:extLst>
              <c:ext xmlns:c16="http://schemas.microsoft.com/office/drawing/2014/chart" uri="{C3380CC4-5D6E-409C-BE32-E72D297353CC}">
                <c16:uniqueId val="{00000004-755E-4352-B814-D36D39C38C3E}"/>
              </c:ext>
            </c:extLst>
          </c:dPt>
          <c:dPt>
            <c:idx val="3"/>
            <c:bubble3D val="0"/>
            <c:spPr>
              <a:solidFill>
                <a:srgbClr val="E6151B"/>
              </a:solidFill>
              <a:ln w="25400">
                <a:solidFill>
                  <a:schemeClr val="tx1"/>
                </a:solidFill>
              </a:ln>
              <a:effectLst/>
              <a:sp3d contourW="25400">
                <a:contourClr>
                  <a:schemeClr val="tx1"/>
                </a:contourClr>
              </a:sp3d>
            </c:spPr>
            <c:extLst>
              <c:ext xmlns:c16="http://schemas.microsoft.com/office/drawing/2014/chart" uri="{C3380CC4-5D6E-409C-BE32-E72D297353CC}">
                <c16:uniqueId val="{00000002-755E-4352-B814-D36D39C38C3E}"/>
              </c:ext>
            </c:extLst>
          </c:dPt>
          <c:dLbls>
            <c:delete val="1"/>
          </c:dLbls>
          <c:cat>
            <c:strRef>
              <c:f>Sheet1!$A$2:$A$5</c:f>
              <c:strCache>
                <c:ptCount val="4"/>
                <c:pt idx="0">
                  <c:v>Interviews</c:v>
                </c:pt>
                <c:pt idx="1">
                  <c:v>Surveys</c:v>
                </c:pt>
                <c:pt idx="2">
                  <c:v>Experiments</c:v>
                </c:pt>
                <c:pt idx="3">
                  <c:v>Observations</c:v>
                </c:pt>
              </c:strCache>
            </c:strRef>
          </c:cat>
          <c:val>
            <c:numRef>
              <c:f>Sheet1!$B$2:$B$5</c:f>
              <c:numCache>
                <c:formatCode>General</c:formatCode>
                <c:ptCount val="4"/>
                <c:pt idx="0">
                  <c:v>4</c:v>
                </c:pt>
                <c:pt idx="1">
                  <c:v>3.2</c:v>
                </c:pt>
                <c:pt idx="2">
                  <c:v>1.4</c:v>
                </c:pt>
                <c:pt idx="3">
                  <c:v>0.8</c:v>
                </c:pt>
              </c:numCache>
            </c:numRef>
          </c:val>
          <c:extLst>
            <c:ext xmlns:c16="http://schemas.microsoft.com/office/drawing/2014/chart" uri="{C3380CC4-5D6E-409C-BE32-E72D297353CC}">
              <c16:uniqueId val="{00000000-755E-4352-B814-D36D39C38C3E}"/>
            </c:ext>
          </c:extLst>
        </c:ser>
        <c:dLbls>
          <c:dLblPos val="inEnd"/>
          <c:showLegendKey val="0"/>
          <c:showVal val="0"/>
          <c:showCatName val="1"/>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556EBC-929A-493A-A73A-5D36215B43BE}" type="datetimeFigureOut">
              <a:rPr lang="en-GB" smtClean="0"/>
              <a:t>11/10/2024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01E1C1-7FF8-4806-8F46-DBC9CEED4CFB}" type="slidenum">
              <a:rPr lang="en-GB" smtClean="0"/>
              <a:t>‹#›</a:t>
            </a:fld>
            <a:endParaRPr lang="en-GB"/>
          </a:p>
        </p:txBody>
      </p:sp>
    </p:spTree>
    <p:extLst>
      <p:ext uri="{BB962C8B-B14F-4D97-AF65-F5344CB8AC3E}">
        <p14:creationId xmlns:p14="http://schemas.microsoft.com/office/powerpoint/2010/main" val="1237094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Collect ideas from the group.</a:t>
            </a:r>
          </a:p>
        </p:txBody>
      </p:sp>
      <p:sp>
        <p:nvSpPr>
          <p:cNvPr id="4" name="Header Placeholder 3"/>
          <p:cNvSpPr>
            <a:spLocks noGrp="1"/>
          </p:cNvSpPr>
          <p:nvPr>
            <p:ph type="hdr" sz="quarter" idx="10"/>
          </p:nvPr>
        </p:nvSpPr>
        <p:spPr/>
        <p:txBody>
          <a:bodyPr/>
          <a:lstStyle/>
          <a:p>
            <a:endParaRPr lang="en-GB"/>
          </a:p>
        </p:txBody>
      </p:sp>
      <p:sp>
        <p:nvSpPr>
          <p:cNvPr id="5" name="Slide Number Placeholder 4"/>
          <p:cNvSpPr>
            <a:spLocks noGrp="1"/>
          </p:cNvSpPr>
          <p:nvPr>
            <p:ph type="sldNum" sz="quarter" idx="11"/>
          </p:nvPr>
        </p:nvSpPr>
        <p:spPr/>
        <p:txBody>
          <a:bodyPr/>
          <a:lstStyle/>
          <a:p>
            <a:fld id="{9678F5A5-0FCD-4566-AFD1-269E75FC0888}" type="slidenum">
              <a:rPr lang="en-GB" smtClean="0"/>
              <a:t>1</a:t>
            </a:fld>
            <a:endParaRPr lang="en-GB"/>
          </a:p>
        </p:txBody>
      </p:sp>
    </p:spTree>
    <p:extLst>
      <p:ext uri="{BB962C8B-B14F-4D97-AF65-F5344CB8AC3E}">
        <p14:creationId xmlns:p14="http://schemas.microsoft.com/office/powerpoint/2010/main" val="1672901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Pie chart is just illustrative of how to present</a:t>
            </a:r>
            <a:r>
              <a:rPr lang="en-GB" baseline="0" dirty="0"/>
              <a:t> data, it isn’t specifically saying that’s how much each type of research is used. </a:t>
            </a:r>
            <a:endParaRPr lang="en-GB" dirty="0"/>
          </a:p>
        </p:txBody>
      </p:sp>
      <p:sp>
        <p:nvSpPr>
          <p:cNvPr id="4" name="Slide Number Placeholder 3"/>
          <p:cNvSpPr>
            <a:spLocks noGrp="1"/>
          </p:cNvSpPr>
          <p:nvPr>
            <p:ph type="sldNum" sz="quarter" idx="10"/>
          </p:nvPr>
        </p:nvSpPr>
        <p:spPr/>
        <p:txBody>
          <a:bodyPr/>
          <a:lstStyle/>
          <a:p>
            <a:fld id="{4901E1C1-7FF8-4806-8F46-DBC9CEED4CFB}" type="slidenum">
              <a:rPr lang="en-GB" smtClean="0"/>
              <a:t>4</a:t>
            </a:fld>
            <a:endParaRPr lang="en-GB"/>
          </a:p>
        </p:txBody>
      </p:sp>
    </p:spTree>
    <p:extLst>
      <p:ext uri="{BB962C8B-B14F-4D97-AF65-F5344CB8AC3E}">
        <p14:creationId xmlns:p14="http://schemas.microsoft.com/office/powerpoint/2010/main" val="4245148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Jamieson, Susan. "Likert scale". </a:t>
            </a:r>
            <a:r>
              <a:rPr lang="en-GB" dirty="0" err="1"/>
              <a:t>Encyclopedia</a:t>
            </a:r>
            <a:r>
              <a:rPr lang="en-GB" dirty="0"/>
              <a:t> Britannica, 27 Sep. 2017, https://www.britannica.com/topic/Likert-Scale. Accessed 6 December 2021.</a:t>
            </a:r>
          </a:p>
        </p:txBody>
      </p:sp>
      <p:sp>
        <p:nvSpPr>
          <p:cNvPr id="4" name="Slide Number Placeholder 3"/>
          <p:cNvSpPr>
            <a:spLocks noGrp="1"/>
          </p:cNvSpPr>
          <p:nvPr>
            <p:ph type="sldNum" sz="quarter" idx="5"/>
          </p:nvPr>
        </p:nvSpPr>
        <p:spPr/>
        <p:txBody>
          <a:bodyPr/>
          <a:lstStyle/>
          <a:p>
            <a:fld id="{4901E1C1-7FF8-4806-8F46-DBC9CEED4CFB}" type="slidenum">
              <a:rPr lang="en-GB" smtClean="0"/>
              <a:t>7</a:t>
            </a:fld>
            <a:endParaRPr lang="en-GB"/>
          </a:p>
        </p:txBody>
      </p:sp>
    </p:spTree>
    <p:extLst>
      <p:ext uri="{BB962C8B-B14F-4D97-AF65-F5344CB8AC3E}">
        <p14:creationId xmlns:p14="http://schemas.microsoft.com/office/powerpoint/2010/main" val="2620712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sz="900"/>
            </a:lvl1pPr>
          </a:lstStyle>
          <a:p>
            <a:r>
              <a:rPr lang="en-US"/>
              <a:t>v2 11/10/2024</a:t>
            </a:r>
            <a:endParaRPr lang="en-GB" dirty="0"/>
          </a:p>
        </p:txBody>
      </p:sp>
      <p:sp>
        <p:nvSpPr>
          <p:cNvPr id="5" name="Footer Placeholder 4"/>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6" name="Slide Number Placeholder 5"/>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3007437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6" name="Slide Number Placeholder 5"/>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404481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6" name="Slide Number Placeholder 5"/>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735053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1484788"/>
            <a:ext cx="7886700" cy="1325563"/>
          </a:xfrm>
        </p:spPr>
        <p:txBody>
          <a:bodyPr/>
          <a:lstStyle/>
          <a:p>
            <a:r>
              <a:rPr lang="en-US" dirty="0"/>
              <a:t>Click to edit Master title style</a:t>
            </a:r>
          </a:p>
        </p:txBody>
      </p:sp>
      <p:sp>
        <p:nvSpPr>
          <p:cNvPr id="3" name="Date Placeholder 2"/>
          <p:cNvSpPr>
            <a:spLocks noGrp="1"/>
          </p:cNvSpPr>
          <p:nvPr>
            <p:ph type="dt" sz="half" idx="10"/>
          </p:nvPr>
        </p:nvSpPr>
        <p:spPr>
          <a:xfrm>
            <a:off x="179512" y="6356355"/>
            <a:ext cx="2057400" cy="365125"/>
          </a:xfrm>
        </p:spPr>
        <p:txBody>
          <a:bodyPr/>
          <a:lstStyle/>
          <a:p>
            <a:r>
              <a:rPr lang="en-US"/>
              <a:t>v2 11/10/2024</a:t>
            </a:r>
            <a:endParaRPr lang="en-GB"/>
          </a:p>
        </p:txBody>
      </p:sp>
      <p:sp>
        <p:nvSpPr>
          <p:cNvPr id="4" name="Footer Placeholder 3"/>
          <p:cNvSpPr>
            <a:spLocks noGrp="1"/>
          </p:cNvSpPr>
          <p:nvPr>
            <p:ph type="ftr" sz="quarter" idx="11"/>
          </p:nvPr>
        </p:nvSpPr>
        <p:spPr>
          <a:xfrm>
            <a:off x="2411760" y="6356355"/>
            <a:ext cx="3086100" cy="365125"/>
          </a:xfrm>
        </p:spPr>
        <p:txBody>
          <a:bodyPr/>
          <a:lstStyle/>
          <a:p>
            <a:r>
              <a:rPr lang="en-US"/>
              <a:t>ESB-RES-C124 ESB Level 3 Certificate in Speech (Grade 8) 1.4. Research Methods 2: Primary Research</a:t>
            </a:r>
            <a:endParaRPr lang="en-GB"/>
          </a:p>
        </p:txBody>
      </p:sp>
      <p:sp>
        <p:nvSpPr>
          <p:cNvPr id="5" name="Slide Number Placeholder 4"/>
          <p:cNvSpPr>
            <a:spLocks noGrp="1"/>
          </p:cNvSpPr>
          <p:nvPr>
            <p:ph type="sldNum" sz="quarter" idx="12"/>
          </p:nvPr>
        </p:nvSpPr>
        <p:spPr>
          <a:xfrm>
            <a:off x="5672709" y="6356355"/>
            <a:ext cx="1491580" cy="365125"/>
          </a:xfrm>
        </p:spPr>
        <p:txBody>
          <a:bodyPr/>
          <a:lstStyle/>
          <a:p>
            <a:fld id="{EFC07C4F-4DD7-4452-9CBE-7B4BC77324C7}" type="slidenum">
              <a:rPr lang="en-GB" smtClean="0"/>
              <a:t>‹#›</a:t>
            </a:fld>
            <a:endParaRPr lang="en-GB"/>
          </a:p>
        </p:txBody>
      </p:sp>
      <p:pic>
        <p:nvPicPr>
          <p:cNvPr id="6" name="Picture 5">
            <a:extLst>
              <a:ext uri="{FF2B5EF4-FFF2-40B4-BE49-F238E27FC236}">
                <a16:creationId xmlns:a16="http://schemas.microsoft.com/office/drawing/2014/main" id="{147E8AE4-960E-AD43-B751-DEF8CDFA610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3006" b="25809"/>
          <a:stretch/>
        </p:blipFill>
        <p:spPr>
          <a:xfrm>
            <a:off x="0" y="0"/>
            <a:ext cx="9144000" cy="1152128"/>
          </a:xfrm>
          <a:prstGeom prst="rect">
            <a:avLst/>
          </a:prstGeom>
        </p:spPr>
      </p:pic>
      <p:pic>
        <p:nvPicPr>
          <p:cNvPr id="7" name="Picture 6">
            <a:extLst>
              <a:ext uri="{FF2B5EF4-FFF2-40B4-BE49-F238E27FC236}">
                <a16:creationId xmlns:a16="http://schemas.microsoft.com/office/drawing/2014/main" id="{33066A86-E4DD-F341-B26F-3E2EB20DE30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62576" y="6356351"/>
            <a:ext cx="432048" cy="351252"/>
          </a:xfrm>
          <a:prstGeom prst="rect">
            <a:avLst/>
          </a:prstGeom>
        </p:spPr>
      </p:pic>
      <p:sp>
        <p:nvSpPr>
          <p:cNvPr id="8" name="TextBox 7">
            <a:extLst>
              <a:ext uri="{FF2B5EF4-FFF2-40B4-BE49-F238E27FC236}">
                <a16:creationId xmlns:a16="http://schemas.microsoft.com/office/drawing/2014/main" id="{2596B760-A39D-D247-B599-343715BCDB13}"/>
              </a:ext>
            </a:extLst>
          </p:cNvPr>
          <p:cNvSpPr txBox="1"/>
          <p:nvPr userDrawn="1"/>
        </p:nvSpPr>
        <p:spPr>
          <a:xfrm>
            <a:off x="7510290" y="6352144"/>
            <a:ext cx="1022152" cy="300082"/>
          </a:xfrm>
          <a:prstGeom prst="rect">
            <a:avLst/>
          </a:prstGeom>
          <a:noFill/>
        </p:spPr>
        <p:txBody>
          <a:bodyPr wrap="square" rtlCol="0">
            <a:spAutoFit/>
          </a:bodyPr>
          <a:lstStyle/>
          <a:p>
            <a:r>
              <a:rPr lang="en-GB" sz="1350" dirty="0"/>
              <a:t>@ESBUK</a:t>
            </a:r>
          </a:p>
        </p:txBody>
      </p:sp>
    </p:spTree>
    <p:extLst>
      <p:ext uri="{BB962C8B-B14F-4D97-AF65-F5344CB8AC3E}">
        <p14:creationId xmlns:p14="http://schemas.microsoft.com/office/powerpoint/2010/main" val="205371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dirty="0"/>
              <a:t>ESB-RES-C124 ESB Level 3 Certificate in Speech (Grade 8) 1.4. Research Methods 2: Primary Research</a:t>
            </a:r>
            <a:endParaRPr lang="en-GB" dirty="0"/>
          </a:p>
        </p:txBody>
      </p:sp>
      <p:sp>
        <p:nvSpPr>
          <p:cNvPr id="6" name="Slide Number Placeholder 5"/>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305319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6" name="Slide Number Placeholder 5"/>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3914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7" name="Slide Number Placeholder 6"/>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392827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v2 11/10/2024</a:t>
            </a:r>
            <a:endParaRPr lang="en-GB"/>
          </a:p>
        </p:txBody>
      </p:sp>
      <p:sp>
        <p:nvSpPr>
          <p:cNvPr id="8" name="Footer Placeholder 7"/>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9" name="Slide Number Placeholder 8"/>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3217098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v2 11/10/2024</a:t>
            </a:r>
            <a:endParaRPr lang="en-GB"/>
          </a:p>
        </p:txBody>
      </p:sp>
      <p:sp>
        <p:nvSpPr>
          <p:cNvPr id="4" name="Footer Placeholder 3"/>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5" name="Slide Number Placeholder 4"/>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80460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v2 11/10/2024</a:t>
            </a:r>
            <a:endParaRPr lang="en-GB"/>
          </a:p>
        </p:txBody>
      </p:sp>
      <p:sp>
        <p:nvSpPr>
          <p:cNvPr id="3" name="Footer Placeholder 2"/>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4" name="Slide Number Placeholder 3"/>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874649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7" name="Slide Number Placeholder 6"/>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109523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ESB-RES-C124 ESB Level 3 Certificate in Speech (Grade 8) 1.4. Research Methods 2: Primary Research</a:t>
            </a:r>
            <a:endParaRPr lang="en-GB"/>
          </a:p>
        </p:txBody>
      </p:sp>
      <p:sp>
        <p:nvSpPr>
          <p:cNvPr id="7" name="Slide Number Placeholder 6"/>
          <p:cNvSpPr>
            <a:spLocks noGrp="1"/>
          </p:cNvSpPr>
          <p:nvPr>
            <p:ph type="sldNum" sz="quarter" idx="12"/>
          </p:nvPr>
        </p:nvSpPr>
        <p:spPr/>
        <p:txBody>
          <a:bodyPr/>
          <a:lstStyle/>
          <a:p>
            <a:fld id="{32313F93-290B-4E5F-A97E-3541E3D2F8F9}" type="slidenum">
              <a:rPr lang="en-GB" smtClean="0"/>
              <a:t>‹#›</a:t>
            </a:fld>
            <a:endParaRPr lang="en-GB"/>
          </a:p>
        </p:txBody>
      </p:sp>
    </p:spTree>
    <p:extLst>
      <p:ext uri="{BB962C8B-B14F-4D97-AF65-F5344CB8AC3E}">
        <p14:creationId xmlns:p14="http://schemas.microsoft.com/office/powerpoint/2010/main" val="2649490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94135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v2 11/10/2024</a:t>
            </a:r>
            <a:endParaRPr lang="en-GB" dirty="0"/>
          </a:p>
        </p:txBody>
      </p:sp>
      <p:sp>
        <p:nvSpPr>
          <p:cNvPr id="5" name="Footer Placeholder 4"/>
          <p:cNvSpPr>
            <a:spLocks noGrp="1"/>
          </p:cNvSpPr>
          <p:nvPr>
            <p:ph type="ftr" sz="quarter" idx="3"/>
          </p:nvPr>
        </p:nvSpPr>
        <p:spPr>
          <a:xfrm>
            <a:off x="2686050" y="6356351"/>
            <a:ext cx="37061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ESB-RES-C124 ESB Level 3 Certificate in Speech (Grade 8) 1.4. Research Methods 2: Primary Research</a:t>
            </a: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13F93-290B-4E5F-A97E-3541E3D2F8F9}" type="slidenum">
              <a:rPr lang="en-GB" smtClean="0"/>
              <a:t>‹#›</a:t>
            </a:fld>
            <a:endParaRPr lang="en-GB"/>
          </a:p>
        </p:txBody>
      </p:sp>
    </p:spTree>
    <p:extLst>
      <p:ext uri="{BB962C8B-B14F-4D97-AF65-F5344CB8AC3E}">
        <p14:creationId xmlns:p14="http://schemas.microsoft.com/office/powerpoint/2010/main" val="65226527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hyperlink" Target="https://guides.auraria.edu/c.php?g=528873&amp;p=3964258" TargetMode="External"/><Relationship Id="rId3" Type="http://schemas.openxmlformats.org/officeDocument/2006/relationships/hyperlink" Target="https://www.researchgate.net/publication/337826695_Quantitative_Analysis_the_guide_for_beginners" TargetMode="External"/><Relationship Id="rId7" Type="http://schemas.openxmlformats.org/officeDocument/2006/relationships/hyperlink" Target="https://www.bbc.co.uk/bitesize/guides/z6y9rj6/revision/5" TargetMode="External"/><Relationship Id="rId2" Type="http://schemas.openxmlformats.org/officeDocument/2006/relationships/hyperlink" Target="https://guides.library.duke.edu/c.php?g=289813&amp;p=1931369" TargetMode="External"/><Relationship Id="rId1" Type="http://schemas.openxmlformats.org/officeDocument/2006/relationships/slideLayout" Target="../slideLayouts/slideLayout12.xml"/><Relationship Id="rId6" Type="http://schemas.openxmlformats.org/officeDocument/2006/relationships/hyperlink" Target="https://www.bbc.co.uk/bitesize/guides/zwtb97h/revision/1" TargetMode="External"/><Relationship Id="rId5" Type="http://schemas.openxmlformats.org/officeDocument/2006/relationships/hyperlink" Target="https://sciencetrends.com/quantitative-observation-definition-and-examples/" TargetMode="External"/><Relationship Id="rId4" Type="http://schemas.openxmlformats.org/officeDocument/2006/relationships/hyperlink" Target="https://www.cles.org.uk/wp-content/uploads/2011/01/Research-Methods-Handbook.pdf" TargetMode="Externa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 Target="slide5.xml"/><Relationship Id="rId7"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10.xml"/><Relationship Id="rId5" Type="http://schemas.openxmlformats.org/officeDocument/2006/relationships/slide" Target="slide8.xml"/><Relationship Id="rId4" Type="http://schemas.openxmlformats.org/officeDocument/2006/relationships/slide" Target="slide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hyperlink" Target="https://forms.office.com/Pages/ResponsePage.aspx?id=T_Iza3f_w0qCqx5ybqifW3E9FLRMC3tIrVSUw8jxzrlUQUVMUDFGQU5KODhPOFExRTlEU0kzN0hXWS4u" TargetMode="External"/><Relationship Id="rId4" Type="http://schemas.openxmlformats.org/officeDocument/2006/relationships/hyperlink" Target="https://www.britannica.com/topic/Likert-Scal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0.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276237" y="6356355"/>
            <a:ext cx="790872" cy="365125"/>
          </a:xfrm>
        </p:spPr>
        <p:txBody>
          <a:bodyPr/>
          <a:lstStyle/>
          <a:p>
            <a:r>
              <a:rPr lang="en-US" sz="900" dirty="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5"/>
            <a:ext cx="2944011" cy="365125"/>
          </a:xfrm>
        </p:spPr>
        <p:txBody>
          <a:bodyPr/>
          <a:lstStyle/>
          <a:p>
            <a:r>
              <a:rPr lang="en-US" sz="90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1</a:t>
            </a:fld>
            <a:endParaRPr lang="en-GB"/>
          </a:p>
        </p:txBody>
      </p:sp>
      <p:sp>
        <p:nvSpPr>
          <p:cNvPr id="6" name="Title 1">
            <a:extLst>
              <a:ext uri="{FF2B5EF4-FFF2-40B4-BE49-F238E27FC236}">
                <a16:creationId xmlns:a16="http://schemas.microsoft.com/office/drawing/2014/main" id="{30C97A73-8511-DD43-BE87-4328925D31A2}"/>
              </a:ext>
            </a:extLst>
          </p:cNvPr>
          <p:cNvSpPr txBox="1">
            <a:spLocks/>
          </p:cNvSpPr>
          <p:nvPr/>
        </p:nvSpPr>
        <p:spPr>
          <a:xfrm>
            <a:off x="323528" y="1268760"/>
            <a:ext cx="7886700" cy="79208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b="1" i="1" dirty="0">
                <a:latin typeface="+mn-lt"/>
              </a:rPr>
              <a:t>Section 1 – Research Methods</a:t>
            </a:r>
          </a:p>
        </p:txBody>
      </p:sp>
      <p:sp>
        <p:nvSpPr>
          <p:cNvPr id="2" name="Rectangle 1">
            <a:extLst>
              <a:ext uri="{FF2B5EF4-FFF2-40B4-BE49-F238E27FC236}">
                <a16:creationId xmlns:a16="http://schemas.microsoft.com/office/drawing/2014/main" id="{99D1078A-C66D-48F3-9603-61AA1E82CA34}"/>
              </a:ext>
            </a:extLst>
          </p:cNvPr>
          <p:cNvSpPr/>
          <p:nvPr/>
        </p:nvSpPr>
        <p:spPr>
          <a:xfrm>
            <a:off x="323528" y="2276872"/>
            <a:ext cx="8496944" cy="792088"/>
          </a:xfrm>
          <a:prstGeom prst="rect">
            <a:avLst/>
          </a:prstGeom>
          <a:solidFill>
            <a:srgbClr val="C3D62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i="1" dirty="0"/>
              <a:t>Lesson Objective: To learn about different types of research and how you can use them for your presentation</a:t>
            </a:r>
          </a:p>
        </p:txBody>
      </p:sp>
      <p:sp>
        <p:nvSpPr>
          <p:cNvPr id="8" name="Rectangle 7">
            <a:extLst>
              <a:ext uri="{FF2B5EF4-FFF2-40B4-BE49-F238E27FC236}">
                <a16:creationId xmlns:a16="http://schemas.microsoft.com/office/drawing/2014/main" id="{1D802D75-4751-4BB2-B5BD-7B9278E0C5BA}"/>
              </a:ext>
            </a:extLst>
          </p:cNvPr>
          <p:cNvSpPr/>
          <p:nvPr/>
        </p:nvSpPr>
        <p:spPr>
          <a:xfrm>
            <a:off x="323528" y="3284984"/>
            <a:ext cx="8496944" cy="2592288"/>
          </a:xfrm>
          <a:prstGeom prst="rect">
            <a:avLst/>
          </a:prstGeom>
          <a:solidFill>
            <a:srgbClr val="FBD10B"/>
          </a:solidFill>
          <a:ln>
            <a:noFill/>
          </a:ln>
        </p:spPr>
        <p:style>
          <a:lnRef idx="2">
            <a:schemeClr val="dk1"/>
          </a:lnRef>
          <a:fillRef idx="1">
            <a:schemeClr val="lt1"/>
          </a:fillRef>
          <a:effectRef idx="0">
            <a:schemeClr val="dk1"/>
          </a:effectRef>
          <a:fontRef idx="minor">
            <a:schemeClr val="dk1"/>
          </a:fontRef>
        </p:style>
        <p:txBody>
          <a:bodyPr rtlCol="0" anchor="t"/>
          <a:lstStyle/>
          <a:p>
            <a:r>
              <a:rPr lang="en-GB" b="1" i="1" dirty="0"/>
              <a:t>Lesson Outcomes: </a:t>
            </a:r>
          </a:p>
          <a:p>
            <a:r>
              <a:rPr lang="en-GB" b="1" i="1" dirty="0"/>
              <a:t>By the end of these lessons, you should have:</a:t>
            </a:r>
          </a:p>
          <a:p>
            <a:pPr marL="285750" indent="-285750">
              <a:buFont typeface="Arial" panose="020B0604020202020204" pitchFamily="34" charset="0"/>
              <a:buChar char="•"/>
            </a:pPr>
            <a:r>
              <a:rPr lang="en-GB" dirty="0"/>
              <a:t>Understood the difference between primary and secondary research</a:t>
            </a:r>
          </a:p>
          <a:p>
            <a:pPr marL="285750" indent="-285750">
              <a:buFont typeface="Arial" panose="020B0604020202020204" pitchFamily="34" charset="0"/>
              <a:buChar char="•"/>
            </a:pPr>
            <a:r>
              <a:rPr lang="en-GB" dirty="0"/>
              <a:t>Evaluated the advantages and disadvantages of a range of research methods</a:t>
            </a:r>
          </a:p>
          <a:p>
            <a:pPr marL="285750" indent="-285750">
              <a:buFont typeface="Arial" panose="020B0604020202020204" pitchFamily="34" charset="0"/>
              <a:buChar char="•"/>
            </a:pPr>
            <a:r>
              <a:rPr lang="en-GB" dirty="0"/>
              <a:t>Started to plan your own research</a:t>
            </a:r>
          </a:p>
          <a:p>
            <a:pPr marL="285750" indent="-285750">
              <a:buFont typeface="Arial" panose="020B0604020202020204" pitchFamily="34" charset="0"/>
              <a:buChar char="•"/>
            </a:pPr>
            <a:endParaRPr lang="en-GB" b="1" i="1" dirty="0"/>
          </a:p>
          <a:p>
            <a:pPr marL="285750" indent="-285750">
              <a:buFont typeface="Arial" panose="020B0604020202020204" pitchFamily="34" charset="0"/>
              <a:buChar char="•"/>
            </a:pPr>
            <a:endParaRPr lang="en-GB" b="1" i="1" dirty="0"/>
          </a:p>
        </p:txBody>
      </p:sp>
      <p:pic>
        <p:nvPicPr>
          <p:cNvPr id="7" name="Picture 6">
            <a:extLst>
              <a:ext uri="{FF2B5EF4-FFF2-40B4-BE49-F238E27FC236}">
                <a16:creationId xmlns:a16="http://schemas.microsoft.com/office/drawing/2014/main" id="{2BC30576-D158-3971-7394-475EBC776569}"/>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64492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4789"/>
            <a:ext cx="7886700" cy="750412"/>
          </a:xfrm>
        </p:spPr>
        <p:txBody>
          <a:bodyPr/>
          <a:lstStyle/>
          <a:p>
            <a:r>
              <a:rPr lang="en-GB" b="1" i="1" dirty="0">
                <a:latin typeface="+mn-lt"/>
              </a:rPr>
              <a:t>Useful Links</a:t>
            </a:r>
          </a:p>
        </p:txBody>
      </p:sp>
      <p:sp>
        <p:nvSpPr>
          <p:cNvPr id="3" name="Rectangle 2"/>
          <p:cNvSpPr/>
          <p:nvPr/>
        </p:nvSpPr>
        <p:spPr>
          <a:xfrm>
            <a:off x="718961" y="2484946"/>
            <a:ext cx="7883171" cy="2585323"/>
          </a:xfrm>
          <a:prstGeom prst="rect">
            <a:avLst/>
          </a:prstGeom>
        </p:spPr>
        <p:txBody>
          <a:bodyPr wrap="square">
            <a:spAutoFit/>
          </a:bodyPr>
          <a:lstStyle/>
          <a:p>
            <a:pPr marL="342900" indent="-342900">
              <a:buFont typeface="+mj-lt"/>
              <a:buAutoNum type="arabicPeriod"/>
            </a:pPr>
            <a:r>
              <a:rPr lang="en-GB" dirty="0">
                <a:hlinkClick r:id="rId2"/>
              </a:rPr>
              <a:t>https://guides.library.duke.edu/c.php?g=289813&amp;p=1931369</a:t>
            </a:r>
            <a:endParaRPr lang="en-GB" dirty="0"/>
          </a:p>
          <a:p>
            <a:pPr marL="342900" indent="-342900">
              <a:buFont typeface="+mj-lt"/>
              <a:buAutoNum type="arabicPeriod"/>
            </a:pPr>
            <a:r>
              <a:rPr lang="en-GB" dirty="0">
                <a:hlinkClick r:id="rId3"/>
              </a:rPr>
              <a:t>https://www.researchgate.net/publication/337826695_Quantitative_Analysis_the_guide_for_beginners</a:t>
            </a:r>
            <a:r>
              <a:rPr lang="en-GB" dirty="0"/>
              <a:t>  </a:t>
            </a:r>
          </a:p>
          <a:p>
            <a:pPr marL="342900" indent="-342900">
              <a:buFont typeface="+mj-lt"/>
              <a:buAutoNum type="arabicPeriod"/>
            </a:pPr>
            <a:r>
              <a:rPr lang="en-GB" dirty="0">
                <a:hlinkClick r:id="rId4"/>
              </a:rPr>
              <a:t>https://www.cles.org.uk/wp-content/uploads/2011/01/Research-Methods-Handbook.pdf</a:t>
            </a:r>
            <a:r>
              <a:rPr lang="en-GB" dirty="0"/>
              <a:t> </a:t>
            </a:r>
          </a:p>
          <a:p>
            <a:pPr marL="342900" indent="-342900">
              <a:buFont typeface="+mj-lt"/>
              <a:buAutoNum type="arabicPeriod"/>
            </a:pPr>
            <a:r>
              <a:rPr lang="en-GB" dirty="0">
                <a:hlinkClick r:id="rId5"/>
              </a:rPr>
              <a:t>https://sciencetrends.com/quantitative-observation-definition-and-examples/</a:t>
            </a:r>
            <a:endParaRPr lang="en-GB" dirty="0"/>
          </a:p>
          <a:p>
            <a:pPr marL="342900" indent="-342900">
              <a:buFont typeface="+mj-lt"/>
              <a:buAutoNum type="arabicPeriod"/>
            </a:pPr>
            <a:r>
              <a:rPr lang="en-GB" dirty="0">
                <a:hlinkClick r:id="rId6"/>
              </a:rPr>
              <a:t>https://www.bbc.co.uk/bitesize/guides/zwtb97h/revision/1</a:t>
            </a:r>
            <a:r>
              <a:rPr lang="en-GB" dirty="0"/>
              <a:t>  </a:t>
            </a:r>
          </a:p>
          <a:p>
            <a:pPr marL="342900" indent="-342900">
              <a:buFont typeface="+mj-lt"/>
              <a:buAutoNum type="arabicPeriod"/>
            </a:pPr>
            <a:r>
              <a:rPr lang="en-GB" dirty="0">
                <a:hlinkClick r:id="rId7"/>
              </a:rPr>
              <a:t>https://www.bbc.co.uk/bitesize/guides/z6y9rj6/revision/5</a:t>
            </a:r>
            <a:r>
              <a:rPr lang="en-GB" dirty="0"/>
              <a:t> </a:t>
            </a:r>
          </a:p>
          <a:p>
            <a:pPr marL="342900" indent="-342900">
              <a:buFont typeface="+mj-lt"/>
              <a:buAutoNum type="arabicPeriod"/>
            </a:pPr>
            <a:r>
              <a:rPr lang="en-GB" dirty="0">
                <a:hlinkClick r:id="rId8"/>
              </a:rPr>
              <a:t>https://guides.auraria.edu/c.php?g=528873&amp;p=3964258</a:t>
            </a:r>
            <a:r>
              <a:rPr lang="en-GB" dirty="0"/>
              <a:t> </a:t>
            </a:r>
          </a:p>
        </p:txBody>
      </p:sp>
      <p:sp>
        <p:nvSpPr>
          <p:cNvPr id="4"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329918" y="6356355"/>
            <a:ext cx="778086" cy="365125"/>
          </a:xfrm>
        </p:spPr>
        <p:txBody>
          <a:bodyPr/>
          <a:lstStyle/>
          <a:p>
            <a:r>
              <a:rPr lang="en-US" sz="900" dirty="0"/>
              <a:t>v2 11/10/2024</a:t>
            </a:r>
            <a:endParaRPr lang="en-GB" sz="900" dirty="0"/>
          </a:p>
        </p:txBody>
      </p:sp>
      <p:sp>
        <p:nvSpPr>
          <p:cNvPr id="5"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377893" y="6356355"/>
            <a:ext cx="2977878" cy="365125"/>
          </a:xfrm>
        </p:spPr>
        <p:txBody>
          <a:bodyPr/>
          <a:lstStyle/>
          <a:p>
            <a:r>
              <a:rPr lang="en-US" sz="900"/>
              <a:t>ESB-RES-C124 ESB Level 3 Certificate in Speech (Grade 8) 1.4. Research Methods 2: Primary Research</a:t>
            </a:r>
            <a:endParaRPr lang="en-GB" sz="900" dirty="0"/>
          </a:p>
        </p:txBody>
      </p:sp>
      <p:sp>
        <p:nvSpPr>
          <p:cNvPr id="6"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a:xfrm>
            <a:off x="5638842" y="6356355"/>
            <a:ext cx="1491580" cy="365125"/>
          </a:xfrm>
        </p:spPr>
        <p:txBody>
          <a:bodyPr/>
          <a:lstStyle/>
          <a:p>
            <a:fld id="{EFC07C4F-4DD7-4452-9CBE-7B4BC77324C7}" type="slidenum">
              <a:rPr lang="en-GB" smtClean="0"/>
              <a:t>10</a:t>
            </a:fld>
            <a:endParaRPr lang="en-GB"/>
          </a:p>
        </p:txBody>
      </p:sp>
      <p:pic>
        <p:nvPicPr>
          <p:cNvPr id="7" name="Picture 6">
            <a:extLst>
              <a:ext uri="{FF2B5EF4-FFF2-40B4-BE49-F238E27FC236}">
                <a16:creationId xmlns:a16="http://schemas.microsoft.com/office/drawing/2014/main" id="{740665DB-B185-A46A-EE86-B4F9743146D4}"/>
              </a:ext>
            </a:extLst>
          </p:cNvPr>
          <p:cNvPicPr>
            <a:picLocks noGrp="1" noRot="1" noMove="1" noResize="1" noEditPoints="1" noAdjustHandles="1" noChangeArrowheads="1" noChangeShapeType="1" noCrop="1"/>
          </p:cNvPicPr>
          <p:nvPr/>
        </p:nvPicPr>
        <p:blipFill rotWithShape="1">
          <a:blip r:embed="rId9"/>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60559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1160368"/>
            <a:ext cx="7886700" cy="648072"/>
          </a:xfrm>
        </p:spPr>
        <p:txBody>
          <a:bodyPr>
            <a:noAutofit/>
          </a:bodyPr>
          <a:lstStyle/>
          <a:p>
            <a:r>
              <a:rPr lang="en-US" sz="3200" b="1" i="1" dirty="0">
                <a:latin typeface="+mn-lt"/>
              </a:rPr>
              <a:t>Research Methods 2: </a:t>
            </a:r>
            <a:br>
              <a:rPr lang="en-US" sz="3200" b="1" i="1" dirty="0">
                <a:latin typeface="+mn-lt"/>
              </a:rPr>
            </a:br>
            <a:r>
              <a:rPr lang="en-US" sz="2400" b="1" i="1" dirty="0">
                <a:solidFill>
                  <a:srgbClr val="E6141B"/>
                </a:solidFill>
                <a:latin typeface="+mn-lt"/>
              </a:rPr>
              <a:t>Primary Research</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364416" y="6356355"/>
            <a:ext cx="781541" cy="365125"/>
          </a:xfrm>
        </p:spPr>
        <p:txBody>
          <a:bodyPr/>
          <a:lstStyle/>
          <a:p>
            <a:r>
              <a:rPr lang="en-US" sz="900" dirty="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5"/>
            <a:ext cx="2990664" cy="365125"/>
          </a:xfrm>
        </p:spPr>
        <p:txBody>
          <a:bodyPr/>
          <a:lstStyle/>
          <a:p>
            <a:r>
              <a:rPr lang="en-US" sz="90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2</a:t>
            </a:fld>
            <a:endParaRPr lang="en-GB" dirty="0"/>
          </a:p>
        </p:txBody>
      </p:sp>
      <p:sp>
        <p:nvSpPr>
          <p:cNvPr id="7" name="TextBox 6"/>
          <p:cNvSpPr txBox="1"/>
          <p:nvPr/>
        </p:nvSpPr>
        <p:spPr>
          <a:xfrm>
            <a:off x="323528" y="1958986"/>
            <a:ext cx="8424936" cy="646331"/>
          </a:xfrm>
          <a:prstGeom prst="rect">
            <a:avLst/>
          </a:prstGeom>
          <a:noFill/>
        </p:spPr>
        <p:txBody>
          <a:bodyPr wrap="square" rtlCol="0">
            <a:spAutoFit/>
          </a:bodyPr>
          <a:lstStyle/>
          <a:p>
            <a:r>
              <a:rPr lang="en-GB" dirty="0"/>
              <a:t>You should have now decided on your presentation topic. So what next? Time to plan your research.</a:t>
            </a:r>
          </a:p>
        </p:txBody>
      </p:sp>
      <p:sp>
        <p:nvSpPr>
          <p:cNvPr id="8" name="TextBox 7"/>
          <p:cNvSpPr txBox="1"/>
          <p:nvPr/>
        </p:nvSpPr>
        <p:spPr>
          <a:xfrm>
            <a:off x="323528" y="2605317"/>
            <a:ext cx="8496944" cy="830997"/>
          </a:xfrm>
          <a:prstGeom prst="rect">
            <a:avLst/>
          </a:prstGeom>
          <a:noFill/>
        </p:spPr>
        <p:txBody>
          <a:bodyPr wrap="square" rtlCol="0">
            <a:spAutoFit/>
          </a:bodyPr>
          <a:lstStyle/>
          <a:p>
            <a:r>
              <a:rPr lang="en-GB" sz="1600" dirty="0"/>
              <a:t>The nature of your research will very much depend on the content of your presentation. In this lesson, we will go through some of the methods you can use to conduct relevant, trustworthy and credible research. </a:t>
            </a:r>
          </a:p>
        </p:txBody>
      </p:sp>
      <p:grpSp>
        <p:nvGrpSpPr>
          <p:cNvPr id="20" name="Group 19"/>
          <p:cNvGrpSpPr/>
          <p:nvPr/>
        </p:nvGrpSpPr>
        <p:grpSpPr>
          <a:xfrm>
            <a:off x="3396974" y="3433789"/>
            <a:ext cx="2100886" cy="1427341"/>
            <a:chOff x="5148064" y="3281912"/>
            <a:chExt cx="2100886" cy="1427341"/>
          </a:xfrm>
        </p:grpSpPr>
        <p:pic>
          <p:nvPicPr>
            <p:cNvPr id="9" name="Picture 8">
              <a:extLst>
                <a:ext uri="{FF2B5EF4-FFF2-40B4-BE49-F238E27FC236}">
                  <a16:creationId xmlns:a16="http://schemas.microsoft.com/office/drawing/2014/main" id="{A00E4BA4-62B8-46F5-B2A5-B844B46AB8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8064" y="3281912"/>
              <a:ext cx="2100886" cy="1427341"/>
            </a:xfrm>
            <a:prstGeom prst="rect">
              <a:avLst/>
            </a:prstGeom>
          </p:spPr>
        </p:pic>
        <p:sp>
          <p:nvSpPr>
            <p:cNvPr id="10" name="TextBox 9"/>
            <p:cNvSpPr txBox="1"/>
            <p:nvPr/>
          </p:nvSpPr>
          <p:spPr>
            <a:xfrm>
              <a:off x="5439493" y="3585529"/>
              <a:ext cx="1518027" cy="523220"/>
            </a:xfrm>
            <a:prstGeom prst="rect">
              <a:avLst/>
            </a:prstGeom>
            <a:noFill/>
          </p:spPr>
          <p:txBody>
            <a:bodyPr wrap="square" rtlCol="0">
              <a:spAutoFit/>
            </a:bodyPr>
            <a:lstStyle/>
            <a:p>
              <a:pPr algn="ctr"/>
              <a:r>
                <a:rPr lang="en-GB" sz="1400" dirty="0"/>
                <a:t>Secondary Research</a:t>
              </a:r>
            </a:p>
          </p:txBody>
        </p:sp>
      </p:grpSp>
      <p:grpSp>
        <p:nvGrpSpPr>
          <p:cNvPr id="23" name="Group 22"/>
          <p:cNvGrpSpPr/>
          <p:nvPr/>
        </p:nvGrpSpPr>
        <p:grpSpPr>
          <a:xfrm>
            <a:off x="5982286" y="4466766"/>
            <a:ext cx="2186457" cy="1485478"/>
            <a:chOff x="6156176" y="4775069"/>
            <a:chExt cx="2186457" cy="1485478"/>
          </a:xfrm>
        </p:grpSpPr>
        <p:pic>
          <p:nvPicPr>
            <p:cNvPr id="16" name="Picture 15">
              <a:extLst>
                <a:ext uri="{FF2B5EF4-FFF2-40B4-BE49-F238E27FC236}">
                  <a16:creationId xmlns:a16="http://schemas.microsoft.com/office/drawing/2014/main" id="{A00E4BA4-62B8-46F5-B2A5-B844B46AB8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4775069"/>
              <a:ext cx="2186457" cy="1485478"/>
            </a:xfrm>
            <a:prstGeom prst="rect">
              <a:avLst/>
            </a:prstGeom>
          </p:spPr>
        </p:pic>
        <p:sp>
          <p:nvSpPr>
            <p:cNvPr id="17" name="TextBox 16"/>
            <p:cNvSpPr txBox="1"/>
            <p:nvPr/>
          </p:nvSpPr>
          <p:spPr>
            <a:xfrm>
              <a:off x="6476075" y="4979888"/>
              <a:ext cx="1546657" cy="738664"/>
            </a:xfrm>
            <a:prstGeom prst="rect">
              <a:avLst/>
            </a:prstGeom>
            <a:noFill/>
          </p:spPr>
          <p:txBody>
            <a:bodyPr wrap="square" rtlCol="0">
              <a:spAutoFit/>
            </a:bodyPr>
            <a:lstStyle/>
            <a:p>
              <a:pPr algn="ctr"/>
              <a:r>
                <a:rPr lang="en-GB" sz="1400" dirty="0"/>
                <a:t>Referencing and avoiding plagiarism</a:t>
              </a:r>
            </a:p>
          </p:txBody>
        </p:sp>
      </p:grpSp>
      <p:grpSp>
        <p:nvGrpSpPr>
          <p:cNvPr id="24" name="Group 23"/>
          <p:cNvGrpSpPr/>
          <p:nvPr/>
        </p:nvGrpSpPr>
        <p:grpSpPr>
          <a:xfrm>
            <a:off x="755187" y="4466766"/>
            <a:ext cx="2153653" cy="1463191"/>
            <a:chOff x="683568" y="3301358"/>
            <a:chExt cx="2153653" cy="1463191"/>
          </a:xfrm>
        </p:grpSpPr>
        <p:pic>
          <p:nvPicPr>
            <p:cNvPr id="18" name="Picture 17">
              <a:extLst>
                <a:ext uri="{FF2B5EF4-FFF2-40B4-BE49-F238E27FC236}">
                  <a16:creationId xmlns:a16="http://schemas.microsoft.com/office/drawing/2014/main" id="{A00E4BA4-62B8-46F5-B2A5-B844B46AB8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3568" y="3301358"/>
              <a:ext cx="2153653" cy="1463191"/>
            </a:xfrm>
            <a:prstGeom prst="rect">
              <a:avLst/>
            </a:prstGeom>
          </p:spPr>
        </p:pic>
        <p:sp>
          <p:nvSpPr>
            <p:cNvPr id="19" name="TextBox 18"/>
            <p:cNvSpPr txBox="1"/>
            <p:nvPr/>
          </p:nvSpPr>
          <p:spPr>
            <a:xfrm>
              <a:off x="966731" y="3730924"/>
              <a:ext cx="1587325" cy="307777"/>
            </a:xfrm>
            <a:prstGeom prst="rect">
              <a:avLst/>
            </a:prstGeom>
            <a:noFill/>
          </p:spPr>
          <p:txBody>
            <a:bodyPr wrap="square" rtlCol="0">
              <a:spAutoFit/>
            </a:bodyPr>
            <a:lstStyle/>
            <a:p>
              <a:pPr algn="ctr"/>
              <a:r>
                <a:rPr lang="en-GB" sz="1400" dirty="0"/>
                <a:t>Primary Research</a:t>
              </a:r>
            </a:p>
          </p:txBody>
        </p:sp>
      </p:grpSp>
      <p:pic>
        <p:nvPicPr>
          <p:cNvPr id="6" name="Picture 5">
            <a:extLst>
              <a:ext uri="{FF2B5EF4-FFF2-40B4-BE49-F238E27FC236}">
                <a16:creationId xmlns:a16="http://schemas.microsoft.com/office/drawing/2014/main" id="{C35C5068-C17F-DB8F-20BE-BB9F77281B24}"/>
              </a:ext>
            </a:extLst>
          </p:cNvPr>
          <p:cNvPicPr>
            <a:picLocks noGrp="1" noRot="1" noMove="1" noResize="1" noEditPoints="1" noAdjustHandles="1" noChangeArrowheads="1" noChangeShapeType="1" noCrop="1"/>
          </p:cNvPicPr>
          <p:nvPr/>
        </p:nvPicPr>
        <p:blipFill rotWithShape="1">
          <a:blip r:embed="rId5"/>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40569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1196752"/>
            <a:ext cx="7886700" cy="648072"/>
          </a:xfrm>
        </p:spPr>
        <p:txBody>
          <a:bodyPr>
            <a:normAutofit fontScale="90000"/>
          </a:bodyPr>
          <a:lstStyle/>
          <a:p>
            <a:r>
              <a:rPr lang="en-US" b="1" i="1" dirty="0">
                <a:latin typeface="+mn-lt"/>
              </a:rPr>
              <a:t>Relevant Grade Descriptors</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467544" y="6356355"/>
            <a:ext cx="762880" cy="365125"/>
          </a:xfrm>
        </p:spPr>
        <p:txBody>
          <a:bodyPr/>
          <a:lstStyle/>
          <a:p>
            <a:r>
              <a:rPr lang="en-US" sz="900" dirty="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5"/>
            <a:ext cx="2953342" cy="365125"/>
          </a:xfrm>
        </p:spPr>
        <p:txBody>
          <a:bodyPr/>
          <a:lstStyle/>
          <a:p>
            <a:r>
              <a:rPr lang="en-US" sz="90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902796439"/>
              </p:ext>
            </p:extLst>
          </p:nvPr>
        </p:nvGraphicFramePr>
        <p:xfrm>
          <a:off x="467544" y="2071384"/>
          <a:ext cx="8390286" cy="2407920"/>
        </p:xfrm>
        <a:graphic>
          <a:graphicData uri="http://schemas.openxmlformats.org/drawingml/2006/table">
            <a:tbl>
              <a:tblPr firstRow="1" firstCol="1" bandRow="1">
                <a:tableStyleId>{5940675A-B579-460E-94D1-54222C63F5DA}</a:tableStyleId>
              </a:tblPr>
              <a:tblGrid>
                <a:gridCol w="1398381">
                  <a:extLst>
                    <a:ext uri="{9D8B030D-6E8A-4147-A177-3AD203B41FA5}">
                      <a16:colId xmlns:a16="http://schemas.microsoft.com/office/drawing/2014/main" val="3647180846"/>
                    </a:ext>
                  </a:extLst>
                </a:gridCol>
                <a:gridCol w="1398381">
                  <a:extLst>
                    <a:ext uri="{9D8B030D-6E8A-4147-A177-3AD203B41FA5}">
                      <a16:colId xmlns:a16="http://schemas.microsoft.com/office/drawing/2014/main" val="4265856172"/>
                    </a:ext>
                  </a:extLst>
                </a:gridCol>
                <a:gridCol w="1398381">
                  <a:extLst>
                    <a:ext uri="{9D8B030D-6E8A-4147-A177-3AD203B41FA5}">
                      <a16:colId xmlns:a16="http://schemas.microsoft.com/office/drawing/2014/main" val="133678808"/>
                    </a:ext>
                  </a:extLst>
                </a:gridCol>
                <a:gridCol w="1398381">
                  <a:extLst>
                    <a:ext uri="{9D8B030D-6E8A-4147-A177-3AD203B41FA5}">
                      <a16:colId xmlns:a16="http://schemas.microsoft.com/office/drawing/2014/main" val="2519826727"/>
                    </a:ext>
                  </a:extLst>
                </a:gridCol>
                <a:gridCol w="1398381">
                  <a:extLst>
                    <a:ext uri="{9D8B030D-6E8A-4147-A177-3AD203B41FA5}">
                      <a16:colId xmlns:a16="http://schemas.microsoft.com/office/drawing/2014/main" val="769419772"/>
                    </a:ext>
                  </a:extLst>
                </a:gridCol>
                <a:gridCol w="1398381">
                  <a:extLst>
                    <a:ext uri="{9D8B030D-6E8A-4147-A177-3AD203B41FA5}">
                      <a16:colId xmlns:a16="http://schemas.microsoft.com/office/drawing/2014/main" val="541895946"/>
                    </a:ext>
                  </a:extLst>
                </a:gridCol>
              </a:tblGrid>
              <a:tr h="504056">
                <a:tc>
                  <a:txBody>
                    <a:bodyPr/>
                    <a:lstStyle/>
                    <a:p>
                      <a:pPr algn="ctr">
                        <a:spcAft>
                          <a:spcPts val="0"/>
                        </a:spcAft>
                      </a:pPr>
                      <a:r>
                        <a:rPr lang="en-GB" sz="1200" b="1" spc="-5" dirty="0">
                          <a:effectLst/>
                        </a:rPr>
                        <a:t>Section 1:</a:t>
                      </a:r>
                      <a:endParaRPr lang="en-GB" sz="1200" b="1" dirty="0">
                        <a:effectLst/>
                      </a:endParaRPr>
                    </a:p>
                    <a:p>
                      <a:pPr algn="ctr">
                        <a:spcAft>
                          <a:spcPts val="0"/>
                        </a:spcAft>
                      </a:pPr>
                      <a:r>
                        <a:rPr lang="en-GB" sz="1200" b="1" spc="-5" dirty="0">
                          <a:effectLst/>
                        </a:rPr>
                        <a:t>Oral Presentation</a:t>
                      </a:r>
                      <a:endParaRPr lang="en-GB" sz="1200" b="1" dirty="0">
                        <a:effectLst/>
                      </a:endParaRPr>
                    </a:p>
                    <a:p>
                      <a:pPr algn="ctr">
                        <a:spcAft>
                          <a:spcPts val="0"/>
                        </a:spcAft>
                      </a:pPr>
                      <a:r>
                        <a:rPr lang="en-GB" sz="1200" b="1" spc="-5" dirty="0">
                          <a:effectLst/>
                        </a:rPr>
                        <a:t>Time: 5 minutes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bg1">
                        <a:lumMod val="75000"/>
                      </a:schemeClr>
                    </a:solidFill>
                  </a:tcPr>
                </a:tc>
                <a:tc>
                  <a:txBody>
                    <a:bodyPr/>
                    <a:lstStyle/>
                    <a:p>
                      <a:pPr algn="ctr"/>
                      <a:r>
                        <a:rPr lang="en-GB" sz="1200" b="1" dirty="0">
                          <a:effectLst/>
                        </a:rPr>
                        <a:t>Pa</a:t>
                      </a:r>
                      <a:r>
                        <a:rPr lang="en-GB" sz="1200" b="1" spc="-5" dirty="0">
                          <a:effectLst/>
                        </a:rPr>
                        <a:t>s</a:t>
                      </a:r>
                      <a:r>
                        <a:rPr lang="en-GB" sz="1200" b="1" dirty="0">
                          <a:effectLst/>
                        </a:rPr>
                        <a:t>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bg1">
                        <a:lumMod val="75000"/>
                      </a:schemeClr>
                    </a:solidFill>
                  </a:tcPr>
                </a:tc>
                <a:tc>
                  <a:txBody>
                    <a:bodyPr/>
                    <a:lstStyle/>
                    <a:p>
                      <a:pPr algn="ctr"/>
                      <a:r>
                        <a:rPr lang="en-GB" sz="1200" b="1" dirty="0">
                          <a:effectLst/>
                        </a:rPr>
                        <a:t>Good Pass</a:t>
                      </a:r>
                    </a:p>
                    <a:p>
                      <a:pPr algn="ctr"/>
                      <a:r>
                        <a:rPr lang="en-GB" sz="1200" b="1" dirty="0">
                          <a:effectLst/>
                        </a:rPr>
                        <a:t>(Endorsed)</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bg1">
                        <a:lumMod val="75000"/>
                      </a:schemeClr>
                    </a:solidFill>
                  </a:tcPr>
                </a:tc>
                <a:tc>
                  <a:txBody>
                    <a:bodyPr/>
                    <a:lstStyle/>
                    <a:p>
                      <a:pPr algn="ctr"/>
                      <a:r>
                        <a:rPr lang="en-GB" sz="1200" b="1" spc="5" dirty="0">
                          <a:effectLst/>
                        </a:rPr>
                        <a:t>M</a:t>
                      </a:r>
                      <a:r>
                        <a:rPr lang="en-GB" sz="1200" b="1" dirty="0">
                          <a:effectLst/>
                        </a:rPr>
                        <a:t>e</a:t>
                      </a:r>
                      <a:r>
                        <a:rPr lang="en-GB" sz="1200" b="1" spc="5" dirty="0">
                          <a:effectLst/>
                        </a:rPr>
                        <a:t>r</a:t>
                      </a:r>
                      <a:r>
                        <a:rPr lang="en-GB" sz="1200" b="1" spc="-5" dirty="0">
                          <a:effectLst/>
                        </a:rPr>
                        <a:t>i</a:t>
                      </a:r>
                      <a:r>
                        <a:rPr lang="en-GB" sz="1200" b="1" dirty="0">
                          <a:effectLst/>
                        </a:rPr>
                        <a:t>t</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bg1">
                        <a:lumMod val="75000"/>
                      </a:schemeClr>
                    </a:solidFill>
                  </a:tcPr>
                </a:tc>
                <a:tc>
                  <a:txBody>
                    <a:bodyPr/>
                    <a:lstStyle/>
                    <a:p>
                      <a:pPr algn="ctr"/>
                      <a:r>
                        <a:rPr lang="en-GB" sz="1200" b="1" dirty="0">
                          <a:effectLst/>
                        </a:rPr>
                        <a:t>Merit Plus</a:t>
                      </a:r>
                    </a:p>
                    <a:p>
                      <a:pPr algn="ctr"/>
                      <a:r>
                        <a:rPr lang="en-GB" sz="1200" b="1" dirty="0">
                          <a:effectLst/>
                        </a:rPr>
                        <a:t>(Endorsed)</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bg1">
                        <a:lumMod val="75000"/>
                      </a:schemeClr>
                    </a:solidFill>
                  </a:tcPr>
                </a:tc>
                <a:tc>
                  <a:txBody>
                    <a:bodyPr/>
                    <a:lstStyle/>
                    <a:p>
                      <a:pPr algn="ctr"/>
                      <a:r>
                        <a:rPr lang="en-GB" sz="1200" b="1" spc="-5" dirty="0">
                          <a:effectLst/>
                        </a:rPr>
                        <a:t>Di</a:t>
                      </a:r>
                      <a:r>
                        <a:rPr lang="en-GB" sz="1200" b="1" dirty="0">
                          <a:effectLst/>
                        </a:rPr>
                        <a:t>s</a:t>
                      </a:r>
                      <a:r>
                        <a:rPr lang="en-GB" sz="1200" b="1" spc="15" dirty="0">
                          <a:effectLst/>
                        </a:rPr>
                        <a:t>t</a:t>
                      </a:r>
                      <a:r>
                        <a:rPr lang="en-GB" sz="1200" b="1" spc="-5" dirty="0">
                          <a:effectLst/>
                        </a:rPr>
                        <a:t>i</a:t>
                      </a:r>
                      <a:r>
                        <a:rPr lang="en-GB" sz="1200" b="1" spc="5" dirty="0">
                          <a:effectLst/>
                        </a:rPr>
                        <a:t>nc</a:t>
                      </a:r>
                      <a:r>
                        <a:rPr lang="en-GB" sz="1200" b="1" dirty="0">
                          <a:effectLst/>
                        </a:rPr>
                        <a:t>tion</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bg1">
                        <a:lumMod val="75000"/>
                      </a:schemeClr>
                    </a:solidFill>
                  </a:tcPr>
                </a:tc>
                <a:extLst>
                  <a:ext uri="{0D108BD9-81ED-4DB2-BD59-A6C34878D82A}">
                    <a16:rowId xmlns:a16="http://schemas.microsoft.com/office/drawing/2014/main" val="1696722867"/>
                  </a:ext>
                </a:extLst>
              </a:tr>
              <a:tr h="1297234">
                <a:tc>
                  <a:txBody>
                    <a:bodyPr/>
                    <a:lstStyle/>
                    <a:p>
                      <a:pPr algn="ctr" rtl="0" fontAlgn="base"/>
                      <a:r>
                        <a:rPr lang="en-US" sz="1100" b="1" i="0" dirty="0">
                          <a:effectLst/>
                          <a:latin typeface="Calibri" panose="020F0502020204030204" pitchFamily="34" charset="0"/>
                        </a:rPr>
                        <a:t>Research and Content </a:t>
                      </a:r>
                      <a:endParaRPr lang="en-US" b="1" i="0" dirty="0">
                        <a:effectLst/>
                      </a:endParaRPr>
                    </a:p>
                  </a:txBody>
                  <a:tcPr>
                    <a:solidFill>
                      <a:schemeClr val="bg1">
                        <a:lumMod val="95000"/>
                      </a:schemeClr>
                    </a:solidFill>
                  </a:tcPr>
                </a:tc>
                <a:tc>
                  <a:txBody>
                    <a:bodyPr/>
                    <a:lstStyle/>
                    <a:p>
                      <a:pPr algn="l" rtl="0" fontAlgn="base"/>
                      <a:r>
                        <a:rPr lang="en-GB" sz="1100" b="0" i="0" dirty="0">
                          <a:effectLst/>
                          <a:latin typeface="Calibri" panose="020F0502020204030204" pitchFamily="34" charset="0"/>
                        </a:rPr>
                        <a:t>The subject has suitable substance for the level. </a:t>
                      </a:r>
                    </a:p>
                    <a:p>
                      <a:pPr algn="l" rtl="0" fontAlgn="base"/>
                      <a:endParaRPr lang="en-GB" sz="1100" b="0" i="0" dirty="0">
                        <a:effectLst/>
                        <a:latin typeface="Calibri" panose="020F0502020204030204" pitchFamily="34" charset="0"/>
                      </a:endParaRPr>
                    </a:p>
                    <a:p>
                      <a:pPr algn="l" rtl="0" fontAlgn="base"/>
                      <a:r>
                        <a:rPr lang="en-GB" sz="1100" b="0" i="0" dirty="0">
                          <a:solidFill>
                            <a:srgbClr val="FF0000"/>
                          </a:solidFill>
                          <a:effectLst/>
                          <a:latin typeface="Calibri" panose="020F0502020204030204" pitchFamily="34" charset="0"/>
                        </a:rPr>
                        <a:t>There is evidence of research</a:t>
                      </a:r>
                      <a:r>
                        <a:rPr lang="en-GB" sz="1100" b="0" i="0" dirty="0">
                          <a:effectLst/>
                          <a:latin typeface="Calibri" panose="020F0502020204030204" pitchFamily="34" charset="0"/>
                        </a:rPr>
                        <a:t>. </a:t>
                      </a:r>
                    </a:p>
                    <a:p>
                      <a:pPr algn="l" rtl="0" fontAlgn="base"/>
                      <a:endParaRPr lang="en-GB" sz="1100" b="0" i="0" dirty="0">
                        <a:effectLst/>
                        <a:latin typeface="Calibri" panose="020F0502020204030204" pitchFamily="34" charset="0"/>
                      </a:endParaRPr>
                    </a:p>
                    <a:p>
                      <a:pPr algn="l" rtl="0" fontAlgn="base"/>
                      <a:r>
                        <a:rPr lang="en-GB" sz="1100" b="0" i="0" dirty="0">
                          <a:effectLst/>
                          <a:latin typeface="Calibri" panose="020F0502020204030204" pitchFamily="34" charset="0"/>
                        </a:rPr>
                        <a:t>Some conclusions are drawn. </a:t>
                      </a:r>
                      <a:endParaRPr lang="en-GB" b="0" i="0" dirty="0">
                        <a:effectLst/>
                      </a:endParaRPr>
                    </a:p>
                  </a:txBody>
                  <a:tcPr/>
                </a:tc>
                <a:tc>
                  <a:txBody>
                    <a:bodyPr/>
                    <a:lstStyle/>
                    <a:p>
                      <a:pPr algn="l" rtl="0" fontAlgn="base"/>
                      <a:r>
                        <a:rPr lang="en-GB" sz="1100" b="0" i="0" dirty="0">
                          <a:effectLst/>
                          <a:latin typeface="Calibri" panose="020F0502020204030204" pitchFamily="34" charset="0"/>
                        </a:rPr>
                        <a:t>The subject has suitable substance for the level. </a:t>
                      </a:r>
                    </a:p>
                    <a:p>
                      <a:pPr algn="l" rtl="0" fontAlgn="base"/>
                      <a:endParaRPr lang="en-GB" sz="1100" b="0" i="0" dirty="0">
                        <a:effectLst/>
                        <a:latin typeface="Calibri" panose="020F0502020204030204" pitchFamily="34" charset="0"/>
                      </a:endParaRPr>
                    </a:p>
                    <a:p>
                      <a:pPr algn="l" rtl="0" fontAlgn="base"/>
                      <a:r>
                        <a:rPr lang="en-GB" sz="1100" b="0" i="0" dirty="0">
                          <a:solidFill>
                            <a:srgbClr val="FF0000"/>
                          </a:solidFill>
                          <a:effectLst/>
                          <a:latin typeface="Calibri" panose="020F0502020204030204" pitchFamily="34" charset="0"/>
                        </a:rPr>
                        <a:t>There is evidence of research.</a:t>
                      </a:r>
                    </a:p>
                    <a:p>
                      <a:pPr algn="l" rtl="0" fontAlgn="base"/>
                      <a:endParaRPr lang="en-GB" sz="1100" b="0" i="0" dirty="0">
                        <a:effectLst/>
                        <a:latin typeface="Calibri" panose="020F0502020204030204" pitchFamily="34" charset="0"/>
                      </a:endParaRPr>
                    </a:p>
                    <a:p>
                      <a:pPr algn="l" rtl="0" fontAlgn="base"/>
                      <a:r>
                        <a:rPr lang="en-GB" sz="1100" b="0" i="0" dirty="0">
                          <a:effectLst/>
                          <a:latin typeface="Calibri" panose="020F0502020204030204" pitchFamily="34" charset="0"/>
                        </a:rPr>
                        <a:t>Conclusions are drawn </a:t>
                      </a:r>
                      <a:r>
                        <a:rPr lang="en-GB" sz="1100" b="0" i="0" dirty="0">
                          <a:solidFill>
                            <a:srgbClr val="FF0000"/>
                          </a:solidFill>
                          <a:effectLst/>
                          <a:latin typeface="Calibri" panose="020F0502020204030204" pitchFamily="34" charset="0"/>
                        </a:rPr>
                        <a:t>and linked to sources and data. </a:t>
                      </a:r>
                      <a:endParaRPr lang="en-GB" b="0" i="0" dirty="0">
                        <a:solidFill>
                          <a:srgbClr val="FF0000"/>
                        </a:solidFill>
                        <a:effectLst/>
                      </a:endParaRPr>
                    </a:p>
                  </a:txBody>
                  <a:tcPr/>
                </a:tc>
                <a:tc>
                  <a:txBody>
                    <a:bodyPr/>
                    <a:lstStyle/>
                    <a:p>
                      <a:pPr algn="l" rtl="0" fontAlgn="base"/>
                      <a:r>
                        <a:rPr lang="en-GB" sz="1100" b="0" i="0" dirty="0">
                          <a:effectLst/>
                          <a:latin typeface="Calibri" panose="020F0502020204030204" pitchFamily="34" charset="0"/>
                        </a:rPr>
                        <a:t>There is depth of knowledge and </a:t>
                      </a:r>
                      <a:r>
                        <a:rPr lang="en-GB" sz="1100" b="0" i="0" dirty="0">
                          <a:solidFill>
                            <a:srgbClr val="FF0000"/>
                          </a:solidFill>
                          <a:effectLst/>
                          <a:latin typeface="Calibri" panose="020F0502020204030204" pitchFamily="34" charset="0"/>
                        </a:rPr>
                        <a:t>consistent use of focused research.</a:t>
                      </a:r>
                    </a:p>
                    <a:p>
                      <a:pPr algn="l" rtl="0" fontAlgn="base"/>
                      <a:endParaRPr lang="en-GB" sz="1100" b="0" i="0" dirty="0">
                        <a:effectLst/>
                        <a:latin typeface="Calibri" panose="020F0502020204030204" pitchFamily="34" charset="0"/>
                      </a:endParaRPr>
                    </a:p>
                    <a:p>
                      <a:pPr algn="l" rtl="0" fontAlgn="base"/>
                      <a:r>
                        <a:rPr lang="en-GB" sz="1100" b="0" i="0" dirty="0">
                          <a:solidFill>
                            <a:srgbClr val="FF0000"/>
                          </a:solidFill>
                          <a:effectLst/>
                          <a:latin typeface="Calibri" panose="020F0502020204030204" pitchFamily="34" charset="0"/>
                        </a:rPr>
                        <a:t>Evidence-based</a:t>
                      </a:r>
                      <a:r>
                        <a:rPr lang="en-GB" sz="1100" b="0" i="0" dirty="0">
                          <a:effectLst/>
                          <a:latin typeface="Calibri" panose="020F0502020204030204" pitchFamily="34" charset="0"/>
                        </a:rPr>
                        <a:t> conclusions are drawn. </a:t>
                      </a:r>
                      <a:endParaRPr lang="en-GB" b="0" i="0" dirty="0">
                        <a:effectLst/>
                      </a:endParaRPr>
                    </a:p>
                  </a:txBody>
                  <a:tcPr/>
                </a:tc>
                <a:tc>
                  <a:txBody>
                    <a:bodyPr/>
                    <a:lstStyle/>
                    <a:p>
                      <a:pPr algn="l" rtl="0" fontAlgn="base"/>
                      <a:r>
                        <a:rPr lang="en-GB" sz="1100" b="0" i="0" dirty="0">
                          <a:effectLst/>
                          <a:latin typeface="Calibri" panose="020F0502020204030204" pitchFamily="34" charset="0"/>
                        </a:rPr>
                        <a:t>There is depth of knowledge and </a:t>
                      </a:r>
                      <a:r>
                        <a:rPr lang="en-GB" sz="1100" b="0" i="0" dirty="0">
                          <a:solidFill>
                            <a:srgbClr val="FF0000"/>
                          </a:solidFill>
                          <a:effectLst/>
                          <a:latin typeface="Calibri" panose="020F0502020204030204" pitchFamily="34" charset="0"/>
                        </a:rPr>
                        <a:t>consistent use of focused research.</a:t>
                      </a:r>
                    </a:p>
                    <a:p>
                      <a:pPr algn="l" rtl="0" fontAlgn="base"/>
                      <a:endParaRPr lang="en-GB" sz="1100" b="0" i="0" dirty="0">
                        <a:effectLst/>
                        <a:latin typeface="Calibri" panose="020F0502020204030204" pitchFamily="34" charset="0"/>
                      </a:endParaRPr>
                    </a:p>
                    <a:p>
                      <a:pPr algn="l" rtl="0" fontAlgn="base"/>
                      <a:r>
                        <a:rPr lang="en-GB" sz="1100" b="0" i="0" dirty="0">
                          <a:effectLst/>
                          <a:latin typeface="Calibri" panose="020F0502020204030204" pitchFamily="34" charset="0"/>
                        </a:rPr>
                        <a:t>Well-considered, </a:t>
                      </a:r>
                      <a:r>
                        <a:rPr lang="en-GB" sz="1100" b="0" i="0" dirty="0">
                          <a:solidFill>
                            <a:srgbClr val="FF0000"/>
                          </a:solidFill>
                          <a:effectLst/>
                          <a:latin typeface="Calibri" panose="020F0502020204030204" pitchFamily="34" charset="0"/>
                        </a:rPr>
                        <a:t>evidence-based</a:t>
                      </a:r>
                      <a:r>
                        <a:rPr lang="en-GB" sz="1100" b="0" i="0" dirty="0">
                          <a:effectLst/>
                          <a:latin typeface="Calibri" panose="020F0502020204030204" pitchFamily="34" charset="0"/>
                        </a:rPr>
                        <a:t> conclusions are drawn. </a:t>
                      </a:r>
                      <a:endParaRPr lang="en-GB" b="0" i="0" dirty="0">
                        <a:effectLst/>
                      </a:endParaRPr>
                    </a:p>
                  </a:txBody>
                  <a:tcPr/>
                </a:tc>
                <a:tc>
                  <a:txBody>
                    <a:bodyPr/>
                    <a:lstStyle/>
                    <a:p>
                      <a:pPr algn="l" rtl="0" fontAlgn="base"/>
                      <a:r>
                        <a:rPr lang="en-GB" sz="1100" b="0" i="0" dirty="0">
                          <a:effectLst/>
                          <a:latin typeface="Calibri" panose="020F0502020204030204" pitchFamily="34" charset="0"/>
                        </a:rPr>
                        <a:t>There is </a:t>
                      </a:r>
                      <a:r>
                        <a:rPr lang="en-GB" sz="1100" b="0" i="0" dirty="0">
                          <a:solidFill>
                            <a:srgbClr val="FF0000"/>
                          </a:solidFill>
                          <a:effectLst/>
                          <a:latin typeface="Calibri" panose="020F0502020204030204" pitchFamily="34" charset="0"/>
                        </a:rPr>
                        <a:t>consistent use of focused research which is synthesised </a:t>
                      </a:r>
                      <a:r>
                        <a:rPr lang="en-GB" sz="1100" b="0" i="0" dirty="0">
                          <a:effectLst/>
                          <a:latin typeface="Calibri" panose="020F0502020204030204" pitchFamily="34" charset="0"/>
                        </a:rPr>
                        <a:t>to draw conclusions and derive implications </a:t>
                      </a:r>
                      <a:r>
                        <a:rPr lang="en-GB" sz="1100" b="0" i="0" dirty="0">
                          <a:solidFill>
                            <a:srgbClr val="FF0000"/>
                          </a:solidFill>
                          <a:effectLst/>
                          <a:latin typeface="Calibri" panose="020F0502020204030204" pitchFamily="34" charset="0"/>
                        </a:rPr>
                        <a:t>based on a range of evidence. </a:t>
                      </a:r>
                      <a:endParaRPr lang="en-GB" b="0" i="0" dirty="0">
                        <a:solidFill>
                          <a:srgbClr val="FF0000"/>
                        </a:solidFill>
                        <a:effectLst/>
                      </a:endParaRPr>
                    </a:p>
                  </a:txBody>
                  <a:tcPr/>
                </a:tc>
                <a:extLst>
                  <a:ext uri="{0D108BD9-81ED-4DB2-BD59-A6C34878D82A}">
                    <a16:rowId xmlns:a16="http://schemas.microsoft.com/office/drawing/2014/main" val="2289721903"/>
                  </a:ext>
                </a:extLst>
              </a:tr>
            </a:tbl>
          </a:graphicData>
        </a:graphic>
      </p:graphicFrame>
      <p:pic>
        <p:nvPicPr>
          <p:cNvPr id="7" name="Picture 6">
            <a:extLst>
              <a:ext uri="{FF2B5EF4-FFF2-40B4-BE49-F238E27FC236}">
                <a16:creationId xmlns:a16="http://schemas.microsoft.com/office/drawing/2014/main" id="{8432F309-DE7B-F702-065B-C77AB1555E3B}"/>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516093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84301" y="1228046"/>
            <a:ext cx="5915025" cy="853002"/>
          </a:xfrm>
        </p:spPr>
        <p:txBody>
          <a:bodyPr>
            <a:normAutofit fontScale="90000"/>
          </a:bodyPr>
          <a:lstStyle/>
          <a:p>
            <a:r>
              <a:rPr lang="en-US" sz="3600" b="1" i="1" dirty="0">
                <a:latin typeface="+mn-lt"/>
              </a:rPr>
              <a:t>Primary Research</a:t>
            </a:r>
            <a:br>
              <a:rPr lang="en-US" b="1" i="1" dirty="0">
                <a:latin typeface="+mn-lt"/>
              </a:rPr>
            </a:br>
            <a:r>
              <a:rPr lang="en-US" sz="2700" b="1" i="1" dirty="0">
                <a:solidFill>
                  <a:srgbClr val="E6151B"/>
                </a:solidFill>
                <a:latin typeface="+mn-lt"/>
              </a:rPr>
              <a:t>What is Primary Research?</a:t>
            </a:r>
            <a:endParaRPr lang="en-US" sz="5300" b="1" i="1" dirty="0">
              <a:solidFill>
                <a:srgbClr val="E6151B"/>
              </a:solidFill>
              <a:latin typeface="+mn-lt"/>
            </a:endParaRP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384301" y="6356355"/>
            <a:ext cx="809533" cy="365125"/>
          </a:xfrm>
        </p:spPr>
        <p:txBody>
          <a:bodyPr/>
          <a:lstStyle/>
          <a:p>
            <a:r>
              <a:rPr lang="en-US" sz="90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5"/>
            <a:ext cx="2953342" cy="365125"/>
          </a:xfrm>
        </p:spPr>
        <p:txBody>
          <a:bodyPr/>
          <a:lstStyle/>
          <a:p>
            <a:r>
              <a:rPr lang="en-US" sz="900" dirty="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4</a:t>
            </a:fld>
            <a:endParaRPr lang="en-GB"/>
          </a:p>
        </p:txBody>
      </p:sp>
      <p:sp>
        <p:nvSpPr>
          <p:cNvPr id="8" name="TextBox 7">
            <a:extLst>
              <a:ext uri="{FF2B5EF4-FFF2-40B4-BE49-F238E27FC236}">
                <a16:creationId xmlns:a16="http://schemas.microsoft.com/office/drawing/2014/main" id="{A863DD48-2593-483D-A492-3DCBDA645B30}"/>
              </a:ext>
            </a:extLst>
          </p:cNvPr>
          <p:cNvSpPr txBox="1"/>
          <p:nvPr/>
        </p:nvSpPr>
        <p:spPr>
          <a:xfrm>
            <a:off x="485843" y="2623687"/>
            <a:ext cx="3599120" cy="2526333"/>
          </a:xfrm>
          <a:prstGeom prst="rect">
            <a:avLst/>
          </a:prstGeom>
          <a:noFill/>
        </p:spPr>
        <p:txBody>
          <a:bodyPr wrap="square" rtlCol="0">
            <a:spAutoFit/>
          </a:bodyPr>
          <a:lstStyle/>
          <a:p>
            <a:r>
              <a:rPr lang="en-GB" sz="1400" dirty="0"/>
              <a:t>Primary research is where you collect research and data yourself. </a:t>
            </a:r>
          </a:p>
          <a:p>
            <a:endParaRPr lang="en-GB" sz="1400" dirty="0"/>
          </a:p>
          <a:p>
            <a:pPr>
              <a:spcAft>
                <a:spcPts val="450"/>
              </a:spcAft>
            </a:pPr>
            <a:r>
              <a:rPr lang="en-GB" sz="1400" dirty="0"/>
              <a:t>You can gather this information in a range of ways:</a:t>
            </a:r>
          </a:p>
          <a:p>
            <a:pPr marL="214308" indent="-214308">
              <a:buFont typeface="Arial" panose="020B0604020202020204" pitchFamily="34" charset="0"/>
              <a:buChar char="•"/>
            </a:pPr>
            <a:r>
              <a:rPr lang="en-GB" sz="1400" dirty="0">
                <a:hlinkClick r:id="rId3" action="ppaction://hlinksldjump"/>
              </a:rPr>
              <a:t>Interviews </a:t>
            </a:r>
            <a:endParaRPr lang="en-GB" sz="1400" dirty="0"/>
          </a:p>
          <a:p>
            <a:pPr marL="214308" indent="-214308">
              <a:buFont typeface="Arial" panose="020B0604020202020204" pitchFamily="34" charset="0"/>
              <a:buChar char="•"/>
            </a:pPr>
            <a:r>
              <a:rPr lang="en-GB" sz="1400" dirty="0">
                <a:hlinkClick r:id="rId4" action="ppaction://hlinksldjump"/>
              </a:rPr>
              <a:t>Surveys and Questionnaires</a:t>
            </a:r>
            <a:endParaRPr lang="en-GB" sz="1400" dirty="0"/>
          </a:p>
          <a:p>
            <a:pPr marL="214308" indent="-214308">
              <a:buFont typeface="Arial" panose="020B0604020202020204" pitchFamily="34" charset="0"/>
              <a:buChar char="•"/>
            </a:pPr>
            <a:r>
              <a:rPr lang="en-GB" sz="1400" dirty="0">
                <a:hlinkClick r:id="rId5" action="ppaction://hlinksldjump"/>
              </a:rPr>
              <a:t>Experiments and Observation</a:t>
            </a:r>
            <a:endParaRPr lang="en-GB" sz="1400" dirty="0"/>
          </a:p>
          <a:p>
            <a:pPr marL="214308" indent="-214308">
              <a:buFont typeface="Arial" panose="020B0604020202020204" pitchFamily="34" charset="0"/>
              <a:buChar char="•"/>
            </a:pPr>
            <a:endParaRPr lang="en-GB" sz="1400" dirty="0"/>
          </a:p>
          <a:p>
            <a:r>
              <a:rPr lang="en-GB" sz="1400" dirty="0"/>
              <a:t>These methods will allow you to collect </a:t>
            </a:r>
            <a:r>
              <a:rPr lang="en-GB" sz="1400" dirty="0">
                <a:hlinkClick r:id="rId6" action="ppaction://hlinksldjump"/>
              </a:rPr>
              <a:t>quantitative</a:t>
            </a:r>
            <a:r>
              <a:rPr lang="en-GB" sz="1400" dirty="0"/>
              <a:t> and </a:t>
            </a:r>
            <a:r>
              <a:rPr lang="en-GB" sz="1400" dirty="0">
                <a:hlinkClick r:id="" action="ppaction://noaction"/>
              </a:rPr>
              <a:t>qualitative</a:t>
            </a:r>
            <a:r>
              <a:rPr lang="en-GB" sz="1400" dirty="0"/>
              <a:t> data. </a:t>
            </a:r>
          </a:p>
        </p:txBody>
      </p:sp>
      <p:graphicFrame>
        <p:nvGraphicFramePr>
          <p:cNvPr id="11" name="Chart 10"/>
          <p:cNvGraphicFramePr/>
          <p:nvPr>
            <p:extLst>
              <p:ext uri="{D42A27DB-BD31-4B8C-83A1-F6EECF244321}">
                <p14:modId xmlns:p14="http://schemas.microsoft.com/office/powerpoint/2010/main" val="3622257055"/>
              </p:ext>
            </p:extLst>
          </p:nvPr>
        </p:nvGraphicFramePr>
        <p:xfrm>
          <a:off x="4333261" y="2412619"/>
          <a:ext cx="4463987" cy="2737401"/>
        </p:xfrm>
        <a:graphic>
          <a:graphicData uri="http://schemas.openxmlformats.org/drawingml/2006/chart">
            <c:chart xmlns:c="http://schemas.openxmlformats.org/drawingml/2006/chart" xmlns:r="http://schemas.openxmlformats.org/officeDocument/2006/relationships" r:id="rId7"/>
          </a:graphicData>
        </a:graphic>
      </p:graphicFrame>
      <p:pic>
        <p:nvPicPr>
          <p:cNvPr id="6" name="Picture 5">
            <a:extLst>
              <a:ext uri="{FF2B5EF4-FFF2-40B4-BE49-F238E27FC236}">
                <a16:creationId xmlns:a16="http://schemas.microsoft.com/office/drawing/2014/main" id="{2AED2F2D-F9FE-9D86-F0E5-99415A7FA3E8}"/>
              </a:ext>
            </a:extLst>
          </p:cNvPr>
          <p:cNvPicPr>
            <a:picLocks noGrp="1" noRot="1" noMove="1" noResize="1" noEditPoints="1" noAdjustHandles="1" noChangeArrowheads="1" noChangeShapeType="1" noCrop="1"/>
          </p:cNvPicPr>
          <p:nvPr/>
        </p:nvPicPr>
        <p:blipFill rotWithShape="1">
          <a:blip r:embed="rId8"/>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638026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0C97A73-8511-DD43-BE87-4328925D31A2}"/>
              </a:ext>
            </a:extLst>
          </p:cNvPr>
          <p:cNvSpPr>
            <a:spLocks noGrp="1"/>
          </p:cNvSpPr>
          <p:nvPr>
            <p:ph type="title"/>
          </p:nvPr>
        </p:nvSpPr>
        <p:spPr>
          <a:xfrm>
            <a:off x="334612" y="1367385"/>
            <a:ext cx="5915025" cy="594066"/>
          </a:xfrm>
        </p:spPr>
        <p:txBody>
          <a:bodyPr>
            <a:normAutofit fontScale="90000"/>
          </a:bodyPr>
          <a:lstStyle/>
          <a:p>
            <a:r>
              <a:rPr lang="en-US" sz="3600" b="1" i="1" dirty="0">
                <a:latin typeface="+mn-lt"/>
              </a:rPr>
              <a:t>Primary Research</a:t>
            </a:r>
            <a:br>
              <a:rPr lang="en-US" b="1" i="1" dirty="0">
                <a:latin typeface="+mn-lt"/>
              </a:rPr>
            </a:br>
            <a:r>
              <a:rPr lang="en-US" sz="2700" b="1" i="1" dirty="0">
                <a:solidFill>
                  <a:srgbClr val="E6151B"/>
                </a:solidFill>
                <a:latin typeface="+mn-lt"/>
              </a:rPr>
              <a:t>Interviews</a:t>
            </a:r>
            <a:endParaRPr lang="en-US" sz="5300" b="1" i="1" dirty="0">
              <a:solidFill>
                <a:srgbClr val="E6151B"/>
              </a:solidFill>
              <a:latin typeface="+mn-lt"/>
            </a:endParaRP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334612" y="6356355"/>
            <a:ext cx="790872" cy="365125"/>
          </a:xfrm>
        </p:spPr>
        <p:txBody>
          <a:bodyPr/>
          <a:lstStyle/>
          <a:p>
            <a:r>
              <a:rPr lang="en-US" sz="900" dirty="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5"/>
            <a:ext cx="2934681" cy="365125"/>
          </a:xfrm>
        </p:spPr>
        <p:txBody>
          <a:bodyPr/>
          <a:lstStyle/>
          <a:p>
            <a:r>
              <a:rPr lang="en-US" sz="900" dirty="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5</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67599727"/>
              </p:ext>
            </p:extLst>
          </p:nvPr>
        </p:nvGraphicFramePr>
        <p:xfrm>
          <a:off x="6504921" y="4028820"/>
          <a:ext cx="2419216" cy="1409700"/>
        </p:xfrm>
        <a:graphic>
          <a:graphicData uri="http://schemas.openxmlformats.org/drawingml/2006/table">
            <a:tbl>
              <a:tblPr firstRow="1" bandRow="1">
                <a:tableStyleId>{5940675A-B579-460E-94D1-54222C63F5DA}</a:tableStyleId>
              </a:tblPr>
              <a:tblGrid>
                <a:gridCol w="1209608">
                  <a:extLst>
                    <a:ext uri="{9D8B030D-6E8A-4147-A177-3AD203B41FA5}">
                      <a16:colId xmlns:a16="http://schemas.microsoft.com/office/drawing/2014/main" val="1993089612"/>
                    </a:ext>
                  </a:extLst>
                </a:gridCol>
                <a:gridCol w="1209608">
                  <a:extLst>
                    <a:ext uri="{9D8B030D-6E8A-4147-A177-3AD203B41FA5}">
                      <a16:colId xmlns:a16="http://schemas.microsoft.com/office/drawing/2014/main" val="3776135812"/>
                    </a:ext>
                  </a:extLst>
                </a:gridCol>
              </a:tblGrid>
              <a:tr h="185194">
                <a:tc>
                  <a:txBody>
                    <a:bodyPr/>
                    <a:lstStyle/>
                    <a:p>
                      <a:pPr algn="ctr"/>
                      <a:r>
                        <a:rPr lang="en-GB" sz="1400" b="1" i="1" dirty="0"/>
                        <a:t>Pros</a:t>
                      </a:r>
                    </a:p>
                  </a:txBody>
                  <a:tcPr marL="68580" marR="68580" marT="34290" marB="34290">
                    <a:solidFill>
                      <a:srgbClr val="C3D920"/>
                    </a:solidFill>
                  </a:tcPr>
                </a:tc>
                <a:tc>
                  <a:txBody>
                    <a:bodyPr/>
                    <a:lstStyle/>
                    <a:p>
                      <a:pPr algn="ctr"/>
                      <a:r>
                        <a:rPr lang="en-GB" sz="1400" b="1" i="1" dirty="0"/>
                        <a:t>Cons</a:t>
                      </a:r>
                    </a:p>
                  </a:txBody>
                  <a:tcPr marL="68580" marR="68580" marT="34290" marB="34290">
                    <a:solidFill>
                      <a:srgbClr val="FCDF46"/>
                    </a:solidFill>
                  </a:tcPr>
                </a:tc>
                <a:extLst>
                  <a:ext uri="{0D108BD9-81ED-4DB2-BD59-A6C34878D82A}">
                    <a16:rowId xmlns:a16="http://schemas.microsoft.com/office/drawing/2014/main" val="2046143426"/>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668144628"/>
                  </a:ext>
                </a:extLst>
              </a:tr>
              <a:tr h="199508">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290584391"/>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750198148"/>
                  </a:ext>
                </a:extLst>
              </a:tr>
              <a:tr h="185194">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346225109"/>
                  </a:ext>
                </a:extLst>
              </a:tr>
            </a:tbl>
          </a:graphicData>
        </a:graphic>
      </p:graphicFrame>
      <p:sp>
        <p:nvSpPr>
          <p:cNvPr id="10" name="TextBox 9"/>
          <p:cNvSpPr txBox="1"/>
          <p:nvPr/>
        </p:nvSpPr>
        <p:spPr>
          <a:xfrm>
            <a:off x="358572" y="2225441"/>
            <a:ext cx="3006065" cy="3108543"/>
          </a:xfrm>
          <a:prstGeom prst="rect">
            <a:avLst/>
          </a:prstGeom>
          <a:solidFill>
            <a:srgbClr val="F68A1E"/>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GB" sz="1400" dirty="0"/>
              <a:t>You can interview individuals in relation to your research topic.</a:t>
            </a:r>
          </a:p>
          <a:p>
            <a:endParaRPr lang="en-GB" sz="1400" dirty="0"/>
          </a:p>
          <a:p>
            <a:r>
              <a:rPr lang="en-GB" sz="1400" dirty="0"/>
              <a:t>Research interviews are particularly useful when you want to gather detailed </a:t>
            </a:r>
            <a:r>
              <a:rPr lang="en-GB" sz="1400" dirty="0">
                <a:hlinkClick r:id="" action="ppaction://noaction"/>
              </a:rPr>
              <a:t>qualitative data</a:t>
            </a:r>
            <a:r>
              <a:rPr lang="en-GB" sz="1400" dirty="0"/>
              <a:t> from a small number of people. </a:t>
            </a:r>
            <a:r>
              <a:rPr lang="en-GB" sz="1400" dirty="0">
                <a:hlinkClick r:id="" action="ppaction://noaction"/>
              </a:rPr>
              <a:t> </a:t>
            </a:r>
            <a:endParaRPr lang="en-GB" sz="1400" dirty="0"/>
          </a:p>
          <a:p>
            <a:endParaRPr lang="en-GB" sz="1400" dirty="0"/>
          </a:p>
          <a:p>
            <a:r>
              <a:rPr lang="en-GB" sz="1400" dirty="0"/>
              <a:t>For example, if you were researching ‘Effects of Modern Combat on Returning Soldiers’ you might try to conduct an interview with one or more veterans. </a:t>
            </a:r>
          </a:p>
          <a:p>
            <a:endParaRPr lang="en-GB" sz="1400" dirty="0"/>
          </a:p>
        </p:txBody>
      </p:sp>
      <p:sp>
        <p:nvSpPr>
          <p:cNvPr id="9" name="Rectangle 8">
            <a:extLst>
              <a:ext uri="{FF2B5EF4-FFF2-40B4-BE49-F238E27FC236}">
                <a16:creationId xmlns:a16="http://schemas.microsoft.com/office/drawing/2014/main" id="{1EF56A7F-F7E4-4175-A8A1-05C1C73F943C}"/>
              </a:ext>
            </a:extLst>
          </p:cNvPr>
          <p:cNvSpPr/>
          <p:nvPr/>
        </p:nvSpPr>
        <p:spPr>
          <a:xfrm>
            <a:off x="3533313" y="2226971"/>
            <a:ext cx="2716324" cy="3761001"/>
          </a:xfrm>
          <a:prstGeom prst="rect">
            <a:avLst/>
          </a:prstGeom>
          <a:solidFill>
            <a:srgbClr val="FEDC29"/>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r>
              <a:rPr lang="en-GB" sz="1200" dirty="0"/>
              <a:t>There is a lot to take into consideration when conducting a research interview:</a:t>
            </a:r>
          </a:p>
          <a:p>
            <a:endParaRPr lang="en-GB" sz="1200" dirty="0"/>
          </a:p>
          <a:p>
            <a:pPr marL="285750" indent="-285750">
              <a:buFont typeface="Arial" panose="020B0604020202020204" pitchFamily="34" charset="0"/>
              <a:buChar char="•"/>
            </a:pPr>
            <a:r>
              <a:rPr lang="en-GB" sz="1200" dirty="0"/>
              <a:t>Does the interviewee understand the purpose of your research? You should get them to sign an interview consent form.</a:t>
            </a:r>
          </a:p>
          <a:p>
            <a:pPr marL="285750" indent="-285750">
              <a:buFont typeface="Arial" panose="020B0604020202020204" pitchFamily="34" charset="0"/>
              <a:buChar char="•"/>
            </a:pPr>
            <a:r>
              <a:rPr lang="en-GB" sz="1200" dirty="0"/>
              <a:t>Have you planned out the main questions for your interview?</a:t>
            </a:r>
          </a:p>
          <a:p>
            <a:pPr marL="285750" indent="-285750">
              <a:buFont typeface="Arial" panose="020B0604020202020204" pitchFamily="34" charset="0"/>
              <a:buChar char="•"/>
            </a:pPr>
            <a:r>
              <a:rPr lang="en-GB" sz="1200" dirty="0"/>
              <a:t>Are you prepared to follow tangents when useful, but also to reign your interviewee back on track if necessary?</a:t>
            </a:r>
          </a:p>
          <a:p>
            <a:pPr marL="285750" indent="-285750">
              <a:buFont typeface="Arial" panose="020B0604020202020204" pitchFamily="34" charset="0"/>
              <a:buChar char="•"/>
            </a:pPr>
            <a:r>
              <a:rPr lang="en-GB" sz="1200" dirty="0"/>
              <a:t>How are you going to record the information?</a:t>
            </a:r>
          </a:p>
          <a:p>
            <a:pPr marL="285750" indent="-285750">
              <a:buFont typeface="Arial" panose="020B0604020202020204" pitchFamily="34" charset="0"/>
              <a:buChar char="•"/>
            </a:pPr>
            <a:r>
              <a:rPr lang="en-GB" sz="1200" dirty="0"/>
              <a:t>How can you ensure you don’t lead the interviewee to specific responses? (i.e</a:t>
            </a:r>
            <a:r>
              <a:rPr lang="en-GB" sz="1200" dirty="0">
                <a:hlinkMouseOver r:id="" action="ppaction://hlinkshowjump?jump=nextslide"/>
              </a:rPr>
              <a:t>. social desirability bias</a:t>
            </a:r>
            <a:r>
              <a:rPr lang="en-GB" sz="1200" dirty="0"/>
              <a:t>).</a:t>
            </a:r>
          </a:p>
          <a:p>
            <a:pPr marL="285750" indent="-285750">
              <a:buFont typeface="Arial" panose="020B0604020202020204" pitchFamily="34" charset="0"/>
              <a:buChar char="•"/>
            </a:pPr>
            <a:endParaRPr lang="en-GB" sz="1200" dirty="0"/>
          </a:p>
        </p:txBody>
      </p:sp>
      <p:sp>
        <p:nvSpPr>
          <p:cNvPr id="2" name="Rectangle: Rounded Corners 1">
            <a:extLst>
              <a:ext uri="{FF2B5EF4-FFF2-40B4-BE49-F238E27FC236}">
                <a16:creationId xmlns:a16="http://schemas.microsoft.com/office/drawing/2014/main" id="{8319A93B-7357-41B5-9A29-2BB36967F4AD}"/>
              </a:ext>
            </a:extLst>
          </p:cNvPr>
          <p:cNvSpPr/>
          <p:nvPr/>
        </p:nvSpPr>
        <p:spPr>
          <a:xfrm>
            <a:off x="6504921" y="2146221"/>
            <a:ext cx="2419216" cy="1633491"/>
          </a:xfrm>
          <a:prstGeom prst="roundRect">
            <a:avLst/>
          </a:prstGeom>
          <a:solidFill>
            <a:srgbClr val="C3D720"/>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b="1" i="1" dirty="0"/>
              <a:t>Task</a:t>
            </a:r>
          </a:p>
          <a:p>
            <a:pPr algn="ctr"/>
            <a:r>
              <a:rPr lang="en-GB" dirty="0"/>
              <a:t>In your groups or pairs, make a list of pros and cons of this type of research.</a:t>
            </a:r>
          </a:p>
        </p:txBody>
      </p:sp>
      <p:pic>
        <p:nvPicPr>
          <p:cNvPr id="6" name="Picture 5">
            <a:extLst>
              <a:ext uri="{FF2B5EF4-FFF2-40B4-BE49-F238E27FC236}">
                <a16:creationId xmlns:a16="http://schemas.microsoft.com/office/drawing/2014/main" id="{E43AF3FD-475F-9DFE-0BB7-E5F620B9B806}"/>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411890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0C97A73-8511-DD43-BE87-4328925D31A2}"/>
              </a:ext>
            </a:extLst>
          </p:cNvPr>
          <p:cNvSpPr>
            <a:spLocks noGrp="1"/>
          </p:cNvSpPr>
          <p:nvPr>
            <p:ph type="title"/>
          </p:nvPr>
        </p:nvSpPr>
        <p:spPr>
          <a:xfrm>
            <a:off x="334612" y="1367385"/>
            <a:ext cx="5915025" cy="594066"/>
          </a:xfrm>
        </p:spPr>
        <p:txBody>
          <a:bodyPr>
            <a:normAutofit fontScale="90000"/>
          </a:bodyPr>
          <a:lstStyle/>
          <a:p>
            <a:r>
              <a:rPr lang="en-US" sz="3600" b="1" i="1" dirty="0">
                <a:latin typeface="+mn-lt"/>
              </a:rPr>
              <a:t>Primary Research</a:t>
            </a:r>
            <a:br>
              <a:rPr lang="en-US" b="1" i="1" dirty="0">
                <a:latin typeface="+mn-lt"/>
              </a:rPr>
            </a:br>
            <a:r>
              <a:rPr lang="en-US" sz="2700" b="1" i="1" dirty="0">
                <a:solidFill>
                  <a:srgbClr val="E6151B"/>
                </a:solidFill>
                <a:latin typeface="+mn-lt"/>
              </a:rPr>
              <a:t>Interviews</a:t>
            </a:r>
            <a:endParaRPr lang="en-US" sz="5300" b="1" i="1" dirty="0">
              <a:solidFill>
                <a:srgbClr val="E6151B"/>
              </a:solidFill>
              <a:latin typeface="+mn-lt"/>
            </a:endParaRP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179512" y="6356355"/>
            <a:ext cx="790872" cy="365125"/>
          </a:xfrm>
        </p:spPr>
        <p:txBody>
          <a:bodyPr/>
          <a:lstStyle/>
          <a:p>
            <a:r>
              <a:rPr lang="en-US" sz="900" dirty="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5"/>
            <a:ext cx="2934681" cy="365125"/>
          </a:xfrm>
        </p:spPr>
        <p:txBody>
          <a:bodyPr/>
          <a:lstStyle/>
          <a:p>
            <a:r>
              <a:rPr lang="en-US" sz="900" dirty="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6</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286442892"/>
              </p:ext>
            </p:extLst>
          </p:nvPr>
        </p:nvGraphicFramePr>
        <p:xfrm>
          <a:off x="6516210" y="4110190"/>
          <a:ext cx="2419216" cy="1409700"/>
        </p:xfrm>
        <a:graphic>
          <a:graphicData uri="http://schemas.openxmlformats.org/drawingml/2006/table">
            <a:tbl>
              <a:tblPr firstRow="1" bandRow="1">
                <a:tableStyleId>{5940675A-B579-460E-94D1-54222C63F5DA}</a:tableStyleId>
              </a:tblPr>
              <a:tblGrid>
                <a:gridCol w="1209608">
                  <a:extLst>
                    <a:ext uri="{9D8B030D-6E8A-4147-A177-3AD203B41FA5}">
                      <a16:colId xmlns:a16="http://schemas.microsoft.com/office/drawing/2014/main" val="1993089612"/>
                    </a:ext>
                  </a:extLst>
                </a:gridCol>
                <a:gridCol w="1209608">
                  <a:extLst>
                    <a:ext uri="{9D8B030D-6E8A-4147-A177-3AD203B41FA5}">
                      <a16:colId xmlns:a16="http://schemas.microsoft.com/office/drawing/2014/main" val="3776135812"/>
                    </a:ext>
                  </a:extLst>
                </a:gridCol>
              </a:tblGrid>
              <a:tr h="185194">
                <a:tc>
                  <a:txBody>
                    <a:bodyPr/>
                    <a:lstStyle/>
                    <a:p>
                      <a:pPr algn="ctr"/>
                      <a:r>
                        <a:rPr lang="en-GB" sz="1400" b="1" i="1" dirty="0"/>
                        <a:t>Pros</a:t>
                      </a:r>
                    </a:p>
                  </a:txBody>
                  <a:tcPr marL="68580" marR="68580" marT="34290" marB="34290">
                    <a:solidFill>
                      <a:srgbClr val="C3D920"/>
                    </a:solidFill>
                  </a:tcPr>
                </a:tc>
                <a:tc>
                  <a:txBody>
                    <a:bodyPr/>
                    <a:lstStyle/>
                    <a:p>
                      <a:pPr algn="ctr"/>
                      <a:r>
                        <a:rPr lang="en-GB" sz="1400" b="1" i="1" dirty="0"/>
                        <a:t>Cons</a:t>
                      </a:r>
                    </a:p>
                  </a:txBody>
                  <a:tcPr marL="68580" marR="68580" marT="34290" marB="34290">
                    <a:solidFill>
                      <a:srgbClr val="FCDF46"/>
                    </a:solidFill>
                  </a:tcPr>
                </a:tc>
                <a:extLst>
                  <a:ext uri="{0D108BD9-81ED-4DB2-BD59-A6C34878D82A}">
                    <a16:rowId xmlns:a16="http://schemas.microsoft.com/office/drawing/2014/main" val="2046143426"/>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668144628"/>
                  </a:ext>
                </a:extLst>
              </a:tr>
              <a:tr h="199508">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290584391"/>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750198148"/>
                  </a:ext>
                </a:extLst>
              </a:tr>
              <a:tr h="185194">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346225109"/>
                  </a:ext>
                </a:extLst>
              </a:tr>
            </a:tbl>
          </a:graphicData>
        </a:graphic>
      </p:graphicFrame>
      <p:sp>
        <p:nvSpPr>
          <p:cNvPr id="10" name="TextBox 9"/>
          <p:cNvSpPr txBox="1"/>
          <p:nvPr/>
        </p:nvSpPr>
        <p:spPr>
          <a:xfrm>
            <a:off x="358572" y="2314220"/>
            <a:ext cx="3006065" cy="3323987"/>
          </a:xfrm>
          <a:prstGeom prst="rect">
            <a:avLst/>
          </a:prstGeom>
          <a:solidFill>
            <a:srgbClr val="F68A1E"/>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GB" sz="1400" dirty="0"/>
              <a:t>You can interview individuals in relation to your research topic.</a:t>
            </a:r>
          </a:p>
          <a:p>
            <a:endParaRPr lang="en-GB" sz="1400" dirty="0"/>
          </a:p>
          <a:p>
            <a:r>
              <a:rPr lang="en-GB" sz="1400" dirty="0"/>
              <a:t>Research interviews are particularly useful when you want to gather detailed </a:t>
            </a:r>
            <a:r>
              <a:rPr lang="en-GB" sz="1400" dirty="0">
                <a:hlinkClick r:id="" action="ppaction://noaction"/>
              </a:rPr>
              <a:t>qualitative data</a:t>
            </a:r>
            <a:r>
              <a:rPr lang="en-GB" sz="1400" dirty="0"/>
              <a:t> from a small number of people. </a:t>
            </a:r>
            <a:r>
              <a:rPr lang="en-GB" sz="1400" dirty="0">
                <a:hlinkClick r:id="" action="ppaction://noaction"/>
              </a:rPr>
              <a:t> </a:t>
            </a:r>
            <a:endParaRPr lang="en-GB" sz="1400" dirty="0"/>
          </a:p>
          <a:p>
            <a:endParaRPr lang="en-GB" sz="1400" dirty="0"/>
          </a:p>
          <a:p>
            <a:r>
              <a:rPr lang="en-GB" sz="1400" dirty="0"/>
              <a:t>For example, if you were researching ‘Effects of Modern Combat on Returning Soldiers’ you might try to conduct an interview with one or more veterans. </a:t>
            </a:r>
          </a:p>
          <a:p>
            <a:endParaRPr lang="en-GB" sz="1400" dirty="0"/>
          </a:p>
          <a:p>
            <a:endParaRPr lang="en-GB" sz="1400" dirty="0"/>
          </a:p>
        </p:txBody>
      </p:sp>
      <p:sp>
        <p:nvSpPr>
          <p:cNvPr id="9" name="Rectangle 8">
            <a:extLst>
              <a:ext uri="{FF2B5EF4-FFF2-40B4-BE49-F238E27FC236}">
                <a16:creationId xmlns:a16="http://schemas.microsoft.com/office/drawing/2014/main" id="{1EF56A7F-F7E4-4175-A8A1-05C1C73F943C}"/>
              </a:ext>
            </a:extLst>
          </p:cNvPr>
          <p:cNvSpPr/>
          <p:nvPr/>
        </p:nvSpPr>
        <p:spPr>
          <a:xfrm>
            <a:off x="3533313" y="2317072"/>
            <a:ext cx="2716324" cy="3761001"/>
          </a:xfrm>
          <a:prstGeom prst="rect">
            <a:avLst/>
          </a:prstGeom>
          <a:solidFill>
            <a:srgbClr val="FEDC29"/>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r>
              <a:rPr lang="en-GB" sz="1200" dirty="0"/>
              <a:t>There is a lot to take into consideration when conducting a research interview:</a:t>
            </a:r>
          </a:p>
          <a:p>
            <a:endParaRPr lang="en-GB" sz="1200" dirty="0"/>
          </a:p>
          <a:p>
            <a:pPr marL="285750" indent="-285750">
              <a:buFont typeface="Arial" panose="020B0604020202020204" pitchFamily="34" charset="0"/>
              <a:buChar char="•"/>
            </a:pPr>
            <a:r>
              <a:rPr lang="en-GB" sz="1200" dirty="0"/>
              <a:t>Does the interviewee understand the purpose of your research? You should get them to sign an interview consent form.</a:t>
            </a:r>
          </a:p>
          <a:p>
            <a:pPr marL="285750" indent="-285750">
              <a:buFont typeface="Arial" panose="020B0604020202020204" pitchFamily="34" charset="0"/>
              <a:buChar char="•"/>
            </a:pPr>
            <a:r>
              <a:rPr lang="en-GB" sz="1200" dirty="0"/>
              <a:t>Have you planned out the main questions for your interview?</a:t>
            </a:r>
          </a:p>
          <a:p>
            <a:pPr marL="285750" indent="-285750">
              <a:buFont typeface="Arial" panose="020B0604020202020204" pitchFamily="34" charset="0"/>
              <a:buChar char="•"/>
            </a:pPr>
            <a:r>
              <a:rPr lang="en-GB" sz="1200" dirty="0"/>
              <a:t>Are you prepared to follow tangents when useful, but also to reign your interviewee back on track if necessary?</a:t>
            </a:r>
          </a:p>
          <a:p>
            <a:pPr marL="285750" indent="-285750">
              <a:buFont typeface="Arial" panose="020B0604020202020204" pitchFamily="34" charset="0"/>
              <a:buChar char="•"/>
            </a:pPr>
            <a:r>
              <a:rPr lang="en-GB" sz="1200" dirty="0"/>
              <a:t>How are you going to record the information?</a:t>
            </a:r>
          </a:p>
          <a:p>
            <a:pPr marL="285750" indent="-285750">
              <a:buFont typeface="Arial" panose="020B0604020202020204" pitchFamily="34" charset="0"/>
              <a:buChar char="•"/>
            </a:pPr>
            <a:r>
              <a:rPr lang="en-GB" sz="1200" dirty="0"/>
              <a:t>How can you ensure you don’t lead the interviewee to specific responses? (e.g. social desirability bias).</a:t>
            </a:r>
          </a:p>
          <a:p>
            <a:pPr marL="285750" indent="-285750">
              <a:buFont typeface="Arial" panose="020B0604020202020204" pitchFamily="34" charset="0"/>
              <a:buChar char="•"/>
            </a:pPr>
            <a:endParaRPr lang="en-GB" sz="1200" dirty="0"/>
          </a:p>
        </p:txBody>
      </p:sp>
      <p:sp>
        <p:nvSpPr>
          <p:cNvPr id="2" name="Rectangle 1">
            <a:hlinkClick r:id="" action="ppaction://hlinkshowjump?jump=previousslide"/>
            <a:extLst>
              <a:ext uri="{FF2B5EF4-FFF2-40B4-BE49-F238E27FC236}">
                <a16:creationId xmlns:a16="http://schemas.microsoft.com/office/drawing/2014/main" id="{7536E4D2-B46B-494D-9389-E20B25439B1A}"/>
              </a:ext>
            </a:extLst>
          </p:cNvPr>
          <p:cNvSpPr/>
          <p:nvPr/>
        </p:nvSpPr>
        <p:spPr>
          <a:xfrm>
            <a:off x="5224560" y="5154765"/>
            <a:ext cx="3710866" cy="365125"/>
          </a:xfrm>
          <a:prstGeom prst="rect">
            <a:avLst/>
          </a:prstGeom>
          <a:solidFill>
            <a:srgbClr val="FFFAE3"/>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dirty="0"/>
              <a:t>The interviewee responds in a way that encourages others to view them more favourably.</a:t>
            </a:r>
          </a:p>
        </p:txBody>
      </p:sp>
      <p:sp>
        <p:nvSpPr>
          <p:cNvPr id="11" name="Rectangle: Rounded Corners 10">
            <a:extLst>
              <a:ext uri="{FF2B5EF4-FFF2-40B4-BE49-F238E27FC236}">
                <a16:creationId xmlns:a16="http://schemas.microsoft.com/office/drawing/2014/main" id="{D9A061E8-B572-44A7-A666-F68C67B82142}"/>
              </a:ext>
            </a:extLst>
          </p:cNvPr>
          <p:cNvSpPr/>
          <p:nvPr/>
        </p:nvSpPr>
        <p:spPr>
          <a:xfrm>
            <a:off x="6516210" y="2299632"/>
            <a:ext cx="2419216" cy="1633491"/>
          </a:xfrm>
          <a:prstGeom prst="roundRect">
            <a:avLst/>
          </a:prstGeom>
          <a:solidFill>
            <a:srgbClr val="C3D720"/>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b="1" i="1" dirty="0"/>
              <a:t>Task</a:t>
            </a:r>
          </a:p>
          <a:p>
            <a:pPr algn="ctr"/>
            <a:r>
              <a:rPr lang="en-GB" dirty="0"/>
              <a:t>In your groups or pairs, make a list of pros and cons of this type of research.</a:t>
            </a:r>
          </a:p>
        </p:txBody>
      </p:sp>
      <p:pic>
        <p:nvPicPr>
          <p:cNvPr id="6" name="Picture 5">
            <a:extLst>
              <a:ext uri="{FF2B5EF4-FFF2-40B4-BE49-F238E27FC236}">
                <a16:creationId xmlns:a16="http://schemas.microsoft.com/office/drawing/2014/main" id="{3FFB3B00-76F5-C990-4885-741620F40E75}"/>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53509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0C97A73-8511-DD43-BE87-4328925D31A2}"/>
              </a:ext>
            </a:extLst>
          </p:cNvPr>
          <p:cNvSpPr>
            <a:spLocks noGrp="1"/>
          </p:cNvSpPr>
          <p:nvPr>
            <p:ph type="title"/>
          </p:nvPr>
        </p:nvSpPr>
        <p:spPr>
          <a:xfrm>
            <a:off x="376654" y="1386323"/>
            <a:ext cx="5915025" cy="594066"/>
          </a:xfrm>
        </p:spPr>
        <p:txBody>
          <a:bodyPr>
            <a:normAutofit fontScale="90000"/>
          </a:bodyPr>
          <a:lstStyle/>
          <a:p>
            <a:r>
              <a:rPr lang="en-US" sz="3600" b="1" i="1" dirty="0">
                <a:latin typeface="+mn-lt"/>
              </a:rPr>
              <a:t>Primary Research</a:t>
            </a:r>
            <a:br>
              <a:rPr lang="en-US" b="1" i="1" dirty="0">
                <a:latin typeface="+mn-lt"/>
              </a:rPr>
            </a:br>
            <a:r>
              <a:rPr lang="en-US" sz="2700" b="1" i="1" dirty="0">
                <a:solidFill>
                  <a:srgbClr val="E6151B"/>
                </a:solidFill>
                <a:latin typeface="+mn-lt"/>
              </a:rPr>
              <a:t>Surveys and Questionnaires</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376654" y="6349232"/>
            <a:ext cx="781541" cy="365125"/>
          </a:xfrm>
        </p:spPr>
        <p:txBody>
          <a:bodyPr/>
          <a:lstStyle/>
          <a:p>
            <a:r>
              <a:rPr lang="en-US" sz="900" dirty="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5"/>
            <a:ext cx="2934681" cy="365125"/>
          </a:xfrm>
        </p:spPr>
        <p:txBody>
          <a:bodyPr/>
          <a:lstStyle/>
          <a:p>
            <a:r>
              <a:rPr lang="en-US" sz="900" dirty="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7</a:t>
            </a:fld>
            <a:endParaRPr lang="en-GB"/>
          </a:p>
        </p:txBody>
      </p:sp>
      <p:graphicFrame>
        <p:nvGraphicFramePr>
          <p:cNvPr id="8" name="Table 7">
            <a:extLst>
              <a:ext uri="{FF2B5EF4-FFF2-40B4-BE49-F238E27FC236}">
                <a16:creationId xmlns:a16="http://schemas.microsoft.com/office/drawing/2014/main" id="{E833E33E-A0B9-4977-9BFC-DA893F27D071}"/>
              </a:ext>
            </a:extLst>
          </p:cNvPr>
          <p:cNvGraphicFramePr>
            <a:graphicFrameLocks noGrp="1"/>
          </p:cNvGraphicFramePr>
          <p:nvPr>
            <p:extLst>
              <p:ext uri="{D42A27DB-BD31-4B8C-83A1-F6EECF244321}">
                <p14:modId xmlns:p14="http://schemas.microsoft.com/office/powerpoint/2010/main" val="4003919407"/>
              </p:ext>
            </p:extLst>
          </p:nvPr>
        </p:nvGraphicFramePr>
        <p:xfrm>
          <a:off x="6459665" y="4171556"/>
          <a:ext cx="2419216" cy="1409700"/>
        </p:xfrm>
        <a:graphic>
          <a:graphicData uri="http://schemas.openxmlformats.org/drawingml/2006/table">
            <a:tbl>
              <a:tblPr firstRow="1" bandRow="1">
                <a:tableStyleId>{5940675A-B579-460E-94D1-54222C63F5DA}</a:tableStyleId>
              </a:tblPr>
              <a:tblGrid>
                <a:gridCol w="1209608">
                  <a:extLst>
                    <a:ext uri="{9D8B030D-6E8A-4147-A177-3AD203B41FA5}">
                      <a16:colId xmlns:a16="http://schemas.microsoft.com/office/drawing/2014/main" val="1993089612"/>
                    </a:ext>
                  </a:extLst>
                </a:gridCol>
                <a:gridCol w="1209608">
                  <a:extLst>
                    <a:ext uri="{9D8B030D-6E8A-4147-A177-3AD203B41FA5}">
                      <a16:colId xmlns:a16="http://schemas.microsoft.com/office/drawing/2014/main" val="3776135812"/>
                    </a:ext>
                  </a:extLst>
                </a:gridCol>
              </a:tblGrid>
              <a:tr h="185194">
                <a:tc>
                  <a:txBody>
                    <a:bodyPr/>
                    <a:lstStyle/>
                    <a:p>
                      <a:pPr algn="ctr"/>
                      <a:r>
                        <a:rPr lang="en-GB" sz="1400" b="1" i="1" dirty="0"/>
                        <a:t>Pros</a:t>
                      </a:r>
                    </a:p>
                  </a:txBody>
                  <a:tcPr marL="68580" marR="68580" marT="34290" marB="34290">
                    <a:solidFill>
                      <a:srgbClr val="C3D920"/>
                    </a:solidFill>
                  </a:tcPr>
                </a:tc>
                <a:tc>
                  <a:txBody>
                    <a:bodyPr/>
                    <a:lstStyle/>
                    <a:p>
                      <a:pPr algn="ctr"/>
                      <a:r>
                        <a:rPr lang="en-GB" sz="1400" b="1" i="1" dirty="0"/>
                        <a:t>Cons</a:t>
                      </a:r>
                    </a:p>
                  </a:txBody>
                  <a:tcPr marL="68580" marR="68580" marT="34290" marB="34290">
                    <a:solidFill>
                      <a:srgbClr val="FCDF46"/>
                    </a:solidFill>
                  </a:tcPr>
                </a:tc>
                <a:extLst>
                  <a:ext uri="{0D108BD9-81ED-4DB2-BD59-A6C34878D82A}">
                    <a16:rowId xmlns:a16="http://schemas.microsoft.com/office/drawing/2014/main" val="2046143426"/>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668144628"/>
                  </a:ext>
                </a:extLst>
              </a:tr>
              <a:tr h="199508">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290584391"/>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750198148"/>
                  </a:ext>
                </a:extLst>
              </a:tr>
              <a:tr h="185194">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346225109"/>
                  </a:ext>
                </a:extLst>
              </a:tr>
            </a:tbl>
          </a:graphicData>
        </a:graphic>
      </p:graphicFrame>
      <p:sp>
        <p:nvSpPr>
          <p:cNvPr id="10" name="Rectangle: Rounded Corners 9">
            <a:extLst>
              <a:ext uri="{FF2B5EF4-FFF2-40B4-BE49-F238E27FC236}">
                <a16:creationId xmlns:a16="http://schemas.microsoft.com/office/drawing/2014/main" id="{35CC8D90-0617-4E2D-AFD3-111545438981}"/>
              </a:ext>
            </a:extLst>
          </p:cNvPr>
          <p:cNvSpPr/>
          <p:nvPr/>
        </p:nvSpPr>
        <p:spPr>
          <a:xfrm>
            <a:off x="6459665" y="2226758"/>
            <a:ext cx="2419216" cy="1633491"/>
          </a:xfrm>
          <a:prstGeom prst="roundRect">
            <a:avLst/>
          </a:prstGeom>
          <a:solidFill>
            <a:srgbClr val="C3D720"/>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b="1" i="1" dirty="0"/>
              <a:t>Task</a:t>
            </a:r>
          </a:p>
          <a:p>
            <a:pPr algn="ctr"/>
            <a:r>
              <a:rPr lang="en-GB" dirty="0"/>
              <a:t>In your groups or pairs, make a list of pros and cons of this type of research.</a:t>
            </a:r>
          </a:p>
        </p:txBody>
      </p:sp>
      <p:sp>
        <p:nvSpPr>
          <p:cNvPr id="13" name="TextBox 12">
            <a:extLst>
              <a:ext uri="{FF2B5EF4-FFF2-40B4-BE49-F238E27FC236}">
                <a16:creationId xmlns:a16="http://schemas.microsoft.com/office/drawing/2014/main" id="{341D3A08-5199-43EA-8F43-8C49B3670224}"/>
              </a:ext>
            </a:extLst>
          </p:cNvPr>
          <p:cNvSpPr txBox="1"/>
          <p:nvPr/>
        </p:nvSpPr>
        <p:spPr>
          <a:xfrm>
            <a:off x="376654" y="2226756"/>
            <a:ext cx="3006065" cy="3108543"/>
          </a:xfrm>
          <a:prstGeom prst="rect">
            <a:avLst/>
          </a:prstGeom>
          <a:solidFill>
            <a:srgbClr val="F68A1E"/>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GB" sz="1400" dirty="0"/>
              <a:t>A survey is the combination of questioning, collecting and analysing data. </a:t>
            </a:r>
          </a:p>
          <a:p>
            <a:endParaRPr lang="en-GB" sz="1400" dirty="0"/>
          </a:p>
          <a:p>
            <a:r>
              <a:rPr lang="en-GB" sz="1400" dirty="0"/>
              <a:t>Questionnaires are particularly useful when you want to gather </a:t>
            </a:r>
            <a:r>
              <a:rPr lang="en-GB" sz="1400" dirty="0">
                <a:hlinkClick r:id="rId3" action="ppaction://hlinksldjump"/>
              </a:rPr>
              <a:t>quantitative data </a:t>
            </a:r>
            <a:r>
              <a:rPr lang="en-GB" sz="1400" dirty="0"/>
              <a:t>from a larger number of people. </a:t>
            </a:r>
            <a:r>
              <a:rPr lang="en-GB" sz="1400" dirty="0">
                <a:hlinkClick r:id="" action="ppaction://noaction"/>
              </a:rPr>
              <a:t> </a:t>
            </a:r>
            <a:endParaRPr lang="en-GB" sz="1400" dirty="0"/>
          </a:p>
          <a:p>
            <a:endParaRPr lang="en-GB" sz="1400" dirty="0"/>
          </a:p>
          <a:p>
            <a:r>
              <a:rPr lang="en-GB" sz="1400" dirty="0"/>
              <a:t>For example, if you were researching ‘Women’s Experiences of Misogyny Online’, you might create a questionnaire aimed at gathering both statistics and experiences. </a:t>
            </a:r>
          </a:p>
          <a:p>
            <a:endParaRPr lang="en-GB" sz="1400" dirty="0"/>
          </a:p>
        </p:txBody>
      </p:sp>
      <p:sp>
        <p:nvSpPr>
          <p:cNvPr id="14" name="Rectangle 13">
            <a:extLst>
              <a:ext uri="{FF2B5EF4-FFF2-40B4-BE49-F238E27FC236}">
                <a16:creationId xmlns:a16="http://schemas.microsoft.com/office/drawing/2014/main" id="{40E4822A-C588-45A0-85C5-088121FA9923}"/>
              </a:ext>
            </a:extLst>
          </p:cNvPr>
          <p:cNvSpPr/>
          <p:nvPr/>
        </p:nvSpPr>
        <p:spPr>
          <a:xfrm>
            <a:off x="3533313" y="2228292"/>
            <a:ext cx="2716324" cy="4012710"/>
          </a:xfrm>
          <a:prstGeom prst="rect">
            <a:avLst/>
          </a:prstGeom>
          <a:solidFill>
            <a:srgbClr val="FEDC29"/>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r>
              <a:rPr lang="en-GB" sz="1200" dirty="0"/>
              <a:t>What types of questions can be utilised?</a:t>
            </a:r>
          </a:p>
          <a:p>
            <a:endParaRPr lang="en-GB" sz="1200" dirty="0"/>
          </a:p>
          <a:p>
            <a:pPr marL="285750" indent="-285750">
              <a:buFont typeface="Arial" panose="020B0604020202020204" pitchFamily="34" charset="0"/>
              <a:buChar char="•"/>
            </a:pPr>
            <a:r>
              <a:rPr lang="en-GB" sz="1200" dirty="0"/>
              <a:t>Multiple choice</a:t>
            </a:r>
          </a:p>
          <a:p>
            <a:pPr marL="285750" indent="-285750">
              <a:buFont typeface="Arial" panose="020B0604020202020204" pitchFamily="34" charset="0"/>
              <a:buChar char="•"/>
            </a:pPr>
            <a:r>
              <a:rPr lang="en-GB" sz="1200" dirty="0"/>
              <a:t>Yes/no</a:t>
            </a:r>
          </a:p>
          <a:p>
            <a:pPr marL="285750" indent="-285750">
              <a:buFont typeface="Arial" panose="020B0604020202020204" pitchFamily="34" charset="0"/>
              <a:buChar char="•"/>
            </a:pPr>
            <a:r>
              <a:rPr lang="en-GB" sz="1200" dirty="0">
                <a:hlinkClick r:id="rId4"/>
              </a:rPr>
              <a:t>Likert Scale</a:t>
            </a:r>
            <a:endParaRPr lang="en-GB" sz="1200" dirty="0"/>
          </a:p>
          <a:p>
            <a:pPr marL="285750" indent="-285750">
              <a:buFont typeface="Arial" panose="020B0604020202020204" pitchFamily="34" charset="0"/>
              <a:buChar char="•"/>
            </a:pPr>
            <a:r>
              <a:rPr lang="en-GB" sz="1200" dirty="0"/>
              <a:t>Ranking</a:t>
            </a:r>
          </a:p>
          <a:p>
            <a:pPr marL="285750" indent="-285750">
              <a:buFont typeface="Arial" panose="020B0604020202020204" pitchFamily="34" charset="0"/>
              <a:buChar char="•"/>
            </a:pPr>
            <a:r>
              <a:rPr lang="en-GB" sz="1200" dirty="0"/>
              <a:t>Rating</a:t>
            </a:r>
          </a:p>
          <a:p>
            <a:pPr marL="285750" indent="-285750">
              <a:buFont typeface="Arial" panose="020B0604020202020204" pitchFamily="34" charset="0"/>
              <a:buChar char="•"/>
            </a:pPr>
            <a:r>
              <a:rPr lang="en-GB" sz="1200" dirty="0"/>
              <a:t>Open</a:t>
            </a:r>
          </a:p>
          <a:p>
            <a:pPr marL="285750" indent="-285750">
              <a:buFont typeface="Arial" panose="020B0604020202020204" pitchFamily="34" charset="0"/>
              <a:buChar char="•"/>
            </a:pPr>
            <a:endParaRPr lang="en-GB" sz="1200" dirty="0"/>
          </a:p>
          <a:p>
            <a:pPr algn="ctr"/>
            <a:r>
              <a:rPr lang="en-GB" sz="1200" dirty="0"/>
              <a:t>Follow </a:t>
            </a:r>
            <a:r>
              <a:rPr lang="en-GB" sz="1200" dirty="0">
                <a:hlinkClick r:id="rId5"/>
              </a:rPr>
              <a:t>this link</a:t>
            </a:r>
            <a:r>
              <a:rPr lang="en-GB" sz="1200" dirty="0"/>
              <a:t> or scan the QR code with your device to complete a sample questionnaire, showing the different question types you could use for your research. </a:t>
            </a:r>
          </a:p>
        </p:txBody>
      </p:sp>
      <p:pic>
        <p:nvPicPr>
          <p:cNvPr id="1026" name="Picture 2" descr="QRCode for Research Methods - Questionnaires">
            <a:extLst>
              <a:ext uri="{FF2B5EF4-FFF2-40B4-BE49-F238E27FC236}">
                <a16:creationId xmlns:a16="http://schemas.microsoft.com/office/drawing/2014/main" id="{4C23F1A9-D955-40A0-ADD8-2A2DC2394A4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69295" y="4876406"/>
            <a:ext cx="1128565" cy="112856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7A6A7DB4-D01B-7F24-6B6E-069583BE53AF}"/>
              </a:ext>
            </a:extLst>
          </p:cNvPr>
          <p:cNvPicPr>
            <a:picLocks noGrp="1" noRot="1" noMove="1" noResize="1" noEditPoints="1" noAdjustHandles="1" noChangeArrowheads="1" noChangeShapeType="1" noCrop="1"/>
          </p:cNvPicPr>
          <p:nvPr/>
        </p:nvPicPr>
        <p:blipFill rotWithShape="1">
          <a:blip r:embed="rId7"/>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3916783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0C97A73-8511-DD43-BE87-4328925D31A2}"/>
              </a:ext>
            </a:extLst>
          </p:cNvPr>
          <p:cNvSpPr>
            <a:spLocks noGrp="1"/>
          </p:cNvSpPr>
          <p:nvPr>
            <p:ph type="title"/>
          </p:nvPr>
        </p:nvSpPr>
        <p:spPr>
          <a:xfrm>
            <a:off x="366144" y="1247823"/>
            <a:ext cx="5915025" cy="594066"/>
          </a:xfrm>
        </p:spPr>
        <p:txBody>
          <a:bodyPr>
            <a:normAutofit fontScale="90000"/>
          </a:bodyPr>
          <a:lstStyle/>
          <a:p>
            <a:r>
              <a:rPr lang="en-US" sz="3600" b="1" i="1" dirty="0">
                <a:latin typeface="+mn-lt"/>
              </a:rPr>
              <a:t>Primary Research</a:t>
            </a:r>
            <a:br>
              <a:rPr lang="en-US" b="1" i="1" dirty="0">
                <a:latin typeface="+mn-lt"/>
              </a:rPr>
            </a:br>
            <a:r>
              <a:rPr lang="en-US" sz="2700" b="1" i="1" dirty="0">
                <a:solidFill>
                  <a:srgbClr val="E6151B"/>
                </a:solidFill>
                <a:latin typeface="+mn-lt"/>
              </a:rPr>
              <a:t>Experiments and Observations</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366143" y="6367894"/>
            <a:ext cx="853729" cy="365125"/>
          </a:xfrm>
        </p:spPr>
        <p:txBody>
          <a:bodyPr/>
          <a:lstStyle/>
          <a:p>
            <a:r>
              <a:rPr lang="en-US" sz="900" dirty="0"/>
              <a:t>v2 11/10/2024</a:t>
            </a:r>
            <a:endParaRPr lang="en-GB" sz="900"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377893" y="6356355"/>
            <a:ext cx="2987209" cy="365125"/>
          </a:xfrm>
        </p:spPr>
        <p:txBody>
          <a:bodyPr/>
          <a:lstStyle/>
          <a:p>
            <a:r>
              <a:rPr lang="en-US" sz="900" dirty="0"/>
              <a:t>ESB-RES-C124 ESB Level 3 Certificate in Speech (Grade 8) 1.4. Research Methods 2: Primary Research</a:t>
            </a:r>
            <a:endParaRPr lang="en-GB" sz="900"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a:xfrm>
            <a:off x="5638842" y="6356355"/>
            <a:ext cx="1491580" cy="365125"/>
          </a:xfrm>
        </p:spPr>
        <p:txBody>
          <a:bodyPr/>
          <a:lstStyle/>
          <a:p>
            <a:fld id="{EFC07C4F-4DD7-4452-9CBE-7B4BC77324C7}" type="slidenum">
              <a:rPr lang="en-GB" smtClean="0"/>
              <a:t>8</a:t>
            </a:fld>
            <a:endParaRPr lang="en-GB"/>
          </a:p>
        </p:txBody>
      </p:sp>
      <p:graphicFrame>
        <p:nvGraphicFramePr>
          <p:cNvPr id="9" name="Table 8">
            <a:extLst>
              <a:ext uri="{FF2B5EF4-FFF2-40B4-BE49-F238E27FC236}">
                <a16:creationId xmlns:a16="http://schemas.microsoft.com/office/drawing/2014/main" id="{E833E33E-A0B9-4977-9BFC-DA893F27D071}"/>
              </a:ext>
            </a:extLst>
          </p:cNvPr>
          <p:cNvGraphicFramePr>
            <a:graphicFrameLocks noGrp="1"/>
          </p:cNvGraphicFramePr>
          <p:nvPr>
            <p:extLst>
              <p:ext uri="{D42A27DB-BD31-4B8C-83A1-F6EECF244321}">
                <p14:modId xmlns:p14="http://schemas.microsoft.com/office/powerpoint/2010/main" val="1900534232"/>
              </p:ext>
            </p:extLst>
          </p:nvPr>
        </p:nvGraphicFramePr>
        <p:xfrm>
          <a:off x="6516210" y="3848104"/>
          <a:ext cx="2419216" cy="1409700"/>
        </p:xfrm>
        <a:graphic>
          <a:graphicData uri="http://schemas.openxmlformats.org/drawingml/2006/table">
            <a:tbl>
              <a:tblPr firstRow="1" bandRow="1">
                <a:tableStyleId>{5940675A-B579-460E-94D1-54222C63F5DA}</a:tableStyleId>
              </a:tblPr>
              <a:tblGrid>
                <a:gridCol w="1209608">
                  <a:extLst>
                    <a:ext uri="{9D8B030D-6E8A-4147-A177-3AD203B41FA5}">
                      <a16:colId xmlns:a16="http://schemas.microsoft.com/office/drawing/2014/main" val="1993089612"/>
                    </a:ext>
                  </a:extLst>
                </a:gridCol>
                <a:gridCol w="1209608">
                  <a:extLst>
                    <a:ext uri="{9D8B030D-6E8A-4147-A177-3AD203B41FA5}">
                      <a16:colId xmlns:a16="http://schemas.microsoft.com/office/drawing/2014/main" val="3776135812"/>
                    </a:ext>
                  </a:extLst>
                </a:gridCol>
              </a:tblGrid>
              <a:tr h="185194">
                <a:tc>
                  <a:txBody>
                    <a:bodyPr/>
                    <a:lstStyle/>
                    <a:p>
                      <a:pPr algn="ctr"/>
                      <a:r>
                        <a:rPr lang="en-GB" sz="1400" b="1" i="1" dirty="0"/>
                        <a:t>Pros</a:t>
                      </a:r>
                    </a:p>
                  </a:txBody>
                  <a:tcPr marL="68580" marR="68580" marT="34290" marB="34290">
                    <a:solidFill>
                      <a:srgbClr val="C3D920"/>
                    </a:solidFill>
                  </a:tcPr>
                </a:tc>
                <a:tc>
                  <a:txBody>
                    <a:bodyPr/>
                    <a:lstStyle/>
                    <a:p>
                      <a:pPr algn="ctr"/>
                      <a:r>
                        <a:rPr lang="en-GB" sz="1400" b="1" i="1" dirty="0"/>
                        <a:t>Cons</a:t>
                      </a:r>
                    </a:p>
                  </a:txBody>
                  <a:tcPr marL="68580" marR="68580" marT="34290" marB="34290">
                    <a:solidFill>
                      <a:srgbClr val="FCDF46"/>
                    </a:solidFill>
                  </a:tcPr>
                </a:tc>
                <a:extLst>
                  <a:ext uri="{0D108BD9-81ED-4DB2-BD59-A6C34878D82A}">
                    <a16:rowId xmlns:a16="http://schemas.microsoft.com/office/drawing/2014/main" val="2046143426"/>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668144628"/>
                  </a:ext>
                </a:extLst>
              </a:tr>
              <a:tr h="199508">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290584391"/>
                  </a:ext>
                </a:extLst>
              </a:tr>
              <a:tr h="185194">
                <a:tc>
                  <a:txBody>
                    <a:bodyPr/>
                    <a:lstStyle/>
                    <a:p>
                      <a:pPr algn="ctr"/>
                      <a:endParaRPr lang="en-GB" sz="1400" b="1" i="1" dirty="0"/>
                    </a:p>
                  </a:txBody>
                  <a:tcPr marL="68580" marR="68580" marT="34290" marB="34290">
                    <a:solidFill>
                      <a:srgbClr val="C3D920">
                        <a:alpha val="15000"/>
                      </a:srgbClr>
                    </a:solidFill>
                  </a:tcPr>
                </a:tc>
                <a:tc>
                  <a:txBody>
                    <a:bodyPr/>
                    <a:lstStyle/>
                    <a:p>
                      <a:pPr algn="ctr"/>
                      <a:endParaRPr lang="en-GB" sz="1400" b="1" i="1" dirty="0"/>
                    </a:p>
                  </a:txBody>
                  <a:tcPr marL="68580" marR="68580" marT="34290" marB="34290">
                    <a:solidFill>
                      <a:srgbClr val="FCDF46">
                        <a:alpha val="15000"/>
                      </a:srgbClr>
                    </a:solidFill>
                  </a:tcPr>
                </a:tc>
                <a:extLst>
                  <a:ext uri="{0D108BD9-81ED-4DB2-BD59-A6C34878D82A}">
                    <a16:rowId xmlns:a16="http://schemas.microsoft.com/office/drawing/2014/main" val="2750198148"/>
                  </a:ext>
                </a:extLst>
              </a:tr>
              <a:tr h="185194">
                <a:tc>
                  <a:txBody>
                    <a:bodyPr/>
                    <a:lstStyle/>
                    <a:p>
                      <a:pPr algn="ctr"/>
                      <a:endParaRPr lang="en-GB" sz="1400" b="1" i="1" dirty="0"/>
                    </a:p>
                  </a:txBody>
                  <a:tcPr marL="68580" marR="68580" marT="34290" marB="34290">
                    <a:solidFill>
                      <a:srgbClr val="C3D920">
                        <a:alpha val="40000"/>
                      </a:srgbClr>
                    </a:solidFill>
                  </a:tcPr>
                </a:tc>
                <a:tc>
                  <a:txBody>
                    <a:bodyPr/>
                    <a:lstStyle/>
                    <a:p>
                      <a:pPr algn="ctr"/>
                      <a:endParaRPr lang="en-GB" sz="1400" b="1" i="1" dirty="0"/>
                    </a:p>
                  </a:txBody>
                  <a:tcPr marL="68580" marR="68580" marT="34290" marB="34290">
                    <a:solidFill>
                      <a:srgbClr val="FCDF46">
                        <a:alpha val="40000"/>
                      </a:srgbClr>
                    </a:solidFill>
                  </a:tcPr>
                </a:tc>
                <a:extLst>
                  <a:ext uri="{0D108BD9-81ED-4DB2-BD59-A6C34878D82A}">
                    <a16:rowId xmlns:a16="http://schemas.microsoft.com/office/drawing/2014/main" val="3346225109"/>
                  </a:ext>
                </a:extLst>
              </a:tr>
            </a:tbl>
          </a:graphicData>
        </a:graphic>
      </p:graphicFrame>
      <p:sp>
        <p:nvSpPr>
          <p:cNvPr id="10" name="Rectangle: Rounded Corners 9">
            <a:extLst>
              <a:ext uri="{FF2B5EF4-FFF2-40B4-BE49-F238E27FC236}">
                <a16:creationId xmlns:a16="http://schemas.microsoft.com/office/drawing/2014/main" id="{35CC8D90-0617-4E2D-AFD3-111545438981}"/>
              </a:ext>
            </a:extLst>
          </p:cNvPr>
          <p:cNvSpPr/>
          <p:nvPr/>
        </p:nvSpPr>
        <p:spPr>
          <a:xfrm>
            <a:off x="6516210" y="2032392"/>
            <a:ext cx="2419216" cy="1633491"/>
          </a:xfrm>
          <a:prstGeom prst="roundRect">
            <a:avLst/>
          </a:prstGeom>
          <a:solidFill>
            <a:srgbClr val="C3D720"/>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b="1" i="1" dirty="0"/>
              <a:t>Task</a:t>
            </a:r>
          </a:p>
          <a:p>
            <a:pPr algn="ctr"/>
            <a:r>
              <a:rPr lang="en-GB" dirty="0"/>
              <a:t>In your groups or pairs, make a list of pros and cons of this type of research.</a:t>
            </a:r>
          </a:p>
        </p:txBody>
      </p:sp>
      <p:sp>
        <p:nvSpPr>
          <p:cNvPr id="2" name="Rectangle 1">
            <a:hlinkClick r:id="rId2" action="ppaction://hlinksldjump"/>
          </p:cNvPr>
          <p:cNvSpPr/>
          <p:nvPr/>
        </p:nvSpPr>
        <p:spPr>
          <a:xfrm>
            <a:off x="366143" y="2065865"/>
            <a:ext cx="2851189" cy="4155022"/>
          </a:xfrm>
          <a:prstGeom prst="rect">
            <a:avLst/>
          </a:prstGeom>
          <a:solidFill>
            <a:srgbClr val="F68A1E"/>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Experiments:</a:t>
            </a:r>
          </a:p>
          <a:p>
            <a:pPr algn="ctr"/>
            <a:endParaRPr lang="en-GB" sz="1200" dirty="0"/>
          </a:p>
          <a:p>
            <a:r>
              <a:rPr lang="en-GB" sz="1200" dirty="0"/>
              <a:t>You might conduct an experiment as part of your research. Experiments should use the scientific method – you should have a hypothesis to test by changing variables. </a:t>
            </a:r>
          </a:p>
          <a:p>
            <a:endParaRPr lang="en-GB" sz="1200" dirty="0"/>
          </a:p>
          <a:p>
            <a:r>
              <a:rPr lang="en-GB" sz="1200" dirty="0"/>
              <a:t>For example, I might design an experiment to assess the impact of reading intervention on Y7 learners. </a:t>
            </a:r>
          </a:p>
          <a:p>
            <a:endParaRPr lang="en-GB" sz="1200" dirty="0"/>
          </a:p>
          <a:p>
            <a:r>
              <a:rPr lang="en-GB" sz="1200" dirty="0"/>
              <a:t>Hypothesis: learners’ reading age will improve at a faster rate with daily reading intervention. </a:t>
            </a:r>
          </a:p>
          <a:p>
            <a:endParaRPr lang="en-GB" sz="1200" dirty="0"/>
          </a:p>
          <a:p>
            <a:r>
              <a:rPr lang="en-GB" sz="1200" dirty="0"/>
              <a:t>I would need a control group who received no intervention to compare the progress of the intervention group </a:t>
            </a:r>
          </a:p>
        </p:txBody>
      </p:sp>
      <p:sp>
        <p:nvSpPr>
          <p:cNvPr id="11" name="Rectangle 10"/>
          <p:cNvSpPr/>
          <p:nvPr/>
        </p:nvSpPr>
        <p:spPr>
          <a:xfrm>
            <a:off x="3306049" y="2065865"/>
            <a:ext cx="2857684" cy="4155022"/>
          </a:xfrm>
          <a:prstGeom prst="rect">
            <a:avLst/>
          </a:prstGeom>
          <a:solidFill>
            <a:srgbClr val="FEDC29"/>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Observations:</a:t>
            </a:r>
          </a:p>
          <a:p>
            <a:pPr algn="ctr"/>
            <a:endParaRPr lang="en-GB" sz="1200" b="1" i="1" dirty="0"/>
          </a:p>
          <a:p>
            <a:r>
              <a:rPr lang="en-GB" sz="1200" dirty="0"/>
              <a:t>Observation is similar to an experiment, but you don’t control the variables. You just observe the events and record the information.</a:t>
            </a:r>
          </a:p>
          <a:p>
            <a:endParaRPr lang="en-GB" sz="1200" dirty="0"/>
          </a:p>
          <a:p>
            <a:r>
              <a:rPr lang="en-GB" sz="1200" dirty="0"/>
              <a:t>For example, I might observe the reading habits of a group of Y7 learners and record their reading age at the start and end of the observation period. </a:t>
            </a:r>
          </a:p>
          <a:p>
            <a:endParaRPr lang="en-GB" sz="1200" dirty="0"/>
          </a:p>
          <a:p>
            <a:r>
              <a:rPr lang="en-GB" sz="1200" dirty="0"/>
              <a:t>I would then need to draw conclusions from the behaviours observed and the results recorded.  </a:t>
            </a:r>
          </a:p>
          <a:p>
            <a:endParaRPr lang="en-GB" sz="1200" dirty="0"/>
          </a:p>
          <a:p>
            <a:r>
              <a:rPr lang="en-GB" sz="1200" dirty="0"/>
              <a:t>Observational research is particularly useful for learning about feelings, behaviours, viewpoints and responses. </a:t>
            </a:r>
          </a:p>
          <a:p>
            <a:pPr algn="ctr"/>
            <a:endParaRPr lang="en-GB" dirty="0"/>
          </a:p>
          <a:p>
            <a:r>
              <a:rPr lang="en-GB" sz="1400" dirty="0"/>
              <a:t> </a:t>
            </a:r>
          </a:p>
        </p:txBody>
      </p:sp>
      <p:pic>
        <p:nvPicPr>
          <p:cNvPr id="6" name="Picture 5">
            <a:extLst>
              <a:ext uri="{FF2B5EF4-FFF2-40B4-BE49-F238E27FC236}">
                <a16:creationId xmlns:a16="http://schemas.microsoft.com/office/drawing/2014/main" id="{59AA1568-99E6-DB83-8878-DC59F7725CFA}"/>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348168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528241" y="1065037"/>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i="1">
                <a:latin typeface="+mn-lt"/>
              </a:rPr>
              <a:t>Quantitative Data vs Qualitative Data</a:t>
            </a:r>
            <a:endParaRPr lang="en-GB" sz="5400" b="1" i="1" dirty="0">
              <a:latin typeface="+mn-lt"/>
            </a:endParaRPr>
          </a:p>
        </p:txBody>
      </p:sp>
      <p:sp>
        <p:nvSpPr>
          <p:cNvPr id="13" name="Text Placeholder 5"/>
          <p:cNvSpPr txBox="1">
            <a:spLocks/>
          </p:cNvSpPr>
          <p:nvPr/>
        </p:nvSpPr>
        <p:spPr>
          <a:xfrm>
            <a:off x="527050" y="2234318"/>
            <a:ext cx="3868340"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i="1" dirty="0">
                <a:solidFill>
                  <a:srgbClr val="E6141B"/>
                </a:solidFill>
              </a:rPr>
              <a:t>Quantitative Data</a:t>
            </a:r>
            <a:endParaRPr lang="en-GB" b="1" dirty="0">
              <a:solidFill>
                <a:srgbClr val="E6141B"/>
              </a:solidFill>
            </a:endParaRPr>
          </a:p>
        </p:txBody>
      </p:sp>
      <p:sp>
        <p:nvSpPr>
          <p:cNvPr id="14" name="Content Placeholder 6"/>
          <p:cNvSpPr txBox="1">
            <a:spLocks/>
          </p:cNvSpPr>
          <p:nvPr/>
        </p:nvSpPr>
        <p:spPr>
          <a:xfrm>
            <a:off x="527050" y="3058230"/>
            <a:ext cx="3868340" cy="213465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Usually in numerical form</a:t>
            </a:r>
          </a:p>
          <a:p>
            <a:r>
              <a:rPr lang="en-GB" sz="1800" dirty="0"/>
              <a:t>Gathered using questionnaires (closed questions such as yes/no, multiple-choice, ranking etc.), experiments and observation.</a:t>
            </a:r>
          </a:p>
          <a:p>
            <a:r>
              <a:rPr lang="en-GB" sz="1800" dirty="0"/>
              <a:t>Can usually be presented in a graph, table, chart or map. </a:t>
            </a:r>
          </a:p>
          <a:p>
            <a:endParaRPr lang="en-GB" sz="1800" dirty="0"/>
          </a:p>
        </p:txBody>
      </p:sp>
      <p:sp>
        <p:nvSpPr>
          <p:cNvPr id="15" name="Text Placeholder 7"/>
          <p:cNvSpPr txBox="1">
            <a:spLocks/>
          </p:cNvSpPr>
          <p:nvPr/>
        </p:nvSpPr>
        <p:spPr>
          <a:xfrm>
            <a:off x="4526358" y="2234318"/>
            <a:ext cx="3887391"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i="1" dirty="0">
                <a:solidFill>
                  <a:srgbClr val="E6141B"/>
                </a:solidFill>
              </a:rPr>
              <a:t>Qualitative Data</a:t>
            </a:r>
            <a:endParaRPr lang="en-GB" b="1" dirty="0">
              <a:solidFill>
                <a:srgbClr val="E6141B"/>
              </a:solidFill>
            </a:endParaRPr>
          </a:p>
        </p:txBody>
      </p:sp>
      <p:sp>
        <p:nvSpPr>
          <p:cNvPr id="16" name="Content Placeholder 8"/>
          <p:cNvSpPr txBox="1">
            <a:spLocks/>
          </p:cNvSpPr>
          <p:nvPr/>
        </p:nvSpPr>
        <p:spPr>
          <a:xfrm>
            <a:off x="4526358" y="3058230"/>
            <a:ext cx="3887391"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Usually expressed in words</a:t>
            </a:r>
          </a:p>
          <a:p>
            <a:r>
              <a:rPr lang="en-GB" sz="1800" dirty="0"/>
              <a:t>Gathered using questionnaires (open questions), interviews and observations. </a:t>
            </a:r>
          </a:p>
          <a:p>
            <a:r>
              <a:rPr lang="en-GB" sz="1800" dirty="0"/>
              <a:t>Can be used alongside quantitative data to add further detail/stories.</a:t>
            </a:r>
          </a:p>
          <a:p>
            <a:r>
              <a:rPr lang="en-GB" sz="1800" dirty="0"/>
              <a:t>Can be presented as an infographic, timeline, word-cloud, quotation. </a:t>
            </a:r>
          </a:p>
        </p:txBody>
      </p:sp>
      <p:sp>
        <p:nvSpPr>
          <p:cNvPr id="17"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478921" y="6367894"/>
            <a:ext cx="824739" cy="365125"/>
          </a:xfrm>
        </p:spPr>
        <p:txBody>
          <a:bodyPr/>
          <a:lstStyle/>
          <a:p>
            <a:r>
              <a:rPr lang="en-US" sz="900" dirty="0"/>
              <a:t>v2 11/10/2024</a:t>
            </a:r>
            <a:endParaRPr lang="en-GB" sz="900" dirty="0"/>
          </a:p>
        </p:txBody>
      </p:sp>
      <p:sp>
        <p:nvSpPr>
          <p:cNvPr id="18"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377893" y="6356355"/>
            <a:ext cx="2996540" cy="365125"/>
          </a:xfrm>
        </p:spPr>
        <p:txBody>
          <a:bodyPr/>
          <a:lstStyle/>
          <a:p>
            <a:r>
              <a:rPr lang="en-US" sz="900" dirty="0"/>
              <a:t>ESB-RES-C124 ESB Level 3 Certificate in Speech (Grade 8) 1.4. Research Methods 2: Primary Research</a:t>
            </a:r>
            <a:endParaRPr lang="en-GB" sz="900" dirty="0"/>
          </a:p>
        </p:txBody>
      </p:sp>
      <p:sp>
        <p:nvSpPr>
          <p:cNvPr id="19"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a:xfrm>
            <a:off x="5638842" y="6356355"/>
            <a:ext cx="1491580" cy="365125"/>
          </a:xfrm>
        </p:spPr>
        <p:txBody>
          <a:bodyPr/>
          <a:lstStyle/>
          <a:p>
            <a:fld id="{EFC07C4F-4DD7-4452-9CBE-7B4BC77324C7}" type="slidenum">
              <a:rPr lang="en-GB" smtClean="0"/>
              <a:t>9</a:t>
            </a:fld>
            <a:endParaRPr lang="en-GB"/>
          </a:p>
        </p:txBody>
      </p:sp>
      <p:pic>
        <p:nvPicPr>
          <p:cNvPr id="2" name="Picture 1">
            <a:extLst>
              <a:ext uri="{FF2B5EF4-FFF2-40B4-BE49-F238E27FC236}">
                <a16:creationId xmlns:a16="http://schemas.microsoft.com/office/drawing/2014/main" id="{26F72446-BF9E-4799-D56F-6079A46BBE71}"/>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6774728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54722D9B506340931AF81ABA667AF9" ma:contentTypeVersion="15" ma:contentTypeDescription="Create a new document." ma:contentTypeScope="" ma:versionID="81a16124ef4976491a0aab36431837a4">
  <xsd:schema xmlns:xsd="http://www.w3.org/2001/XMLSchema" xmlns:xs="http://www.w3.org/2001/XMLSchema" xmlns:p="http://schemas.microsoft.com/office/2006/metadata/properties" xmlns:ns2="010c06fb-adfb-4972-b43b-36d810ddac6c" xmlns:ns3="0e08f774-c844-414b-8174-1931542ea424" targetNamespace="http://schemas.microsoft.com/office/2006/metadata/properties" ma:root="true" ma:fieldsID="13ad70da30d14ec8b1b61026820a5d4a" ns2:_="" ns3:_="">
    <xsd:import namespace="010c06fb-adfb-4972-b43b-36d810ddac6c"/>
    <xsd:import namespace="0e08f774-c844-414b-8174-1931542ea42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0c06fb-adfb-4972-b43b-36d810ddac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5101557-b141-4344-8eed-a9c28da8fbb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08f774-c844-414b-8174-1931542ea42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e4e3543-e7fe-4604-9e90-4040997bc85a}" ma:internalName="TaxCatchAll" ma:showField="CatchAllData" ma:web="0e08f774-c844-414b-8174-1931542ea42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10c06fb-adfb-4972-b43b-36d810ddac6c">
      <Terms xmlns="http://schemas.microsoft.com/office/infopath/2007/PartnerControls"/>
    </lcf76f155ced4ddcb4097134ff3c332f>
    <TaxCatchAll xmlns="0e08f774-c844-414b-8174-1931542ea42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EA4E45-021E-4641-8EC3-85614157FD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0c06fb-adfb-4972-b43b-36d810ddac6c"/>
    <ds:schemaRef ds:uri="0e08f774-c844-414b-8174-1931542ea4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0E347A-E9B2-4C83-8775-7EDF99147C97}">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0e08f774-c844-414b-8174-1931542ea424"/>
    <ds:schemaRef ds:uri="http://www.w3.org/XML/1998/namespace"/>
    <ds:schemaRef ds:uri="http://schemas.microsoft.com/office/infopath/2007/PartnerControls"/>
    <ds:schemaRef ds:uri="010c06fb-adfb-4972-b43b-36d810ddac6c"/>
    <ds:schemaRef ds:uri="http://purl.org/dc/dcmitype/"/>
  </ds:schemaRefs>
</ds:datastoreItem>
</file>

<file path=customXml/itemProps3.xml><?xml version="1.0" encoding="utf-8"?>
<ds:datastoreItem xmlns:ds="http://schemas.openxmlformats.org/officeDocument/2006/customXml" ds:itemID="{06047CD1-08A7-495F-B4E9-DE043F9556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1169</TotalTime>
  <Words>1546</Words>
  <Application>Microsoft Office PowerPoint</Application>
  <PresentationFormat>On-screen Show (4:3)</PresentationFormat>
  <Paragraphs>186</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Research Methods 2:  Primary Research</vt:lpstr>
      <vt:lpstr>Relevant Grade Descriptors</vt:lpstr>
      <vt:lpstr>Primary Research What is Primary Research?</vt:lpstr>
      <vt:lpstr>Primary Research Interviews</vt:lpstr>
      <vt:lpstr>Primary Research Interviews</vt:lpstr>
      <vt:lpstr>Primary Research Surveys and Questionnaires</vt:lpstr>
      <vt:lpstr>Primary Research Experiments and Observations</vt:lpstr>
      <vt:lpstr>PowerPoint Presentation</vt:lpstr>
      <vt:lpstr>Useful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Kearney</dc:creator>
  <cp:lastModifiedBy>Anna Domaszek</cp:lastModifiedBy>
  <cp:revision>49</cp:revision>
  <dcterms:created xsi:type="dcterms:W3CDTF">2021-11-24T13:29:16Z</dcterms:created>
  <dcterms:modified xsi:type="dcterms:W3CDTF">2024-10-11T12:01:26Z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0x0101005854722D9B506340931AF81ABA667AF9</vt:lpwstr>
  </property>
  <property fmtid="{D5CDD505-2E9C-101B-9397-08002B2CF9AE}" pid="3" name="Order">
    <vt:r8>10700</vt:r8>
  </property>
  <property fmtid="{D5CDD505-2E9C-101B-9397-08002B2CF9AE}" pid="4" name="MediaServiceImageTags">
    <vt:lpwstr/>
  </property>
</Properties>
</file>