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6" r:id="rId5"/>
  </p:sldMasterIdLst>
  <p:notesMasterIdLst>
    <p:notesMasterId r:id="rId16"/>
  </p:notesMasterIdLst>
  <p:handoutMasterIdLst>
    <p:handoutMasterId r:id="rId17"/>
  </p:handoutMasterIdLst>
  <p:sldIdLst>
    <p:sldId id="265" r:id="rId6"/>
    <p:sldId id="269" r:id="rId7"/>
    <p:sldId id="266" r:id="rId8"/>
    <p:sldId id="272" r:id="rId9"/>
    <p:sldId id="267" r:id="rId10"/>
    <p:sldId id="280" r:id="rId11"/>
    <p:sldId id="277" r:id="rId12"/>
    <p:sldId id="278" r:id="rId13"/>
    <p:sldId id="270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141D"/>
    <a:srgbClr val="FBD108"/>
    <a:srgbClr val="FEF4CA"/>
    <a:srgbClr val="C3D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E7C18F-14E5-4F8C-9D08-09E33755B269}" v="1" dt="2024-10-11T12:08:35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381" autoAdjust="0"/>
    <p:restoredTop sz="85553" autoAdjust="0"/>
  </p:normalViewPr>
  <p:slideViewPr>
    <p:cSldViewPr>
      <p:cViewPr varScale="1">
        <p:scale>
          <a:sx n="111" d="100"/>
          <a:sy n="111" d="100"/>
        </p:scale>
        <p:origin x="163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Domaszek" userId="7c82275e-a041-43cf-b710-05cbbfe64089" providerId="ADAL" clId="{5DE7C18F-14E5-4F8C-9D08-09E33755B269}"/>
    <pc:docChg chg="modMainMaster">
      <pc:chgData name="Anna Domaszek" userId="7c82275e-a041-43cf-b710-05cbbfe64089" providerId="ADAL" clId="{5DE7C18F-14E5-4F8C-9D08-09E33755B269}" dt="2024-10-11T12:08:53.303" v="1" actId="14100"/>
      <pc:docMkLst>
        <pc:docMk/>
      </pc:docMkLst>
      <pc:sldMasterChg chg="modSldLayout">
        <pc:chgData name="Anna Domaszek" userId="7c82275e-a041-43cf-b710-05cbbfe64089" providerId="ADAL" clId="{5DE7C18F-14E5-4F8C-9D08-09E33755B269}" dt="2024-10-11T12:08:53.303" v="1" actId="14100"/>
        <pc:sldMasterMkLst>
          <pc:docMk/>
          <pc:sldMasterMk cId="2235221457" sldId="2147483672"/>
        </pc:sldMasterMkLst>
        <pc:sldLayoutChg chg="modSp mod">
          <pc:chgData name="Anna Domaszek" userId="7c82275e-a041-43cf-b710-05cbbfe64089" providerId="ADAL" clId="{5DE7C18F-14E5-4F8C-9D08-09E33755B269}" dt="2024-10-11T12:08:53.303" v="1" actId="14100"/>
          <pc:sldLayoutMkLst>
            <pc:docMk/>
            <pc:sldMasterMk cId="2235221457" sldId="2147483672"/>
            <pc:sldLayoutMk cId="2153927696" sldId="2147483685"/>
          </pc:sldLayoutMkLst>
          <pc:spChg chg="mod">
            <ac:chgData name="Anna Domaszek" userId="7c82275e-a041-43cf-b710-05cbbfe64089" providerId="ADAL" clId="{5DE7C18F-14E5-4F8C-9D08-09E33755B269}" dt="2024-10-11T12:08:53.303" v="1" actId="14100"/>
            <ac:spMkLst>
              <pc:docMk/>
              <pc:sldMasterMk cId="2235221457" sldId="2147483672"/>
              <pc:sldLayoutMk cId="2153927696" sldId="2147483685"/>
              <ac:spMk id="3" creationId="{00000000-0000-0000-0000-000000000000}"/>
            </ac:spMkLst>
          </pc:spChg>
          <pc:spChg chg="mod">
            <ac:chgData name="Anna Domaszek" userId="7c82275e-a041-43cf-b710-05cbbfe64089" providerId="ADAL" clId="{5DE7C18F-14E5-4F8C-9D08-09E33755B269}" dt="2024-10-11T12:08:48.184" v="0" actId="14100"/>
            <ac:spMkLst>
              <pc:docMk/>
              <pc:sldMasterMk cId="2235221457" sldId="2147483672"/>
              <pc:sldLayoutMk cId="2153927696" sldId="2147483685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B807F-0FD5-4A88-8FB3-075F68B5A7D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16E86-8231-49A1-B4E5-5BBA5909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3845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1BD46-CE3A-421D-905D-D937B3AF219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F5A5-0FCD-4566-AFD1-269E75FC0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806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Any print/internet based news source can</a:t>
            </a:r>
            <a:r>
              <a:rPr lang="en-GB" baseline="0" dirty="0"/>
              <a:t> be used, so long as the story/article itself is ‘of substance’ and meets the criteria on the following page. 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325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You might want to discuss the difference types of media outlet and their styles – e.g. broadsheet vs tabloid, expository vs sensationalist</a:t>
            </a:r>
            <a:r>
              <a:rPr lang="en-GB" baseline="0" dirty="0"/>
              <a:t> etc.</a:t>
            </a:r>
          </a:p>
          <a:p>
            <a:r>
              <a:rPr lang="en-GB" baseline="0" dirty="0"/>
              <a:t>It is worth pointing out that all of these are suitable sources, even if we might not feel that they are “journalistic”. For example, </a:t>
            </a:r>
            <a:r>
              <a:rPr lang="en-GB" baseline="0" dirty="0" err="1"/>
              <a:t>BuzzFeed</a:t>
            </a:r>
            <a:r>
              <a:rPr lang="en-GB" baseline="0" dirty="0"/>
              <a:t> News won the Pulitzer Prize in 2021 for their work exposing the Chinese government for building prisons/mass detention centres for Muslims. 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47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You may</a:t>
            </a:r>
            <a:r>
              <a:rPr lang="en-GB" baseline="0" dirty="0"/>
              <a:t> want to update these news articles to keep them current.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432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35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363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16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658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9632" y="1330684"/>
            <a:ext cx="6858000" cy="1006476"/>
          </a:xfrm>
        </p:spPr>
        <p:txBody>
          <a:bodyPr anchor="b"/>
          <a:lstStyle>
            <a:lvl1pPr algn="ctr">
              <a:defRPr sz="450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59632" y="2946705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" y="6356351"/>
            <a:ext cx="2057400" cy="365125"/>
          </a:xfrm>
        </p:spPr>
        <p:txBody>
          <a:bodyPr/>
          <a:lstStyle/>
          <a:p>
            <a:r>
              <a:rPr lang="en-GB"/>
              <a:t>v2 11/10/2024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3086100" cy="365125"/>
          </a:xfrm>
        </p:spPr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80397" y="6356349"/>
            <a:ext cx="1623965" cy="365125"/>
          </a:xfrm>
        </p:spPr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37312"/>
            <a:ext cx="432048" cy="35125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7507325" y="6237312"/>
            <a:ext cx="102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@ESBUK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6" b="25809"/>
          <a:stretch/>
        </p:blipFill>
        <p:spPr>
          <a:xfrm>
            <a:off x="0" y="0"/>
            <a:ext cx="914400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0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222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065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135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DB29-7BB4-7A45-8D62-6B51BCB1C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C3B58-B294-A747-802A-776084A1C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4C665-2C0E-6542-A07A-63A1FFB8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4DD4D-CF83-434C-8DAA-BE867DCBC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E3668-F498-1C4F-8A7B-1DA4DA3D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8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4FF3-0293-F242-8A38-C19881589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C4797-360D-FB40-9984-BD6CA6D93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C5C93-C82D-6545-A89C-D1F01823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0AAB1-487E-7448-BF62-D05379C1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E5DF2-6728-914C-B046-382A09BD3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5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FD78-2B18-5C41-9B2A-987A5E8F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1F8DF-4D26-0E4A-9B43-4C8CF4571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C0573-21A9-E245-A498-690B2135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AED74-4105-0245-8D30-EBFFC80D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EEF4-DE88-A34C-A097-3C67B234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59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9B44-87F1-9449-B428-9797FCCC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D7D64-9149-E845-94AC-A63568B96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5A46E-30F4-C64D-AA5C-2B26832E7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D10-C011-794C-BE2C-F90C53302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9DA27-CCC0-C845-83E0-D2DAED94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9F30F-B6CD-1E4C-9F8D-7D95E731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3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F9DC-E5DE-134E-A1F0-C6AB5B03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7FA9A-4A58-514F-A496-7197565DD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BCDE2-6557-9F4F-A945-7859F5B9D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9D11B-2219-5549-9D7C-A2E1833CC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A558-8F49-FF47-942A-29E891C28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389C6D-27D9-D34E-AD81-A008E032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CB338C-347E-FD4B-BBE5-9556FC8C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AFE20-7D27-9D4D-B202-493D1C17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5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F8765-84D7-744A-A329-2D253F59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9E971-D553-764B-B27A-EFC8EC42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F501C-F391-A04B-A77F-E22C9149A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90270-F13A-6042-AEFD-55131F5A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4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84784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79512" y="6356351"/>
            <a:ext cx="792088" cy="365125"/>
          </a:xfrm>
        </p:spPr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356351"/>
            <a:ext cx="2914948" cy="365125"/>
          </a:xfrm>
        </p:spPr>
        <p:txBody>
          <a:bodyPr/>
          <a:lstStyle/>
          <a:p>
            <a:r>
              <a:rPr lang="en-US" dirty="0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672708" y="6356351"/>
            <a:ext cx="1491580" cy="365125"/>
          </a:xfrm>
        </p:spPr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7E8AE4-960E-AD43-B751-DEF8CDFA61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6" b="25809"/>
          <a:stretch/>
        </p:blipFill>
        <p:spPr>
          <a:xfrm>
            <a:off x="0" y="0"/>
            <a:ext cx="9144000" cy="11521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066A86-E4DD-F341-B26F-3E2EB20DE30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576" y="6356351"/>
            <a:ext cx="432048" cy="3512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96B760-A39D-D247-B599-343715BCDB13}"/>
              </a:ext>
            </a:extLst>
          </p:cNvPr>
          <p:cNvSpPr txBox="1"/>
          <p:nvPr userDrawn="1"/>
        </p:nvSpPr>
        <p:spPr>
          <a:xfrm>
            <a:off x="7510288" y="6352144"/>
            <a:ext cx="102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@ESBUK</a:t>
            </a:r>
          </a:p>
        </p:txBody>
      </p:sp>
    </p:spTree>
    <p:extLst>
      <p:ext uri="{BB962C8B-B14F-4D97-AF65-F5344CB8AC3E}">
        <p14:creationId xmlns:p14="http://schemas.microsoft.com/office/powerpoint/2010/main" val="21539276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C45B39-8F22-CD45-B2B2-D556B9E9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30155F-E6BB-7D47-B74E-68E31917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38982-0AD9-5D43-AEA9-531E6041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07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692C-9455-564A-915B-AABAD5AE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D9C1C-A125-E249-B796-E218343EF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76FDA-F4A5-3149-9428-0D5355FE4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E388B-6BE2-6F42-9FCD-F7383A89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ECDA6-8AA7-BD4A-AD46-650DC514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85C52-9624-F146-8E17-61263F96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39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A5A5-E1D8-654A-99EB-B81115FA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A6445-0338-BC4A-8520-0A47F3460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2FAAF-1D5A-F74B-A238-BEE5395B2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D4FBE-C7C1-6A4D-8763-912AE809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223B2-4D22-4042-894B-5587E2F3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C9A0B-F2BA-F24A-9D99-DFA72171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46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9AE1F-43EE-3748-8ED8-C691B6F3B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0C4DA-3E51-2F4B-8402-3DBD7C69C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66FBE-120C-6643-BC1D-FB8386304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9543D-EA10-3546-8A86-631EC2720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A2AD0-F386-A740-A670-903E33000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1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3CBD5-2396-1E41-9333-AD414D435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B5769-E401-E944-A524-C2C35A10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4C7AC-73A6-3041-BB65-95F1FCE0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587F6-75C7-2148-8B79-31080C0F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48A04-D702-C24C-9707-D3E019B6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4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58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1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1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79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8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64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7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v2 11/10/2024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22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B8F6DA-4F64-B141-A188-9B0FCB51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22BBE-F8C8-B04C-B0A8-E4551DD7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FA96A-8A86-D041-B287-D9DB5F7BE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F56B-812F-FE48-B763-EDE7306DC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ESB-RES-C137 ESB Level 3 Certificate in Speech (Grade 8) 2.1. News Media and Choosing a Story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60CD7-9D28-234B-8A60-02B8976E0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1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ilymail.co.uk/sciencetech/article-11197839/SpaceXs-Starship-rocket-starts-blaze-protected-habitat-static-fire-test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dailymail.co.uk/news/article-11202497/Moment-security-guard-teams-impromptu-duet-Cambridge-University-music-director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science-environment-6009148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bbc.co.uk/news/entertainment-arts-6012113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games/2022/jan/25/ive-seen-the-metaverse-and-i-dont-want-i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theguardian.com/global-development/2022/jan/25/un-data-reveals-nearly-insurmountable-scale-of-lost-schooling-due-to-covi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29830"/>
            <a:ext cx="8496944" cy="720080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Section 2: News Media and Choosing a Story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40BA8-F8E8-4730-B552-A69487DC2E19}"/>
              </a:ext>
            </a:extLst>
          </p:cNvPr>
          <p:cNvSpPr/>
          <p:nvPr/>
        </p:nvSpPr>
        <p:spPr>
          <a:xfrm>
            <a:off x="323528" y="2276872"/>
            <a:ext cx="8496944" cy="792088"/>
          </a:xfrm>
          <a:prstGeom prst="rect">
            <a:avLst/>
          </a:prstGeom>
          <a:solidFill>
            <a:srgbClr val="C3D62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i="1" dirty="0"/>
              <a:t>Lesson Objective: To recognise suitable news media and select potential articles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C17F80-01F8-43BE-B416-D3A5D6CF57AD}"/>
              </a:ext>
            </a:extLst>
          </p:cNvPr>
          <p:cNvSpPr/>
          <p:nvPr/>
        </p:nvSpPr>
        <p:spPr>
          <a:xfrm>
            <a:off x="323528" y="3284984"/>
            <a:ext cx="8496944" cy="2592288"/>
          </a:xfrm>
          <a:prstGeom prst="rect">
            <a:avLst/>
          </a:prstGeom>
          <a:solidFill>
            <a:srgbClr val="FBD10B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b="1" i="1" dirty="0"/>
              <a:t>Lesson Outcomes: </a:t>
            </a:r>
          </a:p>
          <a:p>
            <a:r>
              <a:rPr lang="en-GB" b="1" i="1" dirty="0"/>
              <a:t>By the end of this lesson, you should have: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Defined types of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Identified suitable media and content for your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Explored news items that interest you and selected potential articles for use in your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F15BBF-3354-6DA5-06D5-1654D4DC22E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19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10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3980480" y="1556792"/>
            <a:ext cx="4585654" cy="4328097"/>
            <a:chOff x="2794657" y="203611"/>
            <a:chExt cx="6103006" cy="5799404"/>
          </a:xfrm>
        </p:grpSpPr>
        <p:sp>
          <p:nvSpPr>
            <p:cNvPr id="6" name="Rounded Rectangle 5"/>
            <p:cNvSpPr/>
            <p:nvPr/>
          </p:nvSpPr>
          <p:spPr>
            <a:xfrm>
              <a:off x="2794657" y="203612"/>
              <a:ext cx="2957512" cy="280831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t"/>
            <a:lstStyle/>
            <a:p>
              <a:pPr algn="ctr"/>
              <a:r>
                <a:rPr lang="en-GB" sz="1400" b="1" dirty="0"/>
                <a:t>Current Events: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GB" sz="14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940150" y="203611"/>
              <a:ext cx="2957513" cy="280831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t"/>
            <a:lstStyle/>
            <a:p>
              <a:pPr algn="ctr"/>
              <a:r>
                <a:rPr lang="en-GB" sz="1400" b="1" dirty="0"/>
                <a:t>Recent Issues</a:t>
              </a:r>
              <a:r>
                <a:rPr lang="en-GB" sz="1400" dirty="0"/>
                <a:t>:</a:t>
              </a:r>
            </a:p>
            <a:p>
              <a:pPr algn="ctr"/>
              <a:endParaRPr lang="en-GB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4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247126" y="3194697"/>
              <a:ext cx="2957513" cy="280831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t"/>
            <a:lstStyle/>
            <a:p>
              <a:pPr algn="ctr"/>
              <a:r>
                <a:rPr lang="en-GB" sz="1400" b="1" dirty="0"/>
                <a:t>Past events/issues of Interest: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/>
                <a:t>2011 riots in London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/>
                <a:t>Trump election/Capitol Riots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 err="1"/>
                <a:t>Brexit</a:t>
              </a:r>
              <a:endParaRPr lang="en-GB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/>
                <a:t>Phone hacking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16124" y="1412776"/>
            <a:ext cx="28597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You could consider the following headings when searching for articles to discuss: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1F64AD5-333E-4D27-9C40-576DBC9C09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40" y="3257310"/>
            <a:ext cx="3058399" cy="26635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42541" y="3689358"/>
            <a:ext cx="29867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i="1" dirty="0"/>
              <a:t>You should have chosen your article before the next lesson on style, bias and viewpoints/attitudes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C37D55-867F-BC9E-AF04-851FCD86924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90954-34A1-4C70-8856-FDC98AE9D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340768"/>
            <a:ext cx="7886700" cy="864096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Relevant Grade Descriptors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22D22-61DD-4A46-BB88-57A20FA3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FAB4B-7E0C-4E44-BCCA-F0CCC52A1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4242D-C8EB-4004-9B3B-42F65625A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15FC76-5A4D-44B0-977B-42D1EB0CB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25442"/>
              </p:ext>
            </p:extLst>
          </p:nvPr>
        </p:nvGraphicFramePr>
        <p:xfrm>
          <a:off x="416766" y="2487811"/>
          <a:ext cx="8331699" cy="23762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87969">
                  <a:extLst>
                    <a:ext uri="{9D8B030D-6E8A-4147-A177-3AD203B41FA5}">
                      <a16:colId xmlns:a16="http://schemas.microsoft.com/office/drawing/2014/main" val="788380521"/>
                    </a:ext>
                  </a:extLst>
                </a:gridCol>
                <a:gridCol w="1388746">
                  <a:extLst>
                    <a:ext uri="{9D8B030D-6E8A-4147-A177-3AD203B41FA5}">
                      <a16:colId xmlns:a16="http://schemas.microsoft.com/office/drawing/2014/main" val="582372463"/>
                    </a:ext>
                  </a:extLst>
                </a:gridCol>
                <a:gridCol w="1388746">
                  <a:extLst>
                    <a:ext uri="{9D8B030D-6E8A-4147-A177-3AD203B41FA5}">
                      <a16:colId xmlns:a16="http://schemas.microsoft.com/office/drawing/2014/main" val="3748476965"/>
                    </a:ext>
                  </a:extLst>
                </a:gridCol>
                <a:gridCol w="1388746">
                  <a:extLst>
                    <a:ext uri="{9D8B030D-6E8A-4147-A177-3AD203B41FA5}">
                      <a16:colId xmlns:a16="http://schemas.microsoft.com/office/drawing/2014/main" val="2225588890"/>
                    </a:ext>
                  </a:extLst>
                </a:gridCol>
                <a:gridCol w="1388746">
                  <a:extLst>
                    <a:ext uri="{9D8B030D-6E8A-4147-A177-3AD203B41FA5}">
                      <a16:colId xmlns:a16="http://schemas.microsoft.com/office/drawing/2014/main" val="935896959"/>
                    </a:ext>
                  </a:extLst>
                </a:gridCol>
                <a:gridCol w="1388746">
                  <a:extLst>
                    <a:ext uri="{9D8B030D-6E8A-4147-A177-3AD203B41FA5}">
                      <a16:colId xmlns:a16="http://schemas.microsoft.com/office/drawing/2014/main" val="3989908803"/>
                    </a:ext>
                  </a:extLst>
                </a:gridCol>
              </a:tblGrid>
              <a:tr h="9460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</a:rPr>
                        <a:t>Section 2</a:t>
                      </a:r>
                      <a:endParaRPr lang="en-GB" sz="1200" b="1" dirty="0">
                        <a:effectLst/>
                      </a:endParaRP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Discussion of a News Item</a:t>
                      </a:r>
                      <a:endParaRPr lang="en-GB" sz="1200" b="1" dirty="0">
                        <a:effectLst/>
                      </a:endParaRP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Time: 3 + 6 + 1 minutes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</a:rPr>
                        <a:t>Pass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</a:rPr>
                        <a:t>Good Pass</a:t>
                      </a:r>
                      <a:endParaRPr lang="en-GB" sz="1200" b="1" dirty="0">
                        <a:effectLst/>
                      </a:endParaRP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(Endorsed)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Merit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</a:rPr>
                        <a:t>Merit Plus</a:t>
                      </a:r>
                      <a:endParaRPr lang="en-GB" sz="1200" b="1" dirty="0">
                        <a:effectLst/>
                      </a:endParaRP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(Endorsed)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</a:rPr>
                        <a:t>Distinction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111390"/>
                  </a:ext>
                </a:extLst>
              </a:tr>
              <a:tr h="1430264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Choice and management of material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E614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Suitable choice appropriate to Level 3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with most aspects of the task completed.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E614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Suitable choice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and time managed to complete all aspects of the task.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E614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Considered choice,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information selected for task and time constraints.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E614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Considered choice,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information selected for task and time constraints, with good coverage of the topic.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E614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Mature choice,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disciplined use of time.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595599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2D80DFE-45A6-E495-0AEC-9C9324675A3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55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28001"/>
            <a:ext cx="7886700" cy="720080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Types of News Media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11E9FB2C-72F2-4B07-90E8-E4610D97C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196820"/>
              </p:ext>
            </p:extLst>
          </p:nvPr>
        </p:nvGraphicFramePr>
        <p:xfrm>
          <a:off x="404640" y="2266950"/>
          <a:ext cx="8334720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3680">
                  <a:extLst>
                    <a:ext uri="{9D8B030D-6E8A-4147-A177-3AD203B41FA5}">
                      <a16:colId xmlns:a16="http://schemas.microsoft.com/office/drawing/2014/main" val="3899719600"/>
                    </a:ext>
                  </a:extLst>
                </a:gridCol>
                <a:gridCol w="2083680">
                  <a:extLst>
                    <a:ext uri="{9D8B030D-6E8A-4147-A177-3AD203B41FA5}">
                      <a16:colId xmlns:a16="http://schemas.microsoft.com/office/drawing/2014/main" val="3883746721"/>
                    </a:ext>
                  </a:extLst>
                </a:gridCol>
                <a:gridCol w="2083680">
                  <a:extLst>
                    <a:ext uri="{9D8B030D-6E8A-4147-A177-3AD203B41FA5}">
                      <a16:colId xmlns:a16="http://schemas.microsoft.com/office/drawing/2014/main" val="1759583333"/>
                    </a:ext>
                  </a:extLst>
                </a:gridCol>
                <a:gridCol w="2083680">
                  <a:extLst>
                    <a:ext uri="{9D8B030D-6E8A-4147-A177-3AD203B41FA5}">
                      <a16:colId xmlns:a16="http://schemas.microsoft.com/office/drawing/2014/main" val="1339690726"/>
                    </a:ext>
                  </a:extLst>
                </a:gridCol>
              </a:tblGrid>
              <a:tr h="23788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/>
                        <a:t>Print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1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1" dirty="0"/>
                        <a:t>Broadcast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5103769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en-GB" sz="1600" b="1" i="1" dirty="0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222088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en-GB" sz="1600" b="1" i="1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4188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D1B107-DD18-47C2-910F-3F7B82FD010A}"/>
              </a:ext>
            </a:extLst>
          </p:cNvPr>
          <p:cNvSpPr txBox="1"/>
          <p:nvPr/>
        </p:nvSpPr>
        <p:spPr>
          <a:xfrm>
            <a:off x="323528" y="4864785"/>
            <a:ext cx="8334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each type of news media, write your own definition and try to give as many examples as you can.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0592C9-EC8E-BAB0-C11A-5C0E25E06D6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48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980728"/>
            <a:ext cx="7886700" cy="720080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Types of News Media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11E9FB2C-72F2-4B07-90E8-E4610D97C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540014"/>
              </p:ext>
            </p:extLst>
          </p:nvPr>
        </p:nvGraphicFramePr>
        <p:xfrm>
          <a:off x="404640" y="1628800"/>
          <a:ext cx="8334720" cy="236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3680">
                  <a:extLst>
                    <a:ext uri="{9D8B030D-6E8A-4147-A177-3AD203B41FA5}">
                      <a16:colId xmlns:a16="http://schemas.microsoft.com/office/drawing/2014/main" val="3899719600"/>
                    </a:ext>
                  </a:extLst>
                </a:gridCol>
                <a:gridCol w="2083680">
                  <a:extLst>
                    <a:ext uri="{9D8B030D-6E8A-4147-A177-3AD203B41FA5}">
                      <a16:colId xmlns:a16="http://schemas.microsoft.com/office/drawing/2014/main" val="3883746721"/>
                    </a:ext>
                  </a:extLst>
                </a:gridCol>
                <a:gridCol w="2083680">
                  <a:extLst>
                    <a:ext uri="{9D8B030D-6E8A-4147-A177-3AD203B41FA5}">
                      <a16:colId xmlns:a16="http://schemas.microsoft.com/office/drawing/2014/main" val="1759583333"/>
                    </a:ext>
                  </a:extLst>
                </a:gridCol>
                <a:gridCol w="2083680">
                  <a:extLst>
                    <a:ext uri="{9D8B030D-6E8A-4147-A177-3AD203B41FA5}">
                      <a16:colId xmlns:a16="http://schemas.microsoft.com/office/drawing/2014/main" val="1339690726"/>
                    </a:ext>
                  </a:extLst>
                </a:gridCol>
              </a:tblGrid>
              <a:tr h="23788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/>
                        <a:t>Print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1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1" dirty="0"/>
                        <a:t>Broadcast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5103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i="1" dirty="0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News that is given in spoken and/or visual format, such as television or radio news.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22208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sz="1600" b="1" i="1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418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Buzzfeed News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0562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74311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D1B107-DD18-47C2-910F-3F7B82FD010A}"/>
              </a:ext>
            </a:extLst>
          </p:cNvPr>
          <p:cNvSpPr txBox="1"/>
          <p:nvPr/>
        </p:nvSpPr>
        <p:spPr>
          <a:xfrm>
            <a:off x="404640" y="4133979"/>
            <a:ext cx="83347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For each type of news media, write your own definition and try to give as many examples as you can.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Which of these media outlets are you most familiar with?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Are there any stories you can think of that you’ve seen/read recently from any of these outlets?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What do you think makes a news piece ‘suitable’ for discussion in your ESB assessment?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C45E4F-D755-8D51-B2FA-F2B6217D21F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9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71" y="1268234"/>
            <a:ext cx="7886700" cy="648072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What makes a suitable choice?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</a:t>
            </a:fld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1E14A72-B429-411E-835C-126EB94BA0F6}"/>
              </a:ext>
            </a:extLst>
          </p:cNvPr>
          <p:cNvGrpSpPr/>
          <p:nvPr/>
        </p:nvGrpSpPr>
        <p:grpSpPr>
          <a:xfrm>
            <a:off x="283890" y="2076799"/>
            <a:ext cx="5008190" cy="3368425"/>
            <a:chOff x="283890" y="2076799"/>
            <a:chExt cx="6480720" cy="403276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B16392C-6A26-4926-A077-E46734C735B2}"/>
                </a:ext>
              </a:extLst>
            </p:cNvPr>
            <p:cNvGrpSpPr/>
            <p:nvPr/>
          </p:nvGrpSpPr>
          <p:grpSpPr>
            <a:xfrm>
              <a:off x="283890" y="2076799"/>
              <a:ext cx="6480720" cy="3691777"/>
              <a:chOff x="323528" y="1704345"/>
              <a:chExt cx="8655868" cy="4624344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A57D2612-E95E-45E9-AE12-1A897EF9FF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1865" y="1704345"/>
                <a:ext cx="2376264" cy="1237797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D398427A-B279-439A-9CE1-7AEAE38692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3528" y="4728489"/>
                <a:ext cx="2857500" cy="1600200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6881AA3F-1BE0-4E32-A4DF-6CC2139D92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40152" y="1978388"/>
                <a:ext cx="3039244" cy="896577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A339F021-8DD4-4F83-9944-8AF25CCE11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89743" y="3655911"/>
                <a:ext cx="3722259" cy="604867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567D7ABF-5F5B-42F1-85AE-7960812469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91880" y="4604112"/>
                <a:ext cx="1296144" cy="1296144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D0A64CF8-1E6A-423F-B252-1F949E71466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/>
              <a:srcRect t="40550" b="42557"/>
              <a:stretch/>
            </p:blipFill>
            <p:spPr>
              <a:xfrm>
                <a:off x="5532874" y="5252184"/>
                <a:ext cx="3262827" cy="551182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47CCF374-B7F2-407E-9154-94D6A6BDE0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6292" y="3432417"/>
                <a:ext cx="2127410" cy="886421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3ED1E560-46D9-4E5C-A4C3-1C6229CB69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40494" y="1704345"/>
                <a:ext cx="1857375" cy="1857375"/>
              </a:xfrm>
              <a:prstGeom prst="rect">
                <a:avLst/>
              </a:prstGeom>
            </p:spPr>
          </p:pic>
        </p:grp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2CEC9918-55CD-4DA9-ACE5-8C13B0FC68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8557" y="5861910"/>
              <a:ext cx="2095500" cy="247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9459651-8588-4319-A2B0-01341737C039}"/>
              </a:ext>
            </a:extLst>
          </p:cNvPr>
          <p:cNvSpPr txBox="1"/>
          <p:nvPr/>
        </p:nvSpPr>
        <p:spPr>
          <a:xfrm>
            <a:off x="5523331" y="2076799"/>
            <a:ext cx="3447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Be of ‘substance’.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Be of suitable length and complexity to give you the opportunity to provide a full overview of the issues within a two minute window.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Allow you to explain and advocate different viewpoints.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Capture your audience’s interest and generate meaningful debate.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Give opportunities for further research.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B6867BC-7A74-009F-EC5F-0E2CC3413B3F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12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0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70" y="1010209"/>
            <a:ext cx="7886700" cy="864096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How Suitable?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6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EFF04A-3E57-4DC2-B9A2-5FEC750AA58C}"/>
              </a:ext>
            </a:extLst>
          </p:cNvPr>
          <p:cNvSpPr txBox="1"/>
          <p:nvPr/>
        </p:nvSpPr>
        <p:spPr>
          <a:xfrm>
            <a:off x="323528" y="1751768"/>
            <a:ext cx="5103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Each of the following headlines are from the same day in the same newspaper.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C91BA4-361A-4B40-9242-2E1EE8D9979C}"/>
              </a:ext>
            </a:extLst>
          </p:cNvPr>
          <p:cNvSpPr txBox="1"/>
          <p:nvPr/>
        </p:nvSpPr>
        <p:spPr>
          <a:xfrm>
            <a:off x="394370" y="2765414"/>
            <a:ext cx="4572000" cy="132343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000" b="1" i="0" u="none" strike="noStrike" dirty="0">
                <a:solidFill>
                  <a:srgbClr val="004DB3"/>
                </a:solidFill>
                <a:effectLst/>
                <a:latin typeface="Arial" panose="020B0604020202020204" pitchFamily="34" charset="0"/>
                <a:hlinkClick r:id="rId3"/>
              </a:rPr>
              <a:t>SpaceX's </a:t>
            </a:r>
            <a:r>
              <a:rPr lang="en-GB" sz="2000" b="1" i="0" u="none" strike="noStrike" dirty="0" err="1">
                <a:solidFill>
                  <a:srgbClr val="004DB3"/>
                </a:solidFill>
                <a:effectLst/>
                <a:latin typeface="Arial" panose="020B0604020202020204" pitchFamily="34" charset="0"/>
                <a:hlinkClick r:id="rId3"/>
              </a:rPr>
              <a:t>Starship</a:t>
            </a:r>
            <a:r>
              <a:rPr lang="en-GB" sz="2000" b="1" i="0" u="none" strike="noStrike" dirty="0">
                <a:solidFill>
                  <a:srgbClr val="004DB3"/>
                </a:solidFill>
                <a:effectLst/>
                <a:latin typeface="Arial" panose="020B0604020202020204" pitchFamily="34" charset="0"/>
                <a:hlinkClick r:id="rId3"/>
              </a:rPr>
              <a:t> rocket starts a blaze in protected habitat surrounding </a:t>
            </a:r>
            <a:r>
              <a:rPr lang="en-GB" sz="2000" b="1" i="0" u="none" strike="noStrike" dirty="0" err="1">
                <a:solidFill>
                  <a:srgbClr val="004DB3"/>
                </a:solidFill>
                <a:effectLst/>
                <a:latin typeface="Arial" panose="020B0604020202020204" pitchFamily="34" charset="0"/>
                <a:hlinkClick r:id="rId3"/>
              </a:rPr>
              <a:t>Starbase</a:t>
            </a:r>
            <a:r>
              <a:rPr lang="en-GB" sz="2000" b="1" i="0" u="none" strike="noStrike" dirty="0">
                <a:solidFill>
                  <a:srgbClr val="004DB3"/>
                </a:solidFill>
                <a:effectLst/>
                <a:latin typeface="Arial" panose="020B0604020202020204" pitchFamily="34" charset="0"/>
                <a:hlinkClick r:id="rId3"/>
              </a:rPr>
              <a:t> during static fire test</a:t>
            </a:r>
            <a:endParaRPr lang="en-GB" sz="20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5DC78F-FD6B-41F2-AF0F-813570565B2D}"/>
              </a:ext>
            </a:extLst>
          </p:cNvPr>
          <p:cNvSpPr txBox="1"/>
          <p:nvPr/>
        </p:nvSpPr>
        <p:spPr>
          <a:xfrm>
            <a:off x="394370" y="4980955"/>
            <a:ext cx="4572000" cy="101566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000" b="1" i="0" u="none" strike="noStrike" dirty="0">
                <a:solidFill>
                  <a:srgbClr val="CC0000"/>
                </a:solidFill>
                <a:effectLst/>
                <a:latin typeface="Arial" panose="020B0604020202020204" pitchFamily="34" charset="0"/>
                <a:hlinkClick r:id="rId4"/>
              </a:rPr>
              <a:t>TfL security guard 'spontaneously' teams up for duet with Cambridge University music director at station</a:t>
            </a:r>
            <a:endParaRPr lang="en-GB" sz="20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4F519F-7684-4D36-9A64-9D9F2297DC27}"/>
              </a:ext>
            </a:extLst>
          </p:cNvPr>
          <p:cNvSpPr txBox="1"/>
          <p:nvPr/>
        </p:nvSpPr>
        <p:spPr>
          <a:xfrm>
            <a:off x="5674948" y="1196752"/>
            <a:ext cx="3073516" cy="5078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Your choice of news item should: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Be of ‘substance’.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Be of suitable length and complexity to give you the opportunity to provide a full overview of the issues within a two minute window.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Allow you to explain and advocate different viewpoints.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Capture your audience’s interest and generate meaningful debate.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Give opportunities for further research.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E22028-DD42-42EE-9409-02D51BE3C01F}"/>
              </a:ext>
            </a:extLst>
          </p:cNvPr>
          <p:cNvSpPr/>
          <p:nvPr/>
        </p:nvSpPr>
        <p:spPr>
          <a:xfrm>
            <a:off x="2274489" y="4089846"/>
            <a:ext cx="785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E6141D"/>
                </a:solidFill>
                <a:effectLst/>
              </a:rPr>
              <a:t>vs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08B621-FE9B-CA2F-AE78-FD3DE264AAB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39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70" y="1055825"/>
            <a:ext cx="7886700" cy="864096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How Suitable?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7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EFF04A-3E57-4DC2-B9A2-5FEC750AA58C}"/>
              </a:ext>
            </a:extLst>
          </p:cNvPr>
          <p:cNvSpPr txBox="1"/>
          <p:nvPr/>
        </p:nvSpPr>
        <p:spPr>
          <a:xfrm>
            <a:off x="394370" y="1794217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Like we did in Section 1, let’s have another round of ‘suitable or unsuitable’. Based on the headline alone, discuss why each might be suitable or unsuitable.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C91BA4-361A-4B40-9242-2E1EE8D9979C}"/>
              </a:ext>
            </a:extLst>
          </p:cNvPr>
          <p:cNvSpPr txBox="1"/>
          <p:nvPr/>
        </p:nvSpPr>
        <p:spPr>
          <a:xfrm>
            <a:off x="394370" y="2998621"/>
            <a:ext cx="4825702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en-GB" sz="2400" b="1" dirty="0">
                <a:hlinkClick r:id="rId3"/>
              </a:rPr>
              <a:t>Climate change threatening buried UK treasures</a:t>
            </a:r>
            <a:endParaRPr lang="en-GB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5DC78F-FD6B-41F2-AF0F-813570565B2D}"/>
              </a:ext>
            </a:extLst>
          </p:cNvPr>
          <p:cNvSpPr txBox="1"/>
          <p:nvPr/>
        </p:nvSpPr>
        <p:spPr>
          <a:xfrm>
            <a:off x="394370" y="4980955"/>
            <a:ext cx="4825702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en-GB" sz="2400" b="1" dirty="0">
                <a:hlinkClick r:id="rId4"/>
              </a:rPr>
              <a:t>Taylor Swift calls out Damon </a:t>
            </a:r>
            <a:r>
              <a:rPr lang="en-GB" sz="2400" b="1" dirty="0" err="1">
                <a:hlinkClick r:id="rId4"/>
              </a:rPr>
              <a:t>Albarn</a:t>
            </a:r>
            <a:r>
              <a:rPr lang="en-GB" sz="2400" b="1" dirty="0">
                <a:hlinkClick r:id="rId4"/>
              </a:rPr>
              <a:t> over </a:t>
            </a:r>
            <a:r>
              <a:rPr lang="en-GB" sz="2400" b="1" dirty="0" err="1">
                <a:hlinkClick r:id="rId4"/>
              </a:rPr>
              <a:t>songwriting</a:t>
            </a:r>
            <a:r>
              <a:rPr lang="en-GB" sz="2400" b="1" dirty="0">
                <a:hlinkClick r:id="rId4"/>
              </a:rPr>
              <a:t> comments</a:t>
            </a:r>
            <a:endParaRPr lang="en-GB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4F519F-7684-4D36-9A64-9D9F2297DC27}"/>
              </a:ext>
            </a:extLst>
          </p:cNvPr>
          <p:cNvSpPr txBox="1"/>
          <p:nvPr/>
        </p:nvSpPr>
        <p:spPr>
          <a:xfrm>
            <a:off x="5674948" y="1196752"/>
            <a:ext cx="3073516" cy="5078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Your choice of news item should: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Be of ‘substance’.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Be of suitable length and complexity to give you the opportunity to provide a full overview of the issues within a two minute window.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Allow you to explain and advocate different viewpoints.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Capture your audience’s interest and generate meaningful debate.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Give opportunities for further research.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E22028-DD42-42EE-9409-02D51BE3C01F}"/>
              </a:ext>
            </a:extLst>
          </p:cNvPr>
          <p:cNvSpPr/>
          <p:nvPr/>
        </p:nvSpPr>
        <p:spPr>
          <a:xfrm>
            <a:off x="2612631" y="3912352"/>
            <a:ext cx="785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E6141D"/>
                </a:solidFill>
                <a:effectLst/>
              </a:rPr>
              <a:t>vs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43E72F3-CFAA-01E1-753A-A935D636256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8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70" y="1055825"/>
            <a:ext cx="7886700" cy="864096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How Suitable?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8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EFF04A-3E57-4DC2-B9A2-5FEC750AA58C}"/>
              </a:ext>
            </a:extLst>
          </p:cNvPr>
          <p:cNvSpPr txBox="1"/>
          <p:nvPr/>
        </p:nvSpPr>
        <p:spPr>
          <a:xfrm>
            <a:off x="394370" y="1794217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Like we did in Section 1, let’s have another round of ‘suitable or unsuitable’. Based on the headline alone, discuss why each might be suitable or unsuitable.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C91BA4-361A-4B40-9242-2E1EE8D9979C}"/>
              </a:ext>
            </a:extLst>
          </p:cNvPr>
          <p:cNvSpPr txBox="1"/>
          <p:nvPr/>
        </p:nvSpPr>
        <p:spPr>
          <a:xfrm>
            <a:off x="394370" y="2998621"/>
            <a:ext cx="4825702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en-GB" sz="2400" b="1" dirty="0">
                <a:hlinkClick r:id="rId3"/>
              </a:rPr>
              <a:t>I’ve seen the </a:t>
            </a:r>
            <a:r>
              <a:rPr lang="en-GB" sz="2400" b="1" dirty="0" err="1">
                <a:hlinkClick r:id="rId3"/>
              </a:rPr>
              <a:t>metaverse</a:t>
            </a:r>
            <a:r>
              <a:rPr lang="en-GB" sz="2400" b="1" dirty="0">
                <a:hlinkClick r:id="rId3"/>
              </a:rPr>
              <a:t> – and I don’t want it</a:t>
            </a:r>
            <a:endParaRPr lang="en-GB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5DC78F-FD6B-41F2-AF0F-813570565B2D}"/>
              </a:ext>
            </a:extLst>
          </p:cNvPr>
          <p:cNvSpPr txBox="1"/>
          <p:nvPr/>
        </p:nvSpPr>
        <p:spPr>
          <a:xfrm>
            <a:off x="394370" y="4750122"/>
            <a:ext cx="4825702" cy="12003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en-GB" sz="2400" b="1" dirty="0">
                <a:hlinkClick r:id="rId4"/>
              </a:rPr>
              <a:t>UN data reveals ‘nearly insurmountable’ scale of lost schooling due to Covid</a:t>
            </a:r>
            <a:endParaRPr lang="en-GB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4F519F-7684-4D36-9A64-9D9F2297DC27}"/>
              </a:ext>
            </a:extLst>
          </p:cNvPr>
          <p:cNvSpPr txBox="1"/>
          <p:nvPr/>
        </p:nvSpPr>
        <p:spPr>
          <a:xfrm>
            <a:off x="5674948" y="1196752"/>
            <a:ext cx="3073516" cy="5078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Your choice of news item should: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Be of ‘substance’.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Be of suitable length and complexity to give you the opportunity to provide a full overview of the issues within a two minute window.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Allow you to explain and advocate different viewpoints.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Capture your audience’s interest and generate meaningful debate.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Give opportunities for further research.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E22028-DD42-42EE-9409-02D51BE3C01F}"/>
              </a:ext>
            </a:extLst>
          </p:cNvPr>
          <p:cNvSpPr/>
          <p:nvPr/>
        </p:nvSpPr>
        <p:spPr>
          <a:xfrm>
            <a:off x="2612631" y="3912352"/>
            <a:ext cx="785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E6141D"/>
                </a:solidFill>
                <a:effectLst/>
              </a:rPr>
              <a:t>vs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C09F46-00A4-0346-3094-1FB146D26E2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042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43327-D657-496B-A758-DE02831ED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062024"/>
            <a:ext cx="3384376" cy="648072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Planning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933FF7-AA61-4D38-80E5-AF46A1A27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07BC6-50E3-465A-A635-277E9EDD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ESB-RES-C137 ESB Level 3 Certificate in Speech (Grade 8) 2.1. News Media and Choosing a Story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29CB3F-4544-470E-B954-4C3F621D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9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5536" y="1704802"/>
            <a:ext cx="4464496" cy="4401205"/>
          </a:xfrm>
          <a:prstGeom prst="rect">
            <a:avLst/>
          </a:prstGeom>
          <a:solidFill>
            <a:srgbClr val="FBD108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72000" bIns="72000" rtlCol="0">
            <a:spAutoFit/>
          </a:bodyPr>
          <a:lstStyle/>
          <a:p>
            <a:r>
              <a:rPr lang="en-GB" sz="1600" dirty="0"/>
              <a:t>You need to think about what news item you are going to use for your discussion.</a:t>
            </a:r>
          </a:p>
          <a:p>
            <a:endParaRPr lang="en-GB" sz="1600" dirty="0"/>
          </a:p>
          <a:p>
            <a:r>
              <a:rPr lang="en-GB" sz="1600" dirty="0"/>
              <a:t>You could: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List current events that you are interested in – then search for a story to discuss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List issues that you are interested in – then search for a story to discuss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Research news articles from an event in the past that you might want to use (be careful with this one – your group will need to be able to discuss it with you!)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Compare stories from different news outlets – some might have more detail, or more interesting stylistic choices, or contain more research.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4F519F-7684-4D36-9A64-9D9F2297DC27}"/>
              </a:ext>
            </a:extLst>
          </p:cNvPr>
          <p:cNvSpPr txBox="1"/>
          <p:nvPr/>
        </p:nvSpPr>
        <p:spPr>
          <a:xfrm>
            <a:off x="5220072" y="1717959"/>
            <a:ext cx="3528392" cy="3354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Your choice of news item should: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/>
              <a:t>Be of ‘substance’.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/>
              <a:t>Be of suitable length and complexity to give you the opportunity to provide a full overview of the issues within a two minute window.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/>
              <a:t>Allow you to explain and advocate different viewpoints.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/>
              <a:t>Capture your audience’s interest and generate meaningful debate.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/>
              <a:t>Give opportunities for further research.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70FE4E-2FA3-B69E-E68B-4CD842B9F51F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770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4722D9B506340931AF81ABA667AF9" ma:contentTypeVersion="15" ma:contentTypeDescription="Create a new document." ma:contentTypeScope="" ma:versionID="81a16124ef4976491a0aab36431837a4">
  <xsd:schema xmlns:xsd="http://www.w3.org/2001/XMLSchema" xmlns:xs="http://www.w3.org/2001/XMLSchema" xmlns:p="http://schemas.microsoft.com/office/2006/metadata/properties" xmlns:ns2="010c06fb-adfb-4972-b43b-36d810ddac6c" xmlns:ns3="0e08f774-c844-414b-8174-1931542ea424" targetNamespace="http://schemas.microsoft.com/office/2006/metadata/properties" ma:root="true" ma:fieldsID="13ad70da30d14ec8b1b61026820a5d4a" ns2:_="" ns3:_="">
    <xsd:import namespace="010c06fb-adfb-4972-b43b-36d810ddac6c"/>
    <xsd:import namespace="0e08f774-c844-414b-8174-1931542ea4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c06fb-adfb-4972-b43b-36d810ddac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5101557-b141-4344-8eed-a9c28da8fb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8f774-c844-414b-8174-1931542ea42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e4e3543-e7fe-4604-9e90-4040997bc85a}" ma:internalName="TaxCatchAll" ma:showField="CatchAllData" ma:web="0e08f774-c844-414b-8174-1931542ea4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10c06fb-adfb-4972-b43b-36d810ddac6c">
      <Terms xmlns="http://schemas.microsoft.com/office/infopath/2007/PartnerControls"/>
    </lcf76f155ced4ddcb4097134ff3c332f>
    <TaxCatchAll xmlns="0e08f774-c844-414b-8174-1931542ea424" xsi:nil="true"/>
  </documentManagement>
</p:properties>
</file>

<file path=customXml/itemProps1.xml><?xml version="1.0" encoding="utf-8"?>
<ds:datastoreItem xmlns:ds="http://schemas.openxmlformats.org/officeDocument/2006/customXml" ds:itemID="{D6589010-6088-460F-8A4E-4FBBEE86CE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39E2D8-590F-4622-AED5-04EA82585B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c06fb-adfb-4972-b43b-36d810ddac6c"/>
    <ds:schemaRef ds:uri="0e08f774-c844-414b-8174-1931542ea4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9F04EC-D593-464F-B0B0-F22F114B6681}">
  <ds:schemaRefs>
    <ds:schemaRef ds:uri="0e08f774-c844-414b-8174-1931542ea424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010c06fb-adfb-4972-b43b-36d810ddac6c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3249</TotalTime>
  <Words>1283</Words>
  <Application>Microsoft Office PowerPoint</Application>
  <PresentationFormat>On-screen Show (4:3)</PresentationFormat>
  <Paragraphs>156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Custom Design</vt:lpstr>
      <vt:lpstr>Section 2: News Media and Choosing a Story</vt:lpstr>
      <vt:lpstr>Relevant Grade Descriptors</vt:lpstr>
      <vt:lpstr>Types of News Media</vt:lpstr>
      <vt:lpstr>Types of News Media</vt:lpstr>
      <vt:lpstr>What makes a suitable choice?</vt:lpstr>
      <vt:lpstr>How Suitable?</vt:lpstr>
      <vt:lpstr>How Suitable?</vt:lpstr>
      <vt:lpstr>How Suitable?</vt:lpstr>
      <vt:lpstr>Planning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</dc:creator>
  <cp:lastModifiedBy>Anna Domaszek</cp:lastModifiedBy>
  <cp:revision>103</cp:revision>
  <dcterms:created xsi:type="dcterms:W3CDTF">2014-08-12T18:49:29Z</dcterms:created>
  <dcterms:modified xsi:type="dcterms:W3CDTF">2024-10-11T12:08:55Z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0x0101005854722D9B506340931AF81ABA667AF9</vt:lpwstr>
  </property>
  <property fmtid="{D5CDD505-2E9C-101B-9397-08002B2CF9AE}" pid="3" name="Order">
    <vt:r8>11900</vt:r8>
  </property>
  <property fmtid="{D5CDD505-2E9C-101B-9397-08002B2CF9AE}" pid="4" name="MediaServiceImageTags">
    <vt:lpwstr/>
  </property>
</Properties>
</file>