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6" r:id="rId5"/>
  </p:sldMasterIdLst>
  <p:notesMasterIdLst>
    <p:notesMasterId r:id="rId16"/>
  </p:notesMasterIdLst>
  <p:handoutMasterIdLst>
    <p:handoutMasterId r:id="rId17"/>
  </p:handoutMasterIdLst>
  <p:sldIdLst>
    <p:sldId id="269" r:id="rId6"/>
    <p:sldId id="270" r:id="rId7"/>
    <p:sldId id="273" r:id="rId8"/>
    <p:sldId id="274" r:id="rId9"/>
    <p:sldId id="267" r:id="rId10"/>
    <p:sldId id="271" r:id="rId11"/>
    <p:sldId id="268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41C"/>
    <a:srgbClr val="C2D820"/>
    <a:srgbClr val="FCD308"/>
    <a:srgbClr val="F58B1D"/>
    <a:srgbClr val="E71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8DBB7-A58E-4FEE-B943-AA024C8D92BD}" v="1" dt="2024-10-11T12:10:31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381" autoAdjust="0"/>
    <p:restoredTop sz="91324" autoAdjust="0"/>
  </p:normalViewPr>
  <p:slideViewPr>
    <p:cSldViewPr>
      <p:cViewPr varScale="1">
        <p:scale>
          <a:sx n="111" d="100"/>
          <a:sy n="111" d="100"/>
        </p:scale>
        <p:origin x="16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omaszek" userId="7c82275e-a041-43cf-b710-05cbbfe64089" providerId="ADAL" clId="{77E8DBB7-A58E-4FEE-B943-AA024C8D92BD}"/>
    <pc:docChg chg="modMainMaster">
      <pc:chgData name="Anna Domaszek" userId="7c82275e-a041-43cf-b710-05cbbfe64089" providerId="ADAL" clId="{77E8DBB7-A58E-4FEE-B943-AA024C8D92BD}" dt="2024-10-11T12:10:49.208" v="1" actId="14100"/>
      <pc:docMkLst>
        <pc:docMk/>
      </pc:docMkLst>
      <pc:sldMasterChg chg="modSldLayout">
        <pc:chgData name="Anna Domaszek" userId="7c82275e-a041-43cf-b710-05cbbfe64089" providerId="ADAL" clId="{77E8DBB7-A58E-4FEE-B943-AA024C8D92BD}" dt="2024-10-11T12:10:49.208" v="1" actId="14100"/>
        <pc:sldMasterMkLst>
          <pc:docMk/>
          <pc:sldMasterMk cId="2235221457" sldId="2147483672"/>
        </pc:sldMasterMkLst>
        <pc:sldLayoutChg chg="modSp mod">
          <pc:chgData name="Anna Domaszek" userId="7c82275e-a041-43cf-b710-05cbbfe64089" providerId="ADAL" clId="{77E8DBB7-A58E-4FEE-B943-AA024C8D92BD}" dt="2024-10-11T12:10:49.208" v="1" actId="14100"/>
          <pc:sldLayoutMkLst>
            <pc:docMk/>
            <pc:sldMasterMk cId="2235221457" sldId="2147483672"/>
            <pc:sldLayoutMk cId="2153927696" sldId="2147483685"/>
          </pc:sldLayoutMkLst>
          <pc:spChg chg="mod">
            <ac:chgData name="Anna Domaszek" userId="7c82275e-a041-43cf-b710-05cbbfe64089" providerId="ADAL" clId="{77E8DBB7-A58E-4FEE-B943-AA024C8D92BD}" dt="2024-10-11T12:10:49.208" v="1" actId="14100"/>
            <ac:spMkLst>
              <pc:docMk/>
              <pc:sldMasterMk cId="2235221457" sldId="2147483672"/>
              <pc:sldLayoutMk cId="2153927696" sldId="2147483685"/>
              <ac:spMk id="3" creationId="{00000000-0000-0000-0000-000000000000}"/>
            </ac:spMkLst>
          </pc:spChg>
          <pc:spChg chg="mod">
            <ac:chgData name="Anna Domaszek" userId="7c82275e-a041-43cf-b710-05cbbfe64089" providerId="ADAL" clId="{77E8DBB7-A58E-4FEE-B943-AA024C8D92BD}" dt="2024-10-11T12:10:43.935" v="0" actId="14100"/>
            <ac:spMkLst>
              <pc:docMk/>
              <pc:sldMasterMk cId="2235221457" sldId="2147483672"/>
              <pc:sldLayoutMk cId="2153927696" sldId="2147483685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B807F-0FD5-4A88-8FB3-075F68B5A7D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16E86-8231-49A1-B4E5-5BBA5909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845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1BD46-CE3A-421D-905D-D937B3AF219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8F5A5-0FCD-4566-AFD1-269E75FC0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8066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might give your group time to research types of bias before this lesson, or during the lesson (or after it!) to support their discussions.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8F5A5-0FCD-4566-AFD1-269E75FC08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3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search for a news source in Media Bias/Factcheck, it will give you lots of information about the political bias and reliability of sources etc.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8F5A5-0FCD-4566-AFD1-269E75FC08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5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https://twitter.com/guardian/status/1478857625509023751?s=20&amp;t=fqZt5le6v6JUH34hx1HzkA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https://twitter.com/DailyMailUK/status/1478858088291651584?s=20&amp;t=56qMqUCjB61RwV3ZR5qg1A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8F5A5-0FCD-4566-AFD1-269E75FC08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8F5A5-0FCD-4566-AFD1-269E75FC08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9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9632" y="1330684"/>
            <a:ext cx="6858000" cy="1006476"/>
          </a:xfrm>
        </p:spPr>
        <p:txBody>
          <a:bodyPr anchor="b"/>
          <a:lstStyle>
            <a:lvl1pPr algn="ctr">
              <a:defRPr sz="45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9632" y="294670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356351"/>
            <a:ext cx="2057400" cy="365125"/>
          </a:xfrm>
        </p:spPr>
        <p:txBody>
          <a:bodyPr/>
          <a:lstStyle/>
          <a:p>
            <a:r>
              <a:rPr lang="en-GB"/>
              <a:t>v2 11/10/2024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086100" cy="365125"/>
          </a:xfrm>
        </p:spPr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80397" y="6356349"/>
            <a:ext cx="1623965" cy="365125"/>
          </a:xfrm>
        </p:spPr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7312"/>
            <a:ext cx="432048" cy="3512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507325" y="6237312"/>
            <a:ext cx="102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@ESBUK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b="25809"/>
          <a:stretch/>
        </p:blipFill>
        <p:spPr>
          <a:xfrm>
            <a:off x="0" y="0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0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2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6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3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DB29-7BB4-7A45-8D62-6B51BCB1C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C3B58-B294-A747-802A-776084A1C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4C665-2C0E-6542-A07A-63A1FFB8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DD4D-CF83-434C-8DAA-BE867DCB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3668-F498-1C4F-8A7B-1DA4DA3D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4FF3-0293-F242-8A38-C1988158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4797-360D-FB40-9984-BD6CA6D93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5C93-C82D-6545-A89C-D1F01823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0AAB1-487E-7448-BF62-D05379C1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E5DF2-6728-914C-B046-382A09BD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7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FD78-2B18-5C41-9B2A-987A5E8F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1F8DF-4D26-0E4A-9B43-4C8CF457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C0573-21A9-E245-A498-690B2135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AED74-4105-0245-8D30-EBFFC80D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EEF4-DE88-A34C-A097-3C67B234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59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9B44-87F1-9449-B428-9797FCCC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D7D64-9149-E845-94AC-A63568B96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5A46E-30F4-C64D-AA5C-2B26832E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23D10-C011-794C-BE2C-F90C5330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9DA27-CCC0-C845-83E0-D2DAED94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9F30F-B6CD-1E4C-9F8D-7D95E731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3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F9DC-E5DE-134E-A1F0-C6AB5B03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7FA9A-4A58-514F-A496-7197565DD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E2-6557-9F4F-A945-7859F5B9D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9D11B-2219-5549-9D7C-A2E1833CC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6A558-8F49-FF47-942A-29E891C28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89C6D-27D9-D34E-AD81-A008E032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B338C-347E-FD4B-BBE5-9556FC8C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AFE20-7D27-9D4D-B202-493D1C17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8765-84D7-744A-A329-2D253F59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9E971-D553-764B-B27A-EFC8EC42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F501C-F391-A04B-A77F-E22C9149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90270-F13A-6042-AEFD-55131F5A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4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478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792088" cy="365125"/>
          </a:xfrm>
        </p:spPr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60" y="6356351"/>
            <a:ext cx="2914948" cy="365125"/>
          </a:xfrm>
        </p:spPr>
        <p:txBody>
          <a:bodyPr/>
          <a:lstStyle/>
          <a:p>
            <a:r>
              <a:rPr lang="en-US" dirty="0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72708" y="6356351"/>
            <a:ext cx="1491580" cy="365125"/>
          </a:xfrm>
        </p:spPr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E8AE4-960E-AD43-B751-DEF8CDFA6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b="25809"/>
          <a:stretch/>
        </p:blipFill>
        <p:spPr>
          <a:xfrm>
            <a:off x="0" y="0"/>
            <a:ext cx="9144000" cy="11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66A86-E4DD-F341-B26F-3E2EB20DE3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76" y="6356351"/>
            <a:ext cx="432048" cy="351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96B760-A39D-D247-B599-343715BCDB13}"/>
              </a:ext>
            </a:extLst>
          </p:cNvPr>
          <p:cNvSpPr txBox="1"/>
          <p:nvPr userDrawn="1"/>
        </p:nvSpPr>
        <p:spPr>
          <a:xfrm>
            <a:off x="7510288" y="6352144"/>
            <a:ext cx="102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@ESBUK</a:t>
            </a:r>
          </a:p>
        </p:txBody>
      </p:sp>
    </p:spTree>
    <p:extLst>
      <p:ext uri="{BB962C8B-B14F-4D97-AF65-F5344CB8AC3E}">
        <p14:creationId xmlns:p14="http://schemas.microsoft.com/office/powerpoint/2010/main" val="215392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45B39-8F22-CD45-B2B2-D556B9E9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0155F-E6BB-7D47-B74E-68E31917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38982-0AD9-5D43-AEA9-531E6041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7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692C-9455-564A-915B-AABAD5AE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9C1C-A125-E249-B796-E218343E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76FDA-F4A5-3149-9428-0D5355FE4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E388B-6BE2-6F42-9FCD-F7383A89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ECDA6-8AA7-BD4A-AD46-650DC514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85C52-9624-F146-8E17-61263F96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A5A5-E1D8-654A-99EB-B81115FA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A6445-0338-BC4A-8520-0A47F3460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2FAAF-1D5A-F74B-A238-BEE5395B2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D4FBE-C7C1-6A4D-8763-912AE809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223B2-4D22-4042-894B-5587E2F3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C9A0B-F2BA-F24A-9D99-DFA72171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6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AE1F-43EE-3748-8ED8-C691B6F3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0C4DA-3E51-2F4B-8402-3DBD7C69C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6FBE-120C-6643-BC1D-FB838630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9543D-EA10-3546-8A86-631EC272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A2AD0-F386-A740-A670-903E3300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3CBD5-2396-1E41-9333-AD414D435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B5769-E401-E944-A524-C2C35A108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4C7AC-73A6-3041-BB65-95F1FCE0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587F6-75C7-2148-8B79-31080C0F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48A04-D702-C24C-9707-D3E019B6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4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58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9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4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v2 11/10/2024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7C4F-4DD7-4452-9CBE-7B4BC77324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22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8F6DA-4F64-B141-A188-9B0FCB51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22BBE-F8C8-B04C-B0A8-E4551DD7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A96A-8A86-D041-B287-D9DB5F7BE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v2 11/10/2024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F56B-812F-FE48-B763-EDE7306DC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ESB-RES-C140 ESB Level 3 Certificate in Speech (Grade 8) 2.2. Style, Bias and Viewpoints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0CD7-9D28-234B-8A60-02B8976E0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bias#note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sides.com/sites/default/files/12%20Types%20of%20Media%20Bias%20-%20AllSides%20-2022.pdf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biasfactcheck.com/daily-mail/" TargetMode="External"/><Relationship Id="rId5" Type="http://schemas.openxmlformats.org/officeDocument/2006/relationships/hyperlink" Target="https://www.masterclass.com/articles/how-to-identify-bias#what-is-bias" TargetMode="External"/><Relationship Id="rId4" Type="http://schemas.openxmlformats.org/officeDocument/2006/relationships/hyperlink" Target="https://newseumed.org/tools/theme/examining-power-pres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9830"/>
            <a:ext cx="8496944" cy="720080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Section 2: Style, Bias and Viewpoints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1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40BA8-F8E8-4730-B552-A69487DC2E19}"/>
              </a:ext>
            </a:extLst>
          </p:cNvPr>
          <p:cNvSpPr/>
          <p:nvPr/>
        </p:nvSpPr>
        <p:spPr>
          <a:xfrm>
            <a:off x="323528" y="2276872"/>
            <a:ext cx="8496944" cy="792088"/>
          </a:xfrm>
          <a:prstGeom prst="rect">
            <a:avLst/>
          </a:prstGeom>
          <a:solidFill>
            <a:srgbClr val="C3D6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/>
              <a:t>Lesson Objective: To identify and discuss style, bias and viewpoints in a news item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17F80-01F8-43BE-B416-D3A5D6CF57AD}"/>
              </a:ext>
            </a:extLst>
          </p:cNvPr>
          <p:cNvSpPr/>
          <p:nvPr/>
        </p:nvSpPr>
        <p:spPr>
          <a:xfrm>
            <a:off x="323528" y="3284984"/>
            <a:ext cx="8496944" cy="2592288"/>
          </a:xfrm>
          <a:prstGeom prst="rect">
            <a:avLst/>
          </a:prstGeom>
          <a:solidFill>
            <a:srgbClr val="FBD1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b="1" i="1" dirty="0"/>
              <a:t>Lesson Outcomes: </a:t>
            </a:r>
          </a:p>
          <a:p>
            <a:r>
              <a:rPr lang="en-GB" b="1" i="1" dirty="0"/>
              <a:t>By the end of this lesson, you should have:</a:t>
            </a:r>
          </a:p>
          <a:p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Identified different styles and their effects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Explained what bias is and identified examples from a news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Analysed the issues, viewpoints and perspectives in a news 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Started to analyse your own choice of news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C2A48-8868-E493-3E64-10F64178CCE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3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B61753-FA4F-448C-A28C-C2E4073D9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8" y="2204864"/>
            <a:ext cx="4387466" cy="2347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463058-0D40-4C7B-B69E-8E4DC8FB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07822"/>
            <a:ext cx="78867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i="1" dirty="0">
                <a:latin typeface="+mn-lt"/>
              </a:rPr>
              <a:t>I</a:t>
            </a:r>
            <a:r>
              <a:rPr lang="en-GB" sz="2800" b="1" i="1" u="none" strike="noStrike" kern="1200" baseline="0" dirty="0">
                <a:latin typeface="+mn-lt"/>
              </a:rPr>
              <a:t>dentify issues and offer opinions about the reporting (style, bias, viewpoints/attitudes)</a:t>
            </a:r>
            <a:endParaRPr lang="en-GB" sz="2800" b="1" i="1" dirty="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69380-E42B-424B-9898-D978EC12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8C149-63A5-4C24-AB10-0F36A4B4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98CFA-A8B4-4EA2-833E-791D787E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86B2C-2F6D-4A81-87FE-A30962DF9A8E}"/>
              </a:ext>
            </a:extLst>
          </p:cNvPr>
          <p:cNvSpPr txBox="1"/>
          <p:nvPr/>
        </p:nvSpPr>
        <p:spPr>
          <a:xfrm>
            <a:off x="515178" y="263691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Using the information and skills developed through these activities (as well as any other brilliant ideas of your own)  plan and practise the middle segment of your news discussion.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999910"/>
            <a:ext cx="3278188" cy="3964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5CCA29-25BE-6546-47C4-F58DA833974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1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90954-34A1-4C70-8856-FDC98AE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76766"/>
            <a:ext cx="7886700" cy="864096"/>
          </a:xfrm>
        </p:spPr>
        <p:txBody>
          <a:bodyPr/>
          <a:lstStyle/>
          <a:p>
            <a:r>
              <a:rPr lang="en-GB" b="1" i="1" dirty="0">
                <a:latin typeface="+mn-lt"/>
              </a:rPr>
              <a:t>Relevant Grade Descriptors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22D22-61DD-4A46-BB88-57A20FA3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FAB4B-7E0C-4E44-BCCA-F0CCC52A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4242D-C8EB-4004-9B3B-42F65625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15FC76-5A4D-44B0-977B-42D1EB0CB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42572"/>
              </p:ext>
            </p:extLst>
          </p:nvPr>
        </p:nvGraphicFramePr>
        <p:xfrm>
          <a:off x="406150" y="1940862"/>
          <a:ext cx="8331699" cy="41876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7969">
                  <a:extLst>
                    <a:ext uri="{9D8B030D-6E8A-4147-A177-3AD203B41FA5}">
                      <a16:colId xmlns:a16="http://schemas.microsoft.com/office/drawing/2014/main" val="788380521"/>
                    </a:ext>
                  </a:extLst>
                </a:gridCol>
                <a:gridCol w="1388746">
                  <a:extLst>
                    <a:ext uri="{9D8B030D-6E8A-4147-A177-3AD203B41FA5}">
                      <a16:colId xmlns:a16="http://schemas.microsoft.com/office/drawing/2014/main" val="582372463"/>
                    </a:ext>
                  </a:extLst>
                </a:gridCol>
                <a:gridCol w="1389135">
                  <a:extLst>
                    <a:ext uri="{9D8B030D-6E8A-4147-A177-3AD203B41FA5}">
                      <a16:colId xmlns:a16="http://schemas.microsoft.com/office/drawing/2014/main" val="3748476965"/>
                    </a:ext>
                  </a:extLst>
                </a:gridCol>
                <a:gridCol w="1388357">
                  <a:extLst>
                    <a:ext uri="{9D8B030D-6E8A-4147-A177-3AD203B41FA5}">
                      <a16:colId xmlns:a16="http://schemas.microsoft.com/office/drawing/2014/main" val="2225588890"/>
                    </a:ext>
                  </a:extLst>
                </a:gridCol>
                <a:gridCol w="1388746">
                  <a:extLst>
                    <a:ext uri="{9D8B030D-6E8A-4147-A177-3AD203B41FA5}">
                      <a16:colId xmlns:a16="http://schemas.microsoft.com/office/drawing/2014/main" val="935896959"/>
                    </a:ext>
                  </a:extLst>
                </a:gridCol>
                <a:gridCol w="1388746">
                  <a:extLst>
                    <a:ext uri="{9D8B030D-6E8A-4147-A177-3AD203B41FA5}">
                      <a16:colId xmlns:a16="http://schemas.microsoft.com/office/drawing/2014/main" val="3989908803"/>
                    </a:ext>
                  </a:extLst>
                </a:gridCol>
              </a:tblGrid>
              <a:tr h="10312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Section 2</a:t>
                      </a:r>
                      <a:endParaRPr lang="en-GB" sz="1200" b="1" dirty="0">
                        <a:effectLst/>
                      </a:endParaRPr>
                    </a:p>
                    <a:p>
                      <a:pPr algn="ctr"/>
                      <a:r>
                        <a:rPr lang="en-US" sz="1200" b="1" dirty="0">
                          <a:effectLst/>
                        </a:rPr>
                        <a:t>Discussion of a News Item</a:t>
                      </a:r>
                      <a:endParaRPr lang="en-GB" sz="1200" b="1" dirty="0">
                        <a:effectLst/>
                      </a:endParaRPr>
                    </a:p>
                    <a:p>
                      <a:pPr algn="ctr"/>
                      <a:r>
                        <a:rPr lang="en-US" sz="1200" b="1" dirty="0">
                          <a:effectLst/>
                        </a:rPr>
                        <a:t>Time: 3+6+1 minutes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Pass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Good Pass</a:t>
                      </a:r>
                      <a:endParaRPr lang="en-GB" sz="1200" b="1" dirty="0">
                        <a:effectLst/>
                      </a:endParaRPr>
                    </a:p>
                    <a:p>
                      <a:pPr algn="ctr"/>
                      <a:r>
                        <a:rPr lang="en-US" sz="1200" b="1" dirty="0">
                          <a:effectLst/>
                        </a:rPr>
                        <a:t>(Endorsed)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Merit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Merit Plus</a:t>
                      </a:r>
                      <a:endParaRPr lang="en-GB" sz="1200" b="1" dirty="0">
                        <a:effectLst/>
                      </a:endParaRPr>
                    </a:p>
                    <a:p>
                      <a:pPr algn="ctr"/>
                      <a:r>
                        <a:rPr lang="en-US" sz="1200" b="1" dirty="0">
                          <a:effectLst/>
                        </a:rPr>
                        <a:t>(Endorsed)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Distinction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111390"/>
                  </a:ext>
                </a:extLst>
              </a:tr>
              <a:tr h="101517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 of an article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rgbClr val="E7141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Outlines article and key issues.</a:t>
                      </a:r>
                      <a:endParaRPr lang="en-GB" sz="1600" dirty="0">
                        <a:solidFill>
                          <a:srgbClr val="E7141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rgbClr val="E7141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Outlines article, key issues and style or bias.</a:t>
                      </a:r>
                      <a:endParaRPr lang="en-GB" sz="1600" dirty="0">
                        <a:solidFill>
                          <a:srgbClr val="E7141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 err="1">
                          <a:solidFill>
                            <a:srgbClr val="E7141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Summarises</a:t>
                      </a:r>
                      <a:r>
                        <a:rPr lang="en-US" sz="1200" dirty="0">
                          <a:solidFill>
                            <a:srgbClr val="E7141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article, key issues, and style or bias.</a:t>
                      </a:r>
                      <a:endParaRPr lang="en-GB" sz="1600" dirty="0">
                        <a:solidFill>
                          <a:srgbClr val="E7141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rgbClr val="E7141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Analyses article, key issues, style and bias.</a:t>
                      </a:r>
                      <a:endParaRPr lang="en-GB" sz="1600" dirty="0">
                        <a:solidFill>
                          <a:srgbClr val="E7141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rgbClr val="E7141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Succinct, insightful summary, analysis and evaluation of article.</a:t>
                      </a:r>
                      <a:endParaRPr lang="en-GB" sz="1600" dirty="0">
                        <a:solidFill>
                          <a:srgbClr val="E7141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55995"/>
                  </a:ext>
                </a:extLst>
              </a:tr>
              <a:tr h="180954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 and Post-Discussion Summary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evidence of prior research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>
                        <a:spcBef>
                          <a:spcPts val="100"/>
                        </a:spcBef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 statement of views expressed during discussion.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 prior research.</a:t>
                      </a:r>
                    </a:p>
                    <a:p>
                      <a:pPr algn="l">
                        <a:spcBef>
                          <a:spcPts val="100"/>
                        </a:spcBef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Considered statement of views expressed during discussion.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 evidence of additional research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Bef>
                          <a:spcPts val="100"/>
                        </a:spcBef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Summarises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debate and draws conclusions.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 evidence of additional research. </a:t>
                      </a:r>
                    </a:p>
                    <a:p>
                      <a:pPr algn="l">
                        <a:spcBef>
                          <a:spcPts val="100"/>
                        </a:spcBef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Summarises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debate with a considered statement of views and draws conclusions.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Thoroughly and selectively researched.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Bef>
                          <a:spcPts val="100"/>
                        </a:spcBef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Concise perceptive analysis, with reference to main contributions.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697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DB6821-0DFC-B1B7-847E-B0B5AD91FA8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5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86700" cy="1325563"/>
          </a:xfrm>
        </p:spPr>
        <p:txBody>
          <a:bodyPr/>
          <a:lstStyle/>
          <a:p>
            <a:r>
              <a:rPr lang="en-GB" b="1" i="1" dirty="0">
                <a:latin typeface="+mn-lt"/>
              </a:rPr>
              <a:t>3-6-1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65347"/>
              </p:ext>
            </p:extLst>
          </p:nvPr>
        </p:nvGraphicFramePr>
        <p:xfrm>
          <a:off x="334926" y="2924944"/>
          <a:ext cx="8352928" cy="124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438829421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1416975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minute</a:t>
                      </a:r>
                    </a:p>
                  </a:txBody>
                  <a:tcPr anchor="ctr">
                    <a:solidFill>
                      <a:srgbClr val="F58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u="none" strike="noStrike" kern="1200" baseline="0" dirty="0"/>
                        <a:t>Provide an introductory summary of the article. Identify issues and offer analysis and evaluation of the reporting (style, bias, viewpoints/attitudes)</a:t>
                      </a:r>
                      <a:endParaRPr lang="en-GB" dirty="0"/>
                    </a:p>
                  </a:txBody>
                  <a:tcPr anchor="ctr">
                    <a:solidFill>
                      <a:srgbClr val="F58B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5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minutes</a:t>
                      </a:r>
                    </a:p>
                  </a:txBody>
                  <a:tcPr anchor="ctr">
                    <a:solidFill>
                      <a:srgbClr val="FCD30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Lead a discussion</a:t>
                      </a:r>
                    </a:p>
                  </a:txBody>
                  <a:tcPr anchor="ctr">
                    <a:solidFill>
                      <a:srgbClr val="FCD3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6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/>
                        <a:t>1 minute</a:t>
                      </a:r>
                      <a:endParaRPr lang="en-GB" dirty="0"/>
                    </a:p>
                  </a:txBody>
                  <a:tcPr anchor="ctr">
                    <a:solidFill>
                      <a:srgbClr val="C2D82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Summarise and conclude the discussion</a:t>
                      </a:r>
                    </a:p>
                  </a:txBody>
                  <a:tcPr anchor="ctr">
                    <a:solidFill>
                      <a:srgbClr val="C2D8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017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2318293"/>
            <a:ext cx="668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Your newspaper discussion will follow this format: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74F8D-1E32-421F-878E-155228A8A2DC}"/>
              </a:ext>
            </a:extLst>
          </p:cNvPr>
          <p:cNvSpPr txBox="1"/>
          <p:nvPr/>
        </p:nvSpPr>
        <p:spPr>
          <a:xfrm>
            <a:off x="323528" y="4437112"/>
            <a:ext cx="8364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This series of activities is designed to guide you through some preparations for each of these segments.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You might not use all of the resources here, but they are there to support your planning if you need them!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9CD93-65C7-7EB6-FC24-E22DCDBF673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5"/>
            <a:ext cx="7886700" cy="864096"/>
          </a:xfrm>
        </p:spPr>
        <p:txBody>
          <a:bodyPr/>
          <a:lstStyle/>
          <a:p>
            <a:r>
              <a:rPr lang="en-GB" b="1" i="1" dirty="0">
                <a:latin typeface="+mn-lt"/>
              </a:rPr>
              <a:t>1 minute – introduce and summarise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7544" y="2348880"/>
            <a:ext cx="2880320" cy="2880320"/>
          </a:xfrm>
          <a:prstGeom prst="rect">
            <a:avLst/>
          </a:prstGeom>
          <a:solidFill>
            <a:srgbClr val="FCD308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i="1" dirty="0"/>
              <a:t>Useful Tasks:</a:t>
            </a:r>
          </a:p>
          <a:p>
            <a:pPr algn="ctr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Track through your article and summarise each paragraph in as few words as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Track the key issues raised by your article.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Highlight any interesting examples of style and language use.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00250-2F2E-41A6-B69E-6EABA5371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60" y="2204947"/>
            <a:ext cx="3089530" cy="2125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8BE1A-6171-498A-9C68-91ACF506F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6979" y="4015422"/>
            <a:ext cx="3089530" cy="1981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04786-535C-43CC-890A-B5D371379C14}"/>
              </a:ext>
            </a:extLst>
          </p:cNvPr>
          <p:cNvSpPr txBox="1"/>
          <p:nvPr/>
        </p:nvSpPr>
        <p:spPr>
          <a:xfrm>
            <a:off x="5773865" y="2640092"/>
            <a:ext cx="253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With a partner, practise introducing and summarising your article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22224-041D-43CD-AFB3-6CEB446B0B98}"/>
              </a:ext>
            </a:extLst>
          </p:cNvPr>
          <p:cNvSpPr txBox="1"/>
          <p:nvPr/>
        </p:nvSpPr>
        <p:spPr>
          <a:xfrm>
            <a:off x="4903593" y="4398203"/>
            <a:ext cx="2736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Give each other constructive feedback based on the grading criteria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C0EEB7-F3DA-693B-6AB8-A70EEC198E0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8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83663"/>
            <a:ext cx="7886700" cy="720080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Styles of Writing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90246" y="2446253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E7151C"/>
                </a:solidFill>
                <a:latin typeface="Calibri" panose="020F0502020204030204" pitchFamily="34" charset="0"/>
              </a:rPr>
              <a:t>persuasive </a:t>
            </a:r>
            <a:endParaRPr lang="en-GB" b="1" i="1" dirty="0">
              <a:solidFill>
                <a:srgbClr val="E7151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0738" y="3526049"/>
            <a:ext cx="151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C2D820"/>
                </a:solidFill>
                <a:latin typeface="Calibri" panose="020F0502020204030204" pitchFamily="34" charset="0"/>
              </a:rPr>
              <a:t>descriptive</a:t>
            </a:r>
            <a:endParaRPr lang="en-GB" b="1" i="1" dirty="0">
              <a:solidFill>
                <a:srgbClr val="C2D8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4179" y="2425654"/>
            <a:ext cx="1318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FCD308"/>
                </a:solidFill>
                <a:latin typeface="Calibri" panose="020F0502020204030204" pitchFamily="34" charset="0"/>
              </a:rPr>
              <a:t>narrative</a:t>
            </a:r>
            <a:endParaRPr lang="en-GB" b="1" i="1" dirty="0">
              <a:solidFill>
                <a:srgbClr val="FCD30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4907223"/>
            <a:ext cx="151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F58B1D"/>
                </a:solidFill>
                <a:latin typeface="Calibri" panose="020F0502020204030204" pitchFamily="34" charset="0"/>
              </a:rPr>
              <a:t>sensationalist</a:t>
            </a:r>
            <a:endParaRPr lang="en-GB" b="1" i="1" dirty="0">
              <a:solidFill>
                <a:srgbClr val="F58B1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4922" y="4567126"/>
            <a:ext cx="146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E7141C"/>
                </a:solidFill>
                <a:latin typeface="Calibri" panose="020F0502020204030204" pitchFamily="34" charset="0"/>
              </a:rPr>
              <a:t>expository</a:t>
            </a:r>
            <a:endParaRPr lang="en-GB" b="1" i="1" dirty="0">
              <a:solidFill>
                <a:srgbClr val="E7141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268760"/>
            <a:ext cx="3960440" cy="534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dirty="0"/>
              <a:t>Can you name any features of these writing styles?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CC53B9-DBC1-98F2-C2F2-64009A5319D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83663"/>
            <a:ext cx="7886700" cy="720080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Styles of Writing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2754532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E7151C"/>
                </a:solidFill>
                <a:latin typeface="Calibri" panose="020F0502020204030204" pitchFamily="34" charset="0"/>
              </a:rPr>
              <a:t>persuasive </a:t>
            </a:r>
            <a:endParaRPr lang="en-GB" b="1" i="1" dirty="0">
              <a:solidFill>
                <a:srgbClr val="E7151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3429" y="2690488"/>
            <a:ext cx="269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FCD308"/>
                </a:solidFill>
                <a:latin typeface="Calibri" panose="020F0502020204030204" pitchFamily="34" charset="0"/>
              </a:rPr>
              <a:t>descriptive/narrative</a:t>
            </a:r>
            <a:endParaRPr lang="en-GB" b="1" i="1" dirty="0">
              <a:solidFill>
                <a:srgbClr val="FCD30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8330" y="4411896"/>
            <a:ext cx="151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F58B1D"/>
                </a:solidFill>
                <a:latin typeface="Calibri" panose="020F0502020204030204" pitchFamily="34" charset="0"/>
              </a:rPr>
              <a:t>sensationalist</a:t>
            </a:r>
            <a:endParaRPr lang="en-GB" b="1" i="1" dirty="0">
              <a:solidFill>
                <a:srgbClr val="F58B1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6216" y="4241847"/>
            <a:ext cx="146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E7141C"/>
                </a:solidFill>
                <a:latin typeface="Calibri" panose="020F0502020204030204" pitchFamily="34" charset="0"/>
              </a:rPr>
              <a:t>expository</a:t>
            </a:r>
            <a:endParaRPr lang="en-GB" b="1" i="1" dirty="0">
              <a:solidFill>
                <a:srgbClr val="E7141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4008" y="1268760"/>
            <a:ext cx="3960440" cy="859216"/>
          </a:xfrm>
          <a:prstGeom prst="rect">
            <a:avLst/>
          </a:prstGeom>
          <a:solidFill>
            <a:srgbClr val="C2D82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dirty="0"/>
              <a:t>How does the style of the writing impact the news story you are presenting?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95716" y="4781228"/>
            <a:ext cx="364894" cy="312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28450" y="5309937"/>
            <a:ext cx="81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emotive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464354" y="4071799"/>
            <a:ext cx="360040" cy="3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0218" y="372576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Aims to shock</a:t>
            </a:r>
          </a:p>
        </p:txBody>
      </p:sp>
      <p:cxnSp>
        <p:nvCxnSpPr>
          <p:cNvPr id="20" name="Straight Arrow Connector 19"/>
          <p:cNvCxnSpPr>
            <a:stCxn id="9" idx="2"/>
          </p:cNvCxnSpPr>
          <p:nvPr/>
        </p:nvCxnSpPr>
        <p:spPr>
          <a:xfrm flipH="1">
            <a:off x="2464354" y="4781228"/>
            <a:ext cx="540116" cy="312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40218" y="51560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Short, snappy headlines – alliteration, puns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269134" y="2436255"/>
            <a:ext cx="391246" cy="318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21106" y="210922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Rhetorical devices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152954" y="2436255"/>
            <a:ext cx="236612" cy="318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4882" y="198220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Clear opinion/viewpoint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C528E-8525-A189-8A73-F1C06EE9B1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52736"/>
            <a:ext cx="7886700" cy="936104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What is Bias?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39036-2E04-423A-B216-A9DC9FA74B21}"/>
              </a:ext>
            </a:extLst>
          </p:cNvPr>
          <p:cNvSpPr txBox="1"/>
          <p:nvPr/>
        </p:nvSpPr>
        <p:spPr>
          <a:xfrm>
            <a:off x="323528" y="2141270"/>
            <a:ext cx="457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dirty="0">
                <a:solidFill>
                  <a:srgbClr val="265667"/>
                </a:solidFill>
                <a:effectLst/>
                <a:hlinkClick r:id="rId3"/>
              </a:rPr>
              <a:t>Essential Meaning of </a:t>
            </a:r>
            <a:r>
              <a:rPr lang="en-GB" b="1" i="1" dirty="0">
                <a:solidFill>
                  <a:srgbClr val="265667"/>
                </a:solidFill>
                <a:effectLst/>
                <a:hlinkClick r:id="rId3"/>
              </a:rPr>
              <a:t>bias</a:t>
            </a:r>
            <a:endParaRPr lang="en-GB" b="1" i="0" dirty="0">
              <a:solidFill>
                <a:srgbClr val="265667"/>
              </a:solidFill>
              <a:effectLst/>
            </a:endParaRPr>
          </a:p>
          <a:p>
            <a:pPr algn="l" fontAlgn="base"/>
            <a:r>
              <a:rPr lang="en-GB" b="1" i="0" dirty="0">
                <a:solidFill>
                  <a:srgbClr val="212529"/>
                </a:solidFill>
                <a:effectLst/>
              </a:rPr>
              <a:t>1</a:t>
            </a:r>
            <a:r>
              <a:rPr lang="en-GB" b="1" i="0" dirty="0">
                <a:solidFill>
                  <a:srgbClr val="303336"/>
                </a:solidFill>
                <a:effectLst/>
              </a:rPr>
              <a:t>: </a:t>
            </a:r>
            <a:r>
              <a:rPr lang="en-GB" b="0" i="0" dirty="0">
                <a:solidFill>
                  <a:srgbClr val="303336"/>
                </a:solidFill>
                <a:effectLst/>
              </a:rPr>
              <a:t>a tendency to believe that some people, ideas, etc., are better than others that usually results in treating some people unfairly.</a:t>
            </a:r>
          </a:p>
          <a:p>
            <a:pPr algn="l" fontAlgn="base"/>
            <a:endParaRPr lang="en-GB" dirty="0">
              <a:solidFill>
                <a:srgbClr val="303336"/>
              </a:solidFill>
            </a:endParaRPr>
          </a:p>
          <a:p>
            <a:pPr algn="r" fontAlgn="base"/>
            <a:r>
              <a:rPr lang="en-GB" sz="1200" b="0" i="1" dirty="0">
                <a:solidFill>
                  <a:srgbClr val="303336"/>
                </a:solidFill>
                <a:effectLst/>
              </a:rPr>
              <a:t>(Merriam Webster)</a:t>
            </a:r>
            <a:endParaRPr lang="en-GB" sz="1200" b="0" i="1" dirty="0">
              <a:solidFill>
                <a:srgbClr val="212529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61753-FA4F-448C-A28C-C2E4073D9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62" y="1844824"/>
            <a:ext cx="3412710" cy="23478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9510E5-FC11-492B-A1F1-B2619FC18631}"/>
              </a:ext>
            </a:extLst>
          </p:cNvPr>
          <p:cNvSpPr txBox="1"/>
          <p:nvPr/>
        </p:nvSpPr>
        <p:spPr>
          <a:xfrm>
            <a:off x="5672708" y="2095441"/>
            <a:ext cx="3003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What types of bias are there?</a:t>
            </a:r>
          </a:p>
          <a:p>
            <a:pPr algn="ctr"/>
            <a:r>
              <a:rPr lang="en-GB" sz="1600" i="1" dirty="0"/>
              <a:t>How might they affect a news item?</a:t>
            </a:r>
          </a:p>
          <a:p>
            <a:pPr algn="ctr"/>
            <a:r>
              <a:rPr lang="en-GB" sz="1600" i="1" dirty="0">
                <a:solidFill>
                  <a:srgbClr val="F58B1D"/>
                </a:solidFill>
              </a:rPr>
              <a:t>Discuss together and be ready to share your ideas.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84E62F-F2FA-4AB4-8818-16AA39128DFD}"/>
              </a:ext>
            </a:extLst>
          </p:cNvPr>
          <p:cNvSpPr/>
          <p:nvPr/>
        </p:nvSpPr>
        <p:spPr>
          <a:xfrm>
            <a:off x="357912" y="4192718"/>
            <a:ext cx="2448272" cy="820458"/>
          </a:xfrm>
          <a:prstGeom prst="roundRect">
            <a:avLst/>
          </a:prstGeom>
          <a:solidFill>
            <a:srgbClr val="FCD308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dirty="0"/>
              <a:t>Political Bias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0F5F2D-0539-4CCC-B93B-AF13C7F3761E}"/>
              </a:ext>
            </a:extLst>
          </p:cNvPr>
          <p:cNvSpPr/>
          <p:nvPr/>
        </p:nvSpPr>
        <p:spPr>
          <a:xfrm>
            <a:off x="1979712" y="5146438"/>
            <a:ext cx="2448272" cy="820458"/>
          </a:xfrm>
          <a:prstGeom prst="roundRect">
            <a:avLst/>
          </a:prstGeom>
          <a:solidFill>
            <a:srgbClr val="F58B1D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dirty="0"/>
              <a:t>Implicit/Cultural Bias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A87F68-5368-4CA5-8AB8-33FEC93B94C8}"/>
              </a:ext>
            </a:extLst>
          </p:cNvPr>
          <p:cNvSpPr/>
          <p:nvPr/>
        </p:nvSpPr>
        <p:spPr>
          <a:xfrm>
            <a:off x="3779912" y="4199232"/>
            <a:ext cx="2448272" cy="820458"/>
          </a:xfrm>
          <a:prstGeom prst="roundRect">
            <a:avLst/>
          </a:prstGeom>
          <a:solidFill>
            <a:srgbClr val="C2D82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dirty="0"/>
              <a:t>Decline Bias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76D6F7-E6CC-4BED-B208-C6206936027D}"/>
              </a:ext>
            </a:extLst>
          </p:cNvPr>
          <p:cNvSpPr/>
          <p:nvPr/>
        </p:nvSpPr>
        <p:spPr>
          <a:xfrm>
            <a:off x="5672708" y="5172284"/>
            <a:ext cx="2448272" cy="820458"/>
          </a:xfrm>
          <a:prstGeom prst="roundRect">
            <a:avLst/>
          </a:prstGeom>
          <a:solidFill>
            <a:srgbClr val="E7151C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dirty="0"/>
              <a:t>Hindsight Bias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F88DF1-CA1E-46ED-9D6B-E316018F0A65}"/>
              </a:ext>
            </a:extLst>
          </p:cNvPr>
          <p:cNvSpPr txBox="1"/>
          <p:nvPr/>
        </p:nvSpPr>
        <p:spPr>
          <a:xfrm>
            <a:off x="197100" y="3840845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Some examples you might choose to look at: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92733-3F73-DA9A-5DDF-87BB86EE6BB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1053-0499-4B1F-9F97-3E2C453D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68760"/>
            <a:ext cx="7886700" cy="648072"/>
          </a:xfrm>
        </p:spPr>
        <p:txBody>
          <a:bodyPr/>
          <a:lstStyle/>
          <a:p>
            <a:r>
              <a:rPr lang="en-GB" b="1" i="1" dirty="0">
                <a:latin typeface="+mn-lt"/>
              </a:rPr>
              <a:t>How do we identify bias?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55662-B936-4F73-BBC5-290EB05E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B1FD2-72E7-4F62-A3C7-E1F4A1C8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CBBB5-C5D5-4EDD-8DB9-0607FBF8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F0CFC-1E99-4095-B9B9-0055BE558ED3}"/>
              </a:ext>
            </a:extLst>
          </p:cNvPr>
          <p:cNvSpPr txBox="1"/>
          <p:nvPr/>
        </p:nvSpPr>
        <p:spPr>
          <a:xfrm>
            <a:off x="385956" y="2203698"/>
            <a:ext cx="84249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Identifying bias is an important part of being media literate. </a:t>
            </a:r>
          </a:p>
          <a:p>
            <a:endParaRPr lang="en-GB" sz="1400" dirty="0"/>
          </a:p>
          <a:p>
            <a:r>
              <a:rPr lang="en-GB" sz="1400" dirty="0"/>
              <a:t>This will help you in turn to be politically literate and to use critical thinking  to interpret what you read, hear and watch.</a:t>
            </a:r>
          </a:p>
          <a:p>
            <a:endParaRPr lang="en-GB" sz="1400" dirty="0"/>
          </a:p>
          <a:p>
            <a:r>
              <a:rPr lang="en-GB" sz="1400" dirty="0"/>
              <a:t>When you are reading/viewing/listening to a news item or media source, here are some questions you could consider:</a:t>
            </a:r>
          </a:p>
          <a:p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b="1" i="1" dirty="0">
                <a:solidFill>
                  <a:srgbClr val="E7151C"/>
                </a:solidFill>
              </a:rPr>
              <a:t>What do I know about the source? </a:t>
            </a:r>
            <a:r>
              <a:rPr lang="en-GB" sz="1600" dirty="0"/>
              <a:t>E.g. Who are they; when is the information being relayed; why are they writing?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 i="1" dirty="0">
                <a:solidFill>
                  <a:srgbClr val="E7151C"/>
                </a:solidFill>
              </a:rPr>
              <a:t>Is there a range of viewpoints or just one?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 i="1" dirty="0">
                <a:solidFill>
                  <a:srgbClr val="E7151C"/>
                </a:solidFill>
              </a:rPr>
              <a:t>What evidence is provided to support the claims (and what are the sources of these)?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 i="1" dirty="0">
                <a:solidFill>
                  <a:srgbClr val="E7151C"/>
                </a:solidFill>
              </a:rPr>
              <a:t>What are other media outlets saying about the same story?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 i="1" dirty="0">
                <a:solidFill>
                  <a:srgbClr val="E7151C"/>
                </a:solidFill>
              </a:rPr>
              <a:t>Who is the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BA39E-3782-43E6-82B6-8FFCE6242232}"/>
              </a:ext>
            </a:extLst>
          </p:cNvPr>
          <p:cNvSpPr/>
          <p:nvPr/>
        </p:nvSpPr>
        <p:spPr>
          <a:xfrm>
            <a:off x="6088626" y="1239235"/>
            <a:ext cx="2669418" cy="1181653"/>
          </a:xfrm>
          <a:prstGeom prst="rect">
            <a:avLst/>
          </a:prstGeom>
          <a:solidFill>
            <a:srgbClr val="FCD308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i="1" dirty="0"/>
              <a:t>Great links:</a:t>
            </a:r>
          </a:p>
          <a:p>
            <a:pPr algn="ctr"/>
            <a:r>
              <a:rPr lang="en-GB" sz="1400" dirty="0">
                <a:hlinkClick r:id="rId3"/>
              </a:rPr>
              <a:t>AllSlides</a:t>
            </a:r>
            <a:endParaRPr lang="en-GB" sz="1400" dirty="0"/>
          </a:p>
          <a:p>
            <a:pPr algn="ctr"/>
            <a:r>
              <a:rPr lang="en-GB" sz="1400" dirty="0">
                <a:hlinkClick r:id="rId4"/>
              </a:rPr>
              <a:t>NewseumEd</a:t>
            </a:r>
            <a:endParaRPr lang="en-GB" sz="1400" dirty="0"/>
          </a:p>
          <a:p>
            <a:pPr algn="ctr"/>
            <a:r>
              <a:rPr lang="en-GB" sz="1400" dirty="0">
                <a:hlinkClick r:id="rId5"/>
              </a:rPr>
              <a:t>Masterclass</a:t>
            </a:r>
            <a:endParaRPr lang="en-GB" sz="1400" dirty="0"/>
          </a:p>
          <a:p>
            <a:pPr algn="ctr"/>
            <a:r>
              <a:rPr lang="en-GB" sz="1400" dirty="0">
                <a:hlinkClick r:id="rId6"/>
              </a:rPr>
              <a:t>Media Bias/Factcheck</a:t>
            </a:r>
            <a:r>
              <a:rPr lang="en-GB" sz="1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C1E505-F462-E816-8ABC-44D657D652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7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4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EAB3-D86E-4DAA-B682-5DBF78CE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4745"/>
            <a:ext cx="7886700" cy="792088"/>
          </a:xfrm>
        </p:spPr>
        <p:txBody>
          <a:bodyPr/>
          <a:lstStyle/>
          <a:p>
            <a:r>
              <a:rPr lang="en-GB" b="1" i="1" dirty="0">
                <a:latin typeface="+mn-lt"/>
              </a:rPr>
              <a:t>Example Activity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4E719-3306-4EBF-9247-46B8170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v2 11/10/2024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56F8-1D13-4ACC-86CA-48F49031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ESB-RES-C140 ESB Level 3 Certificate in Speech (Grade 8) 2.2. Style, Bias and Viewpoints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2121A-970A-4A78-8197-81B59A4C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4EDA9-D5B1-404D-A8B2-EA82C98C0C41}"/>
              </a:ext>
            </a:extLst>
          </p:cNvPr>
          <p:cNvSpPr txBox="1"/>
          <p:nvPr/>
        </p:nvSpPr>
        <p:spPr>
          <a:xfrm>
            <a:off x="323528" y="173216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 openings of these two articles: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47121-B399-475D-BE8D-0DFF46375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38" y="2388190"/>
            <a:ext cx="3572066" cy="2347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4EF12C-55AB-40C8-A496-14552CC2F572}"/>
              </a:ext>
            </a:extLst>
          </p:cNvPr>
          <p:cNvSpPr txBox="1"/>
          <p:nvPr/>
        </p:nvSpPr>
        <p:spPr>
          <a:xfrm>
            <a:off x="489091" y="2536154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Working in pairs or small groups, read an article each (you might want to follow the links to find the full articles online).</a:t>
            </a:r>
          </a:p>
          <a:p>
            <a:pPr algn="ctr"/>
            <a:endParaRPr lang="en-GB" sz="1400" dirty="0"/>
          </a:p>
          <a:p>
            <a:pPr algn="ctr"/>
            <a:r>
              <a:rPr lang="en-GB" sz="1400" b="1" i="1" dirty="0">
                <a:solidFill>
                  <a:srgbClr val="F58B1D"/>
                </a:solidFill>
              </a:rPr>
              <a:t>Fill in the worksheet in your workbook, analysing the style, bias and viewpoints shown.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6980E-4166-4611-A62C-E390569FB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157" y="1268760"/>
            <a:ext cx="2998012" cy="3816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60970B-CC49-4BC3-9934-86D3AED80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989" y="2590940"/>
            <a:ext cx="2545773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5C5FE0-E645-3787-8E5E-57AF872DB98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6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78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0c06fb-adfb-4972-b43b-36d810ddac6c">
      <Terms xmlns="http://schemas.microsoft.com/office/infopath/2007/PartnerControls"/>
    </lcf76f155ced4ddcb4097134ff3c332f>
    <TaxCatchAll xmlns="0e08f774-c844-414b-8174-1931542ea4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4722D9B506340931AF81ABA667AF9" ma:contentTypeVersion="15" ma:contentTypeDescription="Create a new document." ma:contentTypeScope="" ma:versionID="81a16124ef4976491a0aab36431837a4">
  <xsd:schema xmlns:xsd="http://www.w3.org/2001/XMLSchema" xmlns:xs="http://www.w3.org/2001/XMLSchema" xmlns:p="http://schemas.microsoft.com/office/2006/metadata/properties" xmlns:ns2="010c06fb-adfb-4972-b43b-36d810ddac6c" xmlns:ns3="0e08f774-c844-414b-8174-1931542ea424" targetNamespace="http://schemas.microsoft.com/office/2006/metadata/properties" ma:root="true" ma:fieldsID="13ad70da30d14ec8b1b61026820a5d4a" ns2:_="" ns3:_="">
    <xsd:import namespace="010c06fb-adfb-4972-b43b-36d810ddac6c"/>
    <xsd:import namespace="0e08f774-c844-414b-8174-1931542ea4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c06fb-adfb-4972-b43b-36d810dda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5101557-b141-4344-8eed-a9c28da8fb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8f774-c844-414b-8174-1931542ea42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e4e3543-e7fe-4604-9e90-4040997bc85a}" ma:internalName="TaxCatchAll" ma:showField="CatchAllData" ma:web="0e08f774-c844-414b-8174-1931542ea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556ACF-22E4-4273-95EC-F167A9FF737D}">
  <ds:schemaRefs>
    <ds:schemaRef ds:uri="http://purl.org/dc/terms/"/>
    <ds:schemaRef ds:uri="http://www.w3.org/XML/1998/namespace"/>
    <ds:schemaRef ds:uri="0e08f774-c844-414b-8174-1931542ea42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10c06fb-adfb-4972-b43b-36d810ddac6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B13623-4B81-4E4D-B37A-9EBA93C43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c06fb-adfb-4972-b43b-36d810ddac6c"/>
    <ds:schemaRef ds:uri="0e08f774-c844-414b-8174-1931542ea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677A4A-5587-4CAB-BF9D-7B2FC876F1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1086</Words>
  <Application>Microsoft Office PowerPoint</Application>
  <PresentationFormat>On-screen Show (4:3)</PresentationFormat>
  <Paragraphs>161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Custom Design</vt:lpstr>
      <vt:lpstr>Section 2: Style, Bias and Viewpoints</vt:lpstr>
      <vt:lpstr>Relevant Grade Descriptors</vt:lpstr>
      <vt:lpstr>3-6-1</vt:lpstr>
      <vt:lpstr>1 minute – introduce and summarise</vt:lpstr>
      <vt:lpstr>Styles of Writing</vt:lpstr>
      <vt:lpstr>Styles of Writing</vt:lpstr>
      <vt:lpstr>What is Bias?</vt:lpstr>
      <vt:lpstr>How do we identify bias?</vt:lpstr>
      <vt:lpstr>Example Activity</vt:lpstr>
      <vt:lpstr>Identify issues and offer opinions about the reporting (style, bias, viewpoints/attitudes)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</dc:creator>
  <cp:lastModifiedBy>Anna Domaszek</cp:lastModifiedBy>
  <cp:revision>108</cp:revision>
  <dcterms:created xsi:type="dcterms:W3CDTF">2014-08-12T18:49:29Z</dcterms:created>
  <dcterms:modified xsi:type="dcterms:W3CDTF">2024-10-11T12:10:49Z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0x0101005854722D9B506340931AF81ABA667AF9</vt:lpwstr>
  </property>
  <property fmtid="{D5CDD505-2E9C-101B-9397-08002B2CF9AE}" pid="3" name="Order">
    <vt:r8>12200</vt:r8>
  </property>
  <property fmtid="{D5CDD505-2E9C-101B-9397-08002B2CF9AE}" pid="4" name="MediaServiceImageTags">
    <vt:lpwstr/>
  </property>
</Properties>
</file>