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86" r:id="rId5"/>
  </p:sldMasterIdLst>
  <p:notesMasterIdLst>
    <p:notesMasterId r:id="rId20"/>
  </p:notesMasterIdLst>
  <p:handoutMasterIdLst>
    <p:handoutMasterId r:id="rId21"/>
  </p:handoutMasterIdLst>
  <p:sldIdLst>
    <p:sldId id="269" r:id="rId6"/>
    <p:sldId id="270" r:id="rId7"/>
    <p:sldId id="276" r:id="rId8"/>
    <p:sldId id="266" r:id="rId9"/>
    <p:sldId id="267" r:id="rId10"/>
    <p:sldId id="271" r:id="rId11"/>
    <p:sldId id="268" r:id="rId12"/>
    <p:sldId id="278" r:id="rId13"/>
    <p:sldId id="272" r:id="rId14"/>
    <p:sldId id="274" r:id="rId15"/>
    <p:sldId id="273" r:id="rId16"/>
    <p:sldId id="279" r:id="rId17"/>
    <p:sldId id="275"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120C"/>
    <a:srgbClr val="C3D720"/>
    <a:srgbClr val="FBD208"/>
    <a:srgbClr val="E80908"/>
    <a:srgbClr val="EE0D05"/>
    <a:srgbClr val="E5050D"/>
    <a:srgbClr val="F68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B91F5D-236C-40F8-9973-611819701F81}" v="3" dt="2024-10-11T12:13:17.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1" autoAdjust="0"/>
    <p:restoredTop sz="75441" autoAdjust="0"/>
  </p:normalViewPr>
  <p:slideViewPr>
    <p:cSldViewPr>
      <p:cViewPr>
        <p:scale>
          <a:sx n="90" d="100"/>
          <a:sy n="90" d="100"/>
        </p:scale>
        <p:origin x="2232"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Domaszek" userId="7c82275e-a041-43cf-b710-05cbbfe64089" providerId="ADAL" clId="{7EB91F5D-236C-40F8-9973-611819701F81}"/>
    <pc:docChg chg="modSld modMainMaster">
      <pc:chgData name="Anna Domaszek" userId="7c82275e-a041-43cf-b710-05cbbfe64089" providerId="ADAL" clId="{7EB91F5D-236C-40F8-9973-611819701F81}" dt="2024-10-11T12:16:49.983" v="33" actId="14100"/>
      <pc:docMkLst>
        <pc:docMk/>
      </pc:docMkLst>
      <pc:sldChg chg="modSp mod">
        <pc:chgData name="Anna Domaszek" userId="7c82275e-a041-43cf-b710-05cbbfe64089" providerId="ADAL" clId="{7EB91F5D-236C-40F8-9973-611819701F81}" dt="2024-10-11T12:15:33.846" v="22" actId="14100"/>
        <pc:sldMkLst>
          <pc:docMk/>
          <pc:sldMk cId="2688109878" sldId="267"/>
        </pc:sldMkLst>
        <pc:spChg chg="mod">
          <ac:chgData name="Anna Domaszek" userId="7c82275e-a041-43cf-b710-05cbbfe64089" providerId="ADAL" clId="{7EB91F5D-236C-40F8-9973-611819701F81}" dt="2024-10-11T12:15:16.639" v="19" actId="14100"/>
          <ac:spMkLst>
            <pc:docMk/>
            <pc:sldMk cId="2688109878" sldId="267"/>
            <ac:spMk id="3" creationId="{EAE7C02B-C5E1-7A4E-85E0-707A23B3F284}"/>
          </ac:spMkLst>
        </pc:spChg>
        <pc:spChg chg="mod">
          <ac:chgData name="Anna Domaszek" userId="7c82275e-a041-43cf-b710-05cbbfe64089" providerId="ADAL" clId="{7EB91F5D-236C-40F8-9973-611819701F81}" dt="2024-10-11T12:15:33.846" v="22" actId="14100"/>
          <ac:spMkLst>
            <pc:docMk/>
            <pc:sldMk cId="2688109878" sldId="267"/>
            <ac:spMk id="4" creationId="{1B758FB9-9D8A-6B4F-90F2-BDD3ED420617}"/>
          </ac:spMkLst>
        </pc:spChg>
      </pc:sldChg>
      <pc:sldChg chg="modSp mod">
        <pc:chgData name="Anna Domaszek" userId="7c82275e-a041-43cf-b710-05cbbfe64089" providerId="ADAL" clId="{7EB91F5D-236C-40F8-9973-611819701F81}" dt="2024-10-11T12:16:49.983" v="33" actId="14100"/>
        <pc:sldMkLst>
          <pc:docMk/>
          <pc:sldMk cId="2974942175" sldId="268"/>
        </pc:sldMkLst>
        <pc:spChg chg="mod">
          <ac:chgData name="Anna Domaszek" userId="7c82275e-a041-43cf-b710-05cbbfe64089" providerId="ADAL" clId="{7EB91F5D-236C-40F8-9973-611819701F81}" dt="2024-10-11T12:16:38.222" v="31" actId="14100"/>
          <ac:spMkLst>
            <pc:docMk/>
            <pc:sldMk cId="2974942175" sldId="268"/>
            <ac:spMk id="3" creationId="{EAE7C02B-C5E1-7A4E-85E0-707A23B3F284}"/>
          </ac:spMkLst>
        </pc:spChg>
        <pc:spChg chg="mod">
          <ac:chgData name="Anna Domaszek" userId="7c82275e-a041-43cf-b710-05cbbfe64089" providerId="ADAL" clId="{7EB91F5D-236C-40F8-9973-611819701F81}" dt="2024-10-11T12:16:49.983" v="33" actId="14100"/>
          <ac:spMkLst>
            <pc:docMk/>
            <pc:sldMk cId="2974942175" sldId="268"/>
            <ac:spMk id="4" creationId="{1B758FB9-9D8A-6B4F-90F2-BDD3ED420617}"/>
          </ac:spMkLst>
        </pc:spChg>
      </pc:sldChg>
      <pc:sldChg chg="modSp mod">
        <pc:chgData name="Anna Domaszek" userId="7c82275e-a041-43cf-b710-05cbbfe64089" providerId="ADAL" clId="{7EB91F5D-236C-40F8-9973-611819701F81}" dt="2024-10-11T12:15:56.582" v="28" actId="14100"/>
        <pc:sldMkLst>
          <pc:docMk/>
          <pc:sldMk cId="2268495618" sldId="271"/>
        </pc:sldMkLst>
        <pc:spChg chg="mod">
          <ac:chgData name="Anna Domaszek" userId="7c82275e-a041-43cf-b710-05cbbfe64089" providerId="ADAL" clId="{7EB91F5D-236C-40F8-9973-611819701F81}" dt="2024-10-11T12:15:47.711" v="26" actId="14100"/>
          <ac:spMkLst>
            <pc:docMk/>
            <pc:sldMk cId="2268495618" sldId="271"/>
            <ac:spMk id="3" creationId="{EAE7C02B-C5E1-7A4E-85E0-707A23B3F284}"/>
          </ac:spMkLst>
        </pc:spChg>
        <pc:spChg chg="mod">
          <ac:chgData name="Anna Domaszek" userId="7c82275e-a041-43cf-b710-05cbbfe64089" providerId="ADAL" clId="{7EB91F5D-236C-40F8-9973-611819701F81}" dt="2024-10-11T12:15:56.582" v="28" actId="14100"/>
          <ac:spMkLst>
            <pc:docMk/>
            <pc:sldMk cId="2268495618" sldId="271"/>
            <ac:spMk id="4" creationId="{1B758FB9-9D8A-6B4F-90F2-BDD3ED420617}"/>
          </ac:spMkLst>
        </pc:spChg>
      </pc:sldChg>
      <pc:sldMasterChg chg="modSldLayout">
        <pc:chgData name="Anna Domaszek" userId="7c82275e-a041-43cf-b710-05cbbfe64089" providerId="ADAL" clId="{7EB91F5D-236C-40F8-9973-611819701F81}" dt="2024-10-11T12:12:15.536" v="1" actId="14100"/>
        <pc:sldMasterMkLst>
          <pc:docMk/>
          <pc:sldMasterMk cId="2235221457" sldId="2147483672"/>
        </pc:sldMasterMkLst>
        <pc:sldLayoutChg chg="modSp mod">
          <pc:chgData name="Anna Domaszek" userId="7c82275e-a041-43cf-b710-05cbbfe64089" providerId="ADAL" clId="{7EB91F5D-236C-40F8-9973-611819701F81}" dt="2024-10-11T12:12:15.536" v="1" actId="14100"/>
          <pc:sldLayoutMkLst>
            <pc:docMk/>
            <pc:sldMasterMk cId="2235221457" sldId="2147483672"/>
            <pc:sldLayoutMk cId="2153927696" sldId="2147483685"/>
          </pc:sldLayoutMkLst>
          <pc:spChg chg="mod">
            <ac:chgData name="Anna Domaszek" userId="7c82275e-a041-43cf-b710-05cbbfe64089" providerId="ADAL" clId="{7EB91F5D-236C-40F8-9973-611819701F81}" dt="2024-10-11T12:12:15.536" v="1" actId="14100"/>
            <ac:spMkLst>
              <pc:docMk/>
              <pc:sldMasterMk cId="2235221457" sldId="2147483672"/>
              <pc:sldLayoutMk cId="2153927696" sldId="2147483685"/>
              <ac:spMk id="3" creationId="{00000000-0000-0000-0000-000000000000}"/>
            </ac:spMkLst>
          </pc:spChg>
          <pc:spChg chg="mod">
            <ac:chgData name="Anna Domaszek" userId="7c82275e-a041-43cf-b710-05cbbfe64089" providerId="ADAL" clId="{7EB91F5D-236C-40F8-9973-611819701F81}" dt="2024-10-11T12:12:11.431" v="0" actId="14100"/>
            <ac:spMkLst>
              <pc:docMk/>
              <pc:sldMasterMk cId="2235221457" sldId="2147483672"/>
              <pc:sldLayoutMk cId="2153927696" sldId="2147483685"/>
              <ac:spMk id="4" creationId="{00000000-0000-0000-0000-000000000000}"/>
            </ac:spMkLst>
          </pc:spChg>
        </pc:sldLayoutChg>
      </pc:sldMasterChg>
      <pc:sldMasterChg chg="modSp mod">
        <pc:chgData name="Anna Domaszek" userId="7c82275e-a041-43cf-b710-05cbbfe64089" providerId="ADAL" clId="{7EB91F5D-236C-40F8-9973-611819701F81}" dt="2024-10-11T12:13:20.646" v="5" actId="14100"/>
        <pc:sldMasterMkLst>
          <pc:docMk/>
          <pc:sldMasterMk cId="1188313376" sldId="2147483686"/>
        </pc:sldMasterMkLst>
        <pc:spChg chg="mod">
          <ac:chgData name="Anna Domaszek" userId="7c82275e-a041-43cf-b710-05cbbfe64089" providerId="ADAL" clId="{7EB91F5D-236C-40F8-9973-611819701F81}" dt="2024-10-11T12:13:20.646" v="5" actId="14100"/>
          <ac:spMkLst>
            <pc:docMk/>
            <pc:sldMasterMk cId="1188313376" sldId="2147483686"/>
            <ac:spMk id="4" creationId="{D7DFA96A-8A86-D041-B287-D9DB5F7BEA15}"/>
          </ac:spMkLst>
        </pc:spChg>
        <pc:spChg chg="mod">
          <ac:chgData name="Anna Domaszek" userId="7c82275e-a041-43cf-b710-05cbbfe64089" providerId="ADAL" clId="{7EB91F5D-236C-40F8-9973-611819701F81}" dt="2024-10-11T12:13:12.287" v="3" actId="14100"/>
          <ac:spMkLst>
            <pc:docMk/>
            <pc:sldMasterMk cId="1188313376" sldId="2147483686"/>
            <ac:spMk id="5" creationId="{08D5F56B-812F-FE48-B763-EDE7306DCB3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DB807F-0FD5-4A88-8FB3-075F68B5A7D4}" type="datetimeFigureOut">
              <a:rPr lang="en-US" smtClean="0"/>
              <a:t>10/11/2024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516E86-8231-49A1-B4E5-5BBA5909722C}" type="slidenum">
              <a:rPr lang="en-US" smtClean="0"/>
              <a:t>‹#›</a:t>
            </a:fld>
            <a:endParaRPr lang="en-US"/>
          </a:p>
        </p:txBody>
      </p:sp>
    </p:spTree>
    <p:extLst>
      <p:ext uri="{BB962C8B-B14F-4D97-AF65-F5344CB8AC3E}">
        <p14:creationId xmlns:p14="http://schemas.microsoft.com/office/powerpoint/2010/main" val="159733845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21BD46-CE3A-421D-905D-D937B3AF2197}" type="datetimeFigureOut">
              <a:rPr lang="en-GB" smtClean="0"/>
              <a:t>11/10/2024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8F5A5-0FCD-4566-AFD1-269E75FC0888}" type="slidenum">
              <a:rPr lang="en-GB" smtClean="0"/>
              <a:t>‹#›</a:t>
            </a:fld>
            <a:endParaRPr lang="en-GB"/>
          </a:p>
        </p:txBody>
      </p:sp>
    </p:spTree>
    <p:extLst>
      <p:ext uri="{BB962C8B-B14F-4D97-AF65-F5344CB8AC3E}">
        <p14:creationId xmlns:p14="http://schemas.microsoft.com/office/powerpoint/2010/main" val="223980664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Whether these activities are useful</a:t>
            </a:r>
            <a:r>
              <a:rPr lang="en-GB" baseline="0" dirty="0"/>
              <a:t> or not for your learners may well depend on the nature of their news item.</a:t>
            </a:r>
          </a:p>
          <a:p>
            <a:r>
              <a:rPr lang="en-GB" baseline="0" dirty="0"/>
              <a:t>You might want to complete these activities with an example news item and use this to practise a group discussion scenario. </a:t>
            </a:r>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5</a:t>
            </a:fld>
            <a:endParaRPr lang="en-GB"/>
          </a:p>
        </p:txBody>
      </p:sp>
    </p:spTree>
    <p:extLst>
      <p:ext uri="{BB962C8B-B14F-4D97-AF65-F5344CB8AC3E}">
        <p14:creationId xmlns:p14="http://schemas.microsoft.com/office/powerpoint/2010/main" val="1396317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7</a:t>
            </a:fld>
            <a:endParaRPr lang="en-GB"/>
          </a:p>
        </p:txBody>
      </p:sp>
    </p:spTree>
    <p:extLst>
      <p:ext uri="{BB962C8B-B14F-4D97-AF65-F5344CB8AC3E}">
        <p14:creationId xmlns:p14="http://schemas.microsoft.com/office/powerpoint/2010/main" val="2111444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 based on climate change, e.g.</a:t>
            </a:r>
            <a:r>
              <a:rPr lang="en-GB" baseline="0" dirty="0"/>
              <a:t> around recent events such as the Insulate Britain campaign, Greta Thunberg's environmental campaigns, David Attenborough’s warnings on climate change and global warming. </a:t>
            </a:r>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8</a:t>
            </a:fld>
            <a:endParaRPr lang="en-GB"/>
          </a:p>
        </p:txBody>
      </p:sp>
    </p:spTree>
    <p:extLst>
      <p:ext uri="{BB962C8B-B14F-4D97-AF65-F5344CB8AC3E}">
        <p14:creationId xmlns:p14="http://schemas.microsoft.com/office/powerpoint/2010/main" val="578465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9</a:t>
            </a:fld>
            <a:endParaRPr lang="en-GB"/>
          </a:p>
        </p:txBody>
      </p:sp>
    </p:spTree>
    <p:extLst>
      <p:ext uri="{BB962C8B-B14F-4D97-AF65-F5344CB8AC3E}">
        <p14:creationId xmlns:p14="http://schemas.microsoft.com/office/powerpoint/2010/main" val="1669173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10</a:t>
            </a:fld>
            <a:endParaRPr lang="en-GB"/>
          </a:p>
        </p:txBody>
      </p:sp>
    </p:spTree>
    <p:extLst>
      <p:ext uri="{BB962C8B-B14F-4D97-AF65-F5344CB8AC3E}">
        <p14:creationId xmlns:p14="http://schemas.microsoft.com/office/powerpoint/2010/main" val="2626502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Direct link to video:</a:t>
            </a:r>
          </a:p>
          <a:p>
            <a:r>
              <a:rPr lang="en-GB" dirty="0"/>
              <a:t>https://youtu.be/MRl2yXKP3cw</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video appears as a black box, play the PPT as a slideshow and wait a few seconds for it to load. </a:t>
            </a:r>
          </a:p>
          <a:p>
            <a:endParaRPr lang="en-GB" dirty="0"/>
          </a:p>
          <a:p>
            <a:r>
              <a:rPr lang="en-GB" dirty="0"/>
              <a:t>Use the peer/self</a:t>
            </a:r>
            <a:r>
              <a:rPr lang="en-GB" baseline="0" dirty="0"/>
              <a:t> assessment sheet to look for the strengths and weaknesses in the learners’ work</a:t>
            </a:r>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11</a:t>
            </a:fld>
            <a:endParaRPr lang="en-GB"/>
          </a:p>
        </p:txBody>
      </p:sp>
    </p:spTree>
    <p:extLst>
      <p:ext uri="{BB962C8B-B14F-4D97-AF65-F5344CB8AC3E}">
        <p14:creationId xmlns:p14="http://schemas.microsoft.com/office/powerpoint/2010/main" val="2691328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Direct link to video:</a:t>
            </a:r>
          </a:p>
          <a:p>
            <a:r>
              <a:rPr lang="en-GB" dirty="0"/>
              <a:t>https://youtu.be/KYQDA6UTMxo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video appears as a black box, play the PPT as a slideshow and wait a few seconds for it to load. </a:t>
            </a:r>
          </a:p>
          <a:p>
            <a:endParaRPr lang="en-GB" dirty="0"/>
          </a:p>
          <a:p>
            <a:r>
              <a:rPr lang="en-GB" dirty="0"/>
              <a:t>Use the peer/self</a:t>
            </a:r>
            <a:r>
              <a:rPr lang="en-GB" baseline="0" dirty="0"/>
              <a:t> assessment sheet to look for the strengths and weaknesses in the learners’ work</a:t>
            </a:r>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12</a:t>
            </a:fld>
            <a:endParaRPr lang="en-GB"/>
          </a:p>
        </p:txBody>
      </p:sp>
    </p:spTree>
    <p:extLst>
      <p:ext uri="{BB962C8B-B14F-4D97-AF65-F5344CB8AC3E}">
        <p14:creationId xmlns:p14="http://schemas.microsoft.com/office/powerpoint/2010/main" val="842443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could choose short news pieces to work from instead</a:t>
            </a:r>
            <a:r>
              <a:rPr lang="en-GB" baseline="0" dirty="0"/>
              <a:t>, along with the previous worksheets and activities to support.</a:t>
            </a:r>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13</a:t>
            </a:fld>
            <a:endParaRPr lang="en-GB"/>
          </a:p>
        </p:txBody>
      </p:sp>
    </p:spTree>
    <p:extLst>
      <p:ext uri="{BB962C8B-B14F-4D97-AF65-F5344CB8AC3E}">
        <p14:creationId xmlns:p14="http://schemas.microsoft.com/office/powerpoint/2010/main" val="3637649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Note: These prompts are designed to be controversial or challenging topics to enable discussion and debate; they are not reflective of the views of ESB (</a:t>
            </a:r>
            <a:r>
              <a:rPr lang="en-GB" baseline="0"/>
              <a:t>International)®</a:t>
            </a:r>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14</a:t>
            </a:fld>
            <a:endParaRPr lang="en-GB"/>
          </a:p>
        </p:txBody>
      </p:sp>
    </p:spTree>
    <p:extLst>
      <p:ext uri="{BB962C8B-B14F-4D97-AF65-F5344CB8AC3E}">
        <p14:creationId xmlns:p14="http://schemas.microsoft.com/office/powerpoint/2010/main" val="16230371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59632" y="1330684"/>
            <a:ext cx="6858000" cy="1006476"/>
          </a:xfrm>
        </p:spPr>
        <p:txBody>
          <a:bodyPr anchor="b"/>
          <a:lstStyle>
            <a:lvl1pPr algn="ctr">
              <a:defRPr sz="4500" baseline="0">
                <a:latin typeface="Calibri" panose="020F0502020204030204" pitchFamily="34" charset="0"/>
              </a:defRPr>
            </a:lvl1pPr>
          </a:lstStyle>
          <a:p>
            <a:r>
              <a:rPr lang="en-US" dirty="0"/>
              <a:t>Title</a:t>
            </a:r>
          </a:p>
        </p:txBody>
      </p:sp>
      <p:sp>
        <p:nvSpPr>
          <p:cNvPr id="3" name="Subtitle 2"/>
          <p:cNvSpPr>
            <a:spLocks noGrp="1"/>
          </p:cNvSpPr>
          <p:nvPr>
            <p:ph type="subTitle" idx="1" hasCustomPrompt="1"/>
          </p:nvPr>
        </p:nvSpPr>
        <p:spPr>
          <a:xfrm>
            <a:off x="1259632" y="2946705"/>
            <a:ext cx="6858000" cy="1655762"/>
          </a:xfrm>
        </p:spPr>
        <p:txBody>
          <a:bodyPr>
            <a:normAutofit/>
          </a:bodyPr>
          <a:lstStyle>
            <a:lvl1pPr marL="0" indent="0" algn="ctr">
              <a:buNone/>
              <a:defRPr sz="3200">
                <a:solidFill>
                  <a:schemeClr val="bg2">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Subtitle</a:t>
            </a:r>
          </a:p>
        </p:txBody>
      </p:sp>
      <p:sp>
        <p:nvSpPr>
          <p:cNvPr id="4" name="Date Placeholder 3"/>
          <p:cNvSpPr>
            <a:spLocks noGrp="1"/>
          </p:cNvSpPr>
          <p:nvPr>
            <p:ph type="dt" sz="half" idx="10"/>
          </p:nvPr>
        </p:nvSpPr>
        <p:spPr>
          <a:xfrm>
            <a:off x="114300" y="6356351"/>
            <a:ext cx="2057400" cy="365125"/>
          </a:xfrm>
        </p:spPr>
        <p:txBody>
          <a:bodyPr/>
          <a:lstStyle/>
          <a:p>
            <a:r>
              <a:rPr lang="en-GB"/>
              <a:t>v2 11/10/2024</a:t>
            </a:r>
            <a:endParaRPr lang="en-GB" dirty="0"/>
          </a:p>
        </p:txBody>
      </p:sp>
      <p:sp>
        <p:nvSpPr>
          <p:cNvPr id="5" name="Footer Placeholder 4"/>
          <p:cNvSpPr>
            <a:spLocks noGrp="1"/>
          </p:cNvSpPr>
          <p:nvPr>
            <p:ph type="ftr" sz="quarter" idx="11"/>
          </p:nvPr>
        </p:nvSpPr>
        <p:spPr>
          <a:xfrm>
            <a:off x="2483768" y="6356350"/>
            <a:ext cx="3086100" cy="365125"/>
          </a:xfrm>
        </p:spPr>
        <p:txBody>
          <a:bodyPr/>
          <a:lstStyle/>
          <a:p>
            <a:r>
              <a:rPr lang="en-US"/>
              <a:t>ESB-RES-C146  ESB Level 3 Certificate in Speech (Grade 8) 2.3. Leading a Discussion</a:t>
            </a:r>
            <a:endParaRPr lang="en-GB" dirty="0"/>
          </a:p>
        </p:txBody>
      </p:sp>
      <p:sp>
        <p:nvSpPr>
          <p:cNvPr id="6" name="Slide Number Placeholder 5"/>
          <p:cNvSpPr>
            <a:spLocks noGrp="1"/>
          </p:cNvSpPr>
          <p:nvPr>
            <p:ph type="sldNum" sz="quarter" idx="12"/>
          </p:nvPr>
        </p:nvSpPr>
        <p:spPr>
          <a:xfrm>
            <a:off x="5880397" y="6356349"/>
            <a:ext cx="1623965" cy="365125"/>
          </a:xfrm>
        </p:spPr>
        <p:txBody>
          <a:bodyPr/>
          <a:lstStyle/>
          <a:p>
            <a:fld id="{EFC07C4F-4DD7-4452-9CBE-7B4BC77324C7}" type="slidenum">
              <a:rPr lang="en-GB" smtClean="0"/>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32440" y="6237312"/>
            <a:ext cx="432048" cy="351252"/>
          </a:xfrm>
          <a:prstGeom prst="rect">
            <a:avLst/>
          </a:prstGeom>
        </p:spPr>
      </p:pic>
      <p:sp>
        <p:nvSpPr>
          <p:cNvPr id="10" name="TextBox 9"/>
          <p:cNvSpPr txBox="1"/>
          <p:nvPr userDrawn="1"/>
        </p:nvSpPr>
        <p:spPr>
          <a:xfrm>
            <a:off x="7507325" y="6237312"/>
            <a:ext cx="1022152" cy="369332"/>
          </a:xfrm>
          <a:prstGeom prst="rect">
            <a:avLst/>
          </a:prstGeom>
          <a:noFill/>
        </p:spPr>
        <p:txBody>
          <a:bodyPr wrap="square" rtlCol="0">
            <a:spAutoFit/>
          </a:bodyPr>
          <a:lstStyle/>
          <a:p>
            <a:r>
              <a:rPr lang="en-GB" dirty="0"/>
              <a:t>@ESBUK</a:t>
            </a:r>
          </a:p>
        </p:txBody>
      </p:sp>
      <p:pic>
        <p:nvPicPr>
          <p:cNvPr id="13" name="Picture 12"/>
          <p:cNvPicPr>
            <a:picLocks noChangeAspect="1"/>
          </p:cNvPicPr>
          <p:nvPr userDrawn="1"/>
        </p:nvPicPr>
        <p:blipFill rotWithShape="1">
          <a:blip r:embed="rId3">
            <a:extLst>
              <a:ext uri="{28A0092B-C50C-407E-A947-70E740481C1C}">
                <a14:useLocalDpi xmlns:a14="http://schemas.microsoft.com/office/drawing/2010/main" val="0"/>
              </a:ext>
            </a:extLst>
          </a:blip>
          <a:srcRect t="13006" b="25809"/>
          <a:stretch/>
        </p:blipFill>
        <p:spPr>
          <a:xfrm>
            <a:off x="0" y="0"/>
            <a:ext cx="9144000" cy="1152128"/>
          </a:xfrm>
          <a:prstGeom prst="rect">
            <a:avLst/>
          </a:prstGeom>
        </p:spPr>
      </p:pic>
    </p:spTree>
    <p:extLst>
      <p:ext uri="{BB962C8B-B14F-4D97-AF65-F5344CB8AC3E}">
        <p14:creationId xmlns:p14="http://schemas.microsoft.com/office/powerpoint/2010/main" val="214061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en-GB"/>
              <a:t>v2 11/10/2024</a:t>
            </a:r>
          </a:p>
        </p:txBody>
      </p:sp>
      <p:sp>
        <p:nvSpPr>
          <p:cNvPr id="6" name="Footer Placeholder 5"/>
          <p:cNvSpPr>
            <a:spLocks noGrp="1"/>
          </p:cNvSpPr>
          <p:nvPr>
            <p:ph type="ftr" sz="quarter" idx="11"/>
          </p:nvPr>
        </p:nvSpPr>
        <p:spPr/>
        <p:txBody>
          <a:bodyPr/>
          <a:lstStyle/>
          <a:p>
            <a:r>
              <a:rPr lang="en-US"/>
              <a:t>ESB-RES-C146  ESB Level 3 Certificate in Speech (Grade 8) 2.3. Leading a Discussion</a:t>
            </a:r>
            <a:endParaRPr lang="en-GB"/>
          </a:p>
        </p:txBody>
      </p:sp>
      <p:sp>
        <p:nvSpPr>
          <p:cNvPr id="7" name="Slide Number Placeholder 6"/>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295130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en-GB"/>
              <a:t>v2 11/10/2024</a:t>
            </a:r>
          </a:p>
        </p:txBody>
      </p:sp>
      <p:sp>
        <p:nvSpPr>
          <p:cNvPr id="6" name="Footer Placeholder 5"/>
          <p:cNvSpPr>
            <a:spLocks noGrp="1"/>
          </p:cNvSpPr>
          <p:nvPr>
            <p:ph type="ftr" sz="quarter" idx="11"/>
          </p:nvPr>
        </p:nvSpPr>
        <p:spPr/>
        <p:txBody>
          <a:bodyPr/>
          <a:lstStyle/>
          <a:p>
            <a:r>
              <a:rPr lang="en-US"/>
              <a:t>ESB-RES-C146  ESB Level 3 Certificate in Speech (Grade 8) 2.3. Leading a Discussion</a:t>
            </a:r>
            <a:endParaRPr lang="en-GB"/>
          </a:p>
        </p:txBody>
      </p:sp>
      <p:sp>
        <p:nvSpPr>
          <p:cNvPr id="7" name="Slide Number Placeholder 6"/>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3220222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v2 11/10/2024</a:t>
            </a:r>
          </a:p>
        </p:txBody>
      </p:sp>
      <p:sp>
        <p:nvSpPr>
          <p:cNvPr id="5" name="Footer Placeholder 4"/>
          <p:cNvSpPr>
            <a:spLocks noGrp="1"/>
          </p:cNvSpPr>
          <p:nvPr>
            <p:ph type="ftr" sz="quarter" idx="11"/>
          </p:nvPr>
        </p:nvSpPr>
        <p:spPr/>
        <p:txBody>
          <a:bodyPr/>
          <a:lstStyle/>
          <a:p>
            <a:r>
              <a:rPr lang="en-US"/>
              <a:t>ESB-RES-C146  ESB Level 3 Certificate in Speech (Grade 8) 2.3. Leading a Discussion</a:t>
            </a:r>
            <a:endParaRPr lang="en-GB"/>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1628065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v2 11/10/2024</a:t>
            </a:r>
          </a:p>
        </p:txBody>
      </p:sp>
      <p:sp>
        <p:nvSpPr>
          <p:cNvPr id="5" name="Footer Placeholder 4"/>
          <p:cNvSpPr>
            <a:spLocks noGrp="1"/>
          </p:cNvSpPr>
          <p:nvPr>
            <p:ph type="ftr" sz="quarter" idx="11"/>
          </p:nvPr>
        </p:nvSpPr>
        <p:spPr/>
        <p:txBody>
          <a:bodyPr/>
          <a:lstStyle/>
          <a:p>
            <a:r>
              <a:rPr lang="en-US"/>
              <a:t>ESB-RES-C146  ESB Level 3 Certificate in Speech (Grade 8) 2.3. Leading a Discussion</a:t>
            </a:r>
            <a:endParaRPr lang="en-GB"/>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1287135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5DB29-7BB4-7A45-8D62-6B51BCB1C4C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2C3B58-B294-A747-802A-776084A1CB5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B4C665-2C0E-6542-A07A-63A1FFB8F2C7}"/>
              </a:ext>
            </a:extLst>
          </p:cNvPr>
          <p:cNvSpPr>
            <a:spLocks noGrp="1"/>
          </p:cNvSpPr>
          <p:nvPr>
            <p:ph type="dt" sz="half" idx="10"/>
          </p:nvPr>
        </p:nvSpPr>
        <p:spPr/>
        <p:txBody>
          <a:bodyPr/>
          <a:lstStyle/>
          <a:p>
            <a:r>
              <a:rPr lang="en-GB"/>
              <a:t>v2 11/10/2024</a:t>
            </a:r>
            <a:endParaRPr lang="en-US"/>
          </a:p>
        </p:txBody>
      </p:sp>
      <p:sp>
        <p:nvSpPr>
          <p:cNvPr id="5" name="Footer Placeholder 4">
            <a:extLst>
              <a:ext uri="{FF2B5EF4-FFF2-40B4-BE49-F238E27FC236}">
                <a16:creationId xmlns:a16="http://schemas.microsoft.com/office/drawing/2014/main" id="{AA44DD4D-CF83-434C-8DAA-BE867DCBC262}"/>
              </a:ext>
            </a:extLst>
          </p:cNvPr>
          <p:cNvSpPr>
            <a:spLocks noGrp="1"/>
          </p:cNvSpPr>
          <p:nvPr>
            <p:ph type="ftr" sz="quarter" idx="11"/>
          </p:nvPr>
        </p:nvSpPr>
        <p:spPr/>
        <p:txBody>
          <a:bodyPr/>
          <a:lstStyle/>
          <a:p>
            <a:r>
              <a:rPr lang="en-US"/>
              <a:t>ESB-RES-C146  ESB Level 3 Certificate in Speech (Grade 8) 2.3. Leading a Discussion</a:t>
            </a:r>
          </a:p>
        </p:txBody>
      </p:sp>
      <p:sp>
        <p:nvSpPr>
          <p:cNvPr id="6" name="Slide Number Placeholder 5">
            <a:extLst>
              <a:ext uri="{FF2B5EF4-FFF2-40B4-BE49-F238E27FC236}">
                <a16:creationId xmlns:a16="http://schemas.microsoft.com/office/drawing/2014/main" id="{594E3668-F498-1C4F-8A7B-1DA4DA3D81F2}"/>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418728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44FF3-0293-F242-8A38-C19881589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CC4797-360D-FB40-9984-BD6CA6D93F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C5C93-C82D-6545-A89C-D1F0182391F9}"/>
              </a:ext>
            </a:extLst>
          </p:cNvPr>
          <p:cNvSpPr>
            <a:spLocks noGrp="1"/>
          </p:cNvSpPr>
          <p:nvPr>
            <p:ph type="dt" sz="half" idx="10"/>
          </p:nvPr>
        </p:nvSpPr>
        <p:spPr/>
        <p:txBody>
          <a:bodyPr/>
          <a:lstStyle/>
          <a:p>
            <a:r>
              <a:rPr lang="en-GB"/>
              <a:t>v2 11/10/2024</a:t>
            </a:r>
            <a:endParaRPr lang="en-US"/>
          </a:p>
        </p:txBody>
      </p:sp>
      <p:sp>
        <p:nvSpPr>
          <p:cNvPr id="5" name="Footer Placeholder 4">
            <a:extLst>
              <a:ext uri="{FF2B5EF4-FFF2-40B4-BE49-F238E27FC236}">
                <a16:creationId xmlns:a16="http://schemas.microsoft.com/office/drawing/2014/main" id="{0BE0AAB1-487E-7448-BF62-D05379C1CA92}"/>
              </a:ext>
            </a:extLst>
          </p:cNvPr>
          <p:cNvSpPr>
            <a:spLocks noGrp="1"/>
          </p:cNvSpPr>
          <p:nvPr>
            <p:ph type="ftr" sz="quarter" idx="11"/>
          </p:nvPr>
        </p:nvSpPr>
        <p:spPr/>
        <p:txBody>
          <a:bodyPr/>
          <a:lstStyle/>
          <a:p>
            <a:r>
              <a:rPr lang="en-US"/>
              <a:t>ESB-RES-C146  ESB Level 3 Certificate in Speech (Grade 8) 2.3. Leading a Discussion</a:t>
            </a:r>
          </a:p>
        </p:txBody>
      </p:sp>
      <p:sp>
        <p:nvSpPr>
          <p:cNvPr id="6" name="Slide Number Placeholder 5">
            <a:extLst>
              <a:ext uri="{FF2B5EF4-FFF2-40B4-BE49-F238E27FC236}">
                <a16:creationId xmlns:a16="http://schemas.microsoft.com/office/drawing/2014/main" id="{CE0E5DF2-6728-914C-B046-382A09BD374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392775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6FD78-2B18-5C41-9B2A-987A5E8F345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B1F8DF-4D26-0E4A-9B43-4C8CF4571E7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2C0573-21A9-E245-A498-690B21359615}"/>
              </a:ext>
            </a:extLst>
          </p:cNvPr>
          <p:cNvSpPr>
            <a:spLocks noGrp="1"/>
          </p:cNvSpPr>
          <p:nvPr>
            <p:ph type="dt" sz="half" idx="10"/>
          </p:nvPr>
        </p:nvSpPr>
        <p:spPr/>
        <p:txBody>
          <a:bodyPr/>
          <a:lstStyle/>
          <a:p>
            <a:r>
              <a:rPr lang="en-GB"/>
              <a:t>v2 11/10/2024</a:t>
            </a:r>
            <a:endParaRPr lang="en-US"/>
          </a:p>
        </p:txBody>
      </p:sp>
      <p:sp>
        <p:nvSpPr>
          <p:cNvPr id="5" name="Footer Placeholder 4">
            <a:extLst>
              <a:ext uri="{FF2B5EF4-FFF2-40B4-BE49-F238E27FC236}">
                <a16:creationId xmlns:a16="http://schemas.microsoft.com/office/drawing/2014/main" id="{BEFAED74-4105-0245-8D30-EBFFC80D480C}"/>
              </a:ext>
            </a:extLst>
          </p:cNvPr>
          <p:cNvSpPr>
            <a:spLocks noGrp="1"/>
          </p:cNvSpPr>
          <p:nvPr>
            <p:ph type="ftr" sz="quarter" idx="11"/>
          </p:nvPr>
        </p:nvSpPr>
        <p:spPr/>
        <p:txBody>
          <a:bodyPr/>
          <a:lstStyle/>
          <a:p>
            <a:r>
              <a:rPr lang="en-US"/>
              <a:t>ESB-RES-C146  ESB Level 3 Certificate in Speech (Grade 8) 2.3. Leading a Discussion</a:t>
            </a:r>
          </a:p>
        </p:txBody>
      </p:sp>
      <p:sp>
        <p:nvSpPr>
          <p:cNvPr id="6" name="Slide Number Placeholder 5">
            <a:extLst>
              <a:ext uri="{FF2B5EF4-FFF2-40B4-BE49-F238E27FC236}">
                <a16:creationId xmlns:a16="http://schemas.microsoft.com/office/drawing/2014/main" id="{4114EEF4-DE88-A34C-A097-3C67B234568F}"/>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3848059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9B44-87F1-9449-B428-9797FCCCB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BD7D64-9149-E845-94AC-A63568B966C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A5A46E-30F4-C64D-AA5C-2B26832E7912}"/>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D23D10-C011-794C-BE2C-F90C5330228F}"/>
              </a:ext>
            </a:extLst>
          </p:cNvPr>
          <p:cNvSpPr>
            <a:spLocks noGrp="1"/>
          </p:cNvSpPr>
          <p:nvPr>
            <p:ph type="dt" sz="half" idx="10"/>
          </p:nvPr>
        </p:nvSpPr>
        <p:spPr/>
        <p:txBody>
          <a:bodyPr/>
          <a:lstStyle/>
          <a:p>
            <a:r>
              <a:rPr lang="en-GB"/>
              <a:t>v2 11/10/2024</a:t>
            </a:r>
            <a:endParaRPr lang="en-US"/>
          </a:p>
        </p:txBody>
      </p:sp>
      <p:sp>
        <p:nvSpPr>
          <p:cNvPr id="6" name="Footer Placeholder 5">
            <a:extLst>
              <a:ext uri="{FF2B5EF4-FFF2-40B4-BE49-F238E27FC236}">
                <a16:creationId xmlns:a16="http://schemas.microsoft.com/office/drawing/2014/main" id="{ACE9DA27-CCC0-C845-83E0-D2DAED94018A}"/>
              </a:ext>
            </a:extLst>
          </p:cNvPr>
          <p:cNvSpPr>
            <a:spLocks noGrp="1"/>
          </p:cNvSpPr>
          <p:nvPr>
            <p:ph type="ftr" sz="quarter" idx="11"/>
          </p:nvPr>
        </p:nvSpPr>
        <p:spPr/>
        <p:txBody>
          <a:bodyPr/>
          <a:lstStyle/>
          <a:p>
            <a:r>
              <a:rPr lang="en-US"/>
              <a:t>ESB-RES-C146  ESB Level 3 Certificate in Speech (Grade 8) 2.3. Leading a Discussion</a:t>
            </a:r>
          </a:p>
        </p:txBody>
      </p:sp>
      <p:sp>
        <p:nvSpPr>
          <p:cNvPr id="7" name="Slide Number Placeholder 6">
            <a:extLst>
              <a:ext uri="{FF2B5EF4-FFF2-40B4-BE49-F238E27FC236}">
                <a16:creationId xmlns:a16="http://schemas.microsoft.com/office/drawing/2014/main" id="{5739F30F-B6CD-1E4C-9F8D-7D95E73193E5}"/>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3297343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BF9DC-E5DE-134E-A1F0-C6AB5B03611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A7FA9A-4A58-514F-A496-7197565DD70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8BCDE2-6557-9F4F-A945-7859F5B9DD29}"/>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D9D11B-2219-5549-9D7C-A2E1833CC7A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0D6A558-8F49-FF47-942A-29E891C2833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389C6D-27D9-D34E-AD81-A008E032289F}"/>
              </a:ext>
            </a:extLst>
          </p:cNvPr>
          <p:cNvSpPr>
            <a:spLocks noGrp="1"/>
          </p:cNvSpPr>
          <p:nvPr>
            <p:ph type="dt" sz="half" idx="10"/>
          </p:nvPr>
        </p:nvSpPr>
        <p:spPr/>
        <p:txBody>
          <a:bodyPr/>
          <a:lstStyle/>
          <a:p>
            <a:r>
              <a:rPr lang="en-GB"/>
              <a:t>v2 11/10/2024</a:t>
            </a:r>
            <a:endParaRPr lang="en-US"/>
          </a:p>
        </p:txBody>
      </p:sp>
      <p:sp>
        <p:nvSpPr>
          <p:cNvPr id="8" name="Footer Placeholder 7">
            <a:extLst>
              <a:ext uri="{FF2B5EF4-FFF2-40B4-BE49-F238E27FC236}">
                <a16:creationId xmlns:a16="http://schemas.microsoft.com/office/drawing/2014/main" id="{1ECB338C-347E-FD4B-BBE5-9556FC8C7F2C}"/>
              </a:ext>
            </a:extLst>
          </p:cNvPr>
          <p:cNvSpPr>
            <a:spLocks noGrp="1"/>
          </p:cNvSpPr>
          <p:nvPr>
            <p:ph type="ftr" sz="quarter" idx="11"/>
          </p:nvPr>
        </p:nvSpPr>
        <p:spPr/>
        <p:txBody>
          <a:bodyPr/>
          <a:lstStyle/>
          <a:p>
            <a:r>
              <a:rPr lang="en-US"/>
              <a:t>ESB-RES-C146  ESB Level 3 Certificate in Speech (Grade 8) 2.3. Leading a Discussion</a:t>
            </a:r>
          </a:p>
        </p:txBody>
      </p:sp>
      <p:sp>
        <p:nvSpPr>
          <p:cNvPr id="9" name="Slide Number Placeholder 8">
            <a:extLst>
              <a:ext uri="{FF2B5EF4-FFF2-40B4-BE49-F238E27FC236}">
                <a16:creationId xmlns:a16="http://schemas.microsoft.com/office/drawing/2014/main" id="{083AFE20-7D27-9D4D-B202-493D1C173A0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759125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8765-84D7-744A-A329-2D253F5994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89E971-D553-764B-B27A-EFC8EC4268AB}"/>
              </a:ext>
            </a:extLst>
          </p:cNvPr>
          <p:cNvSpPr>
            <a:spLocks noGrp="1"/>
          </p:cNvSpPr>
          <p:nvPr>
            <p:ph type="dt" sz="half" idx="10"/>
          </p:nvPr>
        </p:nvSpPr>
        <p:spPr/>
        <p:txBody>
          <a:bodyPr/>
          <a:lstStyle/>
          <a:p>
            <a:r>
              <a:rPr lang="en-GB"/>
              <a:t>v2 11/10/2024</a:t>
            </a:r>
            <a:endParaRPr lang="en-US"/>
          </a:p>
        </p:txBody>
      </p:sp>
      <p:sp>
        <p:nvSpPr>
          <p:cNvPr id="4" name="Footer Placeholder 3">
            <a:extLst>
              <a:ext uri="{FF2B5EF4-FFF2-40B4-BE49-F238E27FC236}">
                <a16:creationId xmlns:a16="http://schemas.microsoft.com/office/drawing/2014/main" id="{DC0F501C-F391-A04B-A77F-E22C9149A695}"/>
              </a:ext>
            </a:extLst>
          </p:cNvPr>
          <p:cNvSpPr>
            <a:spLocks noGrp="1"/>
          </p:cNvSpPr>
          <p:nvPr>
            <p:ph type="ftr" sz="quarter" idx="11"/>
          </p:nvPr>
        </p:nvSpPr>
        <p:spPr/>
        <p:txBody>
          <a:bodyPr/>
          <a:lstStyle/>
          <a:p>
            <a:r>
              <a:rPr lang="en-US"/>
              <a:t>ESB-RES-C146  ESB Level 3 Certificate in Speech (Grade 8) 2.3. Leading a Discussion</a:t>
            </a:r>
          </a:p>
        </p:txBody>
      </p:sp>
      <p:sp>
        <p:nvSpPr>
          <p:cNvPr id="5" name="Slide Number Placeholder 4">
            <a:extLst>
              <a:ext uri="{FF2B5EF4-FFF2-40B4-BE49-F238E27FC236}">
                <a16:creationId xmlns:a16="http://schemas.microsoft.com/office/drawing/2014/main" id="{58490270-F13A-6042-AEFD-55131F5A4D2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403104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1484784"/>
            <a:ext cx="7886700" cy="1325563"/>
          </a:xfrm>
        </p:spPr>
        <p:txBody>
          <a:bodyPr/>
          <a:lstStyle/>
          <a:p>
            <a:r>
              <a:rPr lang="en-US" dirty="0"/>
              <a:t>Click to edit Master title style</a:t>
            </a:r>
          </a:p>
        </p:txBody>
      </p:sp>
      <p:sp>
        <p:nvSpPr>
          <p:cNvPr id="3" name="Date Placeholder 2"/>
          <p:cNvSpPr>
            <a:spLocks noGrp="1"/>
          </p:cNvSpPr>
          <p:nvPr>
            <p:ph type="dt" sz="half" idx="10"/>
          </p:nvPr>
        </p:nvSpPr>
        <p:spPr>
          <a:xfrm>
            <a:off x="179512" y="6356351"/>
            <a:ext cx="792088" cy="365125"/>
          </a:xfrm>
        </p:spPr>
        <p:txBody>
          <a:bodyPr/>
          <a:lstStyle/>
          <a:p>
            <a:r>
              <a:rPr lang="en-GB"/>
              <a:t>v2 11/10/2024</a:t>
            </a:r>
          </a:p>
        </p:txBody>
      </p:sp>
      <p:sp>
        <p:nvSpPr>
          <p:cNvPr id="4" name="Footer Placeholder 3"/>
          <p:cNvSpPr>
            <a:spLocks noGrp="1"/>
          </p:cNvSpPr>
          <p:nvPr>
            <p:ph type="ftr" sz="quarter" idx="11"/>
          </p:nvPr>
        </p:nvSpPr>
        <p:spPr>
          <a:xfrm>
            <a:off x="2411760" y="6356351"/>
            <a:ext cx="2914948" cy="365125"/>
          </a:xfrm>
        </p:spPr>
        <p:txBody>
          <a:bodyPr/>
          <a:lstStyle/>
          <a:p>
            <a:r>
              <a:rPr lang="en-US"/>
              <a:t>ESB-RES-C146  ESB Level 3 Certificate in Speech (Grade 8) 2.3. Leading a Discussion</a:t>
            </a:r>
            <a:endParaRPr lang="en-GB"/>
          </a:p>
        </p:txBody>
      </p:sp>
      <p:sp>
        <p:nvSpPr>
          <p:cNvPr id="5" name="Slide Number Placeholder 4"/>
          <p:cNvSpPr>
            <a:spLocks noGrp="1"/>
          </p:cNvSpPr>
          <p:nvPr>
            <p:ph type="sldNum" sz="quarter" idx="12"/>
          </p:nvPr>
        </p:nvSpPr>
        <p:spPr>
          <a:xfrm>
            <a:off x="5672708" y="6356351"/>
            <a:ext cx="1491580" cy="365125"/>
          </a:xfrm>
        </p:spPr>
        <p:txBody>
          <a:bodyPr/>
          <a:lstStyle/>
          <a:p>
            <a:fld id="{EFC07C4F-4DD7-4452-9CBE-7B4BC77324C7}" type="slidenum">
              <a:rPr lang="en-GB" smtClean="0"/>
              <a:t>‹#›</a:t>
            </a:fld>
            <a:endParaRPr lang="en-GB"/>
          </a:p>
        </p:txBody>
      </p:sp>
      <p:pic>
        <p:nvPicPr>
          <p:cNvPr id="6" name="Picture 5">
            <a:extLst>
              <a:ext uri="{FF2B5EF4-FFF2-40B4-BE49-F238E27FC236}">
                <a16:creationId xmlns:a16="http://schemas.microsoft.com/office/drawing/2014/main" id="{147E8AE4-960E-AD43-B751-DEF8CDFA610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3006" b="25809"/>
          <a:stretch/>
        </p:blipFill>
        <p:spPr>
          <a:xfrm>
            <a:off x="0" y="0"/>
            <a:ext cx="9144000" cy="1152128"/>
          </a:xfrm>
          <a:prstGeom prst="rect">
            <a:avLst/>
          </a:prstGeom>
        </p:spPr>
      </p:pic>
      <p:pic>
        <p:nvPicPr>
          <p:cNvPr id="7" name="Picture 6">
            <a:extLst>
              <a:ext uri="{FF2B5EF4-FFF2-40B4-BE49-F238E27FC236}">
                <a16:creationId xmlns:a16="http://schemas.microsoft.com/office/drawing/2014/main" id="{33066A86-E4DD-F341-B26F-3E2EB20DE30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62576" y="6356351"/>
            <a:ext cx="432048" cy="351252"/>
          </a:xfrm>
          <a:prstGeom prst="rect">
            <a:avLst/>
          </a:prstGeom>
        </p:spPr>
      </p:pic>
      <p:sp>
        <p:nvSpPr>
          <p:cNvPr id="8" name="TextBox 7">
            <a:extLst>
              <a:ext uri="{FF2B5EF4-FFF2-40B4-BE49-F238E27FC236}">
                <a16:creationId xmlns:a16="http://schemas.microsoft.com/office/drawing/2014/main" id="{2596B760-A39D-D247-B599-343715BCDB13}"/>
              </a:ext>
            </a:extLst>
          </p:cNvPr>
          <p:cNvSpPr txBox="1"/>
          <p:nvPr userDrawn="1"/>
        </p:nvSpPr>
        <p:spPr>
          <a:xfrm>
            <a:off x="7510288" y="6352144"/>
            <a:ext cx="1022152" cy="369332"/>
          </a:xfrm>
          <a:prstGeom prst="rect">
            <a:avLst/>
          </a:prstGeom>
          <a:noFill/>
        </p:spPr>
        <p:txBody>
          <a:bodyPr wrap="square" rtlCol="0">
            <a:spAutoFit/>
          </a:bodyPr>
          <a:lstStyle/>
          <a:p>
            <a:r>
              <a:rPr lang="en-GB" dirty="0"/>
              <a:t>@ESBUK</a:t>
            </a:r>
          </a:p>
        </p:txBody>
      </p:sp>
    </p:spTree>
    <p:extLst>
      <p:ext uri="{BB962C8B-B14F-4D97-AF65-F5344CB8AC3E}">
        <p14:creationId xmlns:p14="http://schemas.microsoft.com/office/powerpoint/2010/main" val="215392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C45B39-8F22-CD45-B2B2-D556B9E90C89}"/>
              </a:ext>
            </a:extLst>
          </p:cNvPr>
          <p:cNvSpPr>
            <a:spLocks noGrp="1"/>
          </p:cNvSpPr>
          <p:nvPr>
            <p:ph type="dt" sz="half" idx="10"/>
          </p:nvPr>
        </p:nvSpPr>
        <p:spPr/>
        <p:txBody>
          <a:bodyPr/>
          <a:lstStyle/>
          <a:p>
            <a:r>
              <a:rPr lang="en-GB"/>
              <a:t>v2 11/10/2024</a:t>
            </a:r>
            <a:endParaRPr lang="en-US"/>
          </a:p>
        </p:txBody>
      </p:sp>
      <p:sp>
        <p:nvSpPr>
          <p:cNvPr id="3" name="Footer Placeholder 2">
            <a:extLst>
              <a:ext uri="{FF2B5EF4-FFF2-40B4-BE49-F238E27FC236}">
                <a16:creationId xmlns:a16="http://schemas.microsoft.com/office/drawing/2014/main" id="{6730155F-E6BB-7D47-B74E-68E319176C68}"/>
              </a:ext>
            </a:extLst>
          </p:cNvPr>
          <p:cNvSpPr>
            <a:spLocks noGrp="1"/>
          </p:cNvSpPr>
          <p:nvPr>
            <p:ph type="ftr" sz="quarter" idx="11"/>
          </p:nvPr>
        </p:nvSpPr>
        <p:spPr/>
        <p:txBody>
          <a:bodyPr/>
          <a:lstStyle/>
          <a:p>
            <a:r>
              <a:rPr lang="en-US"/>
              <a:t>ESB-RES-C146  ESB Level 3 Certificate in Speech (Grade 8) 2.3. Leading a Discussion</a:t>
            </a:r>
          </a:p>
        </p:txBody>
      </p:sp>
      <p:sp>
        <p:nvSpPr>
          <p:cNvPr id="4" name="Slide Number Placeholder 3">
            <a:extLst>
              <a:ext uri="{FF2B5EF4-FFF2-40B4-BE49-F238E27FC236}">
                <a16:creationId xmlns:a16="http://schemas.microsoft.com/office/drawing/2014/main" id="{A1838982-0AD9-5D43-AEA9-531E60410AA3}"/>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1518407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692C-9455-564A-915B-AABAD5AE1AB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0D9C1C-A125-E249-B796-E218343EFB5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676FDA-F4A5-3149-9428-0D5355FE42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AE388B-6BE2-6F42-9FCD-F7383A89D263}"/>
              </a:ext>
            </a:extLst>
          </p:cNvPr>
          <p:cNvSpPr>
            <a:spLocks noGrp="1"/>
          </p:cNvSpPr>
          <p:nvPr>
            <p:ph type="dt" sz="half" idx="10"/>
          </p:nvPr>
        </p:nvSpPr>
        <p:spPr/>
        <p:txBody>
          <a:bodyPr/>
          <a:lstStyle/>
          <a:p>
            <a:r>
              <a:rPr lang="en-GB"/>
              <a:t>v2 11/10/2024</a:t>
            </a:r>
            <a:endParaRPr lang="en-US"/>
          </a:p>
        </p:txBody>
      </p:sp>
      <p:sp>
        <p:nvSpPr>
          <p:cNvPr id="6" name="Footer Placeholder 5">
            <a:extLst>
              <a:ext uri="{FF2B5EF4-FFF2-40B4-BE49-F238E27FC236}">
                <a16:creationId xmlns:a16="http://schemas.microsoft.com/office/drawing/2014/main" id="{54EECDA6-8AA7-BD4A-AD46-650DC514F68E}"/>
              </a:ext>
            </a:extLst>
          </p:cNvPr>
          <p:cNvSpPr>
            <a:spLocks noGrp="1"/>
          </p:cNvSpPr>
          <p:nvPr>
            <p:ph type="ftr" sz="quarter" idx="11"/>
          </p:nvPr>
        </p:nvSpPr>
        <p:spPr/>
        <p:txBody>
          <a:bodyPr/>
          <a:lstStyle/>
          <a:p>
            <a:r>
              <a:rPr lang="en-US"/>
              <a:t>ESB-RES-C146  ESB Level 3 Certificate in Speech (Grade 8) 2.3. Leading a Discussion</a:t>
            </a:r>
          </a:p>
        </p:txBody>
      </p:sp>
      <p:sp>
        <p:nvSpPr>
          <p:cNvPr id="7" name="Slide Number Placeholder 6">
            <a:extLst>
              <a:ext uri="{FF2B5EF4-FFF2-40B4-BE49-F238E27FC236}">
                <a16:creationId xmlns:a16="http://schemas.microsoft.com/office/drawing/2014/main" id="{88585C52-9624-F146-8E17-61263F9638F2}"/>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593439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5A5-E1D8-654A-99EB-B81115FAA77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CA6445-0338-BC4A-8520-0A47F3460BE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A2FAAF-1D5A-F74B-A238-BEE5395B269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1D4FBE-C7C1-6A4D-8763-912AE8099667}"/>
              </a:ext>
            </a:extLst>
          </p:cNvPr>
          <p:cNvSpPr>
            <a:spLocks noGrp="1"/>
          </p:cNvSpPr>
          <p:nvPr>
            <p:ph type="dt" sz="half" idx="10"/>
          </p:nvPr>
        </p:nvSpPr>
        <p:spPr/>
        <p:txBody>
          <a:bodyPr/>
          <a:lstStyle/>
          <a:p>
            <a:r>
              <a:rPr lang="en-GB"/>
              <a:t>v2 11/10/2024</a:t>
            </a:r>
            <a:endParaRPr lang="en-US"/>
          </a:p>
        </p:txBody>
      </p:sp>
      <p:sp>
        <p:nvSpPr>
          <p:cNvPr id="6" name="Footer Placeholder 5">
            <a:extLst>
              <a:ext uri="{FF2B5EF4-FFF2-40B4-BE49-F238E27FC236}">
                <a16:creationId xmlns:a16="http://schemas.microsoft.com/office/drawing/2014/main" id="{604223B2-4D22-4042-894B-5587E2F35A8A}"/>
              </a:ext>
            </a:extLst>
          </p:cNvPr>
          <p:cNvSpPr>
            <a:spLocks noGrp="1"/>
          </p:cNvSpPr>
          <p:nvPr>
            <p:ph type="ftr" sz="quarter" idx="11"/>
          </p:nvPr>
        </p:nvSpPr>
        <p:spPr/>
        <p:txBody>
          <a:bodyPr/>
          <a:lstStyle/>
          <a:p>
            <a:r>
              <a:rPr lang="en-US"/>
              <a:t>ESB-RES-C146  ESB Level 3 Certificate in Speech (Grade 8) 2.3. Leading a Discussion</a:t>
            </a:r>
          </a:p>
        </p:txBody>
      </p:sp>
      <p:sp>
        <p:nvSpPr>
          <p:cNvPr id="7" name="Slide Number Placeholder 6">
            <a:extLst>
              <a:ext uri="{FF2B5EF4-FFF2-40B4-BE49-F238E27FC236}">
                <a16:creationId xmlns:a16="http://schemas.microsoft.com/office/drawing/2014/main" id="{0F0C9A0B-F2BA-F24A-9D99-DFA721710BC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667246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9AE1F-43EE-3748-8ED8-C691B6F3BA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80C4DA-3E51-2F4B-8402-3DBD7C69C75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366FBE-120C-6643-BC1D-FB83863045FB}"/>
              </a:ext>
            </a:extLst>
          </p:cNvPr>
          <p:cNvSpPr>
            <a:spLocks noGrp="1"/>
          </p:cNvSpPr>
          <p:nvPr>
            <p:ph type="dt" sz="half" idx="10"/>
          </p:nvPr>
        </p:nvSpPr>
        <p:spPr/>
        <p:txBody>
          <a:bodyPr/>
          <a:lstStyle/>
          <a:p>
            <a:r>
              <a:rPr lang="en-GB"/>
              <a:t>v2 11/10/2024</a:t>
            </a:r>
            <a:endParaRPr lang="en-US"/>
          </a:p>
        </p:txBody>
      </p:sp>
      <p:sp>
        <p:nvSpPr>
          <p:cNvPr id="5" name="Footer Placeholder 4">
            <a:extLst>
              <a:ext uri="{FF2B5EF4-FFF2-40B4-BE49-F238E27FC236}">
                <a16:creationId xmlns:a16="http://schemas.microsoft.com/office/drawing/2014/main" id="{43E9543D-EA10-3546-8A86-631EC272038A}"/>
              </a:ext>
            </a:extLst>
          </p:cNvPr>
          <p:cNvSpPr>
            <a:spLocks noGrp="1"/>
          </p:cNvSpPr>
          <p:nvPr>
            <p:ph type="ftr" sz="quarter" idx="11"/>
          </p:nvPr>
        </p:nvSpPr>
        <p:spPr/>
        <p:txBody>
          <a:bodyPr/>
          <a:lstStyle/>
          <a:p>
            <a:r>
              <a:rPr lang="en-US"/>
              <a:t>ESB-RES-C146  ESB Level 3 Certificate in Speech (Grade 8) 2.3. Leading a Discussion</a:t>
            </a:r>
          </a:p>
        </p:txBody>
      </p:sp>
      <p:sp>
        <p:nvSpPr>
          <p:cNvPr id="6" name="Slide Number Placeholder 5">
            <a:extLst>
              <a:ext uri="{FF2B5EF4-FFF2-40B4-BE49-F238E27FC236}">
                <a16:creationId xmlns:a16="http://schemas.microsoft.com/office/drawing/2014/main" id="{AA8A2AD0-F386-A740-A670-903E3300095A}"/>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1090618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63CBD5-2396-1E41-9333-AD414D435A2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BB5769-E401-E944-A524-C2C35A1081FE}"/>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4C7AC-73A6-3041-BB65-95F1FCE0AA33}"/>
              </a:ext>
            </a:extLst>
          </p:cNvPr>
          <p:cNvSpPr>
            <a:spLocks noGrp="1"/>
          </p:cNvSpPr>
          <p:nvPr>
            <p:ph type="dt" sz="half" idx="10"/>
          </p:nvPr>
        </p:nvSpPr>
        <p:spPr/>
        <p:txBody>
          <a:bodyPr/>
          <a:lstStyle/>
          <a:p>
            <a:r>
              <a:rPr lang="en-GB"/>
              <a:t>v2 11/10/2024</a:t>
            </a:r>
            <a:endParaRPr lang="en-US"/>
          </a:p>
        </p:txBody>
      </p:sp>
      <p:sp>
        <p:nvSpPr>
          <p:cNvPr id="5" name="Footer Placeholder 4">
            <a:extLst>
              <a:ext uri="{FF2B5EF4-FFF2-40B4-BE49-F238E27FC236}">
                <a16:creationId xmlns:a16="http://schemas.microsoft.com/office/drawing/2014/main" id="{C70587F6-75C7-2148-8B79-31080C0FC59D}"/>
              </a:ext>
            </a:extLst>
          </p:cNvPr>
          <p:cNvSpPr>
            <a:spLocks noGrp="1"/>
          </p:cNvSpPr>
          <p:nvPr>
            <p:ph type="ftr" sz="quarter" idx="11"/>
          </p:nvPr>
        </p:nvSpPr>
        <p:spPr/>
        <p:txBody>
          <a:bodyPr/>
          <a:lstStyle/>
          <a:p>
            <a:r>
              <a:rPr lang="en-US"/>
              <a:t>ESB-RES-C146  ESB Level 3 Certificate in Speech (Grade 8) 2.3. Leading a Discussion</a:t>
            </a:r>
          </a:p>
        </p:txBody>
      </p:sp>
      <p:sp>
        <p:nvSpPr>
          <p:cNvPr id="6" name="Slide Number Placeholder 5">
            <a:extLst>
              <a:ext uri="{FF2B5EF4-FFF2-40B4-BE49-F238E27FC236}">
                <a16:creationId xmlns:a16="http://schemas.microsoft.com/office/drawing/2014/main" id="{82048A04-D702-C24C-9707-D3E019B605C6}"/>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96244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v2 11/10/2024</a:t>
            </a:r>
          </a:p>
        </p:txBody>
      </p:sp>
      <p:sp>
        <p:nvSpPr>
          <p:cNvPr id="5" name="Footer Placeholder 4"/>
          <p:cNvSpPr>
            <a:spLocks noGrp="1"/>
          </p:cNvSpPr>
          <p:nvPr>
            <p:ph type="ftr" sz="quarter" idx="11"/>
          </p:nvPr>
        </p:nvSpPr>
        <p:spPr/>
        <p:txBody>
          <a:bodyPr/>
          <a:lstStyle/>
          <a:p>
            <a:r>
              <a:rPr lang="en-US"/>
              <a:t>ESB-RES-C146  ESB Level 3 Certificate in Speech (Grade 8) 2.3. Leading a Discussion</a:t>
            </a:r>
            <a:endParaRPr lang="en-GB"/>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403058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v2 11/10/2024</a:t>
            </a:r>
          </a:p>
        </p:txBody>
      </p:sp>
      <p:sp>
        <p:nvSpPr>
          <p:cNvPr id="4" name="Footer Placeholder 3"/>
          <p:cNvSpPr>
            <a:spLocks noGrp="1"/>
          </p:cNvSpPr>
          <p:nvPr>
            <p:ph type="ftr" sz="quarter" idx="11"/>
          </p:nvPr>
        </p:nvSpPr>
        <p:spPr/>
        <p:txBody>
          <a:bodyPr/>
          <a:lstStyle/>
          <a:p>
            <a:r>
              <a:rPr lang="en-US"/>
              <a:t>ESB-RES-C146  ESB Level 3 Certificate in Speech (Grade 8) 2.3. Leading a Discussion</a:t>
            </a:r>
            <a:endParaRPr lang="en-GB"/>
          </a:p>
        </p:txBody>
      </p:sp>
      <p:sp>
        <p:nvSpPr>
          <p:cNvPr id="5" name="Slide Number Placeholder 4"/>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1810615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GB"/>
              <a:t>v2 11/10/2024</a:t>
            </a:r>
          </a:p>
        </p:txBody>
      </p:sp>
      <p:sp>
        <p:nvSpPr>
          <p:cNvPr id="5" name="Footer Placeholder 4"/>
          <p:cNvSpPr>
            <a:spLocks noGrp="1"/>
          </p:cNvSpPr>
          <p:nvPr>
            <p:ph type="ftr" sz="quarter" idx="11"/>
          </p:nvPr>
        </p:nvSpPr>
        <p:spPr/>
        <p:txBody>
          <a:bodyPr/>
          <a:lstStyle/>
          <a:p>
            <a:r>
              <a:rPr lang="en-US"/>
              <a:t>ESB-RES-C146  ESB Level 3 Certificate in Speech (Grade 8) 2.3. Leading a Discussion</a:t>
            </a:r>
            <a:endParaRPr lang="en-GB"/>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251417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v2 11/10/2024</a:t>
            </a:r>
          </a:p>
        </p:txBody>
      </p:sp>
      <p:sp>
        <p:nvSpPr>
          <p:cNvPr id="6" name="Footer Placeholder 5"/>
          <p:cNvSpPr>
            <a:spLocks noGrp="1"/>
          </p:cNvSpPr>
          <p:nvPr>
            <p:ph type="ftr" sz="quarter" idx="11"/>
          </p:nvPr>
        </p:nvSpPr>
        <p:spPr/>
        <p:txBody>
          <a:bodyPr/>
          <a:lstStyle/>
          <a:p>
            <a:r>
              <a:rPr lang="en-US"/>
              <a:t>ESB-RES-C146  ESB Level 3 Certificate in Speech (Grade 8) 2.3. Leading a Discussion</a:t>
            </a:r>
            <a:endParaRPr lang="en-GB"/>
          </a:p>
        </p:txBody>
      </p:sp>
      <p:sp>
        <p:nvSpPr>
          <p:cNvPr id="7" name="Slide Number Placeholder 6"/>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48779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v2 11/10/2024</a:t>
            </a:r>
          </a:p>
        </p:txBody>
      </p:sp>
      <p:sp>
        <p:nvSpPr>
          <p:cNvPr id="8" name="Footer Placeholder 7"/>
          <p:cNvSpPr>
            <a:spLocks noGrp="1"/>
          </p:cNvSpPr>
          <p:nvPr>
            <p:ph type="ftr" sz="quarter" idx="11"/>
          </p:nvPr>
        </p:nvSpPr>
        <p:spPr/>
        <p:txBody>
          <a:bodyPr/>
          <a:lstStyle/>
          <a:p>
            <a:r>
              <a:rPr lang="en-US"/>
              <a:t>ESB-RES-C146  ESB Level 3 Certificate in Speech (Grade 8) 2.3. Leading a Discussion</a:t>
            </a:r>
            <a:endParaRPr lang="en-GB"/>
          </a:p>
        </p:txBody>
      </p:sp>
      <p:sp>
        <p:nvSpPr>
          <p:cNvPr id="9" name="Slide Number Placeholder 8"/>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8748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v2 11/10/2024</a:t>
            </a:r>
          </a:p>
        </p:txBody>
      </p:sp>
      <p:sp>
        <p:nvSpPr>
          <p:cNvPr id="4" name="Footer Placeholder 3"/>
          <p:cNvSpPr>
            <a:spLocks noGrp="1"/>
          </p:cNvSpPr>
          <p:nvPr>
            <p:ph type="ftr" sz="quarter" idx="11"/>
          </p:nvPr>
        </p:nvSpPr>
        <p:spPr/>
        <p:txBody>
          <a:bodyPr/>
          <a:lstStyle/>
          <a:p>
            <a:r>
              <a:rPr lang="en-US"/>
              <a:t>ESB-RES-C146  ESB Level 3 Certificate in Speech (Grade 8) 2.3. Leading a Discussion</a:t>
            </a:r>
            <a:endParaRPr lang="en-GB"/>
          </a:p>
        </p:txBody>
      </p:sp>
      <p:sp>
        <p:nvSpPr>
          <p:cNvPr id="5" name="Slide Number Placeholder 4"/>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364464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v2 11/10/2024</a:t>
            </a:r>
          </a:p>
        </p:txBody>
      </p:sp>
      <p:sp>
        <p:nvSpPr>
          <p:cNvPr id="3" name="Footer Placeholder 2"/>
          <p:cNvSpPr>
            <a:spLocks noGrp="1"/>
          </p:cNvSpPr>
          <p:nvPr>
            <p:ph type="ftr" sz="quarter" idx="11"/>
          </p:nvPr>
        </p:nvSpPr>
        <p:spPr/>
        <p:txBody>
          <a:bodyPr/>
          <a:lstStyle/>
          <a:p>
            <a:r>
              <a:rPr lang="en-US"/>
              <a:t>ESB-RES-C146  ESB Level 3 Certificate in Speech (Grade 8) 2.3. Leading a Discussion</a:t>
            </a:r>
            <a:endParaRPr lang="en-GB"/>
          </a:p>
        </p:txBody>
      </p:sp>
      <p:sp>
        <p:nvSpPr>
          <p:cNvPr id="4" name="Slide Number Placeholder 3"/>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318927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v2 11/10/2024</a:t>
            </a:r>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ESB-RES-C146  ESB Level 3 Certificate in Speech (Grade 8) 2.3. Leading a Discussion</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C07C4F-4DD7-4452-9CBE-7B4BC77324C7}" type="slidenum">
              <a:rPr lang="en-GB" smtClean="0"/>
              <a:t>‹#›</a:t>
            </a:fld>
            <a:endParaRPr lang="en-GB" dirty="0"/>
          </a:p>
        </p:txBody>
      </p:sp>
    </p:spTree>
    <p:extLst>
      <p:ext uri="{BB962C8B-B14F-4D97-AF65-F5344CB8AC3E}">
        <p14:creationId xmlns:p14="http://schemas.microsoft.com/office/powerpoint/2010/main" val="2235221457"/>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74" r:id="rId3"/>
    <p:sldLayoutId id="214748368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B8F6DA-4F64-B141-A188-9B0FCB51C47E}"/>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A22BBE-F8C8-B04C-B0A8-E4551DD7CB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DFA96A-8A86-D041-B287-D9DB5F7BEA15}"/>
              </a:ext>
            </a:extLst>
          </p:cNvPr>
          <p:cNvSpPr>
            <a:spLocks noGrp="1"/>
          </p:cNvSpPr>
          <p:nvPr>
            <p:ph type="dt" sz="half" idx="2"/>
          </p:nvPr>
        </p:nvSpPr>
        <p:spPr>
          <a:xfrm>
            <a:off x="628650" y="6356350"/>
            <a:ext cx="847006"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v2 11/10/2024</a:t>
            </a:r>
            <a:endParaRPr lang="en-US" dirty="0"/>
          </a:p>
        </p:txBody>
      </p:sp>
      <p:sp>
        <p:nvSpPr>
          <p:cNvPr id="5" name="Footer Placeholder 4">
            <a:extLst>
              <a:ext uri="{FF2B5EF4-FFF2-40B4-BE49-F238E27FC236}">
                <a16:creationId xmlns:a16="http://schemas.microsoft.com/office/drawing/2014/main" id="{08D5F56B-812F-FE48-B763-EDE7306DCB36}"/>
              </a:ext>
            </a:extLst>
          </p:cNvPr>
          <p:cNvSpPr>
            <a:spLocks noGrp="1"/>
          </p:cNvSpPr>
          <p:nvPr>
            <p:ph type="ftr" sz="quarter" idx="3"/>
          </p:nvPr>
        </p:nvSpPr>
        <p:spPr>
          <a:xfrm>
            <a:off x="3028950" y="6356350"/>
            <a:ext cx="298321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ESB-RES-C146  ESB Level 3 Certificate in Speech (Grade 8) 2.3. Leading a Discussion</a:t>
            </a:r>
          </a:p>
        </p:txBody>
      </p:sp>
      <p:sp>
        <p:nvSpPr>
          <p:cNvPr id="6" name="Slide Number Placeholder 5">
            <a:extLst>
              <a:ext uri="{FF2B5EF4-FFF2-40B4-BE49-F238E27FC236}">
                <a16:creationId xmlns:a16="http://schemas.microsoft.com/office/drawing/2014/main" id="{31560CD7-9D28-234B-8A60-02B8976E029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F4B7D-873E-F24F-88CE-73B8D20481BF}" type="slidenum">
              <a:rPr lang="en-US" smtClean="0"/>
              <a:t>‹#›</a:t>
            </a:fld>
            <a:endParaRPr lang="en-US"/>
          </a:p>
        </p:txBody>
      </p:sp>
    </p:spTree>
    <p:extLst>
      <p:ext uri="{BB962C8B-B14F-4D97-AF65-F5344CB8AC3E}">
        <p14:creationId xmlns:p14="http://schemas.microsoft.com/office/powerpoint/2010/main" val="118831337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MRl2yXKP3cw" TargetMode="External"/><Relationship Id="rId5" Type="http://schemas.openxmlformats.org/officeDocument/2006/relationships/image" Target="../media/image3.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www.youtube.com/embed/KYQDA6UTMxo" TargetMode="External"/><Relationship Id="rId5" Type="http://schemas.openxmlformats.org/officeDocument/2006/relationships/image" Target="../media/image3.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1129830"/>
            <a:ext cx="8496944" cy="720080"/>
          </a:xfrm>
        </p:spPr>
        <p:txBody>
          <a:bodyPr/>
          <a:lstStyle/>
          <a:p>
            <a:r>
              <a:rPr lang="en-US" b="1" i="1" dirty="0">
                <a:latin typeface="+mn-lt"/>
              </a:rPr>
              <a:t>Section 2: Leading a discussion</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r>
              <a:rPr lang="en-GB"/>
              <a:t>v2 11/10/2024</a:t>
            </a:r>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1</a:t>
            </a:fld>
            <a:endParaRPr lang="en-GB"/>
          </a:p>
        </p:txBody>
      </p:sp>
      <p:sp>
        <p:nvSpPr>
          <p:cNvPr id="8" name="Rectangle 7">
            <a:extLst>
              <a:ext uri="{FF2B5EF4-FFF2-40B4-BE49-F238E27FC236}">
                <a16:creationId xmlns:a16="http://schemas.microsoft.com/office/drawing/2014/main" id="{91C40BA8-F8E8-4730-B552-A69487DC2E19}"/>
              </a:ext>
            </a:extLst>
          </p:cNvPr>
          <p:cNvSpPr/>
          <p:nvPr/>
        </p:nvSpPr>
        <p:spPr>
          <a:xfrm>
            <a:off x="323528" y="2276872"/>
            <a:ext cx="8496944" cy="792088"/>
          </a:xfrm>
          <a:prstGeom prst="rect">
            <a:avLst/>
          </a:prstGeom>
          <a:solidFill>
            <a:srgbClr val="C3D62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i="1" dirty="0"/>
              <a:t>Lesson Objective: Planning for and leading a discussion</a:t>
            </a:r>
          </a:p>
        </p:txBody>
      </p:sp>
      <p:sp>
        <p:nvSpPr>
          <p:cNvPr id="9" name="Rectangle 8">
            <a:extLst>
              <a:ext uri="{FF2B5EF4-FFF2-40B4-BE49-F238E27FC236}">
                <a16:creationId xmlns:a16="http://schemas.microsoft.com/office/drawing/2014/main" id="{34C17F80-01F8-43BE-B416-D3A5D6CF57AD}"/>
              </a:ext>
            </a:extLst>
          </p:cNvPr>
          <p:cNvSpPr/>
          <p:nvPr/>
        </p:nvSpPr>
        <p:spPr>
          <a:xfrm>
            <a:off x="323528" y="3284984"/>
            <a:ext cx="8496944" cy="2592288"/>
          </a:xfrm>
          <a:prstGeom prst="rect">
            <a:avLst/>
          </a:prstGeom>
          <a:solidFill>
            <a:srgbClr val="FBD10B"/>
          </a:solidFill>
          <a:ln>
            <a:noFill/>
          </a:ln>
        </p:spPr>
        <p:style>
          <a:lnRef idx="2">
            <a:schemeClr val="dk1"/>
          </a:lnRef>
          <a:fillRef idx="1">
            <a:schemeClr val="lt1"/>
          </a:fillRef>
          <a:effectRef idx="0">
            <a:schemeClr val="dk1"/>
          </a:effectRef>
          <a:fontRef idx="minor">
            <a:schemeClr val="dk1"/>
          </a:fontRef>
        </p:style>
        <p:txBody>
          <a:bodyPr rtlCol="0" anchor="t"/>
          <a:lstStyle/>
          <a:p>
            <a:r>
              <a:rPr lang="en-GB" b="1" i="1" dirty="0"/>
              <a:t>Lesson Outcomes: </a:t>
            </a:r>
          </a:p>
          <a:p>
            <a:r>
              <a:rPr lang="en-GB" b="1" i="1" dirty="0"/>
              <a:t>By the end of this lesson, you should have:</a:t>
            </a:r>
          </a:p>
          <a:p>
            <a:pPr marL="285750" indent="-285750">
              <a:buFont typeface="Arial" panose="020B0604020202020204" pitchFamily="34" charset="0"/>
              <a:buChar char="•"/>
            </a:pPr>
            <a:r>
              <a:rPr lang="en-GB" sz="1600" dirty="0"/>
              <a:t>Explored what makes a successful discussion</a:t>
            </a:r>
          </a:p>
          <a:p>
            <a:pPr marL="285750" indent="-285750">
              <a:buFont typeface="Arial" panose="020B0604020202020204" pitchFamily="34" charset="0"/>
              <a:buChar char="•"/>
            </a:pPr>
            <a:r>
              <a:rPr lang="en-GB" sz="1600" dirty="0"/>
              <a:t>Selected discussion points from your news item</a:t>
            </a:r>
          </a:p>
          <a:p>
            <a:pPr marL="285750" indent="-285750">
              <a:buFont typeface="Arial" panose="020B0604020202020204" pitchFamily="34" charset="0"/>
              <a:buChar char="•"/>
            </a:pPr>
            <a:r>
              <a:rPr lang="en-GB" sz="1600" dirty="0"/>
              <a:t>Predicted any questions, opinions, or different perspectives</a:t>
            </a:r>
          </a:p>
          <a:p>
            <a:pPr marL="285750" indent="-285750">
              <a:buFont typeface="Arial" panose="020B0604020202020204" pitchFamily="34" charset="0"/>
              <a:buChar char="•"/>
            </a:pPr>
            <a:r>
              <a:rPr lang="en-GB" sz="1600" dirty="0"/>
              <a:t>Identified any areas of further research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b="1" i="1" dirty="0"/>
          </a:p>
          <a:p>
            <a:pPr marL="285750" indent="-285750">
              <a:buFont typeface="Arial" panose="020B0604020202020204" pitchFamily="34" charset="0"/>
              <a:buChar char="•"/>
            </a:pPr>
            <a:endParaRPr lang="en-GB" b="1" i="1" dirty="0"/>
          </a:p>
        </p:txBody>
      </p:sp>
      <p:pic>
        <p:nvPicPr>
          <p:cNvPr id="6" name="Picture 5">
            <a:extLst>
              <a:ext uri="{FF2B5EF4-FFF2-40B4-BE49-F238E27FC236}">
                <a16:creationId xmlns:a16="http://schemas.microsoft.com/office/drawing/2014/main" id="{91218496-0A52-EE23-D150-C7028AD1B130}"/>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81843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24745"/>
            <a:ext cx="7886700" cy="864095"/>
          </a:xfrm>
        </p:spPr>
        <p:txBody>
          <a:bodyPr>
            <a:normAutofit fontScale="90000"/>
          </a:bodyPr>
          <a:lstStyle/>
          <a:p>
            <a:r>
              <a:rPr lang="en-GB" b="1" i="1" dirty="0">
                <a:latin typeface="+mn-lt"/>
              </a:rPr>
              <a:t>Preparing for your Discussion:</a:t>
            </a:r>
            <a:br>
              <a:rPr lang="en-GB" b="1" i="1" dirty="0">
                <a:latin typeface="+mn-lt"/>
              </a:rPr>
            </a:br>
            <a:r>
              <a:rPr lang="en-GB" b="1" i="1" dirty="0">
                <a:latin typeface="+mn-lt"/>
              </a:rPr>
              <a:t>Predicting (Example): Colston 4</a:t>
            </a:r>
          </a:p>
        </p:txBody>
      </p:sp>
      <p:sp>
        <p:nvSpPr>
          <p:cNvPr id="3" name="Date Placeholder 2"/>
          <p:cNvSpPr>
            <a:spLocks noGrp="1"/>
          </p:cNvSpPr>
          <p:nvPr>
            <p:ph type="dt" sz="half" idx="10"/>
          </p:nvPr>
        </p:nvSpPr>
        <p:spPr/>
        <p:txBody>
          <a:bodyPr/>
          <a:lstStyle/>
          <a:p>
            <a:r>
              <a:rPr lang="en-GB"/>
              <a:t>v2 11/10/2024</a:t>
            </a:r>
          </a:p>
        </p:txBody>
      </p:sp>
      <p:sp>
        <p:nvSpPr>
          <p:cNvPr id="4" name="Footer Placeholder 3"/>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p:cNvSpPr>
            <a:spLocks noGrp="1"/>
          </p:cNvSpPr>
          <p:nvPr>
            <p:ph type="sldNum" sz="quarter" idx="12"/>
          </p:nvPr>
        </p:nvSpPr>
        <p:spPr/>
        <p:txBody>
          <a:bodyPr/>
          <a:lstStyle/>
          <a:p>
            <a:fld id="{EFC07C4F-4DD7-4452-9CBE-7B4BC77324C7}" type="slidenum">
              <a:rPr lang="en-GB" smtClean="0"/>
              <a:t>10</a:t>
            </a:fld>
            <a:endParaRPr lang="en-GB"/>
          </a:p>
        </p:txBody>
      </p:sp>
      <p:sp>
        <p:nvSpPr>
          <p:cNvPr id="7" name="Rectangle 6"/>
          <p:cNvSpPr/>
          <p:nvPr/>
        </p:nvSpPr>
        <p:spPr>
          <a:xfrm>
            <a:off x="323529" y="5373216"/>
            <a:ext cx="8225874" cy="851607"/>
          </a:xfrm>
          <a:prstGeom prst="rect">
            <a:avLst/>
          </a:prstGeom>
          <a:ln w="28575">
            <a:solidFill>
              <a:srgbClr val="E5050D"/>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400" i="1" dirty="0"/>
              <a:t>Looking at the issues and opinions raised by your news item, try to predict the questions, opinions, and challenges that your group members might raise during your discussion. You can also identify further research opportunities to enhance your own knowledge and understanding of the topic.  </a:t>
            </a:r>
          </a:p>
        </p:txBody>
      </p:sp>
      <p:sp>
        <p:nvSpPr>
          <p:cNvPr id="8" name="Rectangle 7"/>
          <p:cNvSpPr/>
          <p:nvPr/>
        </p:nvSpPr>
        <p:spPr>
          <a:xfrm>
            <a:off x="323528" y="2671260"/>
            <a:ext cx="1872208" cy="2557939"/>
          </a:xfrm>
          <a:prstGeom prst="rect">
            <a:avLst/>
          </a:prstGeom>
          <a:ln>
            <a:solidFill>
              <a:srgbClr val="E5050D"/>
            </a:solidFill>
          </a:ln>
        </p:spPr>
        <p:style>
          <a:lnRef idx="2">
            <a:schemeClr val="dk1"/>
          </a:lnRef>
          <a:fillRef idx="1">
            <a:schemeClr val="lt1"/>
          </a:fillRef>
          <a:effectRef idx="0">
            <a:schemeClr val="dk1"/>
          </a:effectRef>
          <a:fontRef idx="minor">
            <a:schemeClr val="dk1"/>
          </a:fontRef>
        </p:style>
        <p:txBody>
          <a:bodyPr tIns="72000" rtlCol="0" anchor="t"/>
          <a:lstStyle/>
          <a:p>
            <a:pPr marL="285750" indent="-285750">
              <a:buFont typeface="Arial" panose="020B0604020202020204" pitchFamily="34" charset="0"/>
              <a:buChar char="•"/>
            </a:pPr>
            <a:r>
              <a:rPr lang="en-GB" sz="1600" dirty="0"/>
              <a:t>Is there a precedent?</a:t>
            </a:r>
          </a:p>
          <a:p>
            <a:pPr marL="285750" indent="-285750">
              <a:buFont typeface="Arial" panose="020B0604020202020204" pitchFamily="34" charset="0"/>
              <a:buChar char="•"/>
            </a:pPr>
            <a:r>
              <a:rPr lang="en-GB" sz="1600" dirty="0"/>
              <a:t>Why did the jury acquit?</a:t>
            </a:r>
          </a:p>
          <a:p>
            <a:pPr marL="285750" indent="-285750">
              <a:buFont typeface="Arial" panose="020B0604020202020204" pitchFamily="34" charset="0"/>
              <a:buChar char="•"/>
            </a:pPr>
            <a:endParaRPr lang="en-GB" sz="1600" dirty="0"/>
          </a:p>
        </p:txBody>
      </p:sp>
      <p:sp>
        <p:nvSpPr>
          <p:cNvPr id="9" name="Rectangle 8"/>
          <p:cNvSpPr/>
          <p:nvPr/>
        </p:nvSpPr>
        <p:spPr>
          <a:xfrm>
            <a:off x="2442572" y="2671260"/>
            <a:ext cx="1872208" cy="2554492"/>
          </a:xfrm>
          <a:prstGeom prst="rect">
            <a:avLst/>
          </a:prstGeom>
          <a:ln>
            <a:solidFill>
              <a:srgbClr val="F68A1E"/>
            </a:solidFill>
          </a:ln>
        </p:spPr>
        <p:style>
          <a:lnRef idx="2">
            <a:schemeClr val="dk1"/>
          </a:lnRef>
          <a:fillRef idx="1">
            <a:schemeClr val="lt1"/>
          </a:fillRef>
          <a:effectRef idx="0">
            <a:schemeClr val="dk1"/>
          </a:effectRef>
          <a:fontRef idx="minor">
            <a:schemeClr val="dk1"/>
          </a:fontRef>
        </p:style>
        <p:txBody>
          <a:bodyPr tIns="72000" rtlCol="0" anchor="t"/>
          <a:lstStyle/>
          <a:p>
            <a:pPr marL="285750" indent="-285750">
              <a:buFont typeface="Arial" panose="020B0604020202020204" pitchFamily="34" charset="0"/>
              <a:buChar char="•"/>
            </a:pPr>
            <a:r>
              <a:rPr lang="en-GB" sz="1600" dirty="0"/>
              <a:t>They should have been acquitted</a:t>
            </a:r>
          </a:p>
          <a:p>
            <a:pPr marL="285750" indent="-285750">
              <a:buFont typeface="Arial" panose="020B0604020202020204" pitchFamily="34" charset="0"/>
              <a:buChar char="•"/>
            </a:pPr>
            <a:r>
              <a:rPr lang="en-GB" sz="1600" dirty="0"/>
              <a:t>They shouldn’t have been acquitted</a:t>
            </a:r>
          </a:p>
        </p:txBody>
      </p:sp>
      <p:sp>
        <p:nvSpPr>
          <p:cNvPr id="10" name="Rectangle 9"/>
          <p:cNvSpPr/>
          <p:nvPr/>
        </p:nvSpPr>
        <p:spPr>
          <a:xfrm>
            <a:off x="4565082" y="2680794"/>
            <a:ext cx="1868742" cy="2544957"/>
          </a:xfrm>
          <a:prstGeom prst="rect">
            <a:avLst/>
          </a:prstGeom>
          <a:ln>
            <a:solidFill>
              <a:srgbClr val="C3D720"/>
            </a:solidFill>
          </a:ln>
        </p:spPr>
        <p:style>
          <a:lnRef idx="2">
            <a:schemeClr val="dk1"/>
          </a:lnRef>
          <a:fillRef idx="1">
            <a:schemeClr val="lt1"/>
          </a:fillRef>
          <a:effectRef idx="0">
            <a:schemeClr val="dk1"/>
          </a:effectRef>
          <a:fontRef idx="minor">
            <a:schemeClr val="dk1"/>
          </a:fontRef>
        </p:style>
        <p:txBody>
          <a:bodyPr tIns="72000" rtlCol="0" anchor="t"/>
          <a:lstStyle/>
          <a:p>
            <a:pPr marL="285750" indent="-285750">
              <a:buFont typeface="Arial" panose="020B0604020202020204" pitchFamily="34" charset="0"/>
              <a:buChar char="•"/>
            </a:pPr>
            <a:r>
              <a:rPr lang="en-GB" sz="1600" dirty="0"/>
              <a:t>White saviour complex</a:t>
            </a:r>
          </a:p>
          <a:p>
            <a:pPr marL="285750" indent="-285750">
              <a:buFont typeface="Arial" panose="020B0604020202020204" pitchFamily="34" charset="0"/>
              <a:buChar char="•"/>
            </a:pPr>
            <a:r>
              <a:rPr lang="en-GB" sz="1600" dirty="0"/>
              <a:t>Pandemic laws broken</a:t>
            </a:r>
          </a:p>
          <a:p>
            <a:pPr marL="285750" indent="-285750">
              <a:buFont typeface="Arial" panose="020B0604020202020204" pitchFamily="34" charset="0"/>
              <a:buChar char="•"/>
            </a:pPr>
            <a:endParaRPr lang="en-GB" sz="1600" dirty="0"/>
          </a:p>
        </p:txBody>
      </p:sp>
      <p:sp>
        <p:nvSpPr>
          <p:cNvPr id="11" name="Rectangle 10"/>
          <p:cNvSpPr/>
          <p:nvPr/>
        </p:nvSpPr>
        <p:spPr>
          <a:xfrm>
            <a:off x="323528" y="2066934"/>
            <a:ext cx="1872208" cy="613861"/>
          </a:xfrm>
          <a:prstGeom prst="rect">
            <a:avLst/>
          </a:prstGeom>
          <a:solidFill>
            <a:srgbClr val="E7141C"/>
          </a:solidFill>
          <a:ln>
            <a:solidFill>
              <a:srgbClr val="E5050D"/>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b="1" i="1" dirty="0">
                <a:solidFill>
                  <a:schemeClr val="bg1"/>
                </a:solidFill>
              </a:rPr>
              <a:t>Questions</a:t>
            </a:r>
          </a:p>
        </p:txBody>
      </p:sp>
      <p:sp>
        <p:nvSpPr>
          <p:cNvPr id="12" name="Rectangle 11"/>
          <p:cNvSpPr/>
          <p:nvPr/>
        </p:nvSpPr>
        <p:spPr>
          <a:xfrm>
            <a:off x="2442572" y="2066934"/>
            <a:ext cx="1872208" cy="613861"/>
          </a:xfrm>
          <a:prstGeom prst="rect">
            <a:avLst/>
          </a:prstGeom>
          <a:solidFill>
            <a:srgbClr val="F4891C"/>
          </a:solidFill>
          <a:ln>
            <a:solidFill>
              <a:srgbClr val="F68A1E"/>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b="1" i="1" dirty="0">
                <a:solidFill>
                  <a:schemeClr val="bg1"/>
                </a:solidFill>
              </a:rPr>
              <a:t>Opinions</a:t>
            </a:r>
          </a:p>
        </p:txBody>
      </p:sp>
      <p:sp>
        <p:nvSpPr>
          <p:cNvPr id="13" name="Rectangle 12"/>
          <p:cNvSpPr/>
          <p:nvPr/>
        </p:nvSpPr>
        <p:spPr>
          <a:xfrm>
            <a:off x="4561616" y="2066934"/>
            <a:ext cx="1872208" cy="613861"/>
          </a:xfrm>
          <a:prstGeom prst="rect">
            <a:avLst/>
          </a:prstGeom>
          <a:solidFill>
            <a:srgbClr val="C4D820"/>
          </a:solidFill>
          <a:ln>
            <a:solidFill>
              <a:srgbClr val="C3D72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b="1" i="1" dirty="0">
                <a:solidFill>
                  <a:schemeClr val="bg1"/>
                </a:solidFill>
              </a:rPr>
              <a:t>Challenges</a:t>
            </a:r>
          </a:p>
        </p:txBody>
      </p:sp>
      <p:sp>
        <p:nvSpPr>
          <p:cNvPr id="14" name="Rectangle 13"/>
          <p:cNvSpPr/>
          <p:nvPr/>
        </p:nvSpPr>
        <p:spPr>
          <a:xfrm>
            <a:off x="6680660" y="2671260"/>
            <a:ext cx="1868742" cy="2544958"/>
          </a:xfrm>
          <a:prstGeom prst="rect">
            <a:avLst/>
          </a:prstGeom>
          <a:ln>
            <a:solidFill>
              <a:srgbClr val="FBD208"/>
            </a:solidFill>
          </a:ln>
        </p:spPr>
        <p:style>
          <a:lnRef idx="2">
            <a:schemeClr val="dk1"/>
          </a:lnRef>
          <a:fillRef idx="1">
            <a:schemeClr val="lt1"/>
          </a:fillRef>
          <a:effectRef idx="0">
            <a:schemeClr val="dk1"/>
          </a:effectRef>
          <a:fontRef idx="minor">
            <a:schemeClr val="dk1"/>
          </a:fontRef>
        </p:style>
        <p:txBody>
          <a:bodyPr tIns="72000" rtlCol="0" anchor="t"/>
          <a:lstStyle/>
          <a:p>
            <a:pPr marL="285750" indent="-285750">
              <a:buFont typeface="Arial" panose="020B0604020202020204" pitchFamily="34" charset="0"/>
              <a:buChar char="•"/>
            </a:pPr>
            <a:r>
              <a:rPr lang="en-GB" sz="1600" dirty="0"/>
              <a:t>Colston’s life/’crimes’</a:t>
            </a:r>
          </a:p>
          <a:p>
            <a:pPr marL="285750" indent="-285750">
              <a:buFont typeface="Arial" panose="020B0604020202020204" pitchFamily="34" charset="0"/>
              <a:buChar char="•"/>
            </a:pPr>
            <a:r>
              <a:rPr lang="en-GB" sz="1600" dirty="0"/>
              <a:t>Bristol’s campaign to remove the statue</a:t>
            </a:r>
          </a:p>
          <a:p>
            <a:pPr marL="285750" indent="-285750">
              <a:buFont typeface="Arial" panose="020B0604020202020204" pitchFamily="34" charset="0"/>
              <a:buChar char="•"/>
            </a:pPr>
            <a:r>
              <a:rPr lang="en-GB" sz="1600" dirty="0"/>
              <a:t>Protest law changes</a:t>
            </a:r>
          </a:p>
          <a:p>
            <a:pPr marL="285750" indent="-285750">
              <a:buFont typeface="Arial" panose="020B0604020202020204" pitchFamily="34" charset="0"/>
              <a:buChar char="•"/>
            </a:pPr>
            <a:endParaRPr lang="en-GB" sz="1600" dirty="0"/>
          </a:p>
        </p:txBody>
      </p:sp>
      <p:sp>
        <p:nvSpPr>
          <p:cNvPr id="15" name="Rectangle 14"/>
          <p:cNvSpPr/>
          <p:nvPr/>
        </p:nvSpPr>
        <p:spPr>
          <a:xfrm>
            <a:off x="6677194" y="2057400"/>
            <a:ext cx="1872208" cy="613861"/>
          </a:xfrm>
          <a:prstGeom prst="rect">
            <a:avLst/>
          </a:prstGeom>
          <a:solidFill>
            <a:srgbClr val="FBD208"/>
          </a:solidFill>
          <a:ln>
            <a:solidFill>
              <a:srgbClr val="FBD208"/>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b="1" i="1" dirty="0">
                <a:solidFill>
                  <a:schemeClr val="bg1"/>
                </a:solidFill>
              </a:rPr>
              <a:t>Research</a:t>
            </a:r>
          </a:p>
        </p:txBody>
      </p:sp>
      <p:pic>
        <p:nvPicPr>
          <p:cNvPr id="6" name="Picture 5">
            <a:extLst>
              <a:ext uri="{FF2B5EF4-FFF2-40B4-BE49-F238E27FC236}">
                <a16:creationId xmlns:a16="http://schemas.microsoft.com/office/drawing/2014/main" id="{9289BDE7-8CE5-F8F5-96B3-FF3FA9EE37C1}"/>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3452526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5" y="1080200"/>
            <a:ext cx="6382455" cy="1008112"/>
          </a:xfrm>
        </p:spPr>
        <p:txBody>
          <a:bodyPr/>
          <a:lstStyle/>
          <a:p>
            <a:pPr algn="ctr"/>
            <a:r>
              <a:rPr lang="en-GB" b="1" i="1" dirty="0">
                <a:latin typeface="+mn-lt"/>
              </a:rPr>
              <a:t>Example newspaper discussion</a:t>
            </a:r>
          </a:p>
        </p:txBody>
      </p:sp>
      <p:sp>
        <p:nvSpPr>
          <p:cNvPr id="3" name="Date Placeholder 2"/>
          <p:cNvSpPr>
            <a:spLocks noGrp="1"/>
          </p:cNvSpPr>
          <p:nvPr>
            <p:ph type="dt" sz="half" idx="10"/>
          </p:nvPr>
        </p:nvSpPr>
        <p:spPr/>
        <p:txBody>
          <a:bodyPr/>
          <a:lstStyle/>
          <a:p>
            <a:r>
              <a:rPr lang="en-GB"/>
              <a:t>v2 11/10/2024</a:t>
            </a:r>
          </a:p>
        </p:txBody>
      </p:sp>
      <p:sp>
        <p:nvSpPr>
          <p:cNvPr id="4" name="Footer Placeholder 3"/>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p:cNvSpPr>
            <a:spLocks noGrp="1"/>
          </p:cNvSpPr>
          <p:nvPr>
            <p:ph type="sldNum" sz="quarter" idx="12"/>
          </p:nvPr>
        </p:nvSpPr>
        <p:spPr/>
        <p:txBody>
          <a:bodyPr/>
          <a:lstStyle/>
          <a:p>
            <a:fld id="{EFC07C4F-4DD7-4452-9CBE-7B4BC77324C7}" type="slidenum">
              <a:rPr lang="en-GB" smtClean="0"/>
              <a:t>11</a:t>
            </a:fld>
            <a:endParaRPr lang="en-GB"/>
          </a:p>
        </p:txBody>
      </p:sp>
      <p:sp>
        <p:nvSpPr>
          <p:cNvPr id="7" name="TextBox 6"/>
          <p:cNvSpPr txBox="1"/>
          <p:nvPr/>
        </p:nvSpPr>
        <p:spPr>
          <a:xfrm>
            <a:off x="6777990" y="2227556"/>
            <a:ext cx="2016224" cy="3416320"/>
          </a:xfrm>
          <a:prstGeom prst="rect">
            <a:avLst/>
          </a:prstGeom>
          <a:solidFill>
            <a:srgbClr val="FBD208"/>
          </a:solidFill>
          <a:effectLst>
            <a:outerShdw blurRad="50800" dist="38100" dir="2700000" algn="tl" rotWithShape="0">
              <a:prstClr val="black">
                <a:alpha val="40000"/>
              </a:prstClr>
            </a:outerShdw>
          </a:effectLst>
        </p:spPr>
        <p:txBody>
          <a:bodyPr wrap="square" rtlCol="0">
            <a:spAutoFit/>
          </a:bodyPr>
          <a:lstStyle/>
          <a:p>
            <a:r>
              <a:rPr lang="en-GB" dirty="0"/>
              <a:t>How well does this learner…</a:t>
            </a:r>
          </a:p>
          <a:p>
            <a:endParaRPr lang="en-GB" dirty="0"/>
          </a:p>
          <a:p>
            <a:pPr marL="285750" indent="-285750">
              <a:buFont typeface="Wingdings" panose="05000000000000000000" pitchFamily="2" charset="2"/>
              <a:buChar char="q"/>
            </a:pPr>
            <a:r>
              <a:rPr lang="en-GB" dirty="0"/>
              <a:t>open the discussion?</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a:t>maintain the debate?</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a:t>summarise and conclude?</a:t>
            </a:r>
          </a:p>
          <a:p>
            <a:endParaRPr lang="en-GB" dirty="0"/>
          </a:p>
        </p:txBody>
      </p:sp>
      <p:pic>
        <p:nvPicPr>
          <p:cNvPr id="8" name="MRl2yXKP3cw"/>
          <p:cNvPicPr>
            <a:picLocks noRot="1" noChangeAspect="1"/>
          </p:cNvPicPr>
          <p:nvPr>
            <a:videoFile r:link="rId1"/>
          </p:nvPr>
        </p:nvPicPr>
        <p:blipFill>
          <a:blip r:embed="rId4"/>
          <a:stretch>
            <a:fillRect/>
          </a:stretch>
        </p:blipFill>
        <p:spPr>
          <a:xfrm>
            <a:off x="520097" y="2210717"/>
            <a:ext cx="6133330" cy="3449998"/>
          </a:xfrm>
          <a:prstGeom prst="rect">
            <a:avLst/>
          </a:prstGeom>
        </p:spPr>
      </p:pic>
      <p:pic>
        <p:nvPicPr>
          <p:cNvPr id="6" name="Picture 5">
            <a:extLst>
              <a:ext uri="{FF2B5EF4-FFF2-40B4-BE49-F238E27FC236}">
                <a16:creationId xmlns:a16="http://schemas.microsoft.com/office/drawing/2014/main" id="{504F079B-3178-7986-3892-1C9FA421EBF7}"/>
              </a:ext>
            </a:extLst>
          </p:cNvPr>
          <p:cNvPicPr>
            <a:picLocks noGrp="1" noRot="1" noMove="1" noResize="1" noEditPoints="1" noAdjustHandles="1" noChangeArrowheads="1" noChangeShapeType="1" noCrop="1"/>
          </p:cNvPicPr>
          <p:nvPr/>
        </p:nvPicPr>
        <p:blipFill rotWithShape="1">
          <a:blip r:embed="rId5"/>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3818104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5" y="1080200"/>
            <a:ext cx="6382455" cy="1008112"/>
          </a:xfrm>
        </p:spPr>
        <p:txBody>
          <a:bodyPr/>
          <a:lstStyle/>
          <a:p>
            <a:pPr algn="ctr"/>
            <a:r>
              <a:rPr lang="en-GB" b="1" i="1" dirty="0">
                <a:latin typeface="+mn-lt"/>
              </a:rPr>
              <a:t>Example newspaper discussion</a:t>
            </a:r>
          </a:p>
        </p:txBody>
      </p:sp>
      <p:sp>
        <p:nvSpPr>
          <p:cNvPr id="3" name="Date Placeholder 2"/>
          <p:cNvSpPr>
            <a:spLocks noGrp="1"/>
          </p:cNvSpPr>
          <p:nvPr>
            <p:ph type="dt" sz="half" idx="10"/>
          </p:nvPr>
        </p:nvSpPr>
        <p:spPr/>
        <p:txBody>
          <a:bodyPr/>
          <a:lstStyle/>
          <a:p>
            <a:r>
              <a:rPr lang="en-GB"/>
              <a:t>v2 11/10/2024</a:t>
            </a:r>
          </a:p>
        </p:txBody>
      </p:sp>
      <p:sp>
        <p:nvSpPr>
          <p:cNvPr id="4" name="Footer Placeholder 3"/>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p:cNvSpPr>
            <a:spLocks noGrp="1"/>
          </p:cNvSpPr>
          <p:nvPr>
            <p:ph type="sldNum" sz="quarter" idx="12"/>
          </p:nvPr>
        </p:nvSpPr>
        <p:spPr/>
        <p:txBody>
          <a:bodyPr/>
          <a:lstStyle/>
          <a:p>
            <a:fld id="{EFC07C4F-4DD7-4452-9CBE-7B4BC77324C7}" type="slidenum">
              <a:rPr lang="en-GB" smtClean="0"/>
              <a:t>12</a:t>
            </a:fld>
            <a:endParaRPr lang="en-GB"/>
          </a:p>
        </p:txBody>
      </p:sp>
      <p:sp>
        <p:nvSpPr>
          <p:cNvPr id="7" name="TextBox 6"/>
          <p:cNvSpPr txBox="1"/>
          <p:nvPr/>
        </p:nvSpPr>
        <p:spPr>
          <a:xfrm>
            <a:off x="6668825" y="2276872"/>
            <a:ext cx="2016224" cy="3416320"/>
          </a:xfrm>
          <a:prstGeom prst="rect">
            <a:avLst/>
          </a:prstGeom>
          <a:solidFill>
            <a:srgbClr val="FBD208"/>
          </a:solidFill>
          <a:effectLst>
            <a:outerShdw blurRad="50800" dist="38100" dir="2700000" algn="tl" rotWithShape="0">
              <a:prstClr val="black">
                <a:alpha val="40000"/>
              </a:prstClr>
            </a:outerShdw>
          </a:effectLst>
        </p:spPr>
        <p:txBody>
          <a:bodyPr wrap="square" rtlCol="0">
            <a:spAutoFit/>
          </a:bodyPr>
          <a:lstStyle/>
          <a:p>
            <a:r>
              <a:rPr lang="en-GB" dirty="0"/>
              <a:t>How well does this learner…</a:t>
            </a:r>
          </a:p>
          <a:p>
            <a:endParaRPr lang="en-GB" dirty="0"/>
          </a:p>
          <a:p>
            <a:pPr marL="285750" indent="-285750">
              <a:buFont typeface="Wingdings" panose="05000000000000000000" pitchFamily="2" charset="2"/>
              <a:buChar char="q"/>
            </a:pPr>
            <a:r>
              <a:rPr lang="en-GB" dirty="0"/>
              <a:t>open the discussion?</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a:t>maintain the debate?</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a:t>summarise and conclude?</a:t>
            </a:r>
          </a:p>
          <a:p>
            <a:endParaRPr lang="en-GB" dirty="0"/>
          </a:p>
        </p:txBody>
      </p:sp>
      <p:pic>
        <p:nvPicPr>
          <p:cNvPr id="6" name="KYQDA6UTMxo"/>
          <p:cNvPicPr>
            <a:picLocks noRot="1" noChangeAspect="1"/>
          </p:cNvPicPr>
          <p:nvPr>
            <a:videoFile r:link="rId1"/>
          </p:nvPr>
        </p:nvPicPr>
        <p:blipFill>
          <a:blip r:embed="rId4"/>
          <a:stretch>
            <a:fillRect/>
          </a:stretch>
        </p:blipFill>
        <p:spPr>
          <a:xfrm>
            <a:off x="404129" y="2276872"/>
            <a:ext cx="6073458" cy="3416320"/>
          </a:xfrm>
          <a:prstGeom prst="rect">
            <a:avLst/>
          </a:prstGeom>
        </p:spPr>
      </p:pic>
      <p:pic>
        <p:nvPicPr>
          <p:cNvPr id="8" name="Picture 7">
            <a:extLst>
              <a:ext uri="{FF2B5EF4-FFF2-40B4-BE49-F238E27FC236}">
                <a16:creationId xmlns:a16="http://schemas.microsoft.com/office/drawing/2014/main" id="{51FB5929-293B-45DF-C493-10FDA1E79005}"/>
              </a:ext>
            </a:extLst>
          </p:cNvPr>
          <p:cNvPicPr>
            <a:picLocks noGrp="1" noRot="1" noMove="1" noResize="1" noEditPoints="1" noAdjustHandles="1" noChangeArrowheads="1" noChangeShapeType="1" noCrop="1"/>
          </p:cNvPicPr>
          <p:nvPr/>
        </p:nvPicPr>
        <p:blipFill rotWithShape="1">
          <a:blip r:embed="rId5"/>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1712294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96752"/>
            <a:ext cx="7886700" cy="792088"/>
          </a:xfrm>
        </p:spPr>
        <p:txBody>
          <a:bodyPr/>
          <a:lstStyle/>
          <a:p>
            <a:r>
              <a:rPr lang="en-GB" b="1" i="1" dirty="0">
                <a:latin typeface="+mn-lt"/>
              </a:rPr>
              <a:t>Leading your Discussion</a:t>
            </a:r>
          </a:p>
        </p:txBody>
      </p:sp>
      <p:sp>
        <p:nvSpPr>
          <p:cNvPr id="3" name="Date Placeholder 2"/>
          <p:cNvSpPr>
            <a:spLocks noGrp="1"/>
          </p:cNvSpPr>
          <p:nvPr>
            <p:ph type="dt" sz="half" idx="10"/>
          </p:nvPr>
        </p:nvSpPr>
        <p:spPr/>
        <p:txBody>
          <a:bodyPr/>
          <a:lstStyle/>
          <a:p>
            <a:r>
              <a:rPr lang="en-GB"/>
              <a:t>v2 11/10/2024</a:t>
            </a:r>
          </a:p>
        </p:txBody>
      </p:sp>
      <p:sp>
        <p:nvSpPr>
          <p:cNvPr id="4" name="Footer Placeholder 3"/>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p:cNvSpPr>
            <a:spLocks noGrp="1"/>
          </p:cNvSpPr>
          <p:nvPr>
            <p:ph type="sldNum" sz="quarter" idx="12"/>
          </p:nvPr>
        </p:nvSpPr>
        <p:spPr/>
        <p:txBody>
          <a:bodyPr/>
          <a:lstStyle/>
          <a:p>
            <a:fld id="{EFC07C4F-4DD7-4452-9CBE-7B4BC77324C7}" type="slidenum">
              <a:rPr lang="en-GB" smtClean="0"/>
              <a:t>13</a:t>
            </a:fld>
            <a:endParaRPr lang="en-GB"/>
          </a:p>
        </p:txBody>
      </p:sp>
      <p:pic>
        <p:nvPicPr>
          <p:cNvPr id="6" name="Picture 5">
            <a:extLst>
              <a:ext uri="{FF2B5EF4-FFF2-40B4-BE49-F238E27FC236}">
                <a16:creationId xmlns:a16="http://schemas.microsoft.com/office/drawing/2014/main" id="{F5522CC8-A66C-4550-98FB-255FCA9A30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1170108"/>
            <a:ext cx="3584881" cy="2550405"/>
          </a:xfrm>
          <a:prstGeom prst="rect">
            <a:avLst/>
          </a:prstGeom>
        </p:spPr>
      </p:pic>
      <p:sp>
        <p:nvSpPr>
          <p:cNvPr id="7" name="TextBox 6"/>
          <p:cNvSpPr txBox="1"/>
          <p:nvPr/>
        </p:nvSpPr>
        <p:spPr>
          <a:xfrm>
            <a:off x="5428336" y="1386169"/>
            <a:ext cx="3168352" cy="1477328"/>
          </a:xfrm>
          <a:prstGeom prst="rect">
            <a:avLst/>
          </a:prstGeom>
          <a:noFill/>
        </p:spPr>
        <p:txBody>
          <a:bodyPr wrap="square" rtlCol="0">
            <a:spAutoFit/>
          </a:bodyPr>
          <a:lstStyle/>
          <a:p>
            <a:pPr algn="ctr"/>
            <a:r>
              <a:rPr lang="en-GB" dirty="0"/>
              <a:t>Now use the mock discussion prompts to practise the stages of leading your discussion.</a:t>
            </a:r>
          </a:p>
          <a:p>
            <a:pPr algn="ctr"/>
            <a:r>
              <a:rPr lang="en-GB" dirty="0"/>
              <a:t>Self or peer assess based on the grading criteria.</a:t>
            </a:r>
          </a:p>
        </p:txBody>
      </p:sp>
      <p:pic>
        <p:nvPicPr>
          <p:cNvPr id="9" name="Picture 8"/>
          <p:cNvPicPr>
            <a:picLocks noChangeAspect="1"/>
          </p:cNvPicPr>
          <p:nvPr/>
        </p:nvPicPr>
        <p:blipFill>
          <a:blip r:embed="rId4"/>
          <a:stretch>
            <a:fillRect/>
          </a:stretch>
        </p:blipFill>
        <p:spPr>
          <a:xfrm>
            <a:off x="274761" y="3212976"/>
            <a:ext cx="5685357" cy="2787481"/>
          </a:xfrm>
          <a:prstGeom prst="rect">
            <a:avLst/>
          </a:prstGeom>
        </p:spPr>
      </p:pic>
      <p:sp>
        <p:nvSpPr>
          <p:cNvPr id="13" name="Left Arrow 12"/>
          <p:cNvSpPr/>
          <p:nvPr/>
        </p:nvSpPr>
        <p:spPr>
          <a:xfrm rot="19009529">
            <a:off x="5162647" y="3398217"/>
            <a:ext cx="1897680" cy="644591"/>
          </a:xfrm>
          <a:prstGeom prst="leftArrow">
            <a:avLst/>
          </a:prstGeom>
          <a:solidFill>
            <a:srgbClr val="DB120C"/>
          </a:solidFill>
          <a:ln>
            <a:solidFill>
              <a:srgbClr val="E80908"/>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b="1" i="1" dirty="0">
                <a:solidFill>
                  <a:schemeClr val="bg1"/>
                </a:solidFill>
              </a:rPr>
              <a:t>Example</a:t>
            </a:r>
          </a:p>
        </p:txBody>
      </p:sp>
      <p:sp>
        <p:nvSpPr>
          <p:cNvPr id="10" name="TextBox 9"/>
          <p:cNvSpPr txBox="1"/>
          <p:nvPr/>
        </p:nvSpPr>
        <p:spPr>
          <a:xfrm>
            <a:off x="4067944" y="4514823"/>
            <a:ext cx="1892174" cy="1169551"/>
          </a:xfrm>
          <a:prstGeom prst="rect">
            <a:avLst/>
          </a:prstGeom>
          <a:noFill/>
        </p:spPr>
        <p:txBody>
          <a:bodyPr wrap="square" rtlCol="0">
            <a:spAutoFit/>
          </a:bodyPr>
          <a:lstStyle/>
          <a:p>
            <a:pPr algn="ctr"/>
            <a:r>
              <a:rPr lang="en-GB" sz="1400" dirty="0">
                <a:solidFill>
                  <a:srgbClr val="DB120C"/>
                </a:solidFill>
              </a:rPr>
              <a:t>Try to present other possible viewpoints along with your own – this may help to spark a discussion</a:t>
            </a:r>
          </a:p>
        </p:txBody>
      </p:sp>
      <p:sp>
        <p:nvSpPr>
          <p:cNvPr id="12" name="Oval 11"/>
          <p:cNvSpPr/>
          <p:nvPr/>
        </p:nvSpPr>
        <p:spPr>
          <a:xfrm>
            <a:off x="1369924" y="4518231"/>
            <a:ext cx="2664296" cy="617085"/>
          </a:xfrm>
          <a:prstGeom prst="ellipse">
            <a:avLst/>
          </a:prstGeom>
          <a:noFill/>
          <a:ln w="28575">
            <a:solidFill>
              <a:srgbClr val="DB120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8" name="Picture 7">
            <a:extLst>
              <a:ext uri="{FF2B5EF4-FFF2-40B4-BE49-F238E27FC236}">
                <a16:creationId xmlns:a16="http://schemas.microsoft.com/office/drawing/2014/main" id="{2C6CD858-704F-0D74-1EE7-16E4462F8377}"/>
              </a:ext>
            </a:extLst>
          </p:cNvPr>
          <p:cNvPicPr>
            <a:picLocks noGrp="1" noRot="1" noMove="1" noResize="1" noEditPoints="1" noAdjustHandles="1" noChangeArrowheads="1" noChangeShapeType="1" noCrop="1"/>
          </p:cNvPicPr>
          <p:nvPr/>
        </p:nvPicPr>
        <p:blipFill rotWithShape="1">
          <a:blip r:embed="rId5"/>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4249674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5"/>
            <a:ext cx="7886700" cy="936104"/>
          </a:xfrm>
        </p:spPr>
        <p:txBody>
          <a:bodyPr/>
          <a:lstStyle/>
          <a:p>
            <a:r>
              <a:rPr lang="en-GB" b="1" i="1" dirty="0">
                <a:latin typeface="+mn-lt"/>
              </a:rPr>
              <a:t>Mock Discussion Prompts</a:t>
            </a:r>
          </a:p>
        </p:txBody>
      </p:sp>
      <p:sp>
        <p:nvSpPr>
          <p:cNvPr id="3" name="Date Placeholder 2"/>
          <p:cNvSpPr>
            <a:spLocks noGrp="1"/>
          </p:cNvSpPr>
          <p:nvPr>
            <p:ph type="dt" sz="half" idx="10"/>
          </p:nvPr>
        </p:nvSpPr>
        <p:spPr/>
        <p:txBody>
          <a:bodyPr/>
          <a:lstStyle/>
          <a:p>
            <a:r>
              <a:rPr lang="en-GB"/>
              <a:t>v2 11/10/2024</a:t>
            </a:r>
          </a:p>
        </p:txBody>
      </p:sp>
      <p:sp>
        <p:nvSpPr>
          <p:cNvPr id="4" name="Footer Placeholder 3"/>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p:cNvSpPr>
            <a:spLocks noGrp="1"/>
          </p:cNvSpPr>
          <p:nvPr>
            <p:ph type="sldNum" sz="quarter" idx="12"/>
          </p:nvPr>
        </p:nvSpPr>
        <p:spPr/>
        <p:txBody>
          <a:bodyPr/>
          <a:lstStyle/>
          <a:p>
            <a:fld id="{EFC07C4F-4DD7-4452-9CBE-7B4BC77324C7}" type="slidenum">
              <a:rPr lang="en-GB" smtClean="0"/>
              <a:t>14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966302680"/>
              </p:ext>
            </p:extLst>
          </p:nvPr>
        </p:nvGraphicFramePr>
        <p:xfrm>
          <a:off x="539552" y="2060849"/>
          <a:ext cx="8064897" cy="3528393"/>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688299">
                  <a:extLst>
                    <a:ext uri="{9D8B030D-6E8A-4147-A177-3AD203B41FA5}">
                      <a16:colId xmlns:a16="http://schemas.microsoft.com/office/drawing/2014/main" val="1974469162"/>
                    </a:ext>
                  </a:extLst>
                </a:gridCol>
                <a:gridCol w="2688299">
                  <a:extLst>
                    <a:ext uri="{9D8B030D-6E8A-4147-A177-3AD203B41FA5}">
                      <a16:colId xmlns:a16="http://schemas.microsoft.com/office/drawing/2014/main" val="1579670397"/>
                    </a:ext>
                  </a:extLst>
                </a:gridCol>
                <a:gridCol w="2688299">
                  <a:extLst>
                    <a:ext uri="{9D8B030D-6E8A-4147-A177-3AD203B41FA5}">
                      <a16:colId xmlns:a16="http://schemas.microsoft.com/office/drawing/2014/main" val="3820247300"/>
                    </a:ext>
                  </a:extLst>
                </a:gridCol>
              </a:tblGrid>
              <a:tr h="1176131">
                <a:tc>
                  <a:txBody>
                    <a:bodyPr/>
                    <a:lstStyle/>
                    <a:p>
                      <a:pPr algn="ctr"/>
                      <a:r>
                        <a:rPr lang="en-GB" b="0" i="0" dirty="0"/>
                        <a:t>Post-truth politics is the most dangerous development in modern society. </a:t>
                      </a:r>
                    </a:p>
                  </a:txBody>
                  <a:tcPr anchor="ctr">
                    <a:solidFill>
                      <a:srgbClr val="FBD208"/>
                    </a:solidFill>
                  </a:tcPr>
                </a:tc>
                <a:tc>
                  <a:txBody>
                    <a:bodyPr/>
                    <a:lstStyle/>
                    <a:p>
                      <a:pPr algn="ctr"/>
                      <a:r>
                        <a:rPr lang="en-GB" b="0" i="0" dirty="0"/>
                        <a:t>Modern parenting methods are</a:t>
                      </a:r>
                      <a:r>
                        <a:rPr lang="en-GB" b="0" i="0" baseline="0" dirty="0"/>
                        <a:t> </a:t>
                      </a:r>
                      <a:r>
                        <a:rPr lang="en-GB" b="0" i="0" dirty="0"/>
                        <a:t>relentless and unsustainable.</a:t>
                      </a:r>
                    </a:p>
                  </a:txBody>
                  <a:tcPr anchor="ctr">
                    <a:solidFill>
                      <a:srgbClr val="C3D720"/>
                    </a:solidFill>
                  </a:tcPr>
                </a:tc>
                <a:tc>
                  <a:txBody>
                    <a:bodyPr/>
                    <a:lstStyle/>
                    <a:p>
                      <a:pPr algn="ctr"/>
                      <a:r>
                        <a:rPr lang="en-GB" b="0" i="0" dirty="0"/>
                        <a:t>The world would</a:t>
                      </a:r>
                      <a:r>
                        <a:rPr lang="en-GB" b="0" i="0" baseline="0" dirty="0"/>
                        <a:t> be better if everyone became vegan.</a:t>
                      </a:r>
                      <a:endParaRPr lang="en-GB" b="0" i="0" dirty="0"/>
                    </a:p>
                  </a:txBody>
                  <a:tcPr anchor="ctr">
                    <a:solidFill>
                      <a:srgbClr val="FBD208"/>
                    </a:solidFill>
                  </a:tcPr>
                </a:tc>
                <a:extLst>
                  <a:ext uri="{0D108BD9-81ED-4DB2-BD59-A6C34878D82A}">
                    <a16:rowId xmlns:a16="http://schemas.microsoft.com/office/drawing/2014/main" val="2668268443"/>
                  </a:ext>
                </a:extLst>
              </a:tr>
              <a:tr h="1176131">
                <a:tc>
                  <a:txBody>
                    <a:bodyPr/>
                    <a:lstStyle/>
                    <a:p>
                      <a:pPr algn="ctr"/>
                      <a:r>
                        <a:rPr lang="en-GB" dirty="0"/>
                        <a:t>Capitalism is the only</a:t>
                      </a:r>
                      <a:r>
                        <a:rPr lang="en-GB" baseline="0" dirty="0"/>
                        <a:t> system that will allow the world to function.</a:t>
                      </a:r>
                      <a:endParaRPr lang="en-GB" dirty="0"/>
                    </a:p>
                  </a:txBody>
                  <a:tcPr anchor="ctr">
                    <a:solidFill>
                      <a:srgbClr val="C3D720"/>
                    </a:solidFill>
                  </a:tcPr>
                </a:tc>
                <a:tc>
                  <a:txBody>
                    <a:bodyPr/>
                    <a:lstStyle/>
                    <a:p>
                      <a:pPr algn="ctr"/>
                      <a:r>
                        <a:rPr lang="en-GB" dirty="0"/>
                        <a:t>It is too late to reverse climate change</a:t>
                      </a:r>
                      <a:r>
                        <a:rPr lang="en-GB" baseline="0" dirty="0"/>
                        <a:t>, so there’s no point trying.</a:t>
                      </a:r>
                      <a:endParaRPr lang="en-GB" dirty="0"/>
                    </a:p>
                  </a:txBody>
                  <a:tcPr anchor="ctr">
                    <a:solidFill>
                      <a:srgbClr val="FBD208"/>
                    </a:solidFill>
                  </a:tcPr>
                </a:tc>
                <a:tc>
                  <a:txBody>
                    <a:bodyPr/>
                    <a:lstStyle/>
                    <a:p>
                      <a:pPr algn="ctr"/>
                      <a:r>
                        <a:rPr lang="en-GB" dirty="0"/>
                        <a:t>We must be able to separate the art from the artist’s views.</a:t>
                      </a:r>
                    </a:p>
                  </a:txBody>
                  <a:tcPr anchor="ctr">
                    <a:solidFill>
                      <a:srgbClr val="C3D720"/>
                    </a:solidFill>
                  </a:tcPr>
                </a:tc>
                <a:extLst>
                  <a:ext uri="{0D108BD9-81ED-4DB2-BD59-A6C34878D82A}">
                    <a16:rowId xmlns:a16="http://schemas.microsoft.com/office/drawing/2014/main" val="1957457434"/>
                  </a:ext>
                </a:extLst>
              </a:tr>
              <a:tr h="1176131">
                <a:tc>
                  <a:txBody>
                    <a:bodyPr/>
                    <a:lstStyle/>
                    <a:p>
                      <a:pPr algn="ctr"/>
                      <a:r>
                        <a:rPr lang="en-GB" dirty="0"/>
                        <a:t>Fantasy and Science Fiction should</a:t>
                      </a:r>
                      <a:r>
                        <a:rPr lang="en-GB" baseline="0" dirty="0"/>
                        <a:t> be considered as serious literature.</a:t>
                      </a:r>
                      <a:endParaRPr lang="en-GB" dirty="0"/>
                    </a:p>
                  </a:txBody>
                  <a:tcPr anchor="ctr">
                    <a:solidFill>
                      <a:srgbClr val="FBD208"/>
                    </a:solidFill>
                  </a:tcPr>
                </a:tc>
                <a:tc>
                  <a:txBody>
                    <a:bodyPr/>
                    <a:lstStyle/>
                    <a:p>
                      <a:pPr algn="ctr"/>
                      <a:r>
                        <a:rPr lang="en-GB" dirty="0"/>
                        <a:t>The world would be better if</a:t>
                      </a:r>
                      <a:r>
                        <a:rPr lang="en-GB" baseline="0" dirty="0"/>
                        <a:t> the internet had never been invented. </a:t>
                      </a:r>
                      <a:endParaRPr lang="en-GB" dirty="0"/>
                    </a:p>
                  </a:txBody>
                  <a:tcPr anchor="ctr">
                    <a:solidFill>
                      <a:srgbClr val="C3D720"/>
                    </a:solidFill>
                  </a:tcPr>
                </a:tc>
                <a:tc>
                  <a:txBody>
                    <a:bodyPr/>
                    <a:lstStyle/>
                    <a:p>
                      <a:pPr algn="ctr"/>
                      <a:r>
                        <a:rPr lang="en-GB" dirty="0"/>
                        <a:t>Professional</a:t>
                      </a:r>
                      <a:r>
                        <a:rPr lang="en-GB" baseline="0" dirty="0"/>
                        <a:t> gaming sets a dangerous precedent for addictive behaviour. </a:t>
                      </a:r>
                      <a:endParaRPr lang="en-GB" dirty="0"/>
                    </a:p>
                  </a:txBody>
                  <a:tcPr anchor="ctr">
                    <a:solidFill>
                      <a:srgbClr val="FBD208"/>
                    </a:solidFill>
                  </a:tcPr>
                </a:tc>
                <a:extLst>
                  <a:ext uri="{0D108BD9-81ED-4DB2-BD59-A6C34878D82A}">
                    <a16:rowId xmlns:a16="http://schemas.microsoft.com/office/drawing/2014/main" val="3578043268"/>
                  </a:ext>
                </a:extLst>
              </a:tr>
            </a:tbl>
          </a:graphicData>
        </a:graphic>
      </p:graphicFrame>
      <p:pic>
        <p:nvPicPr>
          <p:cNvPr id="7" name="Picture 6">
            <a:extLst>
              <a:ext uri="{FF2B5EF4-FFF2-40B4-BE49-F238E27FC236}">
                <a16:creationId xmlns:a16="http://schemas.microsoft.com/office/drawing/2014/main" id="{43DC9FF9-4662-5900-B19B-BB761EE98DB5}"/>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564501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90954-34A1-4C70-8856-FDC98AE9D6AC}"/>
              </a:ext>
            </a:extLst>
          </p:cNvPr>
          <p:cNvSpPr>
            <a:spLocks noGrp="1"/>
          </p:cNvSpPr>
          <p:nvPr>
            <p:ph type="title"/>
          </p:nvPr>
        </p:nvSpPr>
        <p:spPr>
          <a:xfrm>
            <a:off x="395535" y="980728"/>
            <a:ext cx="7886700" cy="864096"/>
          </a:xfrm>
        </p:spPr>
        <p:txBody>
          <a:bodyPr/>
          <a:lstStyle/>
          <a:p>
            <a:r>
              <a:rPr lang="en-GB" b="1" i="1" dirty="0">
                <a:latin typeface="+mn-lt"/>
              </a:rPr>
              <a:t>Relevant Grade Descriptors</a:t>
            </a:r>
          </a:p>
        </p:txBody>
      </p:sp>
      <p:sp>
        <p:nvSpPr>
          <p:cNvPr id="3" name="Date Placeholder 2">
            <a:extLst>
              <a:ext uri="{FF2B5EF4-FFF2-40B4-BE49-F238E27FC236}">
                <a16:creationId xmlns:a16="http://schemas.microsoft.com/office/drawing/2014/main" id="{40A22D22-61DD-4A46-BB88-57A20FA3F71B}"/>
              </a:ext>
            </a:extLst>
          </p:cNvPr>
          <p:cNvSpPr>
            <a:spLocks noGrp="1"/>
          </p:cNvSpPr>
          <p:nvPr>
            <p:ph type="dt" sz="half" idx="10"/>
          </p:nvPr>
        </p:nvSpPr>
        <p:spPr/>
        <p:txBody>
          <a:bodyPr/>
          <a:lstStyle/>
          <a:p>
            <a:r>
              <a:rPr lang="en-GB"/>
              <a:t>v2 11/10/2024</a:t>
            </a:r>
          </a:p>
        </p:txBody>
      </p:sp>
      <p:sp>
        <p:nvSpPr>
          <p:cNvPr id="4" name="Footer Placeholder 3">
            <a:extLst>
              <a:ext uri="{FF2B5EF4-FFF2-40B4-BE49-F238E27FC236}">
                <a16:creationId xmlns:a16="http://schemas.microsoft.com/office/drawing/2014/main" id="{DE0FAB4B-7E0C-4E44-BCCA-F0CCC52A1EE5}"/>
              </a:ext>
            </a:extLst>
          </p:cNvPr>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a:extLst>
              <a:ext uri="{FF2B5EF4-FFF2-40B4-BE49-F238E27FC236}">
                <a16:creationId xmlns:a16="http://schemas.microsoft.com/office/drawing/2014/main" id="{1464242D-C8EB-4004-9B3B-42F65625A28B}"/>
              </a:ext>
            </a:extLst>
          </p:cNvPr>
          <p:cNvSpPr>
            <a:spLocks noGrp="1"/>
          </p:cNvSpPr>
          <p:nvPr>
            <p:ph type="sldNum" sz="quarter" idx="12"/>
          </p:nvPr>
        </p:nvSpPr>
        <p:spPr/>
        <p:txBody>
          <a:bodyPr/>
          <a:lstStyle/>
          <a:p>
            <a:fld id="{EFC07C4F-4DD7-4452-9CBE-7B4BC77324C7}" type="slidenum">
              <a:rPr lang="en-GB" smtClean="0"/>
              <a:t>2</a:t>
            </a:fld>
            <a:endParaRPr lang="en-GB"/>
          </a:p>
        </p:txBody>
      </p:sp>
      <p:graphicFrame>
        <p:nvGraphicFramePr>
          <p:cNvPr id="8" name="Table 7">
            <a:extLst>
              <a:ext uri="{FF2B5EF4-FFF2-40B4-BE49-F238E27FC236}">
                <a16:creationId xmlns:a16="http://schemas.microsoft.com/office/drawing/2014/main" id="{D015FC76-5A4D-44B0-977B-42D1EB0CB5DB}"/>
              </a:ext>
            </a:extLst>
          </p:cNvPr>
          <p:cNvGraphicFramePr>
            <a:graphicFrameLocks noGrp="1"/>
          </p:cNvGraphicFramePr>
          <p:nvPr>
            <p:extLst>
              <p:ext uri="{D42A27DB-BD31-4B8C-83A1-F6EECF244321}">
                <p14:modId xmlns:p14="http://schemas.microsoft.com/office/powerpoint/2010/main" val="1250800476"/>
              </p:ext>
            </p:extLst>
          </p:nvPr>
        </p:nvGraphicFramePr>
        <p:xfrm>
          <a:off x="395535" y="1750699"/>
          <a:ext cx="8331699" cy="4571805"/>
        </p:xfrm>
        <a:graphic>
          <a:graphicData uri="http://schemas.openxmlformats.org/drawingml/2006/table">
            <a:tbl>
              <a:tblPr firstRow="1" firstCol="1" bandRow="1">
                <a:tableStyleId>{5940675A-B579-460E-94D1-54222C63F5DA}</a:tableStyleId>
              </a:tblPr>
              <a:tblGrid>
                <a:gridCol w="1387969">
                  <a:extLst>
                    <a:ext uri="{9D8B030D-6E8A-4147-A177-3AD203B41FA5}">
                      <a16:colId xmlns:a16="http://schemas.microsoft.com/office/drawing/2014/main" val="788380521"/>
                    </a:ext>
                  </a:extLst>
                </a:gridCol>
                <a:gridCol w="1388746">
                  <a:extLst>
                    <a:ext uri="{9D8B030D-6E8A-4147-A177-3AD203B41FA5}">
                      <a16:colId xmlns:a16="http://schemas.microsoft.com/office/drawing/2014/main" val="582372463"/>
                    </a:ext>
                  </a:extLst>
                </a:gridCol>
                <a:gridCol w="1388746">
                  <a:extLst>
                    <a:ext uri="{9D8B030D-6E8A-4147-A177-3AD203B41FA5}">
                      <a16:colId xmlns:a16="http://schemas.microsoft.com/office/drawing/2014/main" val="3748476965"/>
                    </a:ext>
                  </a:extLst>
                </a:gridCol>
                <a:gridCol w="1388746">
                  <a:extLst>
                    <a:ext uri="{9D8B030D-6E8A-4147-A177-3AD203B41FA5}">
                      <a16:colId xmlns:a16="http://schemas.microsoft.com/office/drawing/2014/main" val="2225588890"/>
                    </a:ext>
                  </a:extLst>
                </a:gridCol>
                <a:gridCol w="1388746">
                  <a:extLst>
                    <a:ext uri="{9D8B030D-6E8A-4147-A177-3AD203B41FA5}">
                      <a16:colId xmlns:a16="http://schemas.microsoft.com/office/drawing/2014/main" val="935896959"/>
                    </a:ext>
                  </a:extLst>
                </a:gridCol>
                <a:gridCol w="1388746">
                  <a:extLst>
                    <a:ext uri="{9D8B030D-6E8A-4147-A177-3AD203B41FA5}">
                      <a16:colId xmlns:a16="http://schemas.microsoft.com/office/drawing/2014/main" val="3989908803"/>
                    </a:ext>
                  </a:extLst>
                </a:gridCol>
              </a:tblGrid>
              <a:tr h="1015206">
                <a:tc>
                  <a:txBody>
                    <a:bodyPr/>
                    <a:lstStyle/>
                    <a:p>
                      <a:pPr algn="ctr"/>
                      <a:r>
                        <a:rPr lang="en-US" sz="1200" b="1" dirty="0">
                          <a:effectLst/>
                        </a:rPr>
                        <a:t>Section 2</a:t>
                      </a:r>
                      <a:endParaRPr lang="en-GB" sz="1200" b="1" dirty="0">
                        <a:effectLst/>
                      </a:endParaRPr>
                    </a:p>
                    <a:p>
                      <a:pPr algn="ctr"/>
                      <a:r>
                        <a:rPr lang="en-US" sz="1200" b="1" dirty="0">
                          <a:effectLst/>
                        </a:rPr>
                        <a:t>Discussion of a News Item</a:t>
                      </a:r>
                      <a:endParaRPr lang="en-GB" sz="1200" b="1" dirty="0">
                        <a:effectLst/>
                      </a:endParaRPr>
                    </a:p>
                    <a:p>
                      <a:pPr algn="ctr"/>
                      <a:r>
                        <a:rPr lang="en-US" sz="1200" b="1" dirty="0">
                          <a:effectLst/>
                        </a:rPr>
                        <a:t>Time: 3+6+1 minutes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algn="ctr"/>
                      <a:r>
                        <a:rPr lang="en-US" sz="1200" b="1" dirty="0">
                          <a:effectLst/>
                        </a:rPr>
                        <a:t>Pass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algn="ctr"/>
                      <a:r>
                        <a:rPr lang="en-US" sz="1200" b="1" dirty="0">
                          <a:effectLst/>
                        </a:rPr>
                        <a:t>Good Pass</a:t>
                      </a:r>
                      <a:endParaRPr lang="en-GB" sz="1200" b="1" dirty="0">
                        <a:effectLst/>
                      </a:endParaRPr>
                    </a:p>
                    <a:p>
                      <a:pPr algn="ctr"/>
                      <a:r>
                        <a:rPr lang="en-US" sz="1200" b="1" dirty="0">
                          <a:effectLst/>
                        </a:rPr>
                        <a:t>(Endorsed)</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algn="ctr"/>
                      <a:r>
                        <a:rPr lang="en-US" sz="1200" b="1" dirty="0">
                          <a:effectLst/>
                        </a:rPr>
                        <a:t>Merit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algn="ctr"/>
                      <a:r>
                        <a:rPr lang="en-US" sz="1200" b="1" dirty="0">
                          <a:effectLst/>
                        </a:rPr>
                        <a:t>Merit Plus</a:t>
                      </a:r>
                      <a:endParaRPr lang="en-GB" sz="1200" b="1" dirty="0">
                        <a:effectLst/>
                      </a:endParaRPr>
                    </a:p>
                    <a:p>
                      <a:pPr algn="ctr"/>
                      <a:r>
                        <a:rPr lang="en-US" sz="1200" b="1" dirty="0">
                          <a:effectLst/>
                        </a:rPr>
                        <a:t>(Endorsed)</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algn="ctr"/>
                      <a:r>
                        <a:rPr lang="en-US" sz="1200" b="1" dirty="0">
                          <a:effectLst/>
                        </a:rPr>
                        <a:t>Distinction</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207111390"/>
                  </a:ext>
                </a:extLst>
              </a:tr>
              <a:tr h="1597330">
                <a:tc>
                  <a:txBody>
                    <a:bodyPr/>
                    <a:lstStyle/>
                    <a:p>
                      <a:pPr algn="ctr">
                        <a:spcBef>
                          <a:spcPts val="100"/>
                        </a:spcBef>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Content and Post-Discussion Summary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lumMod val="85000"/>
                      </a:schemeClr>
                    </a:solidFill>
                  </a:tcPr>
                </a:tc>
                <a:tc>
                  <a:txBody>
                    <a:bodyPr/>
                    <a:lstStyle/>
                    <a:p>
                      <a:pPr algn="l">
                        <a:spcBef>
                          <a:spcPts val="100"/>
                        </a:spcBef>
                      </a:pPr>
                      <a:r>
                        <a:rPr lang="en-US" sz="1200" dirty="0">
                          <a:effectLst/>
                          <a:latin typeface="Calibri" panose="020F0502020204030204" pitchFamily="34" charset="0"/>
                          <a:ea typeface="Calibri" panose="020F0502020204030204" pitchFamily="34" charset="0"/>
                          <a:cs typeface="Times New Roman" panose="02020603050405020304" pitchFamily="18" charset="0"/>
                        </a:rPr>
                        <a:t>Some evidence of prior research.</a:t>
                      </a:r>
                    </a:p>
                    <a:p>
                      <a:pPr algn="l">
                        <a:spcBef>
                          <a:spcPts val="100"/>
                        </a:spcBef>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Brief statement of views expressed during discussion.</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spcBef>
                          <a:spcPts val="100"/>
                        </a:spcBef>
                      </a:pPr>
                      <a:r>
                        <a:rPr lang="en-US" sz="1200" dirty="0">
                          <a:effectLst/>
                          <a:latin typeface="Calibri" panose="020F0502020204030204" pitchFamily="34" charset="0"/>
                          <a:ea typeface="Calibri" panose="020F0502020204030204" pitchFamily="34" charset="0"/>
                          <a:cs typeface="Times New Roman" panose="02020603050405020304" pitchFamily="18" charset="0"/>
                        </a:rPr>
                        <a:t>Evidence of prior research. </a:t>
                      </a:r>
                    </a:p>
                    <a:p>
                      <a:pPr algn="l">
                        <a:spcBef>
                          <a:spcPts val="100"/>
                        </a:spcBef>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Considered statement of views expressed during discussion.</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spcBef>
                          <a:spcPts val="100"/>
                        </a:spcBef>
                      </a:pPr>
                      <a:r>
                        <a:rPr lang="en-US" sz="1200" dirty="0">
                          <a:effectLst/>
                          <a:latin typeface="Calibri" panose="020F0502020204030204" pitchFamily="34" charset="0"/>
                          <a:ea typeface="Calibri" panose="020F0502020204030204" pitchFamily="34" charset="0"/>
                          <a:cs typeface="Times New Roman" panose="02020603050405020304" pitchFamily="18" charset="0"/>
                        </a:rPr>
                        <a:t>Clear evidence of additional research.</a:t>
                      </a:r>
                    </a:p>
                    <a:p>
                      <a:pPr algn="l">
                        <a:spcBef>
                          <a:spcPts val="100"/>
                        </a:spcBef>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r>
                        <a:rPr lang="en-US" sz="12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Summarises</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debate and draws conclusions.</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spcBef>
                          <a:spcPts val="100"/>
                        </a:spcBef>
                      </a:pPr>
                      <a:r>
                        <a:rPr lang="en-US" sz="1200" dirty="0">
                          <a:effectLst/>
                          <a:latin typeface="Calibri" panose="020F0502020204030204" pitchFamily="34" charset="0"/>
                          <a:ea typeface="Calibri" panose="020F0502020204030204" pitchFamily="34" charset="0"/>
                          <a:cs typeface="Times New Roman" panose="02020603050405020304" pitchFamily="18" charset="0"/>
                        </a:rPr>
                        <a:t>Clear evidence of additional research. </a:t>
                      </a:r>
                    </a:p>
                    <a:p>
                      <a:pPr algn="l">
                        <a:spcBef>
                          <a:spcPts val="100"/>
                        </a:spcBef>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r>
                        <a:rPr lang="en-US" sz="12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Summarises</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debate with a considered statement of views and draws conclusions.</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spcBef>
                          <a:spcPts val="100"/>
                        </a:spcBef>
                      </a:pPr>
                      <a:r>
                        <a:rPr lang="en-US" sz="1200" dirty="0">
                          <a:effectLst/>
                          <a:latin typeface="Calibri" panose="020F0502020204030204" pitchFamily="34" charset="0"/>
                          <a:ea typeface="Calibri" panose="020F0502020204030204" pitchFamily="34" charset="0"/>
                          <a:cs typeface="Times New Roman" panose="02020603050405020304" pitchFamily="18" charset="0"/>
                        </a:rPr>
                        <a:t>Thoroughly and selectively researched. </a:t>
                      </a:r>
                    </a:p>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Concise perceptive analysis, with reference to main contributions.</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885955995"/>
                  </a:ext>
                </a:extLst>
              </a:tr>
              <a:tr h="1610959">
                <a:tc>
                  <a:txBody>
                    <a:bodyPr/>
                    <a:lstStyle/>
                    <a:p>
                      <a:pPr algn="ctr">
                        <a:spcBef>
                          <a:spcPts val="100"/>
                        </a:spcBef>
                      </a:pPr>
                      <a:r>
                        <a:rPr lang="en-US" sz="1200" b="1" dirty="0">
                          <a:effectLst/>
                          <a:latin typeface="Calibri" panose="020F0502020204030204" pitchFamily="34" charset="0"/>
                          <a:ea typeface="Calibri" panose="020F0502020204030204" pitchFamily="34" charset="0"/>
                          <a:cs typeface="Times New Roman" panose="02020603050405020304" pitchFamily="18" charset="0"/>
                        </a:rPr>
                        <a:t>Leading a Discussion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lumMod val="85000"/>
                      </a:schemeClr>
                    </a:solidFill>
                  </a:tcPr>
                </a:tc>
                <a:tc>
                  <a:txBody>
                    <a:bodyPr/>
                    <a:lstStyle/>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Opens discussion with own views. </a:t>
                      </a:r>
                    </a:p>
                    <a:p>
                      <a:pPr algn="l">
                        <a:spcBef>
                          <a:spcPts val="100"/>
                        </a:spcBef>
                      </a:pP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Maintains flow by asking relevant questions.</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Develops answers from knowledge and research.</a:t>
                      </a:r>
                    </a:p>
                    <a:p>
                      <a:pPr algn="l">
                        <a:spcBef>
                          <a:spcPts val="100"/>
                        </a:spcBef>
                      </a:pP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Maintains flow of discussion by asking for ideas and opinions.</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States discussion topic clearly, with personal viewpoint / opinions.</a:t>
                      </a:r>
                    </a:p>
                    <a:p>
                      <a:pPr algn="l">
                        <a:spcBef>
                          <a:spcPts val="100"/>
                        </a:spcBef>
                      </a:pP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Extends debate by ongoing analysis of responses.</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Full, fluent responses extend discussion.</a:t>
                      </a:r>
                    </a:p>
                    <a:p>
                      <a:pPr algn="l">
                        <a:spcBef>
                          <a:spcPts val="100"/>
                        </a:spcBef>
                      </a:pP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Maintains group focus. Engages well with group.</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Challenges thinking with considered ideas and opinions. </a:t>
                      </a:r>
                    </a:p>
                    <a:p>
                      <a:pPr algn="l">
                        <a:spcBef>
                          <a:spcPts val="100"/>
                        </a:spcBef>
                      </a:pP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spcBef>
                          <a:spcPts val="100"/>
                        </a:spcBef>
                      </a:pP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Controls pace and group dynamics.</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007329446"/>
                  </a:ext>
                </a:extLst>
              </a:tr>
            </a:tbl>
          </a:graphicData>
        </a:graphic>
      </p:graphicFrame>
      <p:pic>
        <p:nvPicPr>
          <p:cNvPr id="6" name="Picture 5">
            <a:extLst>
              <a:ext uri="{FF2B5EF4-FFF2-40B4-BE49-F238E27FC236}">
                <a16:creationId xmlns:a16="http://schemas.microsoft.com/office/drawing/2014/main" id="{B2DF9CC3-3D9B-00BE-04B5-7467EE75A4E3}"/>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364556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GB"/>
              <a:t>v2 11/10/2024</a:t>
            </a:r>
          </a:p>
        </p:txBody>
      </p:sp>
      <p:sp>
        <p:nvSpPr>
          <p:cNvPr id="4" name="Footer Placeholder 3"/>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p:cNvSpPr>
            <a:spLocks noGrp="1"/>
          </p:cNvSpPr>
          <p:nvPr>
            <p:ph type="sldNum" sz="quarter" idx="12"/>
          </p:nvPr>
        </p:nvSpPr>
        <p:spPr/>
        <p:txBody>
          <a:bodyPr/>
          <a:lstStyle/>
          <a:p>
            <a:fld id="{EFC07C4F-4DD7-4452-9CBE-7B4BC77324C7}" type="slidenum">
              <a:rPr lang="en-GB" smtClean="0"/>
              <a:t>3</a:t>
            </a:fld>
            <a:endParaRPr lang="en-GB"/>
          </a:p>
        </p:txBody>
      </p:sp>
      <p:sp>
        <p:nvSpPr>
          <p:cNvPr id="6" name="Rectangle 5"/>
          <p:cNvSpPr/>
          <p:nvPr/>
        </p:nvSpPr>
        <p:spPr>
          <a:xfrm>
            <a:off x="611560" y="1844824"/>
            <a:ext cx="8047806" cy="2736304"/>
          </a:xfrm>
          <a:prstGeom prst="rect">
            <a:avLst/>
          </a:prstGeom>
          <a:ln w="28575">
            <a:solidFill>
              <a:srgbClr val="E5050D"/>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600" b="1" i="1" dirty="0"/>
              <a:t>There are some activities on the following slides to help you explore the issues, viewpoints and questions surrounding your news item. </a:t>
            </a:r>
          </a:p>
          <a:p>
            <a:pPr algn="ctr"/>
            <a:endParaRPr lang="en-GB" sz="1600" b="1" i="1" dirty="0"/>
          </a:p>
          <a:p>
            <a:pPr algn="ctr"/>
            <a:r>
              <a:rPr lang="en-GB" sz="1600" b="1" i="1" dirty="0"/>
              <a:t>Being well prepared will help you lead your discussion.</a:t>
            </a:r>
          </a:p>
          <a:p>
            <a:pPr algn="ctr"/>
            <a:endParaRPr lang="en-GB" sz="1600" b="1" dirty="0"/>
          </a:p>
          <a:p>
            <a:pPr algn="ctr"/>
            <a:r>
              <a:rPr lang="en-GB" sz="1600" i="1" dirty="0"/>
              <a:t>Whether these activities are useful or not for your learners may well depend on the nature of their news item. You might want to complete these activities with an example news item and use this to practise a group discussion scenario. </a:t>
            </a:r>
          </a:p>
          <a:p>
            <a:pPr algn="ctr"/>
            <a:endParaRPr lang="en-GB" sz="1600" b="1" i="1" dirty="0"/>
          </a:p>
        </p:txBody>
      </p:sp>
      <p:pic>
        <p:nvPicPr>
          <p:cNvPr id="2" name="Picture 1">
            <a:extLst>
              <a:ext uri="{FF2B5EF4-FFF2-40B4-BE49-F238E27FC236}">
                <a16:creationId xmlns:a16="http://schemas.microsoft.com/office/drawing/2014/main" id="{D000A34D-94A9-2400-BF11-23270B8379AC}"/>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315554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F5522CC8-A66C-4550-98FB-255FCA9A30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8938" y="1222366"/>
            <a:ext cx="2607518" cy="1855076"/>
          </a:xfrm>
          <a:prstGeom prst="rect">
            <a:avLst/>
          </a:prstGeom>
        </p:spPr>
      </p:pic>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47133" y="979269"/>
            <a:ext cx="7886700" cy="766229"/>
          </a:xfrm>
        </p:spPr>
        <p:txBody>
          <a:bodyPr/>
          <a:lstStyle/>
          <a:p>
            <a:r>
              <a:rPr lang="en-US" b="1" i="1" dirty="0">
                <a:latin typeface="+mn-lt"/>
              </a:rPr>
              <a:t>What makes a good discussion?</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r>
              <a:rPr lang="en-GB"/>
              <a:t>v2 11/10/2024</a:t>
            </a:r>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4</a:t>
            </a:fld>
            <a:endParaRPr lang="en-GB"/>
          </a:p>
        </p:txBody>
      </p:sp>
      <p:grpSp>
        <p:nvGrpSpPr>
          <p:cNvPr id="16" name="Group 15"/>
          <p:cNvGrpSpPr/>
          <p:nvPr/>
        </p:nvGrpSpPr>
        <p:grpSpPr>
          <a:xfrm>
            <a:off x="347133" y="1916832"/>
            <a:ext cx="5150728" cy="4118806"/>
            <a:chOff x="347132" y="1301442"/>
            <a:chExt cx="6267607" cy="4979639"/>
          </a:xfrm>
        </p:grpSpPr>
        <p:sp>
          <p:nvSpPr>
            <p:cNvPr id="6" name="Rectangle 5"/>
            <p:cNvSpPr/>
            <p:nvPr/>
          </p:nvSpPr>
          <p:spPr>
            <a:xfrm>
              <a:off x="2479401" y="1301442"/>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p:cNvSpPr/>
            <p:nvPr/>
          </p:nvSpPr>
          <p:spPr>
            <a:xfrm>
              <a:off x="1368399" y="2296277"/>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p:cNvSpPr/>
            <p:nvPr/>
          </p:nvSpPr>
          <p:spPr>
            <a:xfrm>
              <a:off x="3487513" y="2296277"/>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p:cNvSpPr/>
            <p:nvPr/>
          </p:nvSpPr>
          <p:spPr>
            <a:xfrm>
              <a:off x="347132" y="3308527"/>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p:cNvSpPr/>
            <p:nvPr/>
          </p:nvSpPr>
          <p:spPr>
            <a:xfrm>
              <a:off x="2479401" y="3308527"/>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p:cNvSpPr/>
            <p:nvPr/>
          </p:nvSpPr>
          <p:spPr>
            <a:xfrm>
              <a:off x="4598515" y="3308527"/>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nvGrpSpPr>
            <p:cNvPr id="15" name="Group 14"/>
            <p:cNvGrpSpPr/>
            <p:nvPr/>
          </p:nvGrpSpPr>
          <p:grpSpPr>
            <a:xfrm rot="10800000">
              <a:off x="1419844" y="4350142"/>
              <a:ext cx="4135338" cy="1930939"/>
              <a:chOff x="1125910" y="2821928"/>
              <a:chExt cx="4135338" cy="1930939"/>
            </a:xfrm>
          </p:grpSpPr>
          <p:sp>
            <p:nvSpPr>
              <p:cNvPr id="12" name="Rectangle 11"/>
              <p:cNvSpPr/>
              <p:nvPr/>
            </p:nvSpPr>
            <p:spPr>
              <a:xfrm>
                <a:off x="2236912" y="2821928"/>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p:cNvSpPr/>
              <p:nvPr/>
            </p:nvSpPr>
            <p:spPr>
              <a:xfrm>
                <a:off x="1125910" y="3816763"/>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p:cNvSpPr/>
              <p:nvPr/>
            </p:nvSpPr>
            <p:spPr>
              <a:xfrm>
                <a:off x="3245024" y="3816763"/>
                <a:ext cx="2016224"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sp>
        <p:nvSpPr>
          <p:cNvPr id="17" name="TextBox 16"/>
          <p:cNvSpPr txBox="1"/>
          <p:nvPr/>
        </p:nvSpPr>
        <p:spPr>
          <a:xfrm>
            <a:off x="6228184" y="1417719"/>
            <a:ext cx="2304256" cy="1200329"/>
          </a:xfrm>
          <a:prstGeom prst="rect">
            <a:avLst/>
          </a:prstGeom>
          <a:noFill/>
        </p:spPr>
        <p:txBody>
          <a:bodyPr wrap="square" rtlCol="0">
            <a:spAutoFit/>
          </a:bodyPr>
          <a:lstStyle/>
          <a:p>
            <a:pPr algn="ctr"/>
            <a:r>
              <a:rPr lang="en-GB" dirty="0"/>
              <a:t>Decide what the </a:t>
            </a:r>
            <a:r>
              <a:rPr lang="en-GB" b="1" dirty="0"/>
              <a:t>most</a:t>
            </a:r>
            <a:r>
              <a:rPr lang="en-GB" dirty="0"/>
              <a:t> and </a:t>
            </a:r>
            <a:r>
              <a:rPr lang="en-GB" b="1" dirty="0"/>
              <a:t>least</a:t>
            </a:r>
            <a:r>
              <a:rPr lang="en-GB" dirty="0"/>
              <a:t> important aspects of a successful discussion are. </a:t>
            </a:r>
          </a:p>
        </p:txBody>
      </p:sp>
      <p:sp>
        <p:nvSpPr>
          <p:cNvPr id="18" name="TextBox 17"/>
          <p:cNvSpPr txBox="1"/>
          <p:nvPr/>
        </p:nvSpPr>
        <p:spPr>
          <a:xfrm>
            <a:off x="5590485" y="3162625"/>
            <a:ext cx="3240360" cy="3108543"/>
          </a:xfrm>
          <a:prstGeom prst="rect">
            <a:avLst/>
          </a:prstGeom>
          <a:solidFill>
            <a:srgbClr val="FBD208"/>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GB" sz="1400" b="1" i="1" dirty="0"/>
              <a:t>Also consider:</a:t>
            </a:r>
          </a:p>
          <a:p>
            <a:pPr marL="285750" indent="-285750">
              <a:buFont typeface="Arial" panose="020B0604020202020204" pitchFamily="34" charset="0"/>
              <a:buChar char="•"/>
            </a:pPr>
            <a:r>
              <a:rPr lang="en-GB" sz="1400" dirty="0"/>
              <a:t>Can you justify your ideas with clear reasoning?</a:t>
            </a:r>
          </a:p>
          <a:p>
            <a:pPr marL="285750" indent="-285750">
              <a:buFont typeface="Arial" panose="020B0604020202020204" pitchFamily="34" charset="0"/>
              <a:buChar char="•"/>
            </a:pPr>
            <a:r>
              <a:rPr lang="en-GB" sz="1400" dirty="0"/>
              <a:t>How did you come to an agreement?</a:t>
            </a:r>
          </a:p>
          <a:p>
            <a:pPr marL="285750" indent="-285750">
              <a:buFont typeface="Arial" panose="020B0604020202020204" pitchFamily="34" charset="0"/>
              <a:buChar char="•"/>
            </a:pPr>
            <a:r>
              <a:rPr lang="en-GB" sz="1400" dirty="0"/>
              <a:t>Would the Diamond-9 look different if you arranged it from ‘easiest’ to ‘most difficult’?</a:t>
            </a:r>
          </a:p>
          <a:p>
            <a:pPr marL="285750" indent="-285750">
              <a:buFont typeface="Arial" panose="020B0604020202020204" pitchFamily="34" charset="0"/>
              <a:buChar char="•"/>
            </a:pPr>
            <a:r>
              <a:rPr lang="en-GB" sz="1400" dirty="0"/>
              <a:t>What else could you add?</a:t>
            </a:r>
          </a:p>
          <a:p>
            <a:pPr marL="285750" indent="-285750">
              <a:buFont typeface="Arial" panose="020B0604020202020204" pitchFamily="34" charset="0"/>
              <a:buChar char="•"/>
            </a:pPr>
            <a:endParaRPr lang="en-GB" sz="1400" dirty="0"/>
          </a:p>
          <a:p>
            <a:r>
              <a:rPr lang="en-GB" sz="1400" b="1" i="1" dirty="0"/>
              <a:t>Metacognitive Challenge:</a:t>
            </a:r>
          </a:p>
          <a:p>
            <a:pPr marL="285750" indent="-285750">
              <a:buFont typeface="Arial" panose="020B0604020202020204" pitchFamily="34" charset="0"/>
              <a:buChar char="•"/>
            </a:pPr>
            <a:r>
              <a:rPr lang="en-GB" sz="1400" dirty="0"/>
              <a:t>Did your discussion reflect the ideas about a ‘good’ discussion? Why or why not? What would you need to do/know/change to improve it?</a:t>
            </a:r>
          </a:p>
        </p:txBody>
      </p:sp>
      <p:sp>
        <p:nvSpPr>
          <p:cNvPr id="19" name="TextBox 18"/>
          <p:cNvSpPr txBox="1"/>
          <p:nvPr/>
        </p:nvSpPr>
        <p:spPr>
          <a:xfrm>
            <a:off x="230253" y="2242808"/>
            <a:ext cx="1892562" cy="369332"/>
          </a:xfrm>
          <a:prstGeom prst="rect">
            <a:avLst/>
          </a:prstGeom>
          <a:noFill/>
        </p:spPr>
        <p:txBody>
          <a:bodyPr wrap="square" rtlCol="0">
            <a:spAutoFit/>
          </a:bodyPr>
          <a:lstStyle/>
          <a:p>
            <a:r>
              <a:rPr lang="en-GB" b="1" i="1" dirty="0"/>
              <a:t>Most important</a:t>
            </a:r>
          </a:p>
        </p:txBody>
      </p:sp>
      <p:sp>
        <p:nvSpPr>
          <p:cNvPr id="20" name="TextBox 19"/>
          <p:cNvSpPr txBox="1"/>
          <p:nvPr/>
        </p:nvSpPr>
        <p:spPr>
          <a:xfrm>
            <a:off x="239359" y="5446908"/>
            <a:ext cx="1892562" cy="369332"/>
          </a:xfrm>
          <a:prstGeom prst="rect">
            <a:avLst/>
          </a:prstGeom>
          <a:noFill/>
        </p:spPr>
        <p:txBody>
          <a:bodyPr wrap="square" rtlCol="0">
            <a:spAutoFit/>
          </a:bodyPr>
          <a:lstStyle/>
          <a:p>
            <a:r>
              <a:rPr lang="en-GB" b="1" i="1" dirty="0"/>
              <a:t>Least important</a:t>
            </a:r>
          </a:p>
        </p:txBody>
      </p:sp>
      <p:pic>
        <p:nvPicPr>
          <p:cNvPr id="22" name="Picture 21">
            <a:extLst>
              <a:ext uri="{FF2B5EF4-FFF2-40B4-BE49-F238E27FC236}">
                <a16:creationId xmlns:a16="http://schemas.microsoft.com/office/drawing/2014/main" id="{080A9307-E64C-619B-A1F6-E3F67D761ACC}"/>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1560548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2512001" y="3159848"/>
            <a:ext cx="1440160" cy="72008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600" dirty="0"/>
              <a:t>Consequence/Issue 1</a:t>
            </a:r>
          </a:p>
        </p:txBody>
      </p:sp>
      <p:sp>
        <p:nvSpPr>
          <p:cNvPr id="28" name="Rounded Rectangle 27"/>
          <p:cNvSpPr/>
          <p:nvPr/>
        </p:nvSpPr>
        <p:spPr>
          <a:xfrm>
            <a:off x="5078579" y="3159848"/>
            <a:ext cx="1440160" cy="72008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600" dirty="0"/>
              <a:t>Consequence/Issue 2</a:t>
            </a:r>
          </a:p>
        </p:txBody>
      </p:sp>
      <p:sp>
        <p:nvSpPr>
          <p:cNvPr id="29" name="Rounded Rectangle 28"/>
          <p:cNvSpPr/>
          <p:nvPr/>
        </p:nvSpPr>
        <p:spPr>
          <a:xfrm>
            <a:off x="2485795" y="4135511"/>
            <a:ext cx="1440160" cy="72008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600" dirty="0"/>
              <a:t>Consequence/Issue 3</a:t>
            </a:r>
          </a:p>
        </p:txBody>
      </p:sp>
      <p:sp>
        <p:nvSpPr>
          <p:cNvPr id="30" name="Rounded Rectangle 29"/>
          <p:cNvSpPr/>
          <p:nvPr/>
        </p:nvSpPr>
        <p:spPr>
          <a:xfrm>
            <a:off x="5082574" y="4132957"/>
            <a:ext cx="1440160" cy="72008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600" dirty="0"/>
              <a:t>Consequence/Issue 4</a:t>
            </a:r>
          </a:p>
        </p:txBody>
      </p:sp>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51888" y="1124744"/>
            <a:ext cx="7886700" cy="720080"/>
          </a:xfrm>
        </p:spPr>
        <p:txBody>
          <a:bodyPr>
            <a:normAutofit fontScale="90000"/>
          </a:bodyPr>
          <a:lstStyle/>
          <a:p>
            <a:r>
              <a:rPr lang="en-US" sz="3200" b="1" i="1" dirty="0">
                <a:latin typeface="+mn-lt"/>
              </a:rPr>
              <a:t>Preparing for your Discussion:</a:t>
            </a:r>
            <a:br>
              <a:rPr lang="en-US" sz="3200" b="1" i="1" dirty="0">
                <a:latin typeface="+mn-lt"/>
              </a:rPr>
            </a:br>
            <a:r>
              <a:rPr lang="en-US" sz="3200" b="1" i="1" dirty="0">
                <a:latin typeface="+mn-lt"/>
              </a:rPr>
              <a:t>Consequence/Issue Map</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179512" y="6356351"/>
            <a:ext cx="792088" cy="365125"/>
          </a:xfrm>
        </p:spPr>
        <p:txBody>
          <a:bodyPr/>
          <a:lstStyle/>
          <a:p>
            <a:r>
              <a:rPr lang="en-GB" dirty="0"/>
              <a:t>v2 11/10/2024</a:t>
            </a:r>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1"/>
            <a:ext cx="2952328" cy="365125"/>
          </a:xfrm>
        </p:spPr>
        <p:txBody>
          <a:bodyPr/>
          <a:lstStyle/>
          <a:p>
            <a:r>
              <a:rPr lang="en-US" dirty="0"/>
              <a:t>ESB-RES-C146  ESB Level 3 Certificate in Speech (Grade 8) 2.3. Leading a Discussion</a:t>
            </a:r>
            <a:endParaRPr lang="en-GB"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z="1200" smtClean="0"/>
              <a:t>5</a:t>
            </a:fld>
            <a:endParaRPr lang="en-GB" sz="1200" dirty="0"/>
          </a:p>
        </p:txBody>
      </p:sp>
      <p:sp>
        <p:nvSpPr>
          <p:cNvPr id="26" name="Rounded Rectangle 25"/>
          <p:cNvSpPr/>
          <p:nvPr/>
        </p:nvSpPr>
        <p:spPr>
          <a:xfrm>
            <a:off x="3592121" y="3735912"/>
            <a:ext cx="1872208" cy="504056"/>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b="1" i="1" dirty="0"/>
              <a:t>Key Issue</a:t>
            </a:r>
          </a:p>
        </p:txBody>
      </p:sp>
      <p:sp>
        <p:nvSpPr>
          <p:cNvPr id="31" name="Rounded Rectangle 30"/>
          <p:cNvSpPr/>
          <p:nvPr/>
        </p:nvSpPr>
        <p:spPr>
          <a:xfrm>
            <a:off x="5715004" y="2310417"/>
            <a:ext cx="1491580" cy="576064"/>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Consequence  2.1</a:t>
            </a:r>
          </a:p>
        </p:txBody>
      </p:sp>
      <p:sp>
        <p:nvSpPr>
          <p:cNvPr id="32" name="Rounded Rectangle 31"/>
          <p:cNvSpPr/>
          <p:nvPr/>
        </p:nvSpPr>
        <p:spPr>
          <a:xfrm>
            <a:off x="6997085" y="3080277"/>
            <a:ext cx="1491580" cy="576064"/>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Consequence 2.2</a:t>
            </a:r>
          </a:p>
        </p:txBody>
      </p:sp>
      <p:sp>
        <p:nvSpPr>
          <p:cNvPr id="33" name="Right Arrow 32"/>
          <p:cNvSpPr/>
          <p:nvPr/>
        </p:nvSpPr>
        <p:spPr>
          <a:xfrm rot="19013346">
            <a:off x="6423823" y="2955655"/>
            <a:ext cx="525635" cy="176067"/>
          </a:xfrm>
          <a:prstGeom prst="rightArrow">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4" name="Right Arrow 33"/>
          <p:cNvSpPr/>
          <p:nvPr/>
        </p:nvSpPr>
        <p:spPr>
          <a:xfrm>
            <a:off x="6434613" y="3120030"/>
            <a:ext cx="576064" cy="183834"/>
          </a:xfrm>
          <a:prstGeom prst="rightArrow">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nvGrpSpPr>
          <p:cNvPr id="39" name="Group 38"/>
          <p:cNvGrpSpPr/>
          <p:nvPr/>
        </p:nvGrpSpPr>
        <p:grpSpPr>
          <a:xfrm flipH="1">
            <a:off x="729630" y="2349008"/>
            <a:ext cx="2450299" cy="1345924"/>
            <a:chOff x="1909731" y="1730539"/>
            <a:chExt cx="2773661" cy="1345924"/>
          </a:xfrm>
          <a:effectLst>
            <a:outerShdw blurRad="50800" dist="38100" dir="2700000" algn="tl" rotWithShape="0">
              <a:prstClr val="black">
                <a:alpha val="40000"/>
              </a:prstClr>
            </a:outerShdw>
          </a:effectLst>
        </p:grpSpPr>
        <p:sp>
          <p:nvSpPr>
            <p:cNvPr id="35" name="Rounded Rectangle 34"/>
            <p:cNvSpPr/>
            <p:nvPr/>
          </p:nvSpPr>
          <p:spPr>
            <a:xfrm>
              <a:off x="1909731" y="1730539"/>
              <a:ext cx="14915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Consequence  1.1</a:t>
              </a:r>
            </a:p>
          </p:txBody>
        </p:sp>
        <p:sp>
          <p:nvSpPr>
            <p:cNvPr id="36" name="Rounded Rectangle 35"/>
            <p:cNvSpPr/>
            <p:nvPr/>
          </p:nvSpPr>
          <p:spPr>
            <a:xfrm>
              <a:off x="3191812" y="2500399"/>
              <a:ext cx="14915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Consequence 1.2</a:t>
              </a:r>
            </a:p>
          </p:txBody>
        </p:sp>
        <p:sp>
          <p:nvSpPr>
            <p:cNvPr id="37" name="Right Arrow 36"/>
            <p:cNvSpPr/>
            <p:nvPr/>
          </p:nvSpPr>
          <p:spPr>
            <a:xfrm rot="19013346">
              <a:off x="2618550" y="2375777"/>
              <a:ext cx="525635" cy="176067"/>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8" name="Right Arrow 37"/>
            <p:cNvSpPr/>
            <p:nvPr/>
          </p:nvSpPr>
          <p:spPr>
            <a:xfrm>
              <a:off x="2629340" y="2540152"/>
              <a:ext cx="576064" cy="18383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40" name="Group 39"/>
          <p:cNvGrpSpPr/>
          <p:nvPr/>
        </p:nvGrpSpPr>
        <p:grpSpPr>
          <a:xfrm flipH="1" flipV="1">
            <a:off x="755576" y="4290115"/>
            <a:ext cx="2450299" cy="1390380"/>
            <a:chOff x="1909731" y="1730539"/>
            <a:chExt cx="2773661" cy="1345924"/>
          </a:xfrm>
          <a:effectLst>
            <a:outerShdw blurRad="50800" dist="38100" dir="2700000" algn="tl" rotWithShape="0">
              <a:prstClr val="black">
                <a:alpha val="40000"/>
              </a:prstClr>
            </a:outerShdw>
          </a:effectLst>
        </p:grpSpPr>
        <p:sp>
          <p:nvSpPr>
            <p:cNvPr id="41" name="Rounded Rectangle 40"/>
            <p:cNvSpPr/>
            <p:nvPr/>
          </p:nvSpPr>
          <p:spPr>
            <a:xfrm>
              <a:off x="1909731" y="1730539"/>
              <a:ext cx="1491580" cy="576064"/>
            </a:xfrm>
            <a:prstGeom prst="roundRect">
              <a:avLst/>
            </a:prstGeom>
          </p:spPr>
          <p:style>
            <a:lnRef idx="2">
              <a:schemeClr val="dk1"/>
            </a:lnRef>
            <a:fillRef idx="1">
              <a:schemeClr val="lt1"/>
            </a:fillRef>
            <a:effectRef idx="0">
              <a:schemeClr val="dk1"/>
            </a:effectRef>
            <a:fontRef idx="minor">
              <a:schemeClr val="dk1"/>
            </a:fontRef>
          </p:style>
          <p:txBody>
            <a:bodyPr vert="horz" rtlCol="0" anchor="ctr"/>
            <a:lstStyle/>
            <a:p>
              <a:pPr algn="ctr"/>
              <a:endParaRPr lang="en-GB" sz="1400" dirty="0"/>
            </a:p>
          </p:txBody>
        </p:sp>
        <p:sp>
          <p:nvSpPr>
            <p:cNvPr id="42" name="Rounded Rectangle 41"/>
            <p:cNvSpPr/>
            <p:nvPr/>
          </p:nvSpPr>
          <p:spPr>
            <a:xfrm>
              <a:off x="3191812" y="2500399"/>
              <a:ext cx="1491580" cy="576064"/>
            </a:xfrm>
            <a:prstGeom prst="roundRect">
              <a:avLst/>
            </a:prstGeom>
          </p:spPr>
          <p:style>
            <a:lnRef idx="2">
              <a:schemeClr val="dk1"/>
            </a:lnRef>
            <a:fillRef idx="1">
              <a:schemeClr val="lt1"/>
            </a:fillRef>
            <a:effectRef idx="0">
              <a:schemeClr val="dk1"/>
            </a:effectRef>
            <a:fontRef idx="minor">
              <a:schemeClr val="dk1"/>
            </a:fontRef>
          </p:style>
          <p:txBody>
            <a:bodyPr vert="horz" rtlCol="0" anchor="ctr"/>
            <a:lstStyle/>
            <a:p>
              <a:pPr algn="ctr"/>
              <a:endParaRPr lang="en-GB" sz="1400" dirty="0"/>
            </a:p>
          </p:txBody>
        </p:sp>
        <p:sp>
          <p:nvSpPr>
            <p:cNvPr id="43" name="Right Arrow 42"/>
            <p:cNvSpPr/>
            <p:nvPr/>
          </p:nvSpPr>
          <p:spPr>
            <a:xfrm rot="19013346">
              <a:off x="2618550" y="2375777"/>
              <a:ext cx="525635" cy="176067"/>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4" name="Right Arrow 43"/>
            <p:cNvSpPr/>
            <p:nvPr/>
          </p:nvSpPr>
          <p:spPr>
            <a:xfrm>
              <a:off x="2629340" y="2540152"/>
              <a:ext cx="576064" cy="18383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45" name="Group 44"/>
          <p:cNvGrpSpPr/>
          <p:nvPr/>
        </p:nvGrpSpPr>
        <p:grpSpPr>
          <a:xfrm flipV="1">
            <a:off x="5798659" y="4121934"/>
            <a:ext cx="2592870" cy="1594856"/>
            <a:chOff x="1909731" y="1730539"/>
            <a:chExt cx="2773661" cy="1345924"/>
          </a:xfrm>
          <a:effectLst>
            <a:outerShdw blurRad="50800" dist="38100" dir="2700000" algn="tl" rotWithShape="0">
              <a:prstClr val="black">
                <a:alpha val="40000"/>
              </a:prstClr>
            </a:outerShdw>
          </a:effectLst>
        </p:grpSpPr>
        <p:sp>
          <p:nvSpPr>
            <p:cNvPr id="46" name="Rounded Rectangle 45"/>
            <p:cNvSpPr/>
            <p:nvPr/>
          </p:nvSpPr>
          <p:spPr>
            <a:xfrm>
              <a:off x="1909731" y="1730539"/>
              <a:ext cx="1491580" cy="576064"/>
            </a:xfrm>
            <a:prstGeom prst="roundRect">
              <a:avLst/>
            </a:prstGeom>
          </p:spPr>
          <p:style>
            <a:lnRef idx="2">
              <a:schemeClr val="dk1"/>
            </a:lnRef>
            <a:fillRef idx="1">
              <a:schemeClr val="lt1"/>
            </a:fillRef>
            <a:effectRef idx="0">
              <a:schemeClr val="dk1"/>
            </a:effectRef>
            <a:fontRef idx="minor">
              <a:schemeClr val="dk1"/>
            </a:fontRef>
          </p:style>
          <p:txBody>
            <a:bodyPr vert="horz" rtlCol="0" anchor="ctr"/>
            <a:lstStyle/>
            <a:p>
              <a:pPr algn="ctr"/>
              <a:endParaRPr lang="en-GB" sz="1400" dirty="0"/>
            </a:p>
          </p:txBody>
        </p:sp>
        <p:sp>
          <p:nvSpPr>
            <p:cNvPr id="47" name="Rounded Rectangle 46"/>
            <p:cNvSpPr/>
            <p:nvPr/>
          </p:nvSpPr>
          <p:spPr>
            <a:xfrm>
              <a:off x="3191812" y="2500399"/>
              <a:ext cx="1491580" cy="576064"/>
            </a:xfrm>
            <a:prstGeom prst="roundRect">
              <a:avLst/>
            </a:prstGeom>
          </p:spPr>
          <p:style>
            <a:lnRef idx="2">
              <a:schemeClr val="dk1"/>
            </a:lnRef>
            <a:fillRef idx="1">
              <a:schemeClr val="lt1"/>
            </a:fillRef>
            <a:effectRef idx="0">
              <a:schemeClr val="dk1"/>
            </a:effectRef>
            <a:fontRef idx="minor">
              <a:schemeClr val="dk1"/>
            </a:fontRef>
          </p:style>
          <p:txBody>
            <a:bodyPr vert="horz" rtlCol="0" anchor="ctr"/>
            <a:lstStyle/>
            <a:p>
              <a:pPr algn="ctr"/>
              <a:endParaRPr lang="en-GB" sz="1400" dirty="0"/>
            </a:p>
          </p:txBody>
        </p:sp>
        <p:sp>
          <p:nvSpPr>
            <p:cNvPr id="48" name="Right Arrow 47"/>
            <p:cNvSpPr/>
            <p:nvPr/>
          </p:nvSpPr>
          <p:spPr>
            <a:xfrm rot="19013346">
              <a:off x="2618550" y="2375777"/>
              <a:ext cx="525635" cy="176067"/>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9" name="Right Arrow 48"/>
            <p:cNvSpPr/>
            <p:nvPr/>
          </p:nvSpPr>
          <p:spPr>
            <a:xfrm>
              <a:off x="2629340" y="2540152"/>
              <a:ext cx="576064" cy="18383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6" name="Picture 5">
            <a:extLst>
              <a:ext uri="{FF2B5EF4-FFF2-40B4-BE49-F238E27FC236}">
                <a16:creationId xmlns:a16="http://schemas.microsoft.com/office/drawing/2014/main" id="{3285205B-B68D-2D08-1534-C2DA21786DD6}"/>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688109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2627493" y="3148796"/>
            <a:ext cx="1440160" cy="72008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Re-examination of national history</a:t>
            </a:r>
          </a:p>
        </p:txBody>
      </p:sp>
      <p:sp>
        <p:nvSpPr>
          <p:cNvPr id="28" name="Rounded Rectangle 27"/>
          <p:cNvSpPr/>
          <p:nvPr/>
        </p:nvSpPr>
        <p:spPr>
          <a:xfrm>
            <a:off x="5194071" y="3148796"/>
            <a:ext cx="1440160" cy="72008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Carte blanche for vandalism</a:t>
            </a:r>
          </a:p>
        </p:txBody>
      </p:sp>
      <p:sp>
        <p:nvSpPr>
          <p:cNvPr id="29" name="Rounded Rectangle 28"/>
          <p:cNvSpPr/>
          <p:nvPr/>
        </p:nvSpPr>
        <p:spPr>
          <a:xfrm>
            <a:off x="2601287" y="4084900"/>
            <a:ext cx="1440160" cy="72008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Changes to protest laws (now 10 years for monument damage)</a:t>
            </a:r>
          </a:p>
        </p:txBody>
      </p:sp>
      <p:sp>
        <p:nvSpPr>
          <p:cNvPr id="30" name="Rounded Rectangle 29"/>
          <p:cNvSpPr/>
          <p:nvPr/>
        </p:nvSpPr>
        <p:spPr>
          <a:xfrm>
            <a:off x="5198066" y="4121905"/>
            <a:ext cx="1440160" cy="72008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Erasure of history?</a:t>
            </a:r>
          </a:p>
        </p:txBody>
      </p:sp>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9196" y="1124098"/>
            <a:ext cx="7886700" cy="720080"/>
          </a:xfrm>
        </p:spPr>
        <p:txBody>
          <a:bodyPr>
            <a:normAutofit fontScale="90000"/>
          </a:bodyPr>
          <a:lstStyle/>
          <a:p>
            <a:r>
              <a:rPr lang="en-US" sz="3200" b="1" i="1" dirty="0">
                <a:latin typeface="+mn-lt"/>
              </a:rPr>
              <a:t>Preparing for your Discussion:</a:t>
            </a:r>
            <a:br>
              <a:rPr lang="en-US" sz="3200" b="1" i="1" dirty="0">
                <a:latin typeface="+mn-lt"/>
              </a:rPr>
            </a:br>
            <a:r>
              <a:rPr lang="en-US" sz="3200" b="1" i="1" dirty="0">
                <a:latin typeface="+mn-lt"/>
              </a:rPr>
              <a:t>Consequence Map: Example</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179512" y="6356351"/>
            <a:ext cx="792088" cy="365125"/>
          </a:xfrm>
        </p:spPr>
        <p:txBody>
          <a:bodyPr/>
          <a:lstStyle/>
          <a:p>
            <a:r>
              <a:rPr lang="en-GB" dirty="0"/>
              <a:t>v2 11/10/2024</a:t>
            </a:r>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1"/>
            <a:ext cx="3024336" cy="365125"/>
          </a:xfrm>
        </p:spPr>
        <p:txBody>
          <a:bodyPr/>
          <a:lstStyle/>
          <a:p>
            <a:r>
              <a:rPr lang="en-US" dirty="0"/>
              <a:t>ESB-RES-C146  ESB Level 3 Certificate in Speech (Grade 8) 2.3. Leading a Discussion</a:t>
            </a:r>
            <a:endParaRPr lang="en-GB"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z="1200" smtClean="0"/>
              <a:t>6</a:t>
            </a:fld>
            <a:endParaRPr lang="en-GB" sz="1200"/>
          </a:p>
        </p:txBody>
      </p:sp>
      <p:sp>
        <p:nvSpPr>
          <p:cNvPr id="26" name="Rounded Rectangle 25"/>
          <p:cNvSpPr/>
          <p:nvPr/>
        </p:nvSpPr>
        <p:spPr>
          <a:xfrm>
            <a:off x="3987008" y="3581792"/>
            <a:ext cx="1257507" cy="766413"/>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200" b="1" i="1" dirty="0"/>
              <a:t>Toppling of Colston’s Statue (and acquittal)</a:t>
            </a:r>
          </a:p>
        </p:txBody>
      </p:sp>
      <p:sp>
        <p:nvSpPr>
          <p:cNvPr id="31" name="Rounded Rectangle 30"/>
          <p:cNvSpPr/>
          <p:nvPr/>
        </p:nvSpPr>
        <p:spPr>
          <a:xfrm>
            <a:off x="5830496" y="2299365"/>
            <a:ext cx="1491580" cy="576064"/>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Defacing of other monuments</a:t>
            </a:r>
          </a:p>
        </p:txBody>
      </p:sp>
      <p:sp>
        <p:nvSpPr>
          <p:cNvPr id="32" name="Rounded Rectangle 31"/>
          <p:cNvSpPr/>
          <p:nvPr/>
        </p:nvSpPr>
        <p:spPr>
          <a:xfrm>
            <a:off x="7112577" y="3069225"/>
            <a:ext cx="1491580" cy="576064"/>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GB" sz="1400" dirty="0"/>
          </a:p>
        </p:txBody>
      </p:sp>
      <p:sp>
        <p:nvSpPr>
          <p:cNvPr id="33" name="Right Arrow 32"/>
          <p:cNvSpPr/>
          <p:nvPr/>
        </p:nvSpPr>
        <p:spPr>
          <a:xfrm rot="19013346">
            <a:off x="6539315" y="2944603"/>
            <a:ext cx="525635" cy="176067"/>
          </a:xfrm>
          <a:prstGeom prst="rightArrow">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4" name="Right Arrow 33"/>
          <p:cNvSpPr/>
          <p:nvPr/>
        </p:nvSpPr>
        <p:spPr>
          <a:xfrm>
            <a:off x="6550105" y="3108978"/>
            <a:ext cx="576064" cy="183834"/>
          </a:xfrm>
          <a:prstGeom prst="rightArrow">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nvGrpSpPr>
          <p:cNvPr id="39" name="Group 38"/>
          <p:cNvGrpSpPr/>
          <p:nvPr/>
        </p:nvGrpSpPr>
        <p:grpSpPr>
          <a:xfrm flipH="1">
            <a:off x="845122" y="2337956"/>
            <a:ext cx="2450299" cy="1345924"/>
            <a:chOff x="1909731" y="1730539"/>
            <a:chExt cx="2773661" cy="1345924"/>
          </a:xfrm>
          <a:effectLst>
            <a:outerShdw blurRad="50800" dist="38100" dir="2700000" algn="tl" rotWithShape="0">
              <a:prstClr val="black">
                <a:alpha val="40000"/>
              </a:prstClr>
            </a:outerShdw>
          </a:effectLst>
        </p:grpSpPr>
        <p:sp>
          <p:nvSpPr>
            <p:cNvPr id="35" name="Rounded Rectangle 34"/>
            <p:cNvSpPr/>
            <p:nvPr/>
          </p:nvSpPr>
          <p:spPr>
            <a:xfrm>
              <a:off x="1909731" y="1730539"/>
              <a:ext cx="14915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Re-evaluation of other statues</a:t>
              </a:r>
            </a:p>
          </p:txBody>
        </p:sp>
        <p:sp>
          <p:nvSpPr>
            <p:cNvPr id="36" name="Rounded Rectangle 35"/>
            <p:cNvSpPr/>
            <p:nvPr/>
          </p:nvSpPr>
          <p:spPr>
            <a:xfrm>
              <a:off x="3191812" y="2500399"/>
              <a:ext cx="14915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Renaming of buildings</a:t>
              </a:r>
            </a:p>
          </p:txBody>
        </p:sp>
        <p:sp>
          <p:nvSpPr>
            <p:cNvPr id="37" name="Right Arrow 36"/>
            <p:cNvSpPr/>
            <p:nvPr/>
          </p:nvSpPr>
          <p:spPr>
            <a:xfrm rot="19013346">
              <a:off x="2618550" y="2375777"/>
              <a:ext cx="525635" cy="176067"/>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8" name="Right Arrow 37"/>
            <p:cNvSpPr/>
            <p:nvPr/>
          </p:nvSpPr>
          <p:spPr>
            <a:xfrm>
              <a:off x="2629340" y="2540152"/>
              <a:ext cx="576064" cy="18383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40" name="Group 39"/>
          <p:cNvGrpSpPr/>
          <p:nvPr/>
        </p:nvGrpSpPr>
        <p:grpSpPr>
          <a:xfrm flipH="1" flipV="1">
            <a:off x="871068" y="4279063"/>
            <a:ext cx="2450299" cy="1390380"/>
            <a:chOff x="1909731" y="1730539"/>
            <a:chExt cx="2773661" cy="1345924"/>
          </a:xfrm>
          <a:effectLst>
            <a:outerShdw blurRad="50800" dist="38100" dir="2700000" algn="tl" rotWithShape="0">
              <a:prstClr val="black">
                <a:alpha val="40000"/>
              </a:prstClr>
            </a:outerShdw>
          </a:effectLst>
        </p:grpSpPr>
        <p:sp>
          <p:nvSpPr>
            <p:cNvPr id="41" name="Rounded Rectangle 40"/>
            <p:cNvSpPr/>
            <p:nvPr/>
          </p:nvSpPr>
          <p:spPr>
            <a:xfrm rot="10800000">
              <a:off x="1909731" y="1730539"/>
              <a:ext cx="1491580" cy="576064"/>
            </a:xfrm>
            <a:prstGeom prst="roundRect">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en-GB" sz="1200" dirty="0"/>
                <a:t>Suppression of civil right to protest</a:t>
              </a:r>
            </a:p>
          </p:txBody>
        </p:sp>
        <p:sp>
          <p:nvSpPr>
            <p:cNvPr id="42" name="Rounded Rectangle 41"/>
            <p:cNvSpPr/>
            <p:nvPr/>
          </p:nvSpPr>
          <p:spPr>
            <a:xfrm>
              <a:off x="3191812" y="2500399"/>
              <a:ext cx="1491580" cy="576064"/>
            </a:xfrm>
            <a:prstGeom prst="roundRect">
              <a:avLst/>
            </a:prstGeom>
          </p:spPr>
          <p:style>
            <a:lnRef idx="2">
              <a:schemeClr val="dk1"/>
            </a:lnRef>
            <a:fillRef idx="1">
              <a:schemeClr val="lt1"/>
            </a:fillRef>
            <a:effectRef idx="0">
              <a:schemeClr val="dk1"/>
            </a:effectRef>
            <a:fontRef idx="minor">
              <a:schemeClr val="dk1"/>
            </a:fontRef>
          </p:style>
          <p:txBody>
            <a:bodyPr vert="horz" rtlCol="0" anchor="ctr"/>
            <a:lstStyle/>
            <a:p>
              <a:pPr algn="ctr"/>
              <a:endParaRPr lang="en-GB" sz="1200" dirty="0"/>
            </a:p>
          </p:txBody>
        </p:sp>
        <p:sp>
          <p:nvSpPr>
            <p:cNvPr id="43" name="Right Arrow 42"/>
            <p:cNvSpPr/>
            <p:nvPr/>
          </p:nvSpPr>
          <p:spPr>
            <a:xfrm rot="19013346">
              <a:off x="2618550" y="2375777"/>
              <a:ext cx="525635" cy="176067"/>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1600"/>
            </a:p>
          </p:txBody>
        </p:sp>
        <p:sp>
          <p:nvSpPr>
            <p:cNvPr id="44" name="Right Arrow 43"/>
            <p:cNvSpPr/>
            <p:nvPr/>
          </p:nvSpPr>
          <p:spPr>
            <a:xfrm>
              <a:off x="2629340" y="2540152"/>
              <a:ext cx="576064" cy="18383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1600"/>
            </a:p>
          </p:txBody>
        </p:sp>
      </p:grpSp>
      <p:grpSp>
        <p:nvGrpSpPr>
          <p:cNvPr id="45" name="Group 44"/>
          <p:cNvGrpSpPr/>
          <p:nvPr/>
        </p:nvGrpSpPr>
        <p:grpSpPr>
          <a:xfrm flipV="1">
            <a:off x="5867853" y="4290244"/>
            <a:ext cx="2592870" cy="1594856"/>
            <a:chOff x="1909731" y="1730539"/>
            <a:chExt cx="2773661" cy="1345924"/>
          </a:xfrm>
          <a:effectLst>
            <a:outerShdw blurRad="50800" dist="38100" dir="2700000" algn="tl" rotWithShape="0">
              <a:prstClr val="black">
                <a:alpha val="40000"/>
              </a:prstClr>
            </a:outerShdw>
          </a:effectLst>
        </p:grpSpPr>
        <p:sp>
          <p:nvSpPr>
            <p:cNvPr id="46" name="Rounded Rectangle 45"/>
            <p:cNvSpPr/>
            <p:nvPr/>
          </p:nvSpPr>
          <p:spPr>
            <a:xfrm>
              <a:off x="1909731" y="1730539"/>
              <a:ext cx="1491580" cy="576064"/>
            </a:xfrm>
            <a:prstGeom prst="roundRect">
              <a:avLst/>
            </a:prstGeom>
          </p:spPr>
          <p:style>
            <a:lnRef idx="2">
              <a:schemeClr val="dk1"/>
            </a:lnRef>
            <a:fillRef idx="1">
              <a:schemeClr val="lt1"/>
            </a:fillRef>
            <a:effectRef idx="0">
              <a:schemeClr val="dk1"/>
            </a:effectRef>
            <a:fontRef idx="minor">
              <a:schemeClr val="dk1"/>
            </a:fontRef>
          </p:style>
          <p:txBody>
            <a:bodyPr vert="horz" rtlCol="0" anchor="ctr"/>
            <a:lstStyle/>
            <a:p>
              <a:pPr algn="ctr"/>
              <a:endParaRPr lang="en-GB" sz="1400" dirty="0"/>
            </a:p>
          </p:txBody>
        </p:sp>
        <p:sp>
          <p:nvSpPr>
            <p:cNvPr id="47" name="Rounded Rectangle 46"/>
            <p:cNvSpPr/>
            <p:nvPr/>
          </p:nvSpPr>
          <p:spPr>
            <a:xfrm>
              <a:off x="3191812" y="2500399"/>
              <a:ext cx="1491580" cy="576064"/>
            </a:xfrm>
            <a:prstGeom prst="roundRect">
              <a:avLst/>
            </a:prstGeom>
          </p:spPr>
          <p:style>
            <a:lnRef idx="2">
              <a:schemeClr val="dk1"/>
            </a:lnRef>
            <a:fillRef idx="1">
              <a:schemeClr val="lt1"/>
            </a:fillRef>
            <a:effectRef idx="0">
              <a:schemeClr val="dk1"/>
            </a:effectRef>
            <a:fontRef idx="minor">
              <a:schemeClr val="dk1"/>
            </a:fontRef>
          </p:style>
          <p:txBody>
            <a:bodyPr vert="horz" rtlCol="0" anchor="ctr"/>
            <a:lstStyle/>
            <a:p>
              <a:pPr algn="ctr"/>
              <a:endParaRPr lang="en-GB" sz="1400" dirty="0"/>
            </a:p>
          </p:txBody>
        </p:sp>
        <p:sp>
          <p:nvSpPr>
            <p:cNvPr id="48" name="Right Arrow 47"/>
            <p:cNvSpPr/>
            <p:nvPr/>
          </p:nvSpPr>
          <p:spPr>
            <a:xfrm rot="19013346">
              <a:off x="2618550" y="2375777"/>
              <a:ext cx="525635" cy="176067"/>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9" name="Right Arrow 48"/>
            <p:cNvSpPr/>
            <p:nvPr/>
          </p:nvSpPr>
          <p:spPr>
            <a:xfrm>
              <a:off x="2629340" y="2540152"/>
              <a:ext cx="576064" cy="18383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pic>
        <p:nvPicPr>
          <p:cNvPr id="6" name="Picture 5">
            <a:extLst>
              <a:ext uri="{FF2B5EF4-FFF2-40B4-BE49-F238E27FC236}">
                <a16:creationId xmlns:a16="http://schemas.microsoft.com/office/drawing/2014/main" id="{E23FF3C2-D986-180B-24CD-0AEB9D826D2A}"/>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268495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1052736"/>
            <a:ext cx="7886700" cy="936104"/>
          </a:xfrm>
        </p:spPr>
        <p:txBody>
          <a:bodyPr>
            <a:normAutofit fontScale="90000"/>
          </a:bodyPr>
          <a:lstStyle/>
          <a:p>
            <a:r>
              <a:rPr lang="en-US" b="1" i="1" dirty="0">
                <a:latin typeface="+mn-lt"/>
              </a:rPr>
              <a:t>Preparing for your Discussion:</a:t>
            </a:r>
            <a:br>
              <a:rPr lang="en-US" b="1" i="1" dirty="0">
                <a:latin typeface="+mn-lt"/>
              </a:rPr>
            </a:br>
            <a:r>
              <a:rPr lang="en-US" b="1" i="1" dirty="0">
                <a:latin typeface="+mn-lt"/>
              </a:rPr>
              <a:t>Causes, Effects, Solutions</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a:xfrm>
            <a:off x="179512" y="6356351"/>
            <a:ext cx="792088" cy="365125"/>
          </a:xfrm>
        </p:spPr>
        <p:txBody>
          <a:bodyPr/>
          <a:lstStyle/>
          <a:p>
            <a:r>
              <a:rPr lang="en-GB" dirty="0"/>
              <a:t>v2 11/10/2024</a:t>
            </a:r>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1"/>
            <a:ext cx="3024336" cy="365125"/>
          </a:xfrm>
        </p:spPr>
        <p:txBody>
          <a:bodyPr/>
          <a:lstStyle/>
          <a:p>
            <a:r>
              <a:rPr lang="en-US" dirty="0"/>
              <a:t>ESB-RES-C146  ESB Level 3 Certificate in Speech (Grade 8) 2.3. Leading a Discussion</a:t>
            </a:r>
            <a:endParaRPr lang="en-GB"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7</a:t>
            </a:fld>
            <a:endParaRPr lang="en-GB" dirty="0"/>
          </a:p>
        </p:txBody>
      </p:sp>
      <p:sp>
        <p:nvSpPr>
          <p:cNvPr id="8" name="Rectangle 7"/>
          <p:cNvSpPr/>
          <p:nvPr/>
        </p:nvSpPr>
        <p:spPr>
          <a:xfrm>
            <a:off x="467544" y="2129196"/>
            <a:ext cx="288032" cy="4032448"/>
          </a:xfrm>
          <a:prstGeom prst="rect">
            <a:avLst/>
          </a:prstGeom>
          <a:solidFill>
            <a:srgbClr val="F68A1E"/>
          </a:solidFill>
        </p:spPr>
        <p:style>
          <a:lnRef idx="2">
            <a:schemeClr val="dk1"/>
          </a:lnRef>
          <a:fillRef idx="1">
            <a:schemeClr val="lt1"/>
          </a:fillRef>
          <a:effectRef idx="0">
            <a:schemeClr val="dk1"/>
          </a:effectRef>
          <a:fontRef idx="minor">
            <a:schemeClr val="dk1"/>
          </a:fontRef>
        </p:style>
        <p:txBody>
          <a:bodyPr vert="wordArtVert" rtlCol="0" anchor="ctr"/>
          <a:lstStyle/>
          <a:p>
            <a:pPr algn="ctr"/>
            <a:r>
              <a:rPr lang="en-GB" b="1" i="1" dirty="0"/>
              <a:t>ROOT CAUSE(S)</a:t>
            </a:r>
          </a:p>
        </p:txBody>
      </p:sp>
      <p:sp>
        <p:nvSpPr>
          <p:cNvPr id="9" name="Rectangle 8"/>
          <p:cNvSpPr/>
          <p:nvPr/>
        </p:nvSpPr>
        <p:spPr>
          <a:xfrm>
            <a:off x="3410061" y="2125045"/>
            <a:ext cx="288032" cy="4032448"/>
          </a:xfrm>
          <a:prstGeom prst="rect">
            <a:avLst/>
          </a:prstGeom>
          <a:solidFill>
            <a:srgbClr val="C3D720"/>
          </a:solidFill>
        </p:spPr>
        <p:style>
          <a:lnRef idx="2">
            <a:schemeClr val="dk1"/>
          </a:lnRef>
          <a:fillRef idx="1">
            <a:schemeClr val="lt1"/>
          </a:fillRef>
          <a:effectRef idx="0">
            <a:schemeClr val="dk1"/>
          </a:effectRef>
          <a:fontRef idx="minor">
            <a:schemeClr val="dk1"/>
          </a:fontRef>
        </p:style>
        <p:txBody>
          <a:bodyPr vert="wordArtVert" rtlCol="0" anchor="ctr"/>
          <a:lstStyle/>
          <a:p>
            <a:pPr algn="ctr"/>
            <a:r>
              <a:rPr lang="en-GB" b="1" i="1" dirty="0"/>
              <a:t>EFFECTS</a:t>
            </a:r>
          </a:p>
        </p:txBody>
      </p:sp>
      <p:sp>
        <p:nvSpPr>
          <p:cNvPr id="10" name="Rectangle 9"/>
          <p:cNvSpPr/>
          <p:nvPr/>
        </p:nvSpPr>
        <p:spPr>
          <a:xfrm>
            <a:off x="6418498" y="2125045"/>
            <a:ext cx="313742" cy="4032448"/>
          </a:xfrm>
          <a:prstGeom prst="rect">
            <a:avLst/>
          </a:prstGeom>
          <a:solidFill>
            <a:srgbClr val="FBD208"/>
          </a:solidFill>
        </p:spPr>
        <p:style>
          <a:lnRef idx="2">
            <a:schemeClr val="dk1"/>
          </a:lnRef>
          <a:fillRef idx="1">
            <a:schemeClr val="lt1"/>
          </a:fillRef>
          <a:effectRef idx="0">
            <a:schemeClr val="dk1"/>
          </a:effectRef>
          <a:fontRef idx="minor">
            <a:schemeClr val="dk1"/>
          </a:fontRef>
        </p:style>
        <p:txBody>
          <a:bodyPr vert="wordArtVert" rtlCol="0" anchor="ctr"/>
          <a:lstStyle/>
          <a:p>
            <a:pPr algn="ctr"/>
            <a:r>
              <a:rPr lang="en-GB" b="1" i="1" dirty="0"/>
              <a:t>SOLUTIONS</a:t>
            </a:r>
          </a:p>
        </p:txBody>
      </p:sp>
      <p:sp>
        <p:nvSpPr>
          <p:cNvPr id="12" name="Right Arrow 11"/>
          <p:cNvSpPr/>
          <p:nvPr/>
        </p:nvSpPr>
        <p:spPr>
          <a:xfrm>
            <a:off x="827584" y="2125045"/>
            <a:ext cx="2304256" cy="1880019"/>
          </a:xfrm>
          <a:prstGeom prst="rightArrow">
            <a:avLst/>
          </a:prstGeom>
          <a:solidFill>
            <a:schemeClr val="bg1"/>
          </a:solidFill>
          <a:ln w="28575">
            <a:solidFill>
              <a:srgbClr val="F68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i="1" dirty="0">
              <a:solidFill>
                <a:srgbClr val="F68A1E"/>
              </a:solidFill>
            </a:endParaRPr>
          </a:p>
        </p:txBody>
      </p:sp>
      <p:sp>
        <p:nvSpPr>
          <p:cNvPr id="13" name="Right Arrow 12"/>
          <p:cNvSpPr/>
          <p:nvPr/>
        </p:nvSpPr>
        <p:spPr>
          <a:xfrm>
            <a:off x="827584" y="4125492"/>
            <a:ext cx="2304256" cy="1880019"/>
          </a:xfrm>
          <a:prstGeom prst="rightArrow">
            <a:avLst/>
          </a:prstGeom>
          <a:solidFill>
            <a:schemeClr val="bg1"/>
          </a:solidFill>
          <a:ln w="28575">
            <a:solidFill>
              <a:srgbClr val="F68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i="1" dirty="0">
              <a:solidFill>
                <a:srgbClr val="F68A1E"/>
              </a:solidFill>
            </a:endParaRPr>
          </a:p>
        </p:txBody>
      </p:sp>
      <p:sp>
        <p:nvSpPr>
          <p:cNvPr id="14" name="Right Arrow 13"/>
          <p:cNvSpPr/>
          <p:nvPr/>
        </p:nvSpPr>
        <p:spPr>
          <a:xfrm>
            <a:off x="3878764" y="1782579"/>
            <a:ext cx="2304256" cy="1429058"/>
          </a:xfrm>
          <a:prstGeom prst="rightArrow">
            <a:avLst/>
          </a:prstGeom>
          <a:solidFill>
            <a:schemeClr val="bg1"/>
          </a:solidFill>
          <a:ln w="28575">
            <a:solidFill>
              <a:srgbClr val="C3D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i="1" dirty="0">
              <a:solidFill>
                <a:srgbClr val="C3D720"/>
              </a:solidFill>
            </a:endParaRPr>
          </a:p>
        </p:txBody>
      </p:sp>
      <p:sp>
        <p:nvSpPr>
          <p:cNvPr id="15" name="Right Arrow 14"/>
          <p:cNvSpPr/>
          <p:nvPr/>
        </p:nvSpPr>
        <p:spPr>
          <a:xfrm>
            <a:off x="3878764" y="3289523"/>
            <a:ext cx="2304256" cy="1394622"/>
          </a:xfrm>
          <a:prstGeom prst="rightArrow">
            <a:avLst/>
          </a:prstGeom>
          <a:solidFill>
            <a:schemeClr val="bg1"/>
          </a:solidFill>
          <a:ln w="28575">
            <a:solidFill>
              <a:srgbClr val="C3D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i="1" dirty="0">
              <a:solidFill>
                <a:srgbClr val="C3D720"/>
              </a:solidFill>
            </a:endParaRPr>
          </a:p>
        </p:txBody>
      </p:sp>
      <p:sp>
        <p:nvSpPr>
          <p:cNvPr id="16" name="Right Arrow 15"/>
          <p:cNvSpPr/>
          <p:nvPr/>
        </p:nvSpPr>
        <p:spPr>
          <a:xfrm>
            <a:off x="3878764" y="4849407"/>
            <a:ext cx="2304256" cy="1368152"/>
          </a:xfrm>
          <a:prstGeom prst="rightArrow">
            <a:avLst/>
          </a:prstGeom>
          <a:solidFill>
            <a:schemeClr val="bg1"/>
          </a:solidFill>
          <a:ln w="28575">
            <a:solidFill>
              <a:srgbClr val="C3D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lowchart: Alternate Process 16"/>
          <p:cNvSpPr/>
          <p:nvPr/>
        </p:nvSpPr>
        <p:spPr>
          <a:xfrm>
            <a:off x="6967718" y="1788892"/>
            <a:ext cx="1868368" cy="1010844"/>
          </a:xfrm>
          <a:prstGeom prst="flowChartAlternateProcess">
            <a:avLst/>
          </a:prstGeom>
          <a:solidFill>
            <a:schemeClr val="bg1"/>
          </a:solidFill>
          <a:ln w="28575">
            <a:solidFill>
              <a:srgbClr val="FBD2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i="1" dirty="0">
              <a:solidFill>
                <a:srgbClr val="FBD208"/>
              </a:solidFill>
            </a:endParaRPr>
          </a:p>
        </p:txBody>
      </p:sp>
      <p:sp>
        <p:nvSpPr>
          <p:cNvPr id="18" name="Flowchart: Alternate Process 17"/>
          <p:cNvSpPr/>
          <p:nvPr/>
        </p:nvSpPr>
        <p:spPr>
          <a:xfrm>
            <a:off x="6967718" y="2978623"/>
            <a:ext cx="1868368" cy="976014"/>
          </a:xfrm>
          <a:prstGeom prst="flowChartAlternateProcess">
            <a:avLst/>
          </a:prstGeom>
          <a:solidFill>
            <a:schemeClr val="bg1"/>
          </a:solidFill>
          <a:ln w="28575">
            <a:solidFill>
              <a:srgbClr val="FBD2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i="1" dirty="0">
              <a:solidFill>
                <a:srgbClr val="FBD208"/>
              </a:solidFill>
            </a:endParaRPr>
          </a:p>
        </p:txBody>
      </p:sp>
      <p:sp>
        <p:nvSpPr>
          <p:cNvPr id="19" name="Flowchart: Alternate Process 18"/>
          <p:cNvSpPr/>
          <p:nvPr/>
        </p:nvSpPr>
        <p:spPr>
          <a:xfrm>
            <a:off x="6948995" y="4194986"/>
            <a:ext cx="1868368" cy="938568"/>
          </a:xfrm>
          <a:prstGeom prst="flowChartAlternateProcess">
            <a:avLst/>
          </a:prstGeom>
          <a:solidFill>
            <a:schemeClr val="bg1"/>
          </a:solidFill>
          <a:ln w="28575">
            <a:solidFill>
              <a:srgbClr val="FBD2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rgbClr val="FBD208"/>
              </a:solidFill>
            </a:endParaRPr>
          </a:p>
        </p:txBody>
      </p:sp>
      <p:sp>
        <p:nvSpPr>
          <p:cNvPr id="20" name="Flowchart: Alternate Process 19"/>
          <p:cNvSpPr/>
          <p:nvPr/>
        </p:nvSpPr>
        <p:spPr>
          <a:xfrm>
            <a:off x="6948995" y="5335886"/>
            <a:ext cx="1868368" cy="881673"/>
          </a:xfrm>
          <a:prstGeom prst="flowChartAlternateProcess">
            <a:avLst/>
          </a:prstGeom>
          <a:solidFill>
            <a:schemeClr val="bg1"/>
          </a:solidFill>
          <a:ln w="28575">
            <a:solidFill>
              <a:srgbClr val="FBD2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16E208B1-B7E1-5FC4-194E-22C7E732DB91}"/>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974942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1052736"/>
            <a:ext cx="7886700" cy="936104"/>
          </a:xfrm>
        </p:spPr>
        <p:txBody>
          <a:bodyPr>
            <a:normAutofit fontScale="90000"/>
          </a:bodyPr>
          <a:lstStyle/>
          <a:p>
            <a:r>
              <a:rPr lang="en-US" b="1" i="1" dirty="0">
                <a:latin typeface="+mn-lt"/>
              </a:rPr>
              <a:t>Preparing for your Discussion:</a:t>
            </a:r>
            <a:br>
              <a:rPr lang="en-US" b="1" i="1" dirty="0">
                <a:latin typeface="+mn-lt"/>
              </a:rPr>
            </a:br>
            <a:r>
              <a:rPr lang="en-US" b="1" i="1" dirty="0">
                <a:latin typeface="+mn-lt"/>
              </a:rPr>
              <a:t>Causes, Effects, Solutions</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r>
              <a:rPr lang="en-GB"/>
              <a:t>v2 11/10/2024</a:t>
            </a:r>
            <a:endParaRPr lang="en-GB"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8</a:t>
            </a:fld>
            <a:endParaRPr lang="en-GB"/>
          </a:p>
        </p:txBody>
      </p:sp>
      <p:sp>
        <p:nvSpPr>
          <p:cNvPr id="8" name="Rectangle 7"/>
          <p:cNvSpPr/>
          <p:nvPr/>
        </p:nvSpPr>
        <p:spPr>
          <a:xfrm>
            <a:off x="467544" y="2129196"/>
            <a:ext cx="288032" cy="4032448"/>
          </a:xfrm>
          <a:prstGeom prst="rect">
            <a:avLst/>
          </a:prstGeom>
          <a:solidFill>
            <a:srgbClr val="F68A1E"/>
          </a:solidFill>
        </p:spPr>
        <p:style>
          <a:lnRef idx="2">
            <a:schemeClr val="dk1"/>
          </a:lnRef>
          <a:fillRef idx="1">
            <a:schemeClr val="lt1"/>
          </a:fillRef>
          <a:effectRef idx="0">
            <a:schemeClr val="dk1"/>
          </a:effectRef>
          <a:fontRef idx="minor">
            <a:schemeClr val="dk1"/>
          </a:fontRef>
        </p:style>
        <p:txBody>
          <a:bodyPr vert="wordArtVert" rtlCol="0" anchor="ctr"/>
          <a:lstStyle/>
          <a:p>
            <a:pPr algn="ctr"/>
            <a:r>
              <a:rPr lang="en-GB" b="1" i="1" dirty="0"/>
              <a:t>ROOT CAUSE(S)</a:t>
            </a:r>
          </a:p>
        </p:txBody>
      </p:sp>
      <p:sp>
        <p:nvSpPr>
          <p:cNvPr id="9" name="Rectangle 8"/>
          <p:cNvSpPr/>
          <p:nvPr/>
        </p:nvSpPr>
        <p:spPr>
          <a:xfrm>
            <a:off x="3410061" y="2125045"/>
            <a:ext cx="288032" cy="4032448"/>
          </a:xfrm>
          <a:prstGeom prst="rect">
            <a:avLst/>
          </a:prstGeom>
          <a:solidFill>
            <a:srgbClr val="C3D720"/>
          </a:solidFill>
        </p:spPr>
        <p:style>
          <a:lnRef idx="2">
            <a:schemeClr val="dk1"/>
          </a:lnRef>
          <a:fillRef idx="1">
            <a:schemeClr val="lt1"/>
          </a:fillRef>
          <a:effectRef idx="0">
            <a:schemeClr val="dk1"/>
          </a:effectRef>
          <a:fontRef idx="minor">
            <a:schemeClr val="dk1"/>
          </a:fontRef>
        </p:style>
        <p:txBody>
          <a:bodyPr vert="wordArtVert" rtlCol="0" anchor="ctr"/>
          <a:lstStyle/>
          <a:p>
            <a:pPr algn="ctr"/>
            <a:r>
              <a:rPr lang="en-GB" b="1" i="1" dirty="0"/>
              <a:t>EFFECTS</a:t>
            </a:r>
          </a:p>
        </p:txBody>
      </p:sp>
      <p:sp>
        <p:nvSpPr>
          <p:cNvPr id="10" name="Rectangle 9"/>
          <p:cNvSpPr/>
          <p:nvPr/>
        </p:nvSpPr>
        <p:spPr>
          <a:xfrm>
            <a:off x="6418498" y="2125045"/>
            <a:ext cx="313742" cy="4032448"/>
          </a:xfrm>
          <a:prstGeom prst="rect">
            <a:avLst/>
          </a:prstGeom>
          <a:solidFill>
            <a:srgbClr val="FBD208"/>
          </a:solidFill>
        </p:spPr>
        <p:style>
          <a:lnRef idx="2">
            <a:schemeClr val="dk1"/>
          </a:lnRef>
          <a:fillRef idx="1">
            <a:schemeClr val="lt1"/>
          </a:fillRef>
          <a:effectRef idx="0">
            <a:schemeClr val="dk1"/>
          </a:effectRef>
          <a:fontRef idx="minor">
            <a:schemeClr val="dk1"/>
          </a:fontRef>
        </p:style>
        <p:txBody>
          <a:bodyPr vert="wordArtVert" rtlCol="0" anchor="ctr"/>
          <a:lstStyle/>
          <a:p>
            <a:pPr algn="ctr"/>
            <a:r>
              <a:rPr lang="en-GB" b="1" i="1" dirty="0"/>
              <a:t>SOLUTIONS</a:t>
            </a:r>
          </a:p>
        </p:txBody>
      </p:sp>
      <p:sp>
        <p:nvSpPr>
          <p:cNvPr id="12" name="Right Arrow 11"/>
          <p:cNvSpPr/>
          <p:nvPr/>
        </p:nvSpPr>
        <p:spPr>
          <a:xfrm>
            <a:off x="827584" y="2125045"/>
            <a:ext cx="2304256" cy="1880019"/>
          </a:xfrm>
          <a:prstGeom prst="rightArrow">
            <a:avLst/>
          </a:prstGeom>
          <a:solidFill>
            <a:schemeClr val="bg1"/>
          </a:solidFill>
          <a:ln w="28575">
            <a:solidFill>
              <a:srgbClr val="F68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F68A1E"/>
                </a:solidFill>
              </a:rPr>
              <a:t>Burning fossil fuels</a:t>
            </a:r>
          </a:p>
        </p:txBody>
      </p:sp>
      <p:sp>
        <p:nvSpPr>
          <p:cNvPr id="13" name="Right Arrow 12"/>
          <p:cNvSpPr/>
          <p:nvPr/>
        </p:nvSpPr>
        <p:spPr>
          <a:xfrm>
            <a:off x="827584" y="4125492"/>
            <a:ext cx="2304256" cy="1880019"/>
          </a:xfrm>
          <a:prstGeom prst="rightArrow">
            <a:avLst/>
          </a:prstGeom>
          <a:solidFill>
            <a:schemeClr val="bg1"/>
          </a:solidFill>
          <a:ln w="28575">
            <a:solidFill>
              <a:srgbClr val="F68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i="1" dirty="0">
              <a:solidFill>
                <a:srgbClr val="F68A1E"/>
              </a:solidFill>
            </a:endParaRPr>
          </a:p>
        </p:txBody>
      </p:sp>
      <p:sp>
        <p:nvSpPr>
          <p:cNvPr id="14" name="Right Arrow 13"/>
          <p:cNvSpPr/>
          <p:nvPr/>
        </p:nvSpPr>
        <p:spPr>
          <a:xfrm>
            <a:off x="3878764" y="1782579"/>
            <a:ext cx="2304256" cy="1429058"/>
          </a:xfrm>
          <a:prstGeom prst="rightArrow">
            <a:avLst/>
          </a:prstGeom>
          <a:solidFill>
            <a:schemeClr val="bg1"/>
          </a:solidFill>
          <a:ln w="28575">
            <a:solidFill>
              <a:srgbClr val="C3D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C3D720"/>
                </a:solidFill>
              </a:rPr>
              <a:t>Warming seas</a:t>
            </a:r>
          </a:p>
        </p:txBody>
      </p:sp>
      <p:sp>
        <p:nvSpPr>
          <p:cNvPr id="15" name="Right Arrow 14"/>
          <p:cNvSpPr/>
          <p:nvPr/>
        </p:nvSpPr>
        <p:spPr>
          <a:xfrm>
            <a:off x="3878764" y="3289523"/>
            <a:ext cx="2304256" cy="1394622"/>
          </a:xfrm>
          <a:prstGeom prst="rightArrow">
            <a:avLst/>
          </a:prstGeom>
          <a:solidFill>
            <a:schemeClr val="bg1"/>
          </a:solidFill>
          <a:ln w="28575">
            <a:solidFill>
              <a:srgbClr val="C3D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C3D720"/>
                </a:solidFill>
              </a:rPr>
              <a:t>More weather related disasters</a:t>
            </a:r>
          </a:p>
        </p:txBody>
      </p:sp>
      <p:sp>
        <p:nvSpPr>
          <p:cNvPr id="16" name="Right Arrow 15"/>
          <p:cNvSpPr/>
          <p:nvPr/>
        </p:nvSpPr>
        <p:spPr>
          <a:xfrm>
            <a:off x="3878764" y="4849407"/>
            <a:ext cx="2304256" cy="1368152"/>
          </a:xfrm>
          <a:prstGeom prst="rightArrow">
            <a:avLst/>
          </a:prstGeom>
          <a:solidFill>
            <a:schemeClr val="bg1"/>
          </a:solidFill>
          <a:ln w="28575">
            <a:solidFill>
              <a:srgbClr val="C3D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lowchart: Alternate Process 16"/>
          <p:cNvSpPr/>
          <p:nvPr/>
        </p:nvSpPr>
        <p:spPr>
          <a:xfrm>
            <a:off x="6967718" y="1788892"/>
            <a:ext cx="1868368" cy="1010844"/>
          </a:xfrm>
          <a:prstGeom prst="flowChartAlternateProcess">
            <a:avLst/>
          </a:prstGeom>
          <a:solidFill>
            <a:schemeClr val="bg1"/>
          </a:solidFill>
          <a:ln w="28575">
            <a:solidFill>
              <a:srgbClr val="FBD2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FBD208"/>
                </a:solidFill>
              </a:rPr>
              <a:t>Global net-green power</a:t>
            </a:r>
          </a:p>
        </p:txBody>
      </p:sp>
      <p:sp>
        <p:nvSpPr>
          <p:cNvPr id="18" name="Flowchart: Alternate Process 17"/>
          <p:cNvSpPr/>
          <p:nvPr/>
        </p:nvSpPr>
        <p:spPr>
          <a:xfrm>
            <a:off x="6967718" y="2978623"/>
            <a:ext cx="1868368" cy="976014"/>
          </a:xfrm>
          <a:prstGeom prst="flowChartAlternateProcess">
            <a:avLst/>
          </a:prstGeom>
          <a:solidFill>
            <a:schemeClr val="bg1"/>
          </a:solidFill>
          <a:ln w="28575">
            <a:solidFill>
              <a:srgbClr val="FBD2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solidFill>
                  <a:srgbClr val="FBD208"/>
                </a:solidFill>
              </a:rPr>
              <a:t>Reduce meat eating</a:t>
            </a:r>
          </a:p>
        </p:txBody>
      </p:sp>
      <p:sp>
        <p:nvSpPr>
          <p:cNvPr id="19" name="Flowchart: Alternate Process 18"/>
          <p:cNvSpPr/>
          <p:nvPr/>
        </p:nvSpPr>
        <p:spPr>
          <a:xfrm>
            <a:off x="6948995" y="4194986"/>
            <a:ext cx="1868368" cy="938568"/>
          </a:xfrm>
          <a:prstGeom prst="flowChartAlternateProcess">
            <a:avLst/>
          </a:prstGeom>
          <a:solidFill>
            <a:schemeClr val="bg1"/>
          </a:solidFill>
          <a:ln w="28575">
            <a:solidFill>
              <a:srgbClr val="FBD2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FBD208"/>
                </a:solidFill>
              </a:rPr>
              <a:t>Eradicate petrol vehicles</a:t>
            </a:r>
          </a:p>
        </p:txBody>
      </p:sp>
      <p:sp>
        <p:nvSpPr>
          <p:cNvPr id="20" name="Flowchart: Alternate Process 19"/>
          <p:cNvSpPr/>
          <p:nvPr/>
        </p:nvSpPr>
        <p:spPr>
          <a:xfrm>
            <a:off x="6948995" y="5335886"/>
            <a:ext cx="1868368" cy="881673"/>
          </a:xfrm>
          <a:prstGeom prst="flowChartAlternateProcess">
            <a:avLst/>
          </a:prstGeom>
          <a:solidFill>
            <a:schemeClr val="bg1"/>
          </a:solidFill>
          <a:ln w="28575">
            <a:solidFill>
              <a:srgbClr val="FBD2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E9DFF114-B50C-FC7B-A09A-40CFBFD575F4}"/>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687736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58823"/>
            <a:ext cx="7886700" cy="864095"/>
          </a:xfrm>
        </p:spPr>
        <p:txBody>
          <a:bodyPr>
            <a:normAutofit fontScale="90000"/>
          </a:bodyPr>
          <a:lstStyle/>
          <a:p>
            <a:r>
              <a:rPr lang="en-GB" b="1" i="1" dirty="0">
                <a:latin typeface="+mn-lt"/>
              </a:rPr>
              <a:t>Preparing for your Discussion:</a:t>
            </a:r>
            <a:br>
              <a:rPr lang="en-GB" b="1" i="1" dirty="0">
                <a:latin typeface="+mn-lt"/>
              </a:rPr>
            </a:br>
            <a:r>
              <a:rPr lang="en-GB" b="1" i="1" dirty="0">
                <a:latin typeface="+mn-lt"/>
              </a:rPr>
              <a:t>Predicting </a:t>
            </a:r>
          </a:p>
        </p:txBody>
      </p:sp>
      <p:sp>
        <p:nvSpPr>
          <p:cNvPr id="3" name="Date Placeholder 2"/>
          <p:cNvSpPr>
            <a:spLocks noGrp="1"/>
          </p:cNvSpPr>
          <p:nvPr>
            <p:ph type="dt" sz="half" idx="10"/>
          </p:nvPr>
        </p:nvSpPr>
        <p:spPr/>
        <p:txBody>
          <a:bodyPr/>
          <a:lstStyle/>
          <a:p>
            <a:r>
              <a:rPr lang="en-GB"/>
              <a:t>v2 11/10/2024</a:t>
            </a:r>
          </a:p>
        </p:txBody>
      </p:sp>
      <p:sp>
        <p:nvSpPr>
          <p:cNvPr id="4" name="Footer Placeholder 3"/>
          <p:cNvSpPr>
            <a:spLocks noGrp="1"/>
          </p:cNvSpPr>
          <p:nvPr>
            <p:ph type="ftr" sz="quarter" idx="11"/>
          </p:nvPr>
        </p:nvSpPr>
        <p:spPr/>
        <p:txBody>
          <a:bodyPr/>
          <a:lstStyle/>
          <a:p>
            <a:r>
              <a:rPr lang="en-US"/>
              <a:t>ESB-RES-C146  ESB Level 3 Certificate in Speech (Grade 8) 2.3. Leading a Discussion</a:t>
            </a:r>
            <a:endParaRPr lang="en-GB" dirty="0"/>
          </a:p>
        </p:txBody>
      </p:sp>
      <p:sp>
        <p:nvSpPr>
          <p:cNvPr id="5" name="Slide Number Placeholder 4"/>
          <p:cNvSpPr>
            <a:spLocks noGrp="1"/>
          </p:cNvSpPr>
          <p:nvPr>
            <p:ph type="sldNum" sz="quarter" idx="12"/>
          </p:nvPr>
        </p:nvSpPr>
        <p:spPr/>
        <p:txBody>
          <a:bodyPr/>
          <a:lstStyle/>
          <a:p>
            <a:fld id="{EFC07C4F-4DD7-4452-9CBE-7B4BC77324C7}" type="slidenum">
              <a:rPr lang="en-GB" smtClean="0"/>
              <a:t>9</a:t>
            </a:fld>
            <a:endParaRPr lang="en-GB"/>
          </a:p>
        </p:txBody>
      </p:sp>
      <p:sp>
        <p:nvSpPr>
          <p:cNvPr id="7" name="Rectangle 6"/>
          <p:cNvSpPr/>
          <p:nvPr/>
        </p:nvSpPr>
        <p:spPr>
          <a:xfrm>
            <a:off x="323528" y="5373216"/>
            <a:ext cx="8468727" cy="851607"/>
          </a:xfrm>
          <a:prstGeom prst="rect">
            <a:avLst/>
          </a:prstGeom>
          <a:ln w="28575">
            <a:solidFill>
              <a:srgbClr val="E5050D"/>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600" i="1" dirty="0"/>
              <a:t>Looking at the issues and opinions raised by your news item, try to predict the questions, opinions, and challenges that your group members might raise during your discussion. You can also identify further research opportunities to enhance your own knowledge and understanding of the topic.  </a:t>
            </a:r>
          </a:p>
        </p:txBody>
      </p:sp>
      <p:sp>
        <p:nvSpPr>
          <p:cNvPr id="8" name="Rectangle 7"/>
          <p:cNvSpPr/>
          <p:nvPr/>
        </p:nvSpPr>
        <p:spPr>
          <a:xfrm>
            <a:off x="323528" y="2352328"/>
            <a:ext cx="1872208" cy="2876872"/>
          </a:xfrm>
          <a:prstGeom prst="rect">
            <a:avLst/>
          </a:prstGeom>
          <a:ln>
            <a:solidFill>
              <a:srgbClr val="E5050D"/>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p:cNvSpPr/>
          <p:nvPr/>
        </p:nvSpPr>
        <p:spPr>
          <a:xfrm>
            <a:off x="2442572" y="2348880"/>
            <a:ext cx="1872208" cy="2876872"/>
          </a:xfrm>
          <a:prstGeom prst="rect">
            <a:avLst/>
          </a:prstGeom>
          <a:ln>
            <a:solidFill>
              <a:srgbClr val="F68A1E"/>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p:cNvSpPr/>
          <p:nvPr/>
        </p:nvSpPr>
        <p:spPr>
          <a:xfrm>
            <a:off x="4565082" y="2348880"/>
            <a:ext cx="1868742" cy="2876872"/>
          </a:xfrm>
          <a:prstGeom prst="rect">
            <a:avLst/>
          </a:prstGeom>
          <a:ln>
            <a:solidFill>
              <a:srgbClr val="C3D72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p:cNvSpPr/>
          <p:nvPr/>
        </p:nvSpPr>
        <p:spPr>
          <a:xfrm>
            <a:off x="323528" y="2066934"/>
            <a:ext cx="1872208" cy="613861"/>
          </a:xfrm>
          <a:prstGeom prst="rect">
            <a:avLst/>
          </a:prstGeom>
          <a:solidFill>
            <a:srgbClr val="E7141C"/>
          </a:solidFill>
          <a:ln>
            <a:solidFill>
              <a:srgbClr val="E5050D"/>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b="1" i="1" dirty="0">
                <a:solidFill>
                  <a:schemeClr val="bg1"/>
                </a:solidFill>
              </a:rPr>
              <a:t>Questions</a:t>
            </a:r>
          </a:p>
        </p:txBody>
      </p:sp>
      <p:sp>
        <p:nvSpPr>
          <p:cNvPr id="12" name="Rectangle 11"/>
          <p:cNvSpPr/>
          <p:nvPr/>
        </p:nvSpPr>
        <p:spPr>
          <a:xfrm>
            <a:off x="2442572" y="2066934"/>
            <a:ext cx="1872208" cy="613861"/>
          </a:xfrm>
          <a:prstGeom prst="rect">
            <a:avLst/>
          </a:prstGeom>
          <a:solidFill>
            <a:srgbClr val="F4891C"/>
          </a:solidFill>
          <a:ln>
            <a:solidFill>
              <a:srgbClr val="F68A1E"/>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b="1" i="1" dirty="0">
                <a:solidFill>
                  <a:schemeClr val="bg1"/>
                </a:solidFill>
              </a:rPr>
              <a:t>Opinions</a:t>
            </a:r>
          </a:p>
        </p:txBody>
      </p:sp>
      <p:sp>
        <p:nvSpPr>
          <p:cNvPr id="13" name="Rectangle 12"/>
          <p:cNvSpPr/>
          <p:nvPr/>
        </p:nvSpPr>
        <p:spPr>
          <a:xfrm>
            <a:off x="4561616" y="2066934"/>
            <a:ext cx="1872208" cy="613861"/>
          </a:xfrm>
          <a:prstGeom prst="rect">
            <a:avLst/>
          </a:prstGeom>
          <a:solidFill>
            <a:srgbClr val="C4D820"/>
          </a:solidFill>
          <a:ln>
            <a:solidFill>
              <a:srgbClr val="C3D72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b="1" i="1" dirty="0">
                <a:solidFill>
                  <a:schemeClr val="bg1"/>
                </a:solidFill>
              </a:rPr>
              <a:t>Challenges</a:t>
            </a:r>
          </a:p>
        </p:txBody>
      </p:sp>
      <p:sp>
        <p:nvSpPr>
          <p:cNvPr id="14" name="Rectangle 13"/>
          <p:cNvSpPr/>
          <p:nvPr/>
        </p:nvSpPr>
        <p:spPr>
          <a:xfrm>
            <a:off x="6680660" y="2339346"/>
            <a:ext cx="1868742" cy="2876872"/>
          </a:xfrm>
          <a:prstGeom prst="rect">
            <a:avLst/>
          </a:prstGeom>
          <a:ln>
            <a:solidFill>
              <a:srgbClr val="FBD208"/>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p:cNvSpPr/>
          <p:nvPr/>
        </p:nvSpPr>
        <p:spPr>
          <a:xfrm>
            <a:off x="6677194" y="2057400"/>
            <a:ext cx="1872208" cy="613861"/>
          </a:xfrm>
          <a:prstGeom prst="rect">
            <a:avLst/>
          </a:prstGeom>
          <a:solidFill>
            <a:srgbClr val="FBD208"/>
          </a:solidFill>
          <a:ln>
            <a:solidFill>
              <a:srgbClr val="FBD208"/>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000" b="1" i="1" dirty="0">
                <a:solidFill>
                  <a:schemeClr val="bg1"/>
                </a:solidFill>
              </a:rPr>
              <a:t>Research</a:t>
            </a:r>
          </a:p>
        </p:txBody>
      </p:sp>
      <p:pic>
        <p:nvPicPr>
          <p:cNvPr id="6" name="Picture 5">
            <a:extLst>
              <a:ext uri="{FF2B5EF4-FFF2-40B4-BE49-F238E27FC236}">
                <a16:creationId xmlns:a16="http://schemas.microsoft.com/office/drawing/2014/main" id="{D507CFC7-406A-D031-2090-1A849FCC10FD}"/>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1449130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54722D9B506340931AF81ABA667AF9" ma:contentTypeVersion="15" ma:contentTypeDescription="Create a new document." ma:contentTypeScope="" ma:versionID="81a16124ef4976491a0aab36431837a4">
  <xsd:schema xmlns:xsd="http://www.w3.org/2001/XMLSchema" xmlns:xs="http://www.w3.org/2001/XMLSchema" xmlns:p="http://schemas.microsoft.com/office/2006/metadata/properties" xmlns:ns2="010c06fb-adfb-4972-b43b-36d810ddac6c" xmlns:ns3="0e08f774-c844-414b-8174-1931542ea424" targetNamespace="http://schemas.microsoft.com/office/2006/metadata/properties" ma:root="true" ma:fieldsID="13ad70da30d14ec8b1b61026820a5d4a" ns2:_="" ns3:_="">
    <xsd:import namespace="010c06fb-adfb-4972-b43b-36d810ddac6c"/>
    <xsd:import namespace="0e08f774-c844-414b-8174-1931542ea42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0c06fb-adfb-4972-b43b-36d810ddac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95101557-b141-4344-8eed-a9c28da8fbb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08f774-c844-414b-8174-1931542ea42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ae4e3543-e7fe-4604-9e90-4040997bc85a}" ma:internalName="TaxCatchAll" ma:showField="CatchAllData" ma:web="0e08f774-c844-414b-8174-1931542ea424">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10c06fb-adfb-4972-b43b-36d810ddac6c">
      <Terms xmlns="http://schemas.microsoft.com/office/infopath/2007/PartnerControls"/>
    </lcf76f155ced4ddcb4097134ff3c332f>
    <TaxCatchAll xmlns="0e08f774-c844-414b-8174-1931542ea42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3D64F8-D2ED-442D-AD5E-8B986369E2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0c06fb-adfb-4972-b43b-36d810ddac6c"/>
    <ds:schemaRef ds:uri="0e08f774-c844-414b-8174-1931542ea4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79FAA5-6DD7-4110-955F-90510B2E52A2}">
  <ds:schemaRefs>
    <ds:schemaRef ds:uri="http://schemas.microsoft.com/office/2006/documentManagement/types"/>
    <ds:schemaRef ds:uri="http://purl.org/dc/dcmitype/"/>
    <ds:schemaRef ds:uri="http://schemas.openxmlformats.org/package/2006/metadata/core-properties"/>
    <ds:schemaRef ds:uri="0e08f774-c844-414b-8174-1931542ea424"/>
    <ds:schemaRef ds:uri="http://purl.org/dc/terms/"/>
    <ds:schemaRef ds:uri="http://purl.org/dc/elements/1.1/"/>
    <ds:schemaRef ds:uri="http://schemas.microsoft.com/office/infopath/2007/PartnerControls"/>
    <ds:schemaRef ds:uri="http://www.w3.org/XML/1998/namespace"/>
    <ds:schemaRef ds:uri="010c06fb-adfb-4972-b43b-36d810ddac6c"/>
    <ds:schemaRef ds:uri="http://schemas.microsoft.com/office/2006/metadata/properties"/>
  </ds:schemaRefs>
</ds:datastoreItem>
</file>

<file path=customXml/itemProps3.xml><?xml version="1.0" encoding="utf-8"?>
<ds:datastoreItem xmlns:ds="http://schemas.openxmlformats.org/officeDocument/2006/customXml" ds:itemID="{F9791A79-2E9F-40EC-9540-2CA4A5B0BD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1426</TotalTime>
  <Words>1449</Words>
  <Application>Microsoft Office PowerPoint</Application>
  <PresentationFormat>On-screen Show (4:3)</PresentationFormat>
  <Paragraphs>223</Paragraphs>
  <Slides>14</Slides>
  <Notes>9</Notes>
  <HiddenSlides>0</HiddenSlides>
  <MMClips>2</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Calibri Light</vt:lpstr>
      <vt:lpstr>Wingdings</vt:lpstr>
      <vt:lpstr>Office Theme</vt:lpstr>
      <vt:lpstr>Custom Design</vt:lpstr>
      <vt:lpstr>Section 2: Leading a discussion</vt:lpstr>
      <vt:lpstr>Relevant Grade Descriptors</vt:lpstr>
      <vt:lpstr>PowerPoint Presentation</vt:lpstr>
      <vt:lpstr>What makes a good discussion?</vt:lpstr>
      <vt:lpstr>Preparing for your Discussion: Consequence/Issue Map</vt:lpstr>
      <vt:lpstr>Preparing for your Discussion: Consequence Map: Example</vt:lpstr>
      <vt:lpstr>Preparing for your Discussion: Causes, Effects, Solutions</vt:lpstr>
      <vt:lpstr>Preparing for your Discussion: Causes, Effects, Solutions</vt:lpstr>
      <vt:lpstr>Preparing for your Discussion: Predicting </vt:lpstr>
      <vt:lpstr>Preparing for your Discussion: Predicting (Example): Colston 4</vt:lpstr>
      <vt:lpstr>Example newspaper discussion</vt:lpstr>
      <vt:lpstr>Example newspaper discussion</vt:lpstr>
      <vt:lpstr>Leading your Discussion</vt:lpstr>
      <vt:lpstr>Mock Discussion Prompts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Liam</dc:creator>
  <cp:lastModifiedBy>Anna Domaszek</cp:lastModifiedBy>
  <cp:revision>131</cp:revision>
  <dcterms:created xsi:type="dcterms:W3CDTF">2014-08-12T18:49:29Z</dcterms:created>
  <dcterms:modified xsi:type="dcterms:W3CDTF">2024-10-11T12:16:51Z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0x0101005854722D9B506340931AF81ABA667AF9</vt:lpwstr>
  </property>
  <property fmtid="{D5CDD505-2E9C-101B-9397-08002B2CF9AE}" pid="3" name="Order">
    <vt:r8>12800</vt:r8>
  </property>
  <property fmtid="{D5CDD505-2E9C-101B-9397-08002B2CF9AE}" pid="4" name="MediaServiceImageTags">
    <vt:lpwstr/>
  </property>
</Properties>
</file>