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6" r:id="rId2"/>
  </p:sldMasterIdLst>
  <p:notesMasterIdLst>
    <p:notesMasterId r:id="rId15"/>
  </p:notesMasterIdLst>
  <p:handoutMasterIdLst>
    <p:handoutMasterId r:id="rId16"/>
  </p:handoutMasterIdLst>
  <p:sldIdLst>
    <p:sldId id="269" r:id="rId3"/>
    <p:sldId id="270" r:id="rId4"/>
    <p:sldId id="278" r:id="rId5"/>
    <p:sldId id="279" r:id="rId6"/>
    <p:sldId id="271" r:id="rId7"/>
    <p:sldId id="266" r:id="rId8"/>
    <p:sldId id="267" r:id="rId9"/>
    <p:sldId id="268" r:id="rId10"/>
    <p:sldId id="273" r:id="rId11"/>
    <p:sldId id="274" r:id="rId12"/>
    <p:sldId id="275" r:id="rId13"/>
    <p:sldId id="27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D720"/>
    <a:srgbClr val="F68A1E"/>
    <a:srgbClr val="E7141C"/>
    <a:srgbClr val="FCD3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1" autoAdjust="0"/>
    <p:restoredTop sz="89322" autoAdjust="0"/>
  </p:normalViewPr>
  <p:slideViewPr>
    <p:cSldViewPr>
      <p:cViewPr varScale="1">
        <p:scale>
          <a:sx n="73" d="100"/>
          <a:sy n="73" d="100"/>
        </p:scale>
        <p:origin x="1752" y="62"/>
      </p:cViewPr>
      <p:guideLst>
        <p:guide orient="horz" pos="2160"/>
        <p:guide pos="2880"/>
      </p:guideLst>
    </p:cSldViewPr>
  </p:slideViewPr>
  <p:notesTextViewPr>
    <p:cViewPr>
      <p:scale>
        <a:sx n="1" d="1"/>
        <a:sy n="1" d="1"/>
      </p:scale>
      <p:origin x="0" y="-6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DB807F-0FD5-4A88-8FB3-075F68B5A7D4}" type="datetimeFigureOut">
              <a:rPr lang="en-US" smtClean="0"/>
              <a:t>9/14/2022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1516E86-8231-49A1-B4E5-5BBA5909722C}" type="slidenum">
              <a:rPr lang="en-US" smtClean="0"/>
              <a:t>‹#›</a:t>
            </a:fld>
            <a:endParaRPr lang="en-US"/>
          </a:p>
        </p:txBody>
      </p:sp>
    </p:spTree>
    <p:extLst>
      <p:ext uri="{BB962C8B-B14F-4D97-AF65-F5344CB8AC3E}">
        <p14:creationId xmlns:p14="http://schemas.microsoft.com/office/powerpoint/2010/main" val="159733845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21BD46-CE3A-421D-905D-D937B3AF2197}" type="datetimeFigureOut">
              <a:rPr lang="en-GB" smtClean="0"/>
              <a:t>14/09/2022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78F5A5-0FCD-4566-AFD1-269E75FC0888}" type="slidenum">
              <a:rPr lang="en-GB" smtClean="0"/>
              <a:t>‹#›</a:t>
            </a:fld>
            <a:endParaRPr lang="en-GB"/>
          </a:p>
        </p:txBody>
      </p:sp>
    </p:spTree>
    <p:extLst>
      <p:ext uri="{BB962C8B-B14F-4D97-AF65-F5344CB8AC3E}">
        <p14:creationId xmlns:p14="http://schemas.microsoft.com/office/powerpoint/2010/main" val="2239806646"/>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Direct link to video:</a:t>
            </a:r>
          </a:p>
          <a:p>
            <a:r>
              <a:rPr lang="en-GB" dirty="0"/>
              <a:t>https://youtu.be/bX3_59jnp5Q</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video appears as a black box, play the PPT as a slideshow and wait a few seconds for it to load. </a:t>
            </a:r>
          </a:p>
          <a:p>
            <a:endParaRPr lang="en-GB" dirty="0"/>
          </a:p>
        </p:txBody>
      </p:sp>
      <p:sp>
        <p:nvSpPr>
          <p:cNvPr id="4" name="Header Placeholder 3"/>
          <p:cNvSpPr>
            <a:spLocks noGrp="1"/>
          </p:cNvSpPr>
          <p:nvPr>
            <p:ph type="hdr" sz="quarter"/>
          </p:nvPr>
        </p:nvSpPr>
        <p:spPr/>
        <p:txBody>
          <a:bodyPr/>
          <a:lstStyle/>
          <a:p>
            <a:endParaRPr lang="en-GB"/>
          </a:p>
        </p:txBody>
      </p:sp>
      <p:sp>
        <p:nvSpPr>
          <p:cNvPr id="5" name="Slide Number Placeholder 4"/>
          <p:cNvSpPr>
            <a:spLocks noGrp="1"/>
          </p:cNvSpPr>
          <p:nvPr>
            <p:ph type="sldNum" sz="quarter" idx="5"/>
          </p:nvPr>
        </p:nvSpPr>
        <p:spPr/>
        <p:txBody>
          <a:bodyPr/>
          <a:lstStyle/>
          <a:p>
            <a:fld id="{9678F5A5-0FCD-4566-AFD1-269E75FC0888}" type="slidenum">
              <a:rPr lang="en-GB" smtClean="0"/>
              <a:t>3</a:t>
            </a:fld>
            <a:endParaRPr lang="en-GB"/>
          </a:p>
        </p:txBody>
      </p:sp>
    </p:spTree>
    <p:extLst>
      <p:ext uri="{BB962C8B-B14F-4D97-AF65-F5344CB8AC3E}">
        <p14:creationId xmlns:p14="http://schemas.microsoft.com/office/powerpoint/2010/main" val="2469594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Direct link to video:</a:t>
            </a:r>
          </a:p>
          <a:p>
            <a:r>
              <a:rPr lang="en-GB" dirty="0"/>
              <a:t>https://youtu.be/bAM3DH-YOi8</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video appears as a black box, play the PPT as a slideshow and wait a few seconds for it to load. </a:t>
            </a:r>
          </a:p>
          <a:p>
            <a:endParaRPr lang="en-GB" dirty="0"/>
          </a:p>
        </p:txBody>
      </p:sp>
      <p:sp>
        <p:nvSpPr>
          <p:cNvPr id="4" name="Header Placeholder 3"/>
          <p:cNvSpPr>
            <a:spLocks noGrp="1"/>
          </p:cNvSpPr>
          <p:nvPr>
            <p:ph type="hdr" sz="quarter"/>
          </p:nvPr>
        </p:nvSpPr>
        <p:spPr/>
        <p:txBody>
          <a:bodyPr/>
          <a:lstStyle/>
          <a:p>
            <a:endParaRPr lang="en-GB"/>
          </a:p>
        </p:txBody>
      </p:sp>
      <p:sp>
        <p:nvSpPr>
          <p:cNvPr id="5" name="Slide Number Placeholder 4"/>
          <p:cNvSpPr>
            <a:spLocks noGrp="1"/>
          </p:cNvSpPr>
          <p:nvPr>
            <p:ph type="sldNum" sz="quarter" idx="5"/>
          </p:nvPr>
        </p:nvSpPr>
        <p:spPr/>
        <p:txBody>
          <a:bodyPr/>
          <a:lstStyle/>
          <a:p>
            <a:fld id="{9678F5A5-0FCD-4566-AFD1-269E75FC0888}" type="slidenum">
              <a:rPr lang="en-GB" smtClean="0"/>
              <a:t>4</a:t>
            </a:fld>
            <a:endParaRPr lang="en-GB"/>
          </a:p>
        </p:txBody>
      </p:sp>
    </p:spTree>
    <p:extLst>
      <p:ext uri="{BB962C8B-B14F-4D97-AF65-F5344CB8AC3E}">
        <p14:creationId xmlns:p14="http://schemas.microsoft.com/office/powerpoint/2010/main" val="2547560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could work through an example</a:t>
            </a:r>
            <a:r>
              <a:rPr lang="en-GB" baseline="0" dirty="0"/>
              <a:t> together, based on the group’s studies at GCSE or A Level, or in Drama etc. I have used Macbeth as an example in following slides. </a:t>
            </a:r>
            <a:endParaRPr lang="en-GB" dirty="0"/>
          </a:p>
        </p:txBody>
      </p:sp>
      <p:sp>
        <p:nvSpPr>
          <p:cNvPr id="4" name="Header Placeholder 3"/>
          <p:cNvSpPr>
            <a:spLocks noGrp="1"/>
          </p:cNvSpPr>
          <p:nvPr>
            <p:ph type="hdr" sz="quarter" idx="10"/>
          </p:nvPr>
        </p:nvSpPr>
        <p:spPr/>
        <p:txBody>
          <a:bodyPr/>
          <a:lstStyle/>
          <a:p>
            <a:endParaRPr lang="en-GB"/>
          </a:p>
        </p:txBody>
      </p:sp>
      <p:sp>
        <p:nvSpPr>
          <p:cNvPr id="5" name="Slide Number Placeholder 4"/>
          <p:cNvSpPr>
            <a:spLocks noGrp="1"/>
          </p:cNvSpPr>
          <p:nvPr>
            <p:ph type="sldNum" sz="quarter" idx="11"/>
          </p:nvPr>
        </p:nvSpPr>
        <p:spPr/>
        <p:txBody>
          <a:bodyPr/>
          <a:lstStyle/>
          <a:p>
            <a:fld id="{9678F5A5-0FCD-4566-AFD1-269E75FC0888}" type="slidenum">
              <a:rPr lang="en-GB" smtClean="0"/>
              <a:t>6</a:t>
            </a:fld>
            <a:endParaRPr lang="en-GB"/>
          </a:p>
        </p:txBody>
      </p:sp>
    </p:spTree>
    <p:extLst>
      <p:ext uri="{BB962C8B-B14F-4D97-AF65-F5344CB8AC3E}">
        <p14:creationId xmlns:p14="http://schemas.microsoft.com/office/powerpoint/2010/main" val="797403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more critical approaches you could discuss, but we have just included a few here for learners to think about – they might use them in their analysis/evaluation, they might not!</a:t>
            </a:r>
          </a:p>
          <a:p>
            <a:endParaRPr lang="en-GB" dirty="0"/>
          </a:p>
          <a:p>
            <a:endParaRPr lang="en-GB" dirty="0"/>
          </a:p>
          <a:p>
            <a:r>
              <a:rPr lang="en-GB" dirty="0"/>
              <a:t>Useful Links:</a:t>
            </a:r>
          </a:p>
          <a:p>
            <a:endParaRPr lang="en-GB" dirty="0"/>
          </a:p>
          <a:p>
            <a:r>
              <a:rPr lang="en-GB" dirty="0"/>
              <a:t>https://www.unm.edu/~hookster/Critical%20Approaches%20to%20Literature.pdf</a:t>
            </a:r>
          </a:p>
          <a:p>
            <a:r>
              <a:rPr lang="en-GB" dirty="0"/>
              <a:t>https://www.slideshare.net/jdarnell/literary-theory-crash-course?next_slideshow=322368</a:t>
            </a:r>
          </a:p>
          <a:p>
            <a:r>
              <a:rPr lang="en-GB" dirty="0"/>
              <a:t>https://www.aresearchguide.com/literary-criticism-usage.html</a:t>
            </a:r>
          </a:p>
        </p:txBody>
      </p:sp>
      <p:sp>
        <p:nvSpPr>
          <p:cNvPr id="4" name="Header Placeholder 3"/>
          <p:cNvSpPr>
            <a:spLocks noGrp="1"/>
          </p:cNvSpPr>
          <p:nvPr>
            <p:ph type="hdr" sz="quarter"/>
          </p:nvPr>
        </p:nvSpPr>
        <p:spPr/>
        <p:txBody>
          <a:bodyPr/>
          <a:lstStyle/>
          <a:p>
            <a:endParaRPr lang="en-GB"/>
          </a:p>
        </p:txBody>
      </p:sp>
      <p:sp>
        <p:nvSpPr>
          <p:cNvPr id="5" name="Slide Number Placeholder 4"/>
          <p:cNvSpPr>
            <a:spLocks noGrp="1"/>
          </p:cNvSpPr>
          <p:nvPr>
            <p:ph type="sldNum" sz="quarter" idx="5"/>
          </p:nvPr>
        </p:nvSpPr>
        <p:spPr/>
        <p:txBody>
          <a:bodyPr/>
          <a:lstStyle/>
          <a:p>
            <a:fld id="{9678F5A5-0FCD-4566-AFD1-269E75FC0888}" type="slidenum">
              <a:rPr lang="en-GB" smtClean="0"/>
              <a:t>9</a:t>
            </a:fld>
            <a:endParaRPr lang="en-GB"/>
          </a:p>
        </p:txBody>
      </p:sp>
    </p:spTree>
    <p:extLst>
      <p:ext uri="{BB962C8B-B14F-4D97-AF65-F5344CB8AC3E}">
        <p14:creationId xmlns:p14="http://schemas.microsoft.com/office/powerpoint/2010/main" val="2538012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endParaRPr lang="en-GB"/>
          </a:p>
        </p:txBody>
      </p:sp>
      <p:sp>
        <p:nvSpPr>
          <p:cNvPr id="5" name="Slide Number Placeholder 4"/>
          <p:cNvSpPr>
            <a:spLocks noGrp="1"/>
          </p:cNvSpPr>
          <p:nvPr>
            <p:ph type="sldNum" sz="quarter" idx="5"/>
          </p:nvPr>
        </p:nvSpPr>
        <p:spPr/>
        <p:txBody>
          <a:bodyPr/>
          <a:lstStyle/>
          <a:p>
            <a:fld id="{9678F5A5-0FCD-4566-AFD1-269E75FC0888}" type="slidenum">
              <a:rPr lang="en-GB" smtClean="0"/>
              <a:t>10</a:t>
            </a:fld>
            <a:endParaRPr lang="en-GB"/>
          </a:p>
        </p:txBody>
      </p:sp>
    </p:spTree>
    <p:extLst>
      <p:ext uri="{BB962C8B-B14F-4D97-AF65-F5344CB8AC3E}">
        <p14:creationId xmlns:p14="http://schemas.microsoft.com/office/powerpoint/2010/main" val="1469463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endParaRPr lang="en-GB"/>
          </a:p>
        </p:txBody>
      </p:sp>
      <p:sp>
        <p:nvSpPr>
          <p:cNvPr id="5" name="Slide Number Placeholder 4"/>
          <p:cNvSpPr>
            <a:spLocks noGrp="1"/>
          </p:cNvSpPr>
          <p:nvPr>
            <p:ph type="sldNum" sz="quarter" idx="5"/>
          </p:nvPr>
        </p:nvSpPr>
        <p:spPr/>
        <p:txBody>
          <a:bodyPr/>
          <a:lstStyle/>
          <a:p>
            <a:fld id="{9678F5A5-0FCD-4566-AFD1-269E75FC0888}" type="slidenum">
              <a:rPr lang="en-GB" smtClean="0"/>
              <a:t>11</a:t>
            </a:fld>
            <a:endParaRPr lang="en-GB"/>
          </a:p>
        </p:txBody>
      </p:sp>
    </p:spTree>
    <p:extLst>
      <p:ext uri="{BB962C8B-B14F-4D97-AF65-F5344CB8AC3E}">
        <p14:creationId xmlns:p14="http://schemas.microsoft.com/office/powerpoint/2010/main" val="24299376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259632" y="1330684"/>
            <a:ext cx="6858000" cy="1006476"/>
          </a:xfrm>
        </p:spPr>
        <p:txBody>
          <a:bodyPr anchor="b"/>
          <a:lstStyle>
            <a:lvl1pPr algn="ctr">
              <a:defRPr sz="4500" baseline="0">
                <a:latin typeface="Calibri" panose="020F0502020204030204" pitchFamily="34" charset="0"/>
              </a:defRPr>
            </a:lvl1pPr>
          </a:lstStyle>
          <a:p>
            <a:r>
              <a:rPr lang="en-US" dirty="0"/>
              <a:t>Title</a:t>
            </a:r>
          </a:p>
        </p:txBody>
      </p:sp>
      <p:sp>
        <p:nvSpPr>
          <p:cNvPr id="3" name="Subtitle 2"/>
          <p:cNvSpPr>
            <a:spLocks noGrp="1"/>
          </p:cNvSpPr>
          <p:nvPr>
            <p:ph type="subTitle" idx="1" hasCustomPrompt="1"/>
          </p:nvPr>
        </p:nvSpPr>
        <p:spPr>
          <a:xfrm>
            <a:off x="1259632" y="2946705"/>
            <a:ext cx="6858000" cy="1655762"/>
          </a:xfrm>
        </p:spPr>
        <p:txBody>
          <a:bodyPr>
            <a:normAutofit/>
          </a:bodyPr>
          <a:lstStyle>
            <a:lvl1pPr marL="0" indent="0" algn="ctr">
              <a:buNone/>
              <a:defRPr sz="3200">
                <a:solidFill>
                  <a:schemeClr val="bg2">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Subtitle</a:t>
            </a:r>
          </a:p>
        </p:txBody>
      </p:sp>
      <p:sp>
        <p:nvSpPr>
          <p:cNvPr id="4" name="Date Placeholder 3"/>
          <p:cNvSpPr>
            <a:spLocks noGrp="1"/>
          </p:cNvSpPr>
          <p:nvPr>
            <p:ph type="dt" sz="half" idx="10"/>
          </p:nvPr>
        </p:nvSpPr>
        <p:spPr>
          <a:xfrm>
            <a:off x="114300" y="6356351"/>
            <a:ext cx="2057400" cy="365125"/>
          </a:xfrm>
        </p:spPr>
        <p:txBody>
          <a:bodyPr/>
          <a:lstStyle/>
          <a:p>
            <a:fld id="{43E4FA3A-A82C-9342-ACC5-A8C8DFE30C83}" type="datetime1">
              <a:rPr lang="en-GB" smtClean="0"/>
              <a:t>14/09/2022</a:t>
            </a:fld>
            <a:endParaRPr lang="en-GB" dirty="0"/>
          </a:p>
        </p:txBody>
      </p:sp>
      <p:sp>
        <p:nvSpPr>
          <p:cNvPr id="5" name="Footer Placeholder 4"/>
          <p:cNvSpPr>
            <a:spLocks noGrp="1"/>
          </p:cNvSpPr>
          <p:nvPr>
            <p:ph type="ftr" sz="quarter" idx="11"/>
          </p:nvPr>
        </p:nvSpPr>
        <p:spPr>
          <a:xfrm>
            <a:off x="2483768" y="6356350"/>
            <a:ext cx="3086100" cy="365125"/>
          </a:xfrm>
        </p:spPr>
        <p:txBody>
          <a:bodyPr/>
          <a:lstStyle/>
          <a:p>
            <a:r>
              <a:rPr lang="en-GB"/>
              <a:t>PowerPoint subject</a:t>
            </a:r>
            <a:endParaRPr lang="en-GB" dirty="0"/>
          </a:p>
        </p:txBody>
      </p:sp>
      <p:sp>
        <p:nvSpPr>
          <p:cNvPr id="6" name="Slide Number Placeholder 5"/>
          <p:cNvSpPr>
            <a:spLocks noGrp="1"/>
          </p:cNvSpPr>
          <p:nvPr>
            <p:ph type="sldNum" sz="quarter" idx="12"/>
          </p:nvPr>
        </p:nvSpPr>
        <p:spPr>
          <a:xfrm>
            <a:off x="5880397" y="6356349"/>
            <a:ext cx="1623965" cy="365125"/>
          </a:xfrm>
        </p:spPr>
        <p:txBody>
          <a:bodyPr/>
          <a:lstStyle/>
          <a:p>
            <a:fld id="{EFC07C4F-4DD7-4452-9CBE-7B4BC77324C7}" type="slidenum">
              <a:rPr lang="en-GB" smtClean="0"/>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32440" y="6237312"/>
            <a:ext cx="432048" cy="351252"/>
          </a:xfrm>
          <a:prstGeom prst="rect">
            <a:avLst/>
          </a:prstGeom>
        </p:spPr>
      </p:pic>
      <p:sp>
        <p:nvSpPr>
          <p:cNvPr id="10" name="TextBox 9"/>
          <p:cNvSpPr txBox="1"/>
          <p:nvPr userDrawn="1"/>
        </p:nvSpPr>
        <p:spPr>
          <a:xfrm>
            <a:off x="7507325" y="6237312"/>
            <a:ext cx="1022152" cy="369332"/>
          </a:xfrm>
          <a:prstGeom prst="rect">
            <a:avLst/>
          </a:prstGeom>
          <a:noFill/>
        </p:spPr>
        <p:txBody>
          <a:bodyPr wrap="square" rtlCol="0">
            <a:spAutoFit/>
          </a:bodyPr>
          <a:lstStyle/>
          <a:p>
            <a:r>
              <a:rPr lang="en-GB" dirty="0"/>
              <a:t>@ESBUK</a:t>
            </a:r>
          </a:p>
        </p:txBody>
      </p:sp>
      <p:pic>
        <p:nvPicPr>
          <p:cNvPr id="13" name="Picture 12"/>
          <p:cNvPicPr>
            <a:picLocks noChangeAspect="1"/>
          </p:cNvPicPr>
          <p:nvPr userDrawn="1"/>
        </p:nvPicPr>
        <p:blipFill rotWithShape="1">
          <a:blip r:embed="rId3">
            <a:extLst>
              <a:ext uri="{28A0092B-C50C-407E-A947-70E740481C1C}">
                <a14:useLocalDpi xmlns:a14="http://schemas.microsoft.com/office/drawing/2010/main" val="0"/>
              </a:ext>
            </a:extLst>
          </a:blip>
          <a:srcRect t="13006" b="25809"/>
          <a:stretch/>
        </p:blipFill>
        <p:spPr>
          <a:xfrm>
            <a:off x="0" y="0"/>
            <a:ext cx="9144000" cy="1152128"/>
          </a:xfrm>
          <a:prstGeom prst="rect">
            <a:avLst/>
          </a:prstGeom>
        </p:spPr>
      </p:pic>
    </p:spTree>
    <p:extLst>
      <p:ext uri="{BB962C8B-B14F-4D97-AF65-F5344CB8AC3E}">
        <p14:creationId xmlns:p14="http://schemas.microsoft.com/office/powerpoint/2010/main" val="2140612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5B2B92F-D305-5444-A032-1387564170F9}" type="datetime1">
              <a:rPr lang="en-GB" smtClean="0"/>
              <a:t>14/09/2022</a:t>
            </a:fld>
            <a:endParaRPr lang="en-GB"/>
          </a:p>
        </p:txBody>
      </p:sp>
      <p:sp>
        <p:nvSpPr>
          <p:cNvPr id="6" name="Footer Placeholder 5"/>
          <p:cNvSpPr>
            <a:spLocks noGrp="1"/>
          </p:cNvSpPr>
          <p:nvPr>
            <p:ph type="ftr" sz="quarter" idx="11"/>
          </p:nvPr>
        </p:nvSpPr>
        <p:spPr/>
        <p:txBody>
          <a:bodyPr/>
          <a:lstStyle/>
          <a:p>
            <a:r>
              <a:rPr lang="en-GB"/>
              <a:t>PowerPoint subject</a:t>
            </a:r>
          </a:p>
        </p:txBody>
      </p:sp>
      <p:sp>
        <p:nvSpPr>
          <p:cNvPr id="7" name="Slide Number Placeholder 6"/>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2951300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487E4AB-51A7-C34F-A2B3-A6032CC7CCF6}" type="datetime1">
              <a:rPr lang="en-GB" smtClean="0"/>
              <a:t>14/09/2022</a:t>
            </a:fld>
            <a:endParaRPr lang="en-GB"/>
          </a:p>
        </p:txBody>
      </p:sp>
      <p:sp>
        <p:nvSpPr>
          <p:cNvPr id="6" name="Footer Placeholder 5"/>
          <p:cNvSpPr>
            <a:spLocks noGrp="1"/>
          </p:cNvSpPr>
          <p:nvPr>
            <p:ph type="ftr" sz="quarter" idx="11"/>
          </p:nvPr>
        </p:nvSpPr>
        <p:spPr/>
        <p:txBody>
          <a:bodyPr/>
          <a:lstStyle/>
          <a:p>
            <a:r>
              <a:rPr lang="en-GB"/>
              <a:t>PowerPoint subject</a:t>
            </a:r>
          </a:p>
        </p:txBody>
      </p:sp>
      <p:sp>
        <p:nvSpPr>
          <p:cNvPr id="7" name="Slide Number Placeholder 6"/>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3220222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88F985-2F61-EF44-AC16-588E6BB3DFAB}" type="datetime1">
              <a:rPr lang="en-GB" smtClean="0"/>
              <a:t>14/09/2022</a:t>
            </a:fld>
            <a:endParaRPr lang="en-GB"/>
          </a:p>
        </p:txBody>
      </p:sp>
      <p:sp>
        <p:nvSpPr>
          <p:cNvPr id="5" name="Footer Placeholder 4"/>
          <p:cNvSpPr>
            <a:spLocks noGrp="1"/>
          </p:cNvSpPr>
          <p:nvPr>
            <p:ph type="ftr" sz="quarter" idx="11"/>
          </p:nvPr>
        </p:nvSpPr>
        <p:spPr/>
        <p:txBody>
          <a:bodyPr/>
          <a:lstStyle/>
          <a:p>
            <a:r>
              <a:rPr lang="en-GB"/>
              <a:t>PowerPoint subject</a:t>
            </a:r>
          </a:p>
        </p:txBody>
      </p:sp>
      <p:sp>
        <p:nvSpPr>
          <p:cNvPr id="6" name="Slide Number Placeholder 5"/>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1628065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271B70-08C4-A24E-9CFE-4CCCB25E68D8}" type="datetime1">
              <a:rPr lang="en-GB" smtClean="0"/>
              <a:t>14/09/2022</a:t>
            </a:fld>
            <a:endParaRPr lang="en-GB"/>
          </a:p>
        </p:txBody>
      </p:sp>
      <p:sp>
        <p:nvSpPr>
          <p:cNvPr id="5" name="Footer Placeholder 4"/>
          <p:cNvSpPr>
            <a:spLocks noGrp="1"/>
          </p:cNvSpPr>
          <p:nvPr>
            <p:ph type="ftr" sz="quarter" idx="11"/>
          </p:nvPr>
        </p:nvSpPr>
        <p:spPr/>
        <p:txBody>
          <a:bodyPr/>
          <a:lstStyle/>
          <a:p>
            <a:r>
              <a:rPr lang="en-GB"/>
              <a:t>PowerPoint subject</a:t>
            </a:r>
          </a:p>
        </p:txBody>
      </p:sp>
      <p:sp>
        <p:nvSpPr>
          <p:cNvPr id="6" name="Slide Number Placeholder 5"/>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1287135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5DB29-7BB4-7A45-8D62-6B51BCB1C4C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2C3B58-B294-A747-802A-776084A1CB5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B4C665-2C0E-6542-A07A-63A1FFB8F2C7}"/>
              </a:ext>
            </a:extLst>
          </p:cNvPr>
          <p:cNvSpPr>
            <a:spLocks noGrp="1"/>
          </p:cNvSpPr>
          <p:nvPr>
            <p:ph type="dt" sz="half" idx="10"/>
          </p:nvPr>
        </p:nvSpPr>
        <p:spPr/>
        <p:txBody>
          <a:bodyPr/>
          <a:lstStyle/>
          <a:p>
            <a:fld id="{E003C441-F75E-F340-8984-BACC162761CD}" type="datetime1">
              <a:rPr lang="en-GB" smtClean="0"/>
              <a:t>14/09/2022</a:t>
            </a:fld>
            <a:endParaRPr lang="en-US"/>
          </a:p>
        </p:txBody>
      </p:sp>
      <p:sp>
        <p:nvSpPr>
          <p:cNvPr id="5" name="Footer Placeholder 4">
            <a:extLst>
              <a:ext uri="{FF2B5EF4-FFF2-40B4-BE49-F238E27FC236}">
                <a16:creationId xmlns:a16="http://schemas.microsoft.com/office/drawing/2014/main" id="{AA44DD4D-CF83-434C-8DAA-BE867DCBC262}"/>
              </a:ext>
            </a:extLst>
          </p:cNvPr>
          <p:cNvSpPr>
            <a:spLocks noGrp="1"/>
          </p:cNvSpPr>
          <p:nvPr>
            <p:ph type="ftr" sz="quarter" idx="11"/>
          </p:nvPr>
        </p:nvSpPr>
        <p:spPr/>
        <p:txBody>
          <a:bodyPr/>
          <a:lstStyle/>
          <a:p>
            <a:r>
              <a:rPr lang="en-US"/>
              <a:t>PowerPoint subject</a:t>
            </a:r>
          </a:p>
        </p:txBody>
      </p:sp>
      <p:sp>
        <p:nvSpPr>
          <p:cNvPr id="6" name="Slide Number Placeholder 5">
            <a:extLst>
              <a:ext uri="{FF2B5EF4-FFF2-40B4-BE49-F238E27FC236}">
                <a16:creationId xmlns:a16="http://schemas.microsoft.com/office/drawing/2014/main" id="{594E3668-F498-1C4F-8A7B-1DA4DA3D81F2}"/>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2418728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44FF3-0293-F242-8A38-C19881589B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CC4797-360D-FB40-9984-BD6CA6D93FD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C5C93-C82D-6545-A89C-D1F0182391F9}"/>
              </a:ext>
            </a:extLst>
          </p:cNvPr>
          <p:cNvSpPr>
            <a:spLocks noGrp="1"/>
          </p:cNvSpPr>
          <p:nvPr>
            <p:ph type="dt" sz="half" idx="10"/>
          </p:nvPr>
        </p:nvSpPr>
        <p:spPr/>
        <p:txBody>
          <a:bodyPr/>
          <a:lstStyle/>
          <a:p>
            <a:fld id="{C52ADFCB-0527-F042-8815-2E9E75EE78E7}" type="datetime1">
              <a:rPr lang="en-GB" smtClean="0"/>
              <a:t>14/09/2022</a:t>
            </a:fld>
            <a:endParaRPr lang="en-US"/>
          </a:p>
        </p:txBody>
      </p:sp>
      <p:sp>
        <p:nvSpPr>
          <p:cNvPr id="5" name="Footer Placeholder 4">
            <a:extLst>
              <a:ext uri="{FF2B5EF4-FFF2-40B4-BE49-F238E27FC236}">
                <a16:creationId xmlns:a16="http://schemas.microsoft.com/office/drawing/2014/main" id="{0BE0AAB1-487E-7448-BF62-D05379C1CA92}"/>
              </a:ext>
            </a:extLst>
          </p:cNvPr>
          <p:cNvSpPr>
            <a:spLocks noGrp="1"/>
          </p:cNvSpPr>
          <p:nvPr>
            <p:ph type="ftr" sz="quarter" idx="11"/>
          </p:nvPr>
        </p:nvSpPr>
        <p:spPr/>
        <p:txBody>
          <a:bodyPr/>
          <a:lstStyle/>
          <a:p>
            <a:r>
              <a:rPr lang="en-US"/>
              <a:t>PowerPoint subject</a:t>
            </a:r>
          </a:p>
        </p:txBody>
      </p:sp>
      <p:sp>
        <p:nvSpPr>
          <p:cNvPr id="6" name="Slide Number Placeholder 5">
            <a:extLst>
              <a:ext uri="{FF2B5EF4-FFF2-40B4-BE49-F238E27FC236}">
                <a16:creationId xmlns:a16="http://schemas.microsoft.com/office/drawing/2014/main" id="{CE0E5DF2-6728-914C-B046-382A09BD374E}"/>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2392775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6FD78-2B18-5C41-9B2A-987A5E8F345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B1F8DF-4D26-0E4A-9B43-4C8CF4571E7C}"/>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E2C0573-21A9-E245-A498-690B21359615}"/>
              </a:ext>
            </a:extLst>
          </p:cNvPr>
          <p:cNvSpPr>
            <a:spLocks noGrp="1"/>
          </p:cNvSpPr>
          <p:nvPr>
            <p:ph type="dt" sz="half" idx="10"/>
          </p:nvPr>
        </p:nvSpPr>
        <p:spPr/>
        <p:txBody>
          <a:bodyPr/>
          <a:lstStyle/>
          <a:p>
            <a:fld id="{5339B764-0D4E-314C-907C-9962B958C3B2}" type="datetime1">
              <a:rPr lang="en-GB" smtClean="0"/>
              <a:t>14/09/2022</a:t>
            </a:fld>
            <a:endParaRPr lang="en-US"/>
          </a:p>
        </p:txBody>
      </p:sp>
      <p:sp>
        <p:nvSpPr>
          <p:cNvPr id="5" name="Footer Placeholder 4">
            <a:extLst>
              <a:ext uri="{FF2B5EF4-FFF2-40B4-BE49-F238E27FC236}">
                <a16:creationId xmlns:a16="http://schemas.microsoft.com/office/drawing/2014/main" id="{BEFAED74-4105-0245-8D30-EBFFC80D480C}"/>
              </a:ext>
            </a:extLst>
          </p:cNvPr>
          <p:cNvSpPr>
            <a:spLocks noGrp="1"/>
          </p:cNvSpPr>
          <p:nvPr>
            <p:ph type="ftr" sz="quarter" idx="11"/>
          </p:nvPr>
        </p:nvSpPr>
        <p:spPr/>
        <p:txBody>
          <a:bodyPr/>
          <a:lstStyle/>
          <a:p>
            <a:r>
              <a:rPr lang="en-US"/>
              <a:t>PowerPoint subject</a:t>
            </a:r>
          </a:p>
        </p:txBody>
      </p:sp>
      <p:sp>
        <p:nvSpPr>
          <p:cNvPr id="6" name="Slide Number Placeholder 5">
            <a:extLst>
              <a:ext uri="{FF2B5EF4-FFF2-40B4-BE49-F238E27FC236}">
                <a16:creationId xmlns:a16="http://schemas.microsoft.com/office/drawing/2014/main" id="{4114EEF4-DE88-A34C-A097-3C67B234568F}"/>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3848059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69B44-87F1-9449-B428-9797FCCCBC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BD7D64-9149-E845-94AC-A63568B966C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A5A46E-30F4-C64D-AA5C-2B26832E7912}"/>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D23D10-C011-794C-BE2C-F90C5330228F}"/>
              </a:ext>
            </a:extLst>
          </p:cNvPr>
          <p:cNvSpPr>
            <a:spLocks noGrp="1"/>
          </p:cNvSpPr>
          <p:nvPr>
            <p:ph type="dt" sz="half" idx="10"/>
          </p:nvPr>
        </p:nvSpPr>
        <p:spPr/>
        <p:txBody>
          <a:bodyPr/>
          <a:lstStyle/>
          <a:p>
            <a:fld id="{0205ECD1-EA86-5042-8E5D-8CD468D0EF7B}" type="datetime1">
              <a:rPr lang="en-GB" smtClean="0"/>
              <a:t>14/09/2022</a:t>
            </a:fld>
            <a:endParaRPr lang="en-US"/>
          </a:p>
        </p:txBody>
      </p:sp>
      <p:sp>
        <p:nvSpPr>
          <p:cNvPr id="6" name="Footer Placeholder 5">
            <a:extLst>
              <a:ext uri="{FF2B5EF4-FFF2-40B4-BE49-F238E27FC236}">
                <a16:creationId xmlns:a16="http://schemas.microsoft.com/office/drawing/2014/main" id="{ACE9DA27-CCC0-C845-83E0-D2DAED94018A}"/>
              </a:ext>
            </a:extLst>
          </p:cNvPr>
          <p:cNvSpPr>
            <a:spLocks noGrp="1"/>
          </p:cNvSpPr>
          <p:nvPr>
            <p:ph type="ftr" sz="quarter" idx="11"/>
          </p:nvPr>
        </p:nvSpPr>
        <p:spPr/>
        <p:txBody>
          <a:bodyPr/>
          <a:lstStyle/>
          <a:p>
            <a:r>
              <a:rPr lang="en-US"/>
              <a:t>PowerPoint subject</a:t>
            </a:r>
          </a:p>
        </p:txBody>
      </p:sp>
      <p:sp>
        <p:nvSpPr>
          <p:cNvPr id="7" name="Slide Number Placeholder 6">
            <a:extLst>
              <a:ext uri="{FF2B5EF4-FFF2-40B4-BE49-F238E27FC236}">
                <a16:creationId xmlns:a16="http://schemas.microsoft.com/office/drawing/2014/main" id="{5739F30F-B6CD-1E4C-9F8D-7D95E73193E5}"/>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3297343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BF9DC-E5DE-134E-A1F0-C6AB5B03611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A7FA9A-4A58-514F-A496-7197565DD70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A8BCDE2-6557-9F4F-A945-7859F5B9DD29}"/>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D9D11B-2219-5549-9D7C-A2E1833CC7A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0D6A558-8F49-FF47-942A-29E891C2833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389C6D-27D9-D34E-AD81-A008E032289F}"/>
              </a:ext>
            </a:extLst>
          </p:cNvPr>
          <p:cNvSpPr>
            <a:spLocks noGrp="1"/>
          </p:cNvSpPr>
          <p:nvPr>
            <p:ph type="dt" sz="half" idx="10"/>
          </p:nvPr>
        </p:nvSpPr>
        <p:spPr/>
        <p:txBody>
          <a:bodyPr/>
          <a:lstStyle/>
          <a:p>
            <a:fld id="{42AF4360-4481-7545-8D7C-4671AA4E9ABC}" type="datetime1">
              <a:rPr lang="en-GB" smtClean="0"/>
              <a:t>14/09/2022</a:t>
            </a:fld>
            <a:endParaRPr lang="en-US"/>
          </a:p>
        </p:txBody>
      </p:sp>
      <p:sp>
        <p:nvSpPr>
          <p:cNvPr id="8" name="Footer Placeholder 7">
            <a:extLst>
              <a:ext uri="{FF2B5EF4-FFF2-40B4-BE49-F238E27FC236}">
                <a16:creationId xmlns:a16="http://schemas.microsoft.com/office/drawing/2014/main" id="{1ECB338C-347E-FD4B-BBE5-9556FC8C7F2C}"/>
              </a:ext>
            </a:extLst>
          </p:cNvPr>
          <p:cNvSpPr>
            <a:spLocks noGrp="1"/>
          </p:cNvSpPr>
          <p:nvPr>
            <p:ph type="ftr" sz="quarter" idx="11"/>
          </p:nvPr>
        </p:nvSpPr>
        <p:spPr/>
        <p:txBody>
          <a:bodyPr/>
          <a:lstStyle/>
          <a:p>
            <a:r>
              <a:rPr lang="en-US"/>
              <a:t>PowerPoint subject</a:t>
            </a:r>
          </a:p>
        </p:txBody>
      </p:sp>
      <p:sp>
        <p:nvSpPr>
          <p:cNvPr id="9" name="Slide Number Placeholder 8">
            <a:extLst>
              <a:ext uri="{FF2B5EF4-FFF2-40B4-BE49-F238E27FC236}">
                <a16:creationId xmlns:a16="http://schemas.microsoft.com/office/drawing/2014/main" id="{083AFE20-7D27-9D4D-B202-493D1C173A0E}"/>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2759125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8765-84D7-744A-A329-2D253F5994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89E971-D553-764B-B27A-EFC8EC4268AB}"/>
              </a:ext>
            </a:extLst>
          </p:cNvPr>
          <p:cNvSpPr>
            <a:spLocks noGrp="1"/>
          </p:cNvSpPr>
          <p:nvPr>
            <p:ph type="dt" sz="half" idx="10"/>
          </p:nvPr>
        </p:nvSpPr>
        <p:spPr/>
        <p:txBody>
          <a:bodyPr/>
          <a:lstStyle/>
          <a:p>
            <a:fld id="{81A57EF5-9C75-F247-90C6-330FFE7DD956}" type="datetime1">
              <a:rPr lang="en-GB" smtClean="0"/>
              <a:t>14/09/2022</a:t>
            </a:fld>
            <a:endParaRPr lang="en-US"/>
          </a:p>
        </p:txBody>
      </p:sp>
      <p:sp>
        <p:nvSpPr>
          <p:cNvPr id="4" name="Footer Placeholder 3">
            <a:extLst>
              <a:ext uri="{FF2B5EF4-FFF2-40B4-BE49-F238E27FC236}">
                <a16:creationId xmlns:a16="http://schemas.microsoft.com/office/drawing/2014/main" id="{DC0F501C-F391-A04B-A77F-E22C9149A695}"/>
              </a:ext>
            </a:extLst>
          </p:cNvPr>
          <p:cNvSpPr>
            <a:spLocks noGrp="1"/>
          </p:cNvSpPr>
          <p:nvPr>
            <p:ph type="ftr" sz="quarter" idx="11"/>
          </p:nvPr>
        </p:nvSpPr>
        <p:spPr/>
        <p:txBody>
          <a:bodyPr/>
          <a:lstStyle/>
          <a:p>
            <a:r>
              <a:rPr lang="en-US"/>
              <a:t>PowerPoint subject</a:t>
            </a:r>
          </a:p>
        </p:txBody>
      </p:sp>
      <p:sp>
        <p:nvSpPr>
          <p:cNvPr id="5" name="Slide Number Placeholder 4">
            <a:extLst>
              <a:ext uri="{FF2B5EF4-FFF2-40B4-BE49-F238E27FC236}">
                <a16:creationId xmlns:a16="http://schemas.microsoft.com/office/drawing/2014/main" id="{58490270-F13A-6042-AEFD-55131F5A4D2E}"/>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403104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1484784"/>
            <a:ext cx="7886700" cy="1325563"/>
          </a:xfrm>
        </p:spPr>
        <p:txBody>
          <a:bodyPr/>
          <a:lstStyle/>
          <a:p>
            <a:r>
              <a:rPr lang="en-US" dirty="0"/>
              <a:t>Click to edit Master title style</a:t>
            </a:r>
          </a:p>
        </p:txBody>
      </p:sp>
      <p:sp>
        <p:nvSpPr>
          <p:cNvPr id="3" name="Date Placeholder 2"/>
          <p:cNvSpPr>
            <a:spLocks noGrp="1"/>
          </p:cNvSpPr>
          <p:nvPr>
            <p:ph type="dt" sz="half" idx="10"/>
          </p:nvPr>
        </p:nvSpPr>
        <p:spPr>
          <a:xfrm>
            <a:off x="179512" y="6356351"/>
            <a:ext cx="2057400" cy="365125"/>
          </a:xfrm>
        </p:spPr>
        <p:txBody>
          <a:bodyPr/>
          <a:lstStyle/>
          <a:p>
            <a:fld id="{A129F02E-E13B-E148-99C8-275F8509BA90}" type="datetime1">
              <a:rPr lang="en-GB" smtClean="0"/>
              <a:t>14/09/2022</a:t>
            </a:fld>
            <a:endParaRPr lang="en-GB"/>
          </a:p>
        </p:txBody>
      </p:sp>
      <p:sp>
        <p:nvSpPr>
          <p:cNvPr id="4" name="Footer Placeholder 3"/>
          <p:cNvSpPr>
            <a:spLocks noGrp="1"/>
          </p:cNvSpPr>
          <p:nvPr>
            <p:ph type="ftr" sz="quarter" idx="11"/>
          </p:nvPr>
        </p:nvSpPr>
        <p:spPr>
          <a:xfrm>
            <a:off x="2411760" y="6356351"/>
            <a:ext cx="3086100" cy="365125"/>
          </a:xfrm>
        </p:spPr>
        <p:txBody>
          <a:bodyPr/>
          <a:lstStyle/>
          <a:p>
            <a:r>
              <a:rPr lang="en-GB"/>
              <a:t>PowerPoint subject</a:t>
            </a:r>
          </a:p>
        </p:txBody>
      </p:sp>
      <p:sp>
        <p:nvSpPr>
          <p:cNvPr id="5" name="Slide Number Placeholder 4"/>
          <p:cNvSpPr>
            <a:spLocks noGrp="1"/>
          </p:cNvSpPr>
          <p:nvPr>
            <p:ph type="sldNum" sz="quarter" idx="12"/>
          </p:nvPr>
        </p:nvSpPr>
        <p:spPr>
          <a:xfrm>
            <a:off x="5672708" y="6356351"/>
            <a:ext cx="1491580" cy="365125"/>
          </a:xfrm>
        </p:spPr>
        <p:txBody>
          <a:bodyPr/>
          <a:lstStyle/>
          <a:p>
            <a:fld id="{EFC07C4F-4DD7-4452-9CBE-7B4BC77324C7}" type="slidenum">
              <a:rPr lang="en-GB" smtClean="0"/>
              <a:t>‹#›</a:t>
            </a:fld>
            <a:endParaRPr lang="en-GB"/>
          </a:p>
        </p:txBody>
      </p:sp>
      <p:pic>
        <p:nvPicPr>
          <p:cNvPr id="6" name="Picture 5">
            <a:extLst>
              <a:ext uri="{FF2B5EF4-FFF2-40B4-BE49-F238E27FC236}">
                <a16:creationId xmlns:a16="http://schemas.microsoft.com/office/drawing/2014/main" id="{147E8AE4-960E-AD43-B751-DEF8CDFA610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3006" b="25809"/>
          <a:stretch/>
        </p:blipFill>
        <p:spPr>
          <a:xfrm>
            <a:off x="0" y="0"/>
            <a:ext cx="9144000" cy="1152128"/>
          </a:xfrm>
          <a:prstGeom prst="rect">
            <a:avLst/>
          </a:prstGeom>
        </p:spPr>
      </p:pic>
      <p:pic>
        <p:nvPicPr>
          <p:cNvPr id="7" name="Picture 6">
            <a:extLst>
              <a:ext uri="{FF2B5EF4-FFF2-40B4-BE49-F238E27FC236}">
                <a16:creationId xmlns:a16="http://schemas.microsoft.com/office/drawing/2014/main" id="{33066A86-E4DD-F341-B26F-3E2EB20DE30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62576" y="6356351"/>
            <a:ext cx="432048" cy="351252"/>
          </a:xfrm>
          <a:prstGeom prst="rect">
            <a:avLst/>
          </a:prstGeom>
        </p:spPr>
      </p:pic>
      <p:sp>
        <p:nvSpPr>
          <p:cNvPr id="8" name="TextBox 7">
            <a:extLst>
              <a:ext uri="{FF2B5EF4-FFF2-40B4-BE49-F238E27FC236}">
                <a16:creationId xmlns:a16="http://schemas.microsoft.com/office/drawing/2014/main" id="{2596B760-A39D-D247-B599-343715BCDB13}"/>
              </a:ext>
            </a:extLst>
          </p:cNvPr>
          <p:cNvSpPr txBox="1"/>
          <p:nvPr userDrawn="1"/>
        </p:nvSpPr>
        <p:spPr>
          <a:xfrm>
            <a:off x="7510288" y="6352144"/>
            <a:ext cx="1022152" cy="369332"/>
          </a:xfrm>
          <a:prstGeom prst="rect">
            <a:avLst/>
          </a:prstGeom>
          <a:noFill/>
        </p:spPr>
        <p:txBody>
          <a:bodyPr wrap="square" rtlCol="0">
            <a:spAutoFit/>
          </a:bodyPr>
          <a:lstStyle/>
          <a:p>
            <a:r>
              <a:rPr lang="en-GB" dirty="0"/>
              <a:t>@ESBUK</a:t>
            </a:r>
          </a:p>
        </p:txBody>
      </p:sp>
    </p:spTree>
    <p:extLst>
      <p:ext uri="{BB962C8B-B14F-4D97-AF65-F5344CB8AC3E}">
        <p14:creationId xmlns:p14="http://schemas.microsoft.com/office/powerpoint/2010/main" val="215392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C45B39-8F22-CD45-B2B2-D556B9E90C89}"/>
              </a:ext>
            </a:extLst>
          </p:cNvPr>
          <p:cNvSpPr>
            <a:spLocks noGrp="1"/>
          </p:cNvSpPr>
          <p:nvPr>
            <p:ph type="dt" sz="half" idx="10"/>
          </p:nvPr>
        </p:nvSpPr>
        <p:spPr/>
        <p:txBody>
          <a:bodyPr/>
          <a:lstStyle/>
          <a:p>
            <a:fld id="{39E10497-FB40-F04E-9497-E757AF0D1A19}" type="datetime1">
              <a:rPr lang="en-GB" smtClean="0"/>
              <a:t>14/09/2022</a:t>
            </a:fld>
            <a:endParaRPr lang="en-US"/>
          </a:p>
        </p:txBody>
      </p:sp>
      <p:sp>
        <p:nvSpPr>
          <p:cNvPr id="3" name="Footer Placeholder 2">
            <a:extLst>
              <a:ext uri="{FF2B5EF4-FFF2-40B4-BE49-F238E27FC236}">
                <a16:creationId xmlns:a16="http://schemas.microsoft.com/office/drawing/2014/main" id="{6730155F-E6BB-7D47-B74E-68E319176C68}"/>
              </a:ext>
            </a:extLst>
          </p:cNvPr>
          <p:cNvSpPr>
            <a:spLocks noGrp="1"/>
          </p:cNvSpPr>
          <p:nvPr>
            <p:ph type="ftr" sz="quarter" idx="11"/>
          </p:nvPr>
        </p:nvSpPr>
        <p:spPr/>
        <p:txBody>
          <a:bodyPr/>
          <a:lstStyle/>
          <a:p>
            <a:r>
              <a:rPr lang="en-US"/>
              <a:t>PowerPoint subject</a:t>
            </a:r>
          </a:p>
        </p:txBody>
      </p:sp>
      <p:sp>
        <p:nvSpPr>
          <p:cNvPr id="4" name="Slide Number Placeholder 3">
            <a:extLst>
              <a:ext uri="{FF2B5EF4-FFF2-40B4-BE49-F238E27FC236}">
                <a16:creationId xmlns:a16="http://schemas.microsoft.com/office/drawing/2014/main" id="{A1838982-0AD9-5D43-AEA9-531E60410AA3}"/>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15184074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692C-9455-564A-915B-AABAD5AE1AB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0D9C1C-A125-E249-B796-E218343EFB5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676FDA-F4A5-3149-9428-0D5355FE427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AE388B-6BE2-6F42-9FCD-F7383A89D263}"/>
              </a:ext>
            </a:extLst>
          </p:cNvPr>
          <p:cNvSpPr>
            <a:spLocks noGrp="1"/>
          </p:cNvSpPr>
          <p:nvPr>
            <p:ph type="dt" sz="half" idx="10"/>
          </p:nvPr>
        </p:nvSpPr>
        <p:spPr/>
        <p:txBody>
          <a:bodyPr/>
          <a:lstStyle/>
          <a:p>
            <a:fld id="{2456A2FD-B516-C943-8B9D-2F08E1C907F4}" type="datetime1">
              <a:rPr lang="en-GB" smtClean="0"/>
              <a:t>14/09/2022</a:t>
            </a:fld>
            <a:endParaRPr lang="en-US"/>
          </a:p>
        </p:txBody>
      </p:sp>
      <p:sp>
        <p:nvSpPr>
          <p:cNvPr id="6" name="Footer Placeholder 5">
            <a:extLst>
              <a:ext uri="{FF2B5EF4-FFF2-40B4-BE49-F238E27FC236}">
                <a16:creationId xmlns:a16="http://schemas.microsoft.com/office/drawing/2014/main" id="{54EECDA6-8AA7-BD4A-AD46-650DC514F68E}"/>
              </a:ext>
            </a:extLst>
          </p:cNvPr>
          <p:cNvSpPr>
            <a:spLocks noGrp="1"/>
          </p:cNvSpPr>
          <p:nvPr>
            <p:ph type="ftr" sz="quarter" idx="11"/>
          </p:nvPr>
        </p:nvSpPr>
        <p:spPr/>
        <p:txBody>
          <a:bodyPr/>
          <a:lstStyle/>
          <a:p>
            <a:r>
              <a:rPr lang="en-US"/>
              <a:t>PowerPoint subject</a:t>
            </a:r>
          </a:p>
        </p:txBody>
      </p:sp>
      <p:sp>
        <p:nvSpPr>
          <p:cNvPr id="7" name="Slide Number Placeholder 6">
            <a:extLst>
              <a:ext uri="{FF2B5EF4-FFF2-40B4-BE49-F238E27FC236}">
                <a16:creationId xmlns:a16="http://schemas.microsoft.com/office/drawing/2014/main" id="{88585C52-9624-F146-8E17-61263F9638F2}"/>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2593439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5A5-E1D8-654A-99EB-B81115FAA7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CA6445-0338-BC4A-8520-0A47F3460BE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A2FAAF-1D5A-F74B-A238-BEE5395B269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1D4FBE-C7C1-6A4D-8763-912AE8099667}"/>
              </a:ext>
            </a:extLst>
          </p:cNvPr>
          <p:cNvSpPr>
            <a:spLocks noGrp="1"/>
          </p:cNvSpPr>
          <p:nvPr>
            <p:ph type="dt" sz="half" idx="10"/>
          </p:nvPr>
        </p:nvSpPr>
        <p:spPr/>
        <p:txBody>
          <a:bodyPr/>
          <a:lstStyle/>
          <a:p>
            <a:fld id="{C3DB39BD-AEA2-E647-9907-9FB827C5704B}" type="datetime1">
              <a:rPr lang="en-GB" smtClean="0"/>
              <a:t>14/09/2022</a:t>
            </a:fld>
            <a:endParaRPr lang="en-US"/>
          </a:p>
        </p:txBody>
      </p:sp>
      <p:sp>
        <p:nvSpPr>
          <p:cNvPr id="6" name="Footer Placeholder 5">
            <a:extLst>
              <a:ext uri="{FF2B5EF4-FFF2-40B4-BE49-F238E27FC236}">
                <a16:creationId xmlns:a16="http://schemas.microsoft.com/office/drawing/2014/main" id="{604223B2-4D22-4042-894B-5587E2F35A8A}"/>
              </a:ext>
            </a:extLst>
          </p:cNvPr>
          <p:cNvSpPr>
            <a:spLocks noGrp="1"/>
          </p:cNvSpPr>
          <p:nvPr>
            <p:ph type="ftr" sz="quarter" idx="11"/>
          </p:nvPr>
        </p:nvSpPr>
        <p:spPr/>
        <p:txBody>
          <a:bodyPr/>
          <a:lstStyle/>
          <a:p>
            <a:r>
              <a:rPr lang="en-US"/>
              <a:t>PowerPoint subject</a:t>
            </a:r>
          </a:p>
        </p:txBody>
      </p:sp>
      <p:sp>
        <p:nvSpPr>
          <p:cNvPr id="7" name="Slide Number Placeholder 6">
            <a:extLst>
              <a:ext uri="{FF2B5EF4-FFF2-40B4-BE49-F238E27FC236}">
                <a16:creationId xmlns:a16="http://schemas.microsoft.com/office/drawing/2014/main" id="{0F0C9A0B-F2BA-F24A-9D99-DFA721710BCE}"/>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6672461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9AE1F-43EE-3748-8ED8-C691B6F3BA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80C4DA-3E51-2F4B-8402-3DBD7C69C75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366FBE-120C-6643-BC1D-FB83863045FB}"/>
              </a:ext>
            </a:extLst>
          </p:cNvPr>
          <p:cNvSpPr>
            <a:spLocks noGrp="1"/>
          </p:cNvSpPr>
          <p:nvPr>
            <p:ph type="dt" sz="half" idx="10"/>
          </p:nvPr>
        </p:nvSpPr>
        <p:spPr/>
        <p:txBody>
          <a:bodyPr/>
          <a:lstStyle/>
          <a:p>
            <a:fld id="{CA3240DD-3871-3941-B3EF-61029DBDF9E3}" type="datetime1">
              <a:rPr lang="en-GB" smtClean="0"/>
              <a:t>14/09/2022</a:t>
            </a:fld>
            <a:endParaRPr lang="en-US"/>
          </a:p>
        </p:txBody>
      </p:sp>
      <p:sp>
        <p:nvSpPr>
          <p:cNvPr id="5" name="Footer Placeholder 4">
            <a:extLst>
              <a:ext uri="{FF2B5EF4-FFF2-40B4-BE49-F238E27FC236}">
                <a16:creationId xmlns:a16="http://schemas.microsoft.com/office/drawing/2014/main" id="{43E9543D-EA10-3546-8A86-631EC272038A}"/>
              </a:ext>
            </a:extLst>
          </p:cNvPr>
          <p:cNvSpPr>
            <a:spLocks noGrp="1"/>
          </p:cNvSpPr>
          <p:nvPr>
            <p:ph type="ftr" sz="quarter" idx="11"/>
          </p:nvPr>
        </p:nvSpPr>
        <p:spPr/>
        <p:txBody>
          <a:bodyPr/>
          <a:lstStyle/>
          <a:p>
            <a:r>
              <a:rPr lang="en-US"/>
              <a:t>PowerPoint subject</a:t>
            </a:r>
          </a:p>
        </p:txBody>
      </p:sp>
      <p:sp>
        <p:nvSpPr>
          <p:cNvPr id="6" name="Slide Number Placeholder 5">
            <a:extLst>
              <a:ext uri="{FF2B5EF4-FFF2-40B4-BE49-F238E27FC236}">
                <a16:creationId xmlns:a16="http://schemas.microsoft.com/office/drawing/2014/main" id="{AA8A2AD0-F386-A740-A670-903E3300095A}"/>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1090618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63CBD5-2396-1E41-9333-AD414D435A2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BB5769-E401-E944-A524-C2C35A1081FE}"/>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14C7AC-73A6-3041-BB65-95F1FCE0AA33}"/>
              </a:ext>
            </a:extLst>
          </p:cNvPr>
          <p:cNvSpPr>
            <a:spLocks noGrp="1"/>
          </p:cNvSpPr>
          <p:nvPr>
            <p:ph type="dt" sz="half" idx="10"/>
          </p:nvPr>
        </p:nvSpPr>
        <p:spPr/>
        <p:txBody>
          <a:bodyPr/>
          <a:lstStyle/>
          <a:p>
            <a:fld id="{3ECF2B3C-2039-C64F-905C-2E5E2ACCFE17}" type="datetime1">
              <a:rPr lang="en-GB" smtClean="0"/>
              <a:t>14/09/2022</a:t>
            </a:fld>
            <a:endParaRPr lang="en-US"/>
          </a:p>
        </p:txBody>
      </p:sp>
      <p:sp>
        <p:nvSpPr>
          <p:cNvPr id="5" name="Footer Placeholder 4">
            <a:extLst>
              <a:ext uri="{FF2B5EF4-FFF2-40B4-BE49-F238E27FC236}">
                <a16:creationId xmlns:a16="http://schemas.microsoft.com/office/drawing/2014/main" id="{C70587F6-75C7-2148-8B79-31080C0FC59D}"/>
              </a:ext>
            </a:extLst>
          </p:cNvPr>
          <p:cNvSpPr>
            <a:spLocks noGrp="1"/>
          </p:cNvSpPr>
          <p:nvPr>
            <p:ph type="ftr" sz="quarter" idx="11"/>
          </p:nvPr>
        </p:nvSpPr>
        <p:spPr/>
        <p:txBody>
          <a:bodyPr/>
          <a:lstStyle/>
          <a:p>
            <a:r>
              <a:rPr lang="en-US"/>
              <a:t>PowerPoint subject</a:t>
            </a:r>
          </a:p>
        </p:txBody>
      </p:sp>
      <p:sp>
        <p:nvSpPr>
          <p:cNvPr id="6" name="Slide Number Placeholder 5">
            <a:extLst>
              <a:ext uri="{FF2B5EF4-FFF2-40B4-BE49-F238E27FC236}">
                <a16:creationId xmlns:a16="http://schemas.microsoft.com/office/drawing/2014/main" id="{82048A04-D702-C24C-9707-D3E019B605C6}"/>
              </a:ext>
            </a:extLst>
          </p:cNvPr>
          <p:cNvSpPr>
            <a:spLocks noGrp="1"/>
          </p:cNvSpPr>
          <p:nvPr>
            <p:ph type="sldNum" sz="quarter" idx="12"/>
          </p:nvPr>
        </p:nvSpPr>
        <p:spPr/>
        <p:txBody>
          <a:bodyPr/>
          <a:lstStyle/>
          <a:p>
            <a:fld id="{A78F4B7D-873E-F24F-88CE-73B8D20481BF}" type="slidenum">
              <a:rPr lang="en-US" smtClean="0"/>
              <a:t>‹#›</a:t>
            </a:fld>
            <a:endParaRPr lang="en-US"/>
          </a:p>
        </p:txBody>
      </p:sp>
    </p:spTree>
    <p:extLst>
      <p:ext uri="{BB962C8B-B14F-4D97-AF65-F5344CB8AC3E}">
        <p14:creationId xmlns:p14="http://schemas.microsoft.com/office/powerpoint/2010/main" val="962443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221D5E-CFEC-5A42-8E5F-8196582A131B}" type="datetime1">
              <a:rPr lang="en-GB" smtClean="0"/>
              <a:t>14/09/2022</a:t>
            </a:fld>
            <a:endParaRPr lang="en-GB"/>
          </a:p>
        </p:txBody>
      </p:sp>
      <p:sp>
        <p:nvSpPr>
          <p:cNvPr id="5" name="Footer Placeholder 4"/>
          <p:cNvSpPr>
            <a:spLocks noGrp="1"/>
          </p:cNvSpPr>
          <p:nvPr>
            <p:ph type="ftr" sz="quarter" idx="11"/>
          </p:nvPr>
        </p:nvSpPr>
        <p:spPr/>
        <p:txBody>
          <a:bodyPr/>
          <a:lstStyle/>
          <a:p>
            <a:r>
              <a:rPr lang="en-GB"/>
              <a:t>PowerPoint subject</a:t>
            </a:r>
          </a:p>
        </p:txBody>
      </p:sp>
      <p:sp>
        <p:nvSpPr>
          <p:cNvPr id="6" name="Slide Number Placeholder 5"/>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403058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43CDDF-ABF6-2E46-B71A-203AEF044F4F}" type="datetime1">
              <a:rPr lang="en-GB" smtClean="0"/>
              <a:t>14/09/2022</a:t>
            </a:fld>
            <a:endParaRPr lang="en-GB"/>
          </a:p>
        </p:txBody>
      </p:sp>
      <p:sp>
        <p:nvSpPr>
          <p:cNvPr id="4" name="Footer Placeholder 3"/>
          <p:cNvSpPr>
            <a:spLocks noGrp="1"/>
          </p:cNvSpPr>
          <p:nvPr>
            <p:ph type="ftr" sz="quarter" idx="11"/>
          </p:nvPr>
        </p:nvSpPr>
        <p:spPr/>
        <p:txBody>
          <a:bodyPr/>
          <a:lstStyle/>
          <a:p>
            <a:r>
              <a:rPr lang="en-GB"/>
              <a:t>PowerPoint subject</a:t>
            </a:r>
          </a:p>
        </p:txBody>
      </p:sp>
      <p:sp>
        <p:nvSpPr>
          <p:cNvPr id="5" name="Slide Number Placeholder 4"/>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1810615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DD03AE-556A-F545-B51E-38CE9AF27BAE}" type="datetime1">
              <a:rPr lang="en-GB" smtClean="0"/>
              <a:t>14/09/2022</a:t>
            </a:fld>
            <a:endParaRPr lang="en-GB"/>
          </a:p>
        </p:txBody>
      </p:sp>
      <p:sp>
        <p:nvSpPr>
          <p:cNvPr id="5" name="Footer Placeholder 4"/>
          <p:cNvSpPr>
            <a:spLocks noGrp="1"/>
          </p:cNvSpPr>
          <p:nvPr>
            <p:ph type="ftr" sz="quarter" idx="11"/>
          </p:nvPr>
        </p:nvSpPr>
        <p:spPr/>
        <p:txBody>
          <a:bodyPr/>
          <a:lstStyle/>
          <a:p>
            <a:r>
              <a:rPr lang="en-GB"/>
              <a:t>PowerPoint subject</a:t>
            </a:r>
          </a:p>
        </p:txBody>
      </p:sp>
      <p:sp>
        <p:nvSpPr>
          <p:cNvPr id="6" name="Slide Number Placeholder 5"/>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251417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44F03C-2FB5-DC44-98B1-CC6FEE24020E}" type="datetime1">
              <a:rPr lang="en-GB" smtClean="0"/>
              <a:t>14/09/2022</a:t>
            </a:fld>
            <a:endParaRPr lang="en-GB"/>
          </a:p>
        </p:txBody>
      </p:sp>
      <p:sp>
        <p:nvSpPr>
          <p:cNvPr id="6" name="Footer Placeholder 5"/>
          <p:cNvSpPr>
            <a:spLocks noGrp="1"/>
          </p:cNvSpPr>
          <p:nvPr>
            <p:ph type="ftr" sz="quarter" idx="11"/>
          </p:nvPr>
        </p:nvSpPr>
        <p:spPr/>
        <p:txBody>
          <a:bodyPr/>
          <a:lstStyle/>
          <a:p>
            <a:r>
              <a:rPr lang="en-GB"/>
              <a:t>PowerPoint subject</a:t>
            </a:r>
          </a:p>
        </p:txBody>
      </p:sp>
      <p:sp>
        <p:nvSpPr>
          <p:cNvPr id="7" name="Slide Number Placeholder 6"/>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487798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983098-7694-3E4F-B00D-6E47BFCB5581}" type="datetime1">
              <a:rPr lang="en-GB" smtClean="0"/>
              <a:t>14/09/2022</a:t>
            </a:fld>
            <a:endParaRPr lang="en-GB"/>
          </a:p>
        </p:txBody>
      </p:sp>
      <p:sp>
        <p:nvSpPr>
          <p:cNvPr id="8" name="Footer Placeholder 7"/>
          <p:cNvSpPr>
            <a:spLocks noGrp="1"/>
          </p:cNvSpPr>
          <p:nvPr>
            <p:ph type="ftr" sz="quarter" idx="11"/>
          </p:nvPr>
        </p:nvSpPr>
        <p:spPr/>
        <p:txBody>
          <a:bodyPr/>
          <a:lstStyle/>
          <a:p>
            <a:r>
              <a:rPr lang="en-GB"/>
              <a:t>PowerPoint subject</a:t>
            </a:r>
          </a:p>
        </p:txBody>
      </p:sp>
      <p:sp>
        <p:nvSpPr>
          <p:cNvPr id="9" name="Slide Number Placeholder 8"/>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8748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302DBA-3C4F-2944-BD52-F261101B18F8}" type="datetime1">
              <a:rPr lang="en-GB" smtClean="0"/>
              <a:t>14/09/2022</a:t>
            </a:fld>
            <a:endParaRPr lang="en-GB"/>
          </a:p>
        </p:txBody>
      </p:sp>
      <p:sp>
        <p:nvSpPr>
          <p:cNvPr id="4" name="Footer Placeholder 3"/>
          <p:cNvSpPr>
            <a:spLocks noGrp="1"/>
          </p:cNvSpPr>
          <p:nvPr>
            <p:ph type="ftr" sz="quarter" idx="11"/>
          </p:nvPr>
        </p:nvSpPr>
        <p:spPr/>
        <p:txBody>
          <a:bodyPr/>
          <a:lstStyle/>
          <a:p>
            <a:r>
              <a:rPr lang="en-GB"/>
              <a:t>PowerPoint subject</a:t>
            </a:r>
          </a:p>
        </p:txBody>
      </p:sp>
      <p:sp>
        <p:nvSpPr>
          <p:cNvPr id="5" name="Slide Number Placeholder 4"/>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3644647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C0585-436C-3044-86A3-A97BC7B853C2}" type="datetime1">
              <a:rPr lang="en-GB" smtClean="0"/>
              <a:t>14/09/2022</a:t>
            </a:fld>
            <a:endParaRPr lang="en-GB"/>
          </a:p>
        </p:txBody>
      </p:sp>
      <p:sp>
        <p:nvSpPr>
          <p:cNvPr id="3" name="Footer Placeholder 2"/>
          <p:cNvSpPr>
            <a:spLocks noGrp="1"/>
          </p:cNvSpPr>
          <p:nvPr>
            <p:ph type="ftr" sz="quarter" idx="11"/>
          </p:nvPr>
        </p:nvSpPr>
        <p:spPr/>
        <p:txBody>
          <a:bodyPr/>
          <a:lstStyle/>
          <a:p>
            <a:r>
              <a:rPr lang="en-GB"/>
              <a:t>PowerPoint subject</a:t>
            </a:r>
          </a:p>
        </p:txBody>
      </p:sp>
      <p:sp>
        <p:nvSpPr>
          <p:cNvPr id="4" name="Slide Number Placeholder 3"/>
          <p:cNvSpPr>
            <a:spLocks noGrp="1"/>
          </p:cNvSpPr>
          <p:nvPr>
            <p:ph type="sldNum" sz="quarter" idx="12"/>
          </p:nvPr>
        </p:nvSpPr>
        <p:spPr/>
        <p:txBody>
          <a:bodyPr/>
          <a:lstStyle/>
          <a:p>
            <a:fld id="{EFC07C4F-4DD7-4452-9CBE-7B4BC77324C7}" type="slidenum">
              <a:rPr lang="en-GB" smtClean="0"/>
              <a:t>‹#›</a:t>
            </a:fld>
            <a:endParaRPr lang="en-GB"/>
          </a:p>
        </p:txBody>
      </p:sp>
    </p:spTree>
    <p:extLst>
      <p:ext uri="{BB962C8B-B14F-4D97-AF65-F5344CB8AC3E}">
        <p14:creationId xmlns:p14="http://schemas.microsoft.com/office/powerpoint/2010/main" val="318927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9A4239F-BD8D-CA4F-8587-DF30D3AE5589}" type="datetime1">
              <a:rPr lang="en-GB" smtClean="0"/>
              <a:t>14/09/2022</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GB"/>
              <a:t>PowerPoint subject</a:t>
            </a:r>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C07C4F-4DD7-4452-9CBE-7B4BC77324C7}" type="slidenum">
              <a:rPr lang="en-GB" smtClean="0"/>
              <a:t>‹#›</a:t>
            </a:fld>
            <a:endParaRPr lang="en-GB" dirty="0"/>
          </a:p>
        </p:txBody>
      </p:sp>
    </p:spTree>
    <p:extLst>
      <p:ext uri="{BB962C8B-B14F-4D97-AF65-F5344CB8AC3E}">
        <p14:creationId xmlns:p14="http://schemas.microsoft.com/office/powerpoint/2010/main" val="2235221457"/>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74" r:id="rId3"/>
    <p:sldLayoutId id="214748368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B8F6DA-4F64-B141-A188-9B0FCB51C47E}"/>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A22BBE-F8C8-B04C-B0A8-E4551DD7CB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DFA96A-8A86-D041-B287-D9DB5F7BEA1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8CE6BF-836A-DF4F-9D8D-BEBA65A8F45B}" type="datetime1">
              <a:rPr lang="en-GB" smtClean="0"/>
              <a:t>14/09/2022</a:t>
            </a:fld>
            <a:endParaRPr lang="en-US"/>
          </a:p>
        </p:txBody>
      </p:sp>
      <p:sp>
        <p:nvSpPr>
          <p:cNvPr id="5" name="Footer Placeholder 4">
            <a:extLst>
              <a:ext uri="{FF2B5EF4-FFF2-40B4-BE49-F238E27FC236}">
                <a16:creationId xmlns:a16="http://schemas.microsoft.com/office/drawing/2014/main" id="{08D5F56B-812F-FE48-B763-EDE7306DCB3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PowerPoint subject</a:t>
            </a:r>
          </a:p>
        </p:txBody>
      </p:sp>
      <p:sp>
        <p:nvSpPr>
          <p:cNvPr id="6" name="Slide Number Placeholder 5">
            <a:extLst>
              <a:ext uri="{FF2B5EF4-FFF2-40B4-BE49-F238E27FC236}">
                <a16:creationId xmlns:a16="http://schemas.microsoft.com/office/drawing/2014/main" id="{31560CD7-9D28-234B-8A60-02B8976E029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8F4B7D-873E-F24F-88CE-73B8D20481BF}" type="slidenum">
              <a:rPr lang="en-US" smtClean="0"/>
              <a:t>‹#›</a:t>
            </a:fld>
            <a:endParaRPr lang="en-US"/>
          </a:p>
        </p:txBody>
      </p:sp>
    </p:spTree>
    <p:extLst>
      <p:ext uri="{BB962C8B-B14F-4D97-AF65-F5344CB8AC3E}">
        <p14:creationId xmlns:p14="http://schemas.microsoft.com/office/powerpoint/2010/main" val="118831337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bX3_59jnp5Q"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bAM3DH-YOi8"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323528" y="1273846"/>
            <a:ext cx="8496944" cy="787002"/>
          </a:xfrm>
        </p:spPr>
        <p:txBody>
          <a:bodyPr>
            <a:normAutofit fontScale="90000"/>
          </a:bodyPr>
          <a:lstStyle/>
          <a:p>
            <a:r>
              <a:rPr lang="en-US" b="1" i="1" dirty="0">
                <a:latin typeface="+mn-lt"/>
              </a:rPr>
              <a:t>Section 3: Synopsis, Context, Critical Theory and Evaluation </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p:txBody>
          <a:bodyPr/>
          <a:lstStyle/>
          <a:p>
            <a:fld id="{D2EE0446-9056-6D44-8235-C3C5665ECE04}" type="datetime1">
              <a:rPr lang="en-GB" smtClean="0"/>
              <a:t>14/09/2022</a:t>
            </a:fld>
            <a:endParaRPr lang="en-GB"/>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1</a:t>
            </a:fld>
            <a:endParaRPr lang="en-GB"/>
          </a:p>
        </p:txBody>
      </p:sp>
      <p:sp>
        <p:nvSpPr>
          <p:cNvPr id="8" name="Rectangle 7">
            <a:extLst>
              <a:ext uri="{FF2B5EF4-FFF2-40B4-BE49-F238E27FC236}">
                <a16:creationId xmlns:a16="http://schemas.microsoft.com/office/drawing/2014/main" id="{91C40BA8-F8E8-4730-B552-A69487DC2E19}"/>
              </a:ext>
            </a:extLst>
          </p:cNvPr>
          <p:cNvSpPr/>
          <p:nvPr/>
        </p:nvSpPr>
        <p:spPr>
          <a:xfrm>
            <a:off x="323528" y="2276872"/>
            <a:ext cx="8496944" cy="792088"/>
          </a:xfrm>
          <a:prstGeom prst="rect">
            <a:avLst/>
          </a:prstGeom>
          <a:solidFill>
            <a:srgbClr val="C3D620"/>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i="1" dirty="0"/>
              <a:t>Lesson Objective: To plan the content of your literary recommendation</a:t>
            </a:r>
          </a:p>
        </p:txBody>
      </p:sp>
      <p:sp>
        <p:nvSpPr>
          <p:cNvPr id="9" name="Rectangle 8">
            <a:extLst>
              <a:ext uri="{FF2B5EF4-FFF2-40B4-BE49-F238E27FC236}">
                <a16:creationId xmlns:a16="http://schemas.microsoft.com/office/drawing/2014/main" id="{34C17F80-01F8-43BE-B416-D3A5D6CF57AD}"/>
              </a:ext>
            </a:extLst>
          </p:cNvPr>
          <p:cNvSpPr/>
          <p:nvPr/>
        </p:nvSpPr>
        <p:spPr>
          <a:xfrm>
            <a:off x="323528" y="3284984"/>
            <a:ext cx="8496944" cy="2592288"/>
          </a:xfrm>
          <a:prstGeom prst="rect">
            <a:avLst/>
          </a:prstGeom>
          <a:solidFill>
            <a:srgbClr val="FBD10B"/>
          </a:solidFill>
          <a:ln>
            <a:noFill/>
          </a:ln>
        </p:spPr>
        <p:style>
          <a:lnRef idx="2">
            <a:schemeClr val="dk1"/>
          </a:lnRef>
          <a:fillRef idx="1">
            <a:schemeClr val="lt1"/>
          </a:fillRef>
          <a:effectRef idx="0">
            <a:schemeClr val="dk1"/>
          </a:effectRef>
          <a:fontRef idx="minor">
            <a:schemeClr val="dk1"/>
          </a:fontRef>
        </p:style>
        <p:txBody>
          <a:bodyPr rtlCol="0" anchor="t"/>
          <a:lstStyle/>
          <a:p>
            <a:r>
              <a:rPr lang="en-GB" b="1" i="1" dirty="0"/>
              <a:t>Lesson Outcomes: </a:t>
            </a:r>
          </a:p>
          <a:p>
            <a:r>
              <a:rPr lang="en-GB" b="1" i="1" dirty="0"/>
              <a:t>By the end of this section you should have:</a:t>
            </a:r>
          </a:p>
          <a:p>
            <a:pPr marL="285750" indent="-285750">
              <a:buFont typeface="Arial" panose="020B0604020202020204" pitchFamily="34" charset="0"/>
              <a:buChar char="•"/>
            </a:pPr>
            <a:r>
              <a:rPr lang="en-GB" sz="1600" dirty="0"/>
              <a:t>Written a 5-6 sentence synopsis of the text you are recommending</a:t>
            </a:r>
          </a:p>
          <a:p>
            <a:pPr marL="285750" indent="-285750">
              <a:buFont typeface="Arial" panose="020B0604020202020204" pitchFamily="34" charset="0"/>
              <a:buChar char="•"/>
            </a:pPr>
            <a:r>
              <a:rPr lang="en-GB" sz="1600" dirty="0"/>
              <a:t>Researched the historical, political, social, economic and literary contexts surrounding your text</a:t>
            </a:r>
          </a:p>
          <a:p>
            <a:pPr marL="285750" indent="-285750">
              <a:buFont typeface="Arial" panose="020B0604020202020204" pitchFamily="34" charset="0"/>
              <a:buChar char="•"/>
            </a:pPr>
            <a:r>
              <a:rPr lang="en-GB" sz="1600" dirty="0"/>
              <a:t>Considered your text through the lens of difference critical theory approaches (where appropriate)</a:t>
            </a:r>
          </a:p>
          <a:p>
            <a:pPr marL="285750" indent="-285750">
              <a:buFont typeface="Arial" panose="020B0604020202020204" pitchFamily="34" charset="0"/>
              <a:buChar char="•"/>
            </a:pPr>
            <a:r>
              <a:rPr lang="en-GB" sz="1600" dirty="0"/>
              <a:t>Evaluated the strengths and weaknesses of your selection</a:t>
            </a:r>
          </a:p>
          <a:p>
            <a:endParaRPr lang="en-GB" sz="1600" dirty="0"/>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endParaRPr lang="en-GB" b="1" i="1" dirty="0"/>
          </a:p>
          <a:p>
            <a:pPr marL="285750" indent="-285750">
              <a:buFont typeface="Arial" panose="020B0604020202020204" pitchFamily="34" charset="0"/>
              <a:buChar char="•"/>
            </a:pPr>
            <a:endParaRPr lang="en-GB" b="1" i="1" dirty="0"/>
          </a:p>
        </p:txBody>
      </p:sp>
    </p:spTree>
    <p:extLst>
      <p:ext uri="{BB962C8B-B14F-4D97-AF65-F5344CB8AC3E}">
        <p14:creationId xmlns:p14="http://schemas.microsoft.com/office/powerpoint/2010/main" val="2818439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2BC3E1D8-B65B-4B18-9EC0-A40DD6C36012}"/>
              </a:ext>
            </a:extLst>
          </p:cNvPr>
          <p:cNvGrpSpPr/>
          <p:nvPr/>
        </p:nvGrpSpPr>
        <p:grpSpPr>
          <a:xfrm>
            <a:off x="475854" y="2286700"/>
            <a:ext cx="6336704" cy="3939583"/>
            <a:chOff x="467544" y="1704928"/>
            <a:chExt cx="8030350" cy="4583535"/>
          </a:xfrm>
          <a:scene3d>
            <a:camera prst="orthographicFront">
              <a:rot lat="0" lon="0" rev="0"/>
            </a:camera>
            <a:lightRig rig="glow" dir="t">
              <a:rot lat="0" lon="0" rev="4800000"/>
            </a:lightRig>
          </a:scene3d>
        </p:grpSpPr>
        <p:sp>
          <p:nvSpPr>
            <p:cNvPr id="18" name="Rectangle 17">
              <a:extLst>
                <a:ext uri="{FF2B5EF4-FFF2-40B4-BE49-F238E27FC236}">
                  <a16:creationId xmlns:a16="http://schemas.microsoft.com/office/drawing/2014/main" id="{3383E15F-7666-4AF6-BDD4-0E24B1557867}"/>
                </a:ext>
              </a:extLst>
            </p:cNvPr>
            <p:cNvSpPr/>
            <p:nvPr/>
          </p:nvSpPr>
          <p:spPr>
            <a:xfrm>
              <a:off x="467544" y="1704928"/>
              <a:ext cx="2592288" cy="2232248"/>
            </a:xfrm>
            <a:prstGeom prst="rect">
              <a:avLst/>
            </a:prstGeom>
            <a:ln>
              <a:noFill/>
            </a:ln>
            <a:effectLst>
              <a:outerShdw blurRad="190500" dist="228600" dir="2700000" algn="ctr">
                <a:srgbClr val="000000">
                  <a:alpha val="30000"/>
                </a:srgbClr>
              </a:outerShdw>
            </a:effectLst>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GB" sz="1400" dirty="0"/>
                <a:t>Lady Macbeth subverts gender stereotypes</a:t>
              </a:r>
            </a:p>
            <a:p>
              <a:pPr marL="285750" indent="-285750">
                <a:buFont typeface="Arial" panose="020B0604020202020204" pitchFamily="34" charset="0"/>
                <a:buChar char="•"/>
              </a:pPr>
              <a:r>
                <a:rPr lang="en-GB" sz="1400" dirty="0"/>
                <a:t>Focus on childbirth</a:t>
              </a:r>
            </a:p>
            <a:p>
              <a:pPr marL="285750" indent="-285750">
                <a:buFont typeface="Arial" panose="020B0604020202020204" pitchFamily="34" charset="0"/>
                <a:buChar char="•"/>
              </a:pPr>
              <a:r>
                <a:rPr lang="en-GB" sz="1400" dirty="0"/>
                <a:t>Lady Macbeth’s need to be ‘unsexed’ to ‘succeed’</a:t>
              </a:r>
            </a:p>
          </p:txBody>
        </p:sp>
        <p:sp>
          <p:nvSpPr>
            <p:cNvPr id="19" name="Rectangle 18">
              <a:extLst>
                <a:ext uri="{FF2B5EF4-FFF2-40B4-BE49-F238E27FC236}">
                  <a16:creationId xmlns:a16="http://schemas.microsoft.com/office/drawing/2014/main" id="{3F9D1023-26E9-410E-94D5-4E142DE5C57C}"/>
                </a:ext>
              </a:extLst>
            </p:cNvPr>
            <p:cNvSpPr/>
            <p:nvPr/>
          </p:nvSpPr>
          <p:spPr>
            <a:xfrm>
              <a:off x="467544" y="4056215"/>
              <a:ext cx="2592288" cy="2232248"/>
            </a:xfrm>
            <a:prstGeom prst="rect">
              <a:avLst/>
            </a:prstGeom>
            <a:ln>
              <a:noFill/>
            </a:ln>
            <a:effectLst>
              <a:outerShdw blurRad="190500" dist="228600" dir="2700000" algn="ctr">
                <a:srgbClr val="000000">
                  <a:alpha val="30000"/>
                </a:srgbClr>
              </a:outerShdw>
            </a:effectLst>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GB" sz="1400" dirty="0"/>
                <a:t>Macbeth has PTSD</a:t>
              </a:r>
            </a:p>
            <a:p>
              <a:pPr marL="285750" indent="-285750">
                <a:buFont typeface="Arial" panose="020B0604020202020204" pitchFamily="34" charset="0"/>
                <a:buChar char="•"/>
              </a:pPr>
              <a:r>
                <a:rPr lang="en-GB" sz="1400" dirty="0"/>
                <a:t>Impact of child-loss</a:t>
              </a:r>
            </a:p>
            <a:p>
              <a:pPr marL="285750" indent="-285750">
                <a:buFont typeface="Arial" panose="020B0604020202020204" pitchFamily="34" charset="0"/>
                <a:buChar char="•"/>
              </a:pPr>
              <a:r>
                <a:rPr lang="en-GB" sz="1400" dirty="0"/>
                <a:t>Lady Macbeth as the ‘Id’</a:t>
              </a:r>
            </a:p>
            <a:p>
              <a:pPr marL="285750" indent="-285750">
                <a:buFont typeface="Arial" panose="020B0604020202020204" pitchFamily="34" charset="0"/>
                <a:buChar char="•"/>
              </a:pPr>
              <a:r>
                <a:rPr lang="en-GB" sz="1400" dirty="0"/>
                <a:t>Freud’s ideas of  unconscious self-destructive behaviour, Oedipal complex etc. </a:t>
              </a:r>
            </a:p>
          </p:txBody>
        </p:sp>
        <p:sp>
          <p:nvSpPr>
            <p:cNvPr id="20" name="Rectangle 19">
              <a:extLst>
                <a:ext uri="{FF2B5EF4-FFF2-40B4-BE49-F238E27FC236}">
                  <a16:creationId xmlns:a16="http://schemas.microsoft.com/office/drawing/2014/main" id="{EFE3DE21-585D-42CF-8CA2-F4D8BD445212}"/>
                </a:ext>
              </a:extLst>
            </p:cNvPr>
            <p:cNvSpPr/>
            <p:nvPr/>
          </p:nvSpPr>
          <p:spPr>
            <a:xfrm>
              <a:off x="3186575" y="1704928"/>
              <a:ext cx="2592288" cy="2232248"/>
            </a:xfrm>
            <a:prstGeom prst="rect">
              <a:avLst/>
            </a:prstGeom>
            <a:ln>
              <a:noFill/>
            </a:ln>
            <a:effectLst>
              <a:outerShdw blurRad="190500" dist="228600" dir="2700000" algn="ctr">
                <a:srgbClr val="000000">
                  <a:alpha val="30000"/>
                </a:srgbClr>
              </a:outerShdw>
            </a:effectLst>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GB" sz="1400" dirty="0"/>
                <a:t>Aspects of political power and monarchy</a:t>
              </a:r>
            </a:p>
            <a:p>
              <a:pPr marL="285750" indent="-285750">
                <a:buFont typeface="Arial" panose="020B0604020202020204" pitchFamily="34" charset="0"/>
                <a:buChar char="•"/>
              </a:pPr>
              <a:r>
                <a:rPr lang="en-GB" sz="1400" dirty="0"/>
                <a:t>State-approved violence (war) vs. non-approved violence (murder)</a:t>
              </a:r>
            </a:p>
            <a:p>
              <a:pPr marL="285750" indent="-285750">
                <a:buFont typeface="Arial" panose="020B0604020202020204" pitchFamily="34" charset="0"/>
                <a:buChar char="•"/>
              </a:pPr>
              <a:r>
                <a:rPr lang="en-GB" sz="1400" dirty="0"/>
                <a:t>Anti-revolutionary?</a:t>
              </a:r>
            </a:p>
          </p:txBody>
        </p:sp>
        <p:sp>
          <p:nvSpPr>
            <p:cNvPr id="21" name="Rectangle 20">
              <a:extLst>
                <a:ext uri="{FF2B5EF4-FFF2-40B4-BE49-F238E27FC236}">
                  <a16:creationId xmlns:a16="http://schemas.microsoft.com/office/drawing/2014/main" id="{7657741D-93CD-49AD-BAE8-0C70980A6A85}"/>
                </a:ext>
              </a:extLst>
            </p:cNvPr>
            <p:cNvSpPr/>
            <p:nvPr/>
          </p:nvSpPr>
          <p:spPr>
            <a:xfrm>
              <a:off x="3186575" y="4056215"/>
              <a:ext cx="2592288" cy="2232248"/>
            </a:xfrm>
            <a:prstGeom prst="rect">
              <a:avLst/>
            </a:prstGeom>
            <a:ln>
              <a:noFill/>
            </a:ln>
            <a:effectLst>
              <a:outerShdw blurRad="190500" dist="228600" dir="2700000" algn="ctr">
                <a:srgbClr val="000000">
                  <a:alpha val="30000"/>
                </a:srgbClr>
              </a:outerShdw>
            </a:effectLst>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GB" sz="1400" dirty="0"/>
                <a:t>James I- family claims descent from Banquo</a:t>
              </a:r>
            </a:p>
            <a:p>
              <a:pPr marL="285750" indent="-285750">
                <a:buFont typeface="Arial" panose="020B0604020202020204" pitchFamily="34" charset="0"/>
                <a:buChar char="•"/>
              </a:pPr>
              <a:r>
                <a:rPr lang="en-GB" sz="1400" dirty="0"/>
                <a:t>Supernatural/witches</a:t>
              </a:r>
            </a:p>
            <a:p>
              <a:pPr marL="285750" indent="-285750">
                <a:buFont typeface="Arial" panose="020B0604020202020204" pitchFamily="34" charset="0"/>
                <a:buChar char="•"/>
              </a:pPr>
              <a:r>
                <a:rPr lang="en-GB" sz="1400" dirty="0"/>
                <a:t>Great chain of being</a:t>
              </a:r>
            </a:p>
            <a:p>
              <a:pPr marL="285750" indent="-285750">
                <a:buFont typeface="Arial" panose="020B0604020202020204" pitchFamily="34" charset="0"/>
                <a:buChar char="•"/>
              </a:pPr>
              <a:r>
                <a:rPr lang="en-GB" sz="1400" dirty="0"/>
                <a:t>Divine right of Kings</a:t>
              </a:r>
            </a:p>
            <a:p>
              <a:pPr marL="285750" indent="-285750">
                <a:buFont typeface="Arial" panose="020B0604020202020204" pitchFamily="34" charset="0"/>
                <a:buChar char="•"/>
              </a:pPr>
              <a:r>
                <a:rPr lang="en-GB" sz="1400" dirty="0"/>
                <a:t>Gunpowder plot</a:t>
              </a:r>
            </a:p>
          </p:txBody>
        </p:sp>
        <p:sp>
          <p:nvSpPr>
            <p:cNvPr id="22" name="Rectangle 21">
              <a:extLst>
                <a:ext uri="{FF2B5EF4-FFF2-40B4-BE49-F238E27FC236}">
                  <a16:creationId xmlns:a16="http://schemas.microsoft.com/office/drawing/2014/main" id="{B1A0A069-DB34-42E7-BD32-71C317522C47}"/>
                </a:ext>
              </a:extLst>
            </p:cNvPr>
            <p:cNvSpPr/>
            <p:nvPr/>
          </p:nvSpPr>
          <p:spPr>
            <a:xfrm>
              <a:off x="5905606" y="1704928"/>
              <a:ext cx="2592288" cy="2232248"/>
            </a:xfrm>
            <a:prstGeom prst="rect">
              <a:avLst/>
            </a:prstGeom>
            <a:ln>
              <a:noFill/>
            </a:ln>
            <a:effectLst>
              <a:outerShdw blurRad="190500" dist="228600" dir="2700000" algn="ctr">
                <a:srgbClr val="000000">
                  <a:alpha val="30000"/>
                </a:srgbClr>
              </a:outerShdw>
            </a:effectLst>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GB" sz="1400" dirty="0"/>
                <a:t>Modern response to themes</a:t>
              </a:r>
            </a:p>
            <a:p>
              <a:pPr marL="285750" indent="-285750">
                <a:buFont typeface="Arial" panose="020B0604020202020204" pitchFamily="34" charset="0"/>
                <a:buChar char="•"/>
              </a:pPr>
              <a:r>
                <a:rPr lang="en-GB" sz="1400" dirty="0"/>
                <a:t>How Lady Macbeth is viewed by modern women</a:t>
              </a:r>
            </a:p>
            <a:p>
              <a:pPr marL="285750" indent="-285750">
                <a:buFont typeface="Arial" panose="020B0604020202020204" pitchFamily="34" charset="0"/>
                <a:buChar char="•"/>
              </a:pPr>
              <a:r>
                <a:rPr lang="en-GB" sz="1400" dirty="0"/>
                <a:t>How we respond to the Macbeth’s relationship </a:t>
              </a:r>
            </a:p>
          </p:txBody>
        </p:sp>
        <p:sp>
          <p:nvSpPr>
            <p:cNvPr id="23" name="Rectangle 22">
              <a:extLst>
                <a:ext uri="{FF2B5EF4-FFF2-40B4-BE49-F238E27FC236}">
                  <a16:creationId xmlns:a16="http://schemas.microsoft.com/office/drawing/2014/main" id="{67391D47-3578-4030-AFDF-82DF9584C3E4}"/>
                </a:ext>
              </a:extLst>
            </p:cNvPr>
            <p:cNvSpPr/>
            <p:nvPr/>
          </p:nvSpPr>
          <p:spPr>
            <a:xfrm>
              <a:off x="5905606" y="4056215"/>
              <a:ext cx="2592288" cy="2232248"/>
            </a:xfrm>
            <a:prstGeom prst="rect">
              <a:avLst/>
            </a:prstGeom>
            <a:ln>
              <a:noFill/>
            </a:ln>
            <a:effectLst>
              <a:outerShdw blurRad="190500" dist="228600" dir="2700000" algn="ctr">
                <a:srgbClr val="000000">
                  <a:alpha val="30000"/>
                </a:srgbClr>
              </a:outerShdw>
            </a:effectLst>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GB" sz="1400" dirty="0"/>
                <a:t>The loss of Shakespeare’s own son, Hamnet</a:t>
              </a:r>
            </a:p>
            <a:p>
              <a:pPr marL="285750" indent="-285750">
                <a:buFont typeface="Arial" panose="020B0604020202020204" pitchFamily="34" charset="0"/>
                <a:buChar char="•"/>
              </a:pPr>
              <a:r>
                <a:rPr lang="en-GB" sz="1400" dirty="0"/>
                <a:t>Association with James I </a:t>
              </a:r>
            </a:p>
          </p:txBody>
        </p:sp>
      </p:grpSp>
      <p:sp>
        <p:nvSpPr>
          <p:cNvPr id="2" name="Title 1">
            <a:extLst>
              <a:ext uri="{FF2B5EF4-FFF2-40B4-BE49-F238E27FC236}">
                <a16:creationId xmlns:a16="http://schemas.microsoft.com/office/drawing/2014/main" id="{AF2BC075-5DB7-47E3-ABA5-D8150D535BBA}"/>
              </a:ext>
            </a:extLst>
          </p:cNvPr>
          <p:cNvSpPr>
            <a:spLocks noGrp="1"/>
          </p:cNvSpPr>
          <p:nvPr>
            <p:ph type="title"/>
          </p:nvPr>
        </p:nvSpPr>
        <p:spPr>
          <a:xfrm>
            <a:off x="395536" y="1119660"/>
            <a:ext cx="7886700" cy="576064"/>
          </a:xfrm>
        </p:spPr>
        <p:txBody>
          <a:bodyPr/>
          <a:lstStyle/>
          <a:p>
            <a:r>
              <a:rPr lang="en-GB" b="1" i="1" dirty="0">
                <a:latin typeface="+mn-lt"/>
              </a:rPr>
              <a:t>An Example</a:t>
            </a:r>
          </a:p>
        </p:txBody>
      </p:sp>
      <p:sp>
        <p:nvSpPr>
          <p:cNvPr id="3" name="Date Placeholder 2">
            <a:extLst>
              <a:ext uri="{FF2B5EF4-FFF2-40B4-BE49-F238E27FC236}">
                <a16:creationId xmlns:a16="http://schemas.microsoft.com/office/drawing/2014/main" id="{52C53E93-7EDE-4F7C-9FC0-124308736594}"/>
              </a:ext>
            </a:extLst>
          </p:cNvPr>
          <p:cNvSpPr>
            <a:spLocks noGrp="1"/>
          </p:cNvSpPr>
          <p:nvPr>
            <p:ph type="dt" sz="half" idx="10"/>
          </p:nvPr>
        </p:nvSpPr>
        <p:spPr/>
        <p:txBody>
          <a:bodyPr/>
          <a:lstStyle/>
          <a:p>
            <a:fld id="{A129F02E-E13B-E148-99C8-275F8509BA90}" type="datetime1">
              <a:rPr lang="en-GB" smtClean="0"/>
              <a:t>14/09/2022</a:t>
            </a:fld>
            <a:endParaRPr lang="en-GB"/>
          </a:p>
        </p:txBody>
      </p:sp>
      <p:sp>
        <p:nvSpPr>
          <p:cNvPr id="4" name="Footer Placeholder 3">
            <a:extLst>
              <a:ext uri="{FF2B5EF4-FFF2-40B4-BE49-F238E27FC236}">
                <a16:creationId xmlns:a16="http://schemas.microsoft.com/office/drawing/2014/main" id="{E10118FD-DB48-4482-80F5-39364149A69C}"/>
              </a:ext>
            </a:extLst>
          </p:cNvPr>
          <p:cNvSpPr>
            <a:spLocks noGrp="1"/>
          </p:cNvSpPr>
          <p:nvPr>
            <p:ph type="ftr" sz="quarter" idx="11"/>
          </p:nvPr>
        </p:nvSpPr>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F341C050-1A5F-447A-BC5E-5C371D1B12FF}"/>
              </a:ext>
            </a:extLst>
          </p:cNvPr>
          <p:cNvSpPr>
            <a:spLocks noGrp="1"/>
          </p:cNvSpPr>
          <p:nvPr>
            <p:ph type="sldNum" sz="quarter" idx="12"/>
          </p:nvPr>
        </p:nvSpPr>
        <p:spPr/>
        <p:txBody>
          <a:bodyPr/>
          <a:lstStyle/>
          <a:p>
            <a:fld id="{EFC07C4F-4DD7-4452-9CBE-7B4BC77324C7}" type="slidenum">
              <a:rPr lang="en-GB" smtClean="0"/>
              <a:t>10</a:t>
            </a:fld>
            <a:endParaRPr lang="en-GB"/>
          </a:p>
        </p:txBody>
      </p:sp>
      <p:sp>
        <p:nvSpPr>
          <p:cNvPr id="6" name="Rectangle 5">
            <a:extLst>
              <a:ext uri="{FF2B5EF4-FFF2-40B4-BE49-F238E27FC236}">
                <a16:creationId xmlns:a16="http://schemas.microsoft.com/office/drawing/2014/main" id="{69EE9F60-0A05-44EB-8147-E8D8834BE6F8}"/>
              </a:ext>
            </a:extLst>
          </p:cNvPr>
          <p:cNvSpPr/>
          <p:nvPr/>
        </p:nvSpPr>
        <p:spPr>
          <a:xfrm>
            <a:off x="453505" y="2255021"/>
            <a:ext cx="2045560" cy="191863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en-GB" dirty="0"/>
              <a:t>Feminist/Gender</a:t>
            </a:r>
          </a:p>
        </p:txBody>
      </p:sp>
      <p:sp>
        <p:nvSpPr>
          <p:cNvPr id="7" name="Rectangle 6">
            <a:extLst>
              <a:ext uri="{FF2B5EF4-FFF2-40B4-BE49-F238E27FC236}">
                <a16:creationId xmlns:a16="http://schemas.microsoft.com/office/drawing/2014/main" id="{04C365CB-F339-4D72-ACB6-80F883F2D723}"/>
              </a:ext>
            </a:extLst>
          </p:cNvPr>
          <p:cNvSpPr/>
          <p:nvPr/>
        </p:nvSpPr>
        <p:spPr>
          <a:xfrm>
            <a:off x="453505" y="4275970"/>
            <a:ext cx="2045560" cy="191863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en-GB" dirty="0"/>
              <a:t>Psychoanalytical</a:t>
            </a:r>
          </a:p>
        </p:txBody>
      </p:sp>
      <p:sp>
        <p:nvSpPr>
          <p:cNvPr id="8" name="Rectangle 7">
            <a:extLst>
              <a:ext uri="{FF2B5EF4-FFF2-40B4-BE49-F238E27FC236}">
                <a16:creationId xmlns:a16="http://schemas.microsoft.com/office/drawing/2014/main" id="{A317C727-A44E-486E-B19B-4C7B84F9B25A}"/>
              </a:ext>
            </a:extLst>
          </p:cNvPr>
          <p:cNvSpPr/>
          <p:nvPr/>
        </p:nvSpPr>
        <p:spPr>
          <a:xfrm>
            <a:off x="2599077" y="2255021"/>
            <a:ext cx="2045560" cy="191863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en-GB" dirty="0"/>
              <a:t>Marxist</a:t>
            </a:r>
          </a:p>
        </p:txBody>
      </p:sp>
      <p:sp>
        <p:nvSpPr>
          <p:cNvPr id="9" name="Rectangle 8">
            <a:extLst>
              <a:ext uri="{FF2B5EF4-FFF2-40B4-BE49-F238E27FC236}">
                <a16:creationId xmlns:a16="http://schemas.microsoft.com/office/drawing/2014/main" id="{4CA0715F-103F-4512-9924-C2CA3106E93A}"/>
              </a:ext>
            </a:extLst>
          </p:cNvPr>
          <p:cNvSpPr/>
          <p:nvPr/>
        </p:nvSpPr>
        <p:spPr>
          <a:xfrm>
            <a:off x="2599077" y="4275970"/>
            <a:ext cx="2045560" cy="191863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en-GB" dirty="0"/>
              <a:t>Historical</a:t>
            </a:r>
          </a:p>
        </p:txBody>
      </p:sp>
      <p:sp>
        <p:nvSpPr>
          <p:cNvPr id="10" name="Rectangle 9">
            <a:extLst>
              <a:ext uri="{FF2B5EF4-FFF2-40B4-BE49-F238E27FC236}">
                <a16:creationId xmlns:a16="http://schemas.microsoft.com/office/drawing/2014/main" id="{143637F3-C923-4E27-B202-AA3B0A2DB91F}"/>
              </a:ext>
            </a:extLst>
          </p:cNvPr>
          <p:cNvSpPr/>
          <p:nvPr/>
        </p:nvSpPr>
        <p:spPr>
          <a:xfrm>
            <a:off x="4744649" y="2255021"/>
            <a:ext cx="2045560" cy="191863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en-GB" dirty="0"/>
              <a:t>Reader-response</a:t>
            </a:r>
          </a:p>
        </p:txBody>
      </p:sp>
      <p:sp>
        <p:nvSpPr>
          <p:cNvPr id="11" name="Rectangle 10">
            <a:extLst>
              <a:ext uri="{FF2B5EF4-FFF2-40B4-BE49-F238E27FC236}">
                <a16:creationId xmlns:a16="http://schemas.microsoft.com/office/drawing/2014/main" id="{46CDA2E6-E3AC-4E9F-B55E-08A726FFF053}"/>
              </a:ext>
            </a:extLst>
          </p:cNvPr>
          <p:cNvSpPr/>
          <p:nvPr/>
        </p:nvSpPr>
        <p:spPr>
          <a:xfrm>
            <a:off x="4744649" y="4275970"/>
            <a:ext cx="2045560" cy="191863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en-GB" dirty="0"/>
              <a:t>Biographical</a:t>
            </a:r>
          </a:p>
        </p:txBody>
      </p:sp>
      <p:pic>
        <p:nvPicPr>
          <p:cNvPr id="12" name="Picture 11">
            <a:extLst>
              <a:ext uri="{FF2B5EF4-FFF2-40B4-BE49-F238E27FC236}">
                <a16:creationId xmlns:a16="http://schemas.microsoft.com/office/drawing/2014/main" id="{711D8E31-BBDA-4F1F-A893-ED92CF3E8FC9}"/>
              </a:ext>
            </a:extLst>
          </p:cNvPr>
          <p:cNvPicPr>
            <a:picLocks noChangeAspect="1"/>
          </p:cNvPicPr>
          <p:nvPr/>
        </p:nvPicPr>
        <p:blipFill>
          <a:blip r:embed="rId3"/>
          <a:stretch>
            <a:fillRect/>
          </a:stretch>
        </p:blipFill>
        <p:spPr>
          <a:xfrm>
            <a:off x="7380311" y="1301887"/>
            <a:ext cx="1362967" cy="2214821"/>
          </a:xfrm>
          <a:prstGeom prst="rect">
            <a:avLst/>
          </a:prstGeom>
        </p:spPr>
      </p:pic>
      <p:sp>
        <p:nvSpPr>
          <p:cNvPr id="14" name="TextBox 13">
            <a:extLst>
              <a:ext uri="{FF2B5EF4-FFF2-40B4-BE49-F238E27FC236}">
                <a16:creationId xmlns:a16="http://schemas.microsoft.com/office/drawing/2014/main" id="{BA56082D-1C2D-49F5-AC7B-38B4F181AF41}"/>
              </a:ext>
            </a:extLst>
          </p:cNvPr>
          <p:cNvSpPr txBox="1"/>
          <p:nvPr/>
        </p:nvSpPr>
        <p:spPr>
          <a:xfrm>
            <a:off x="395536" y="1591932"/>
            <a:ext cx="6264696" cy="369332"/>
          </a:xfrm>
          <a:prstGeom prst="rect">
            <a:avLst/>
          </a:prstGeom>
          <a:noFill/>
        </p:spPr>
        <p:txBody>
          <a:bodyPr wrap="square" rtlCol="0">
            <a:spAutoFit/>
          </a:bodyPr>
          <a:lstStyle/>
          <a:p>
            <a:r>
              <a:rPr lang="en-GB" dirty="0"/>
              <a:t>Sticking with our example of </a:t>
            </a:r>
            <a:r>
              <a:rPr lang="en-GB" i="1" dirty="0"/>
              <a:t>Macbeth:</a:t>
            </a:r>
            <a:endParaRPr lang="en-GB" dirty="0"/>
          </a:p>
        </p:txBody>
      </p:sp>
      <p:pic>
        <p:nvPicPr>
          <p:cNvPr id="15" name="Picture 14">
            <a:extLst>
              <a:ext uri="{FF2B5EF4-FFF2-40B4-BE49-F238E27FC236}">
                <a16:creationId xmlns:a16="http://schemas.microsoft.com/office/drawing/2014/main" id="{58CA6DAC-51DC-4587-BCCC-F112631F40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287" y="3806467"/>
            <a:ext cx="1779851" cy="2214821"/>
          </a:xfrm>
          <a:prstGeom prst="rect">
            <a:avLst/>
          </a:prstGeom>
        </p:spPr>
      </p:pic>
      <p:sp>
        <p:nvSpPr>
          <p:cNvPr id="16" name="TextBox 15">
            <a:extLst>
              <a:ext uri="{FF2B5EF4-FFF2-40B4-BE49-F238E27FC236}">
                <a16:creationId xmlns:a16="http://schemas.microsoft.com/office/drawing/2014/main" id="{7602B8CD-5478-401A-B55E-51230E256395}"/>
              </a:ext>
            </a:extLst>
          </p:cNvPr>
          <p:cNvSpPr txBox="1"/>
          <p:nvPr/>
        </p:nvSpPr>
        <p:spPr>
          <a:xfrm>
            <a:off x="7171868" y="4005064"/>
            <a:ext cx="1779851" cy="1384995"/>
          </a:xfrm>
          <a:prstGeom prst="rect">
            <a:avLst/>
          </a:prstGeom>
          <a:noFill/>
        </p:spPr>
        <p:txBody>
          <a:bodyPr wrap="square" rtlCol="0">
            <a:spAutoFit/>
          </a:bodyPr>
          <a:lstStyle/>
          <a:p>
            <a:pPr algn="ctr"/>
            <a:r>
              <a:rPr lang="en-GB" sz="1200" i="1" dirty="0"/>
              <a:t>Remember: you only have 4 minutes to evaluate and give your reading – you don’t have to cover everything in these slides, they’re just to give you some ideas!</a:t>
            </a:r>
          </a:p>
        </p:txBody>
      </p:sp>
    </p:spTree>
    <p:extLst>
      <p:ext uri="{BB962C8B-B14F-4D97-AF65-F5344CB8AC3E}">
        <p14:creationId xmlns:p14="http://schemas.microsoft.com/office/powerpoint/2010/main" val="49706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E542C-C6DA-484C-9DA9-8BE14F0C13EE}"/>
              </a:ext>
            </a:extLst>
          </p:cNvPr>
          <p:cNvSpPr>
            <a:spLocks noGrp="1"/>
          </p:cNvSpPr>
          <p:nvPr>
            <p:ph type="title"/>
          </p:nvPr>
        </p:nvSpPr>
        <p:spPr>
          <a:xfrm>
            <a:off x="3995936" y="902654"/>
            <a:ext cx="4949192" cy="936104"/>
          </a:xfrm>
        </p:spPr>
        <p:txBody>
          <a:bodyPr/>
          <a:lstStyle/>
          <a:p>
            <a:r>
              <a:rPr lang="en-GB" b="1" i="1" dirty="0">
                <a:latin typeface="+mn-lt"/>
              </a:rPr>
              <a:t>Strengths and Weaknesses</a:t>
            </a:r>
          </a:p>
        </p:txBody>
      </p:sp>
      <p:sp>
        <p:nvSpPr>
          <p:cNvPr id="4" name="Footer Placeholder 3">
            <a:extLst>
              <a:ext uri="{FF2B5EF4-FFF2-40B4-BE49-F238E27FC236}">
                <a16:creationId xmlns:a16="http://schemas.microsoft.com/office/drawing/2014/main" id="{A8E7F6DE-72DA-4B08-9577-CAFD6444505F}"/>
              </a:ext>
            </a:extLst>
          </p:cNvPr>
          <p:cNvSpPr>
            <a:spLocks noGrp="1"/>
          </p:cNvSpPr>
          <p:nvPr>
            <p:ph type="ftr" sz="quarter" idx="11"/>
          </p:nvPr>
        </p:nvSpPr>
        <p:spPr>
          <a:xfrm>
            <a:off x="3407179" y="6356351"/>
            <a:ext cx="3086100" cy="365125"/>
          </a:xfrm>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66635872-6826-4F84-A557-58854E4455B7}"/>
              </a:ext>
            </a:extLst>
          </p:cNvPr>
          <p:cNvSpPr>
            <a:spLocks noGrp="1"/>
          </p:cNvSpPr>
          <p:nvPr>
            <p:ph type="sldNum" sz="quarter" idx="12"/>
          </p:nvPr>
        </p:nvSpPr>
        <p:spPr/>
        <p:txBody>
          <a:bodyPr/>
          <a:lstStyle/>
          <a:p>
            <a:fld id="{EFC07C4F-4DD7-4452-9CBE-7B4BC77324C7}" type="slidenum">
              <a:rPr lang="en-GB" smtClean="0"/>
              <a:t>11</a:t>
            </a:fld>
            <a:endParaRPr lang="en-GB" dirty="0"/>
          </a:p>
        </p:txBody>
      </p:sp>
      <p:sp>
        <p:nvSpPr>
          <p:cNvPr id="13" name="TextBox 12">
            <a:extLst>
              <a:ext uri="{FF2B5EF4-FFF2-40B4-BE49-F238E27FC236}">
                <a16:creationId xmlns:a16="http://schemas.microsoft.com/office/drawing/2014/main" id="{33DF158A-0774-4803-862F-33C1DFB91B72}"/>
              </a:ext>
            </a:extLst>
          </p:cNvPr>
          <p:cNvSpPr txBox="1"/>
          <p:nvPr/>
        </p:nvSpPr>
        <p:spPr>
          <a:xfrm>
            <a:off x="3322232" y="1562510"/>
            <a:ext cx="5535472" cy="830997"/>
          </a:xfrm>
          <a:prstGeom prst="rect">
            <a:avLst/>
          </a:prstGeom>
          <a:noFill/>
        </p:spPr>
        <p:txBody>
          <a:bodyPr wrap="square" rtlCol="0">
            <a:spAutoFit/>
          </a:bodyPr>
          <a:lstStyle/>
          <a:p>
            <a:pPr algn="r"/>
            <a:r>
              <a:rPr lang="en-GB" sz="1200" i="1" dirty="0">
                <a:solidFill>
                  <a:srgbClr val="E7141C"/>
                </a:solidFill>
              </a:rPr>
              <a:t>As you are making a recommendation, you are likely to focus on the strengths of your selection – but also consider its weaknesses so that you can discuss and counter them effectively, if necessary. Let’s look at a poem this time as an example: </a:t>
            </a:r>
            <a:br>
              <a:rPr lang="en-GB" sz="1200" i="1" dirty="0">
                <a:solidFill>
                  <a:srgbClr val="E7141C"/>
                </a:solidFill>
              </a:rPr>
            </a:br>
            <a:r>
              <a:rPr lang="en-GB" sz="1200" i="1" dirty="0">
                <a:solidFill>
                  <a:srgbClr val="E7141C"/>
                </a:solidFill>
              </a:rPr>
              <a:t>At the Border, 1979 by </a:t>
            </a:r>
            <a:r>
              <a:rPr lang="en-GB" sz="1200" i="1" dirty="0" err="1">
                <a:solidFill>
                  <a:srgbClr val="E7141C"/>
                </a:solidFill>
              </a:rPr>
              <a:t>Choman</a:t>
            </a:r>
            <a:r>
              <a:rPr lang="en-GB" sz="1200" i="1" dirty="0">
                <a:solidFill>
                  <a:srgbClr val="E7141C"/>
                </a:solidFill>
              </a:rPr>
              <a:t> </a:t>
            </a:r>
            <a:r>
              <a:rPr lang="en-GB" sz="1200" i="1" dirty="0" err="1">
                <a:solidFill>
                  <a:srgbClr val="E7141C"/>
                </a:solidFill>
              </a:rPr>
              <a:t>Hardi</a:t>
            </a:r>
            <a:endParaRPr lang="en-GB" sz="1200" i="1" dirty="0">
              <a:solidFill>
                <a:srgbClr val="E7141C"/>
              </a:solidFill>
            </a:endParaRPr>
          </a:p>
        </p:txBody>
      </p:sp>
      <p:grpSp>
        <p:nvGrpSpPr>
          <p:cNvPr id="8" name="Group 7"/>
          <p:cNvGrpSpPr/>
          <p:nvPr/>
        </p:nvGrpSpPr>
        <p:grpSpPr>
          <a:xfrm>
            <a:off x="3995936" y="2559160"/>
            <a:ext cx="4500628" cy="3711694"/>
            <a:chOff x="395536" y="2629175"/>
            <a:chExt cx="8344810" cy="4124517"/>
          </a:xfrm>
        </p:grpSpPr>
        <p:sp>
          <p:nvSpPr>
            <p:cNvPr id="11" name="TextBox 10">
              <a:extLst>
                <a:ext uri="{FF2B5EF4-FFF2-40B4-BE49-F238E27FC236}">
                  <a16:creationId xmlns:a16="http://schemas.microsoft.com/office/drawing/2014/main" id="{77B1A185-133A-4A16-964C-3BF492B38D65}"/>
                </a:ext>
              </a:extLst>
            </p:cNvPr>
            <p:cNvSpPr txBox="1"/>
            <p:nvPr/>
          </p:nvSpPr>
          <p:spPr>
            <a:xfrm>
              <a:off x="395536" y="2629175"/>
              <a:ext cx="4168347" cy="549169"/>
            </a:xfrm>
            <a:prstGeom prst="rect">
              <a:avLst/>
            </a:prstGeom>
            <a:solidFill>
              <a:srgbClr val="C2D720"/>
            </a:solidFill>
          </p:spPr>
          <p:txBody>
            <a:bodyPr wrap="square" rtlCol="0" anchor="ctr">
              <a:noAutofit/>
            </a:bodyPr>
            <a:lstStyle/>
            <a:p>
              <a:pPr algn="ctr"/>
              <a:r>
                <a:rPr lang="en-GB" b="1" i="1" dirty="0"/>
                <a:t>Strengths</a:t>
              </a:r>
            </a:p>
          </p:txBody>
        </p:sp>
        <p:sp>
          <p:nvSpPr>
            <p:cNvPr id="12" name="TextBox 11">
              <a:extLst>
                <a:ext uri="{FF2B5EF4-FFF2-40B4-BE49-F238E27FC236}">
                  <a16:creationId xmlns:a16="http://schemas.microsoft.com/office/drawing/2014/main" id="{FCD33CD7-B159-4861-9204-C9443032F505}"/>
                </a:ext>
              </a:extLst>
            </p:cNvPr>
            <p:cNvSpPr txBox="1"/>
            <p:nvPr/>
          </p:nvSpPr>
          <p:spPr>
            <a:xfrm>
              <a:off x="4571999" y="2629175"/>
              <a:ext cx="4168347" cy="549169"/>
            </a:xfrm>
            <a:prstGeom prst="rect">
              <a:avLst/>
            </a:prstGeom>
            <a:solidFill>
              <a:srgbClr val="FCD308"/>
            </a:solidFill>
          </p:spPr>
          <p:txBody>
            <a:bodyPr wrap="square" rtlCol="0" anchor="ctr">
              <a:noAutofit/>
            </a:bodyPr>
            <a:lstStyle/>
            <a:p>
              <a:pPr algn="ctr"/>
              <a:r>
                <a:rPr lang="en-GB" b="1" i="1" dirty="0"/>
                <a:t>Weaknesses</a:t>
              </a:r>
            </a:p>
          </p:txBody>
        </p:sp>
        <p:sp>
          <p:nvSpPr>
            <p:cNvPr id="14" name="TextBox 13">
              <a:extLst>
                <a:ext uri="{FF2B5EF4-FFF2-40B4-BE49-F238E27FC236}">
                  <a16:creationId xmlns:a16="http://schemas.microsoft.com/office/drawing/2014/main" id="{EBB6D3EA-C95F-4A42-98AE-08D3B664B4AE}"/>
                </a:ext>
              </a:extLst>
            </p:cNvPr>
            <p:cNvSpPr txBox="1"/>
            <p:nvPr/>
          </p:nvSpPr>
          <p:spPr>
            <a:xfrm>
              <a:off x="683568" y="3573016"/>
              <a:ext cx="3438109" cy="3180676"/>
            </a:xfrm>
            <a:prstGeom prst="rect">
              <a:avLst/>
            </a:prstGeom>
            <a:noFill/>
          </p:spPr>
          <p:txBody>
            <a:bodyPr wrap="square" rtlCol="0">
              <a:spAutoFit/>
            </a:bodyPr>
            <a:lstStyle/>
            <a:p>
              <a:pPr marL="285750" indent="-285750">
                <a:buFont typeface="Arial" panose="020B0604020202020204" pitchFamily="34" charset="0"/>
                <a:buChar char="•"/>
              </a:pPr>
              <a:r>
                <a:rPr lang="en-GB" sz="1200" dirty="0"/>
                <a:t>Links to the Kurdish tradition of poetry</a:t>
              </a:r>
            </a:p>
            <a:p>
              <a:pPr marL="285750" indent="-285750">
                <a:buFont typeface="Arial" panose="020B0604020202020204" pitchFamily="34" charset="0"/>
                <a:buChar char="•"/>
              </a:pPr>
              <a:r>
                <a:rPr lang="en-GB" sz="1200" dirty="0"/>
                <a:t>Importance of immigrant experiences and stories</a:t>
              </a:r>
            </a:p>
            <a:p>
              <a:pPr marL="285750" indent="-285750">
                <a:buFont typeface="Arial" panose="020B0604020202020204" pitchFamily="34" charset="0"/>
                <a:buChar char="•"/>
              </a:pPr>
              <a:r>
                <a:rPr lang="en-GB" sz="1200" dirty="0"/>
                <a:t>Themes of childhood innocence, migration, conflict, dual realities, displacement</a:t>
              </a:r>
            </a:p>
            <a:p>
              <a:pPr marL="285750" indent="-285750">
                <a:buFont typeface="Arial" panose="020B0604020202020204" pitchFamily="34" charset="0"/>
                <a:buChar char="•"/>
              </a:pPr>
              <a:r>
                <a:rPr lang="en-GB" sz="1200" dirty="0"/>
                <a:t>Narrative, so possibly easier to memorise</a:t>
              </a: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endParaRPr lang="en-GB" sz="1200" dirty="0"/>
            </a:p>
          </p:txBody>
        </p:sp>
        <p:sp>
          <p:nvSpPr>
            <p:cNvPr id="15" name="TextBox 14">
              <a:extLst>
                <a:ext uri="{FF2B5EF4-FFF2-40B4-BE49-F238E27FC236}">
                  <a16:creationId xmlns:a16="http://schemas.microsoft.com/office/drawing/2014/main" id="{ADD39B8E-2515-4FC8-AC59-D6E0F593EDA0}"/>
                </a:ext>
              </a:extLst>
            </p:cNvPr>
            <p:cNvSpPr txBox="1"/>
            <p:nvPr/>
          </p:nvSpPr>
          <p:spPr>
            <a:xfrm>
              <a:off x="4859258" y="3589145"/>
              <a:ext cx="3438648" cy="1128627"/>
            </a:xfrm>
            <a:prstGeom prst="rect">
              <a:avLst/>
            </a:prstGeom>
            <a:noFill/>
          </p:spPr>
          <p:txBody>
            <a:bodyPr wrap="square" rtlCol="0">
              <a:spAutoFit/>
            </a:bodyPr>
            <a:lstStyle/>
            <a:p>
              <a:pPr marL="285750" indent="-285750">
                <a:buFont typeface="Arial" panose="020B0604020202020204" pitchFamily="34" charset="0"/>
                <a:buChar char="•"/>
              </a:pPr>
              <a:r>
                <a:rPr lang="en-GB" sz="1200" dirty="0"/>
                <a:t>Language appears quite simple, as the perspective is that of a child</a:t>
              </a:r>
            </a:p>
            <a:p>
              <a:pPr marL="285750" indent="-285750">
                <a:buFont typeface="Arial" panose="020B0604020202020204" pitchFamily="34" charset="0"/>
                <a:buChar char="•"/>
              </a:pPr>
              <a:endParaRPr lang="en-GB" sz="1200" dirty="0"/>
            </a:p>
          </p:txBody>
        </p:sp>
      </p:grpSp>
      <p:sp>
        <p:nvSpPr>
          <p:cNvPr id="9" name="Rectangle 8"/>
          <p:cNvSpPr/>
          <p:nvPr/>
        </p:nvSpPr>
        <p:spPr>
          <a:xfrm>
            <a:off x="335556" y="1179508"/>
            <a:ext cx="2899252" cy="5478423"/>
          </a:xfrm>
          <a:prstGeom prst="rect">
            <a:avLst/>
          </a:prstGeom>
          <a:solidFill>
            <a:srgbClr val="F68A1E"/>
          </a:solidFill>
          <a:ln>
            <a:solidFill>
              <a:schemeClr val="tx1"/>
            </a:solidFill>
          </a:ln>
          <a:effectLst>
            <a:outerShdw blurRad="50800" dist="38100" dir="2700000" algn="tl" rotWithShape="0">
              <a:prstClr val="black">
                <a:alpha val="40000"/>
              </a:prstClr>
            </a:outerShdw>
          </a:effectLst>
        </p:spPr>
        <p:txBody>
          <a:bodyPr wrap="square">
            <a:spAutoFit/>
          </a:bodyPr>
          <a:lstStyle/>
          <a:p>
            <a:r>
              <a:rPr lang="en-GB" sz="1000" dirty="0"/>
              <a:t>At the Border</a:t>
            </a:r>
            <a:r>
              <a:rPr lang="en-GB" sz="1000"/>
              <a:t>, 1979</a:t>
            </a:r>
            <a:endParaRPr lang="en-GB" sz="1000" dirty="0"/>
          </a:p>
          <a:p>
            <a:endParaRPr lang="en-GB" sz="1000" dirty="0"/>
          </a:p>
          <a:p>
            <a:r>
              <a:rPr lang="en-GB" sz="1000" dirty="0"/>
              <a:t>‘It is your last check-in point in this country!’</a:t>
            </a:r>
          </a:p>
          <a:p>
            <a:r>
              <a:rPr lang="en-GB" sz="1000" dirty="0"/>
              <a:t>We grabbed a drink –</a:t>
            </a:r>
          </a:p>
          <a:p>
            <a:r>
              <a:rPr lang="en-GB" sz="1000" dirty="0"/>
              <a:t>soon everything would taste different.</a:t>
            </a:r>
          </a:p>
          <a:p>
            <a:endParaRPr lang="en-GB" sz="1000" dirty="0"/>
          </a:p>
          <a:p>
            <a:r>
              <a:rPr lang="en-GB" sz="1000" dirty="0"/>
              <a:t>The land under our feet continued</a:t>
            </a:r>
          </a:p>
          <a:p>
            <a:r>
              <a:rPr lang="en-GB" sz="1000" dirty="0"/>
              <a:t>divided by a thick iron chain.</a:t>
            </a:r>
          </a:p>
          <a:p>
            <a:endParaRPr lang="en-GB" sz="1000" dirty="0"/>
          </a:p>
          <a:p>
            <a:r>
              <a:rPr lang="en-GB" sz="1000" dirty="0"/>
              <a:t>My sister put her leg across it.</a:t>
            </a:r>
          </a:p>
          <a:p>
            <a:r>
              <a:rPr lang="en-GB" sz="1000" dirty="0"/>
              <a:t>‘Look over here,’ she said to us,</a:t>
            </a:r>
          </a:p>
          <a:p>
            <a:r>
              <a:rPr lang="en-GB" sz="1000" dirty="0"/>
              <a:t>‘my right leg is in this country</a:t>
            </a:r>
          </a:p>
          <a:p>
            <a:r>
              <a:rPr lang="en-GB" sz="1000" dirty="0"/>
              <a:t>and my left leg in the other.’</a:t>
            </a:r>
          </a:p>
          <a:p>
            <a:r>
              <a:rPr lang="en-GB" sz="1000" dirty="0"/>
              <a:t>The border guards told her off.</a:t>
            </a:r>
          </a:p>
          <a:p>
            <a:endParaRPr lang="en-GB" sz="1000" dirty="0"/>
          </a:p>
          <a:p>
            <a:r>
              <a:rPr lang="en-GB" sz="1000" dirty="0"/>
              <a:t>My mother informed me: We are going home.</a:t>
            </a:r>
          </a:p>
          <a:p>
            <a:r>
              <a:rPr lang="en-GB" sz="1000" dirty="0"/>
              <a:t>She said that the roads are much cleaner</a:t>
            </a:r>
          </a:p>
          <a:p>
            <a:r>
              <a:rPr lang="en-GB" sz="1000" dirty="0"/>
              <a:t>the landscape is more beautiful</a:t>
            </a:r>
          </a:p>
          <a:p>
            <a:r>
              <a:rPr lang="en-GB" sz="1000" dirty="0"/>
              <a:t>and people are much kinder.</a:t>
            </a:r>
          </a:p>
          <a:p>
            <a:endParaRPr lang="en-GB" sz="1000" dirty="0"/>
          </a:p>
          <a:p>
            <a:r>
              <a:rPr lang="en-GB" sz="1000" dirty="0"/>
              <a:t>Dozens of families waited in the rain.</a:t>
            </a:r>
          </a:p>
          <a:p>
            <a:r>
              <a:rPr lang="en-GB" sz="1000" dirty="0"/>
              <a:t>‘I can inhale home,’ somebody said.</a:t>
            </a:r>
          </a:p>
          <a:p>
            <a:r>
              <a:rPr lang="en-GB" sz="1000" dirty="0"/>
              <a:t>Now our mothers were crying. I was five years old</a:t>
            </a:r>
          </a:p>
          <a:p>
            <a:r>
              <a:rPr lang="en-GB" sz="1000" dirty="0"/>
              <a:t>standing by the check-in point</a:t>
            </a:r>
          </a:p>
          <a:p>
            <a:r>
              <a:rPr lang="en-GB" sz="1000" dirty="0"/>
              <a:t>comparing both sides of the border.</a:t>
            </a:r>
          </a:p>
          <a:p>
            <a:endParaRPr lang="en-GB" sz="1000" dirty="0"/>
          </a:p>
          <a:p>
            <a:r>
              <a:rPr lang="en-GB" sz="1000" dirty="0"/>
              <a:t>The autumn soil continued on the other side</a:t>
            </a:r>
          </a:p>
          <a:p>
            <a:r>
              <a:rPr lang="en-GB" sz="1000" dirty="0"/>
              <a:t>with the same colour, the same texture.</a:t>
            </a:r>
          </a:p>
          <a:p>
            <a:r>
              <a:rPr lang="en-GB" sz="1000" dirty="0"/>
              <a:t>It rained on both sides of the chain.</a:t>
            </a:r>
          </a:p>
          <a:p>
            <a:endParaRPr lang="en-GB" sz="1000" dirty="0"/>
          </a:p>
          <a:p>
            <a:r>
              <a:rPr lang="en-GB" sz="1000" dirty="0"/>
              <a:t>We waited while our papers were checked,</a:t>
            </a:r>
          </a:p>
          <a:p>
            <a:r>
              <a:rPr lang="en-GB" sz="1000" dirty="0"/>
              <a:t>our faces thoroughly inspected.</a:t>
            </a:r>
          </a:p>
          <a:p>
            <a:r>
              <a:rPr lang="en-GB" sz="1000" dirty="0"/>
              <a:t>Then the chain was removed to let us through.</a:t>
            </a:r>
          </a:p>
          <a:p>
            <a:r>
              <a:rPr lang="en-GB" sz="1000" dirty="0"/>
              <a:t>A man bent down and kissed his muddy homeland.</a:t>
            </a:r>
          </a:p>
          <a:p>
            <a:r>
              <a:rPr lang="en-GB" sz="1000" dirty="0"/>
              <a:t>The same chain of mountains encompassed all of us.</a:t>
            </a:r>
          </a:p>
        </p:txBody>
      </p:sp>
    </p:spTree>
    <p:extLst>
      <p:ext uri="{BB962C8B-B14F-4D97-AF65-F5344CB8AC3E}">
        <p14:creationId xmlns:p14="http://schemas.microsoft.com/office/powerpoint/2010/main" val="3715028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7B917-33B3-4AF2-97D8-876028EA1CCD}"/>
              </a:ext>
            </a:extLst>
          </p:cNvPr>
          <p:cNvSpPr>
            <a:spLocks noGrp="1"/>
          </p:cNvSpPr>
          <p:nvPr>
            <p:ph type="title"/>
          </p:nvPr>
        </p:nvSpPr>
        <p:spPr>
          <a:xfrm>
            <a:off x="395536" y="1119660"/>
            <a:ext cx="7886700" cy="864096"/>
          </a:xfrm>
        </p:spPr>
        <p:txBody>
          <a:bodyPr/>
          <a:lstStyle/>
          <a:p>
            <a:r>
              <a:rPr lang="en-GB" b="1" i="1" dirty="0">
                <a:latin typeface="+mn-lt"/>
              </a:rPr>
              <a:t>Bringing it all together</a:t>
            </a:r>
          </a:p>
        </p:txBody>
      </p:sp>
      <p:sp>
        <p:nvSpPr>
          <p:cNvPr id="3" name="Date Placeholder 2">
            <a:extLst>
              <a:ext uri="{FF2B5EF4-FFF2-40B4-BE49-F238E27FC236}">
                <a16:creationId xmlns:a16="http://schemas.microsoft.com/office/drawing/2014/main" id="{062CF6E2-220F-46EE-9205-3BAA4F53BFBF}"/>
              </a:ext>
            </a:extLst>
          </p:cNvPr>
          <p:cNvSpPr>
            <a:spLocks noGrp="1"/>
          </p:cNvSpPr>
          <p:nvPr>
            <p:ph type="dt" sz="half" idx="10"/>
          </p:nvPr>
        </p:nvSpPr>
        <p:spPr/>
        <p:txBody>
          <a:bodyPr/>
          <a:lstStyle/>
          <a:p>
            <a:fld id="{A129F02E-E13B-E148-99C8-275F8509BA90}" type="datetime1">
              <a:rPr lang="en-GB" smtClean="0"/>
              <a:t>14/09/2022</a:t>
            </a:fld>
            <a:endParaRPr lang="en-GB"/>
          </a:p>
        </p:txBody>
      </p:sp>
      <p:sp>
        <p:nvSpPr>
          <p:cNvPr id="4" name="Footer Placeholder 3">
            <a:extLst>
              <a:ext uri="{FF2B5EF4-FFF2-40B4-BE49-F238E27FC236}">
                <a16:creationId xmlns:a16="http://schemas.microsoft.com/office/drawing/2014/main" id="{5FE1F80C-2924-4547-8EE3-FBD33E7C03B9}"/>
              </a:ext>
            </a:extLst>
          </p:cNvPr>
          <p:cNvSpPr>
            <a:spLocks noGrp="1"/>
          </p:cNvSpPr>
          <p:nvPr>
            <p:ph type="ftr" sz="quarter" idx="11"/>
          </p:nvPr>
        </p:nvSpPr>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986FFC3E-AB88-4B80-BE89-6A85B7237382}"/>
              </a:ext>
            </a:extLst>
          </p:cNvPr>
          <p:cNvSpPr>
            <a:spLocks noGrp="1"/>
          </p:cNvSpPr>
          <p:nvPr>
            <p:ph type="sldNum" sz="quarter" idx="12"/>
          </p:nvPr>
        </p:nvSpPr>
        <p:spPr/>
        <p:txBody>
          <a:bodyPr/>
          <a:lstStyle/>
          <a:p>
            <a:fld id="{EFC07C4F-4DD7-4452-9CBE-7B4BC77324C7}" type="slidenum">
              <a:rPr lang="en-GB" smtClean="0"/>
              <a:t>12</a:t>
            </a:fld>
            <a:endParaRPr lang="en-GB"/>
          </a:p>
        </p:txBody>
      </p:sp>
      <p:sp>
        <p:nvSpPr>
          <p:cNvPr id="6" name="TextBox 5">
            <a:extLst>
              <a:ext uri="{FF2B5EF4-FFF2-40B4-BE49-F238E27FC236}">
                <a16:creationId xmlns:a16="http://schemas.microsoft.com/office/drawing/2014/main" id="{4362EB89-A94E-4519-B4DB-AE07ED81C1B6}"/>
              </a:ext>
            </a:extLst>
          </p:cNvPr>
          <p:cNvSpPr txBox="1"/>
          <p:nvPr/>
        </p:nvSpPr>
        <p:spPr>
          <a:xfrm>
            <a:off x="395536" y="2276872"/>
            <a:ext cx="8280920" cy="2862322"/>
          </a:xfrm>
          <a:prstGeom prst="rect">
            <a:avLst/>
          </a:prstGeom>
          <a:noFill/>
        </p:spPr>
        <p:txBody>
          <a:bodyPr wrap="square" rtlCol="0">
            <a:spAutoFit/>
          </a:bodyPr>
          <a:lstStyle/>
          <a:p>
            <a:r>
              <a:rPr lang="en-GB" sz="2000" dirty="0"/>
              <a:t>Hopefully, by using some of the ideas you have explored and generated through these activities (and any other ideas you have come up with based on your own experiences and opinions of your choice) you now have your main points for your literary recommendation. </a:t>
            </a:r>
          </a:p>
          <a:p>
            <a:endParaRPr lang="en-GB" sz="2000" dirty="0"/>
          </a:p>
          <a:p>
            <a:r>
              <a:rPr lang="en-GB" sz="2000" i="1" dirty="0">
                <a:solidFill>
                  <a:srgbClr val="E7141C"/>
                </a:solidFill>
              </a:rPr>
              <a:t>Remember to try to act as an ‘objective observer’, and try to maintain a confident, enthusiastic tone to add weight to your recommendation.</a:t>
            </a:r>
          </a:p>
          <a:p>
            <a:endParaRPr lang="en-GB" sz="2000" dirty="0"/>
          </a:p>
          <a:p>
            <a:r>
              <a:rPr lang="en-GB" sz="2000" dirty="0"/>
              <a:t>Next, we will think about the reading you will give!</a:t>
            </a:r>
          </a:p>
        </p:txBody>
      </p:sp>
    </p:spTree>
    <p:extLst>
      <p:ext uri="{BB962C8B-B14F-4D97-AF65-F5344CB8AC3E}">
        <p14:creationId xmlns:p14="http://schemas.microsoft.com/office/powerpoint/2010/main" val="234846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90954-34A1-4C70-8856-FDC98AE9D6AC}"/>
              </a:ext>
            </a:extLst>
          </p:cNvPr>
          <p:cNvSpPr>
            <a:spLocks noGrp="1"/>
          </p:cNvSpPr>
          <p:nvPr>
            <p:ph type="title"/>
          </p:nvPr>
        </p:nvSpPr>
        <p:spPr>
          <a:xfrm>
            <a:off x="395536" y="1340768"/>
            <a:ext cx="7886700" cy="864096"/>
          </a:xfrm>
        </p:spPr>
        <p:txBody>
          <a:bodyPr/>
          <a:lstStyle/>
          <a:p>
            <a:r>
              <a:rPr lang="en-GB" b="1" i="1" dirty="0">
                <a:latin typeface="+mn-lt"/>
              </a:rPr>
              <a:t>Relevant Grade Descriptors</a:t>
            </a:r>
          </a:p>
        </p:txBody>
      </p:sp>
      <p:sp>
        <p:nvSpPr>
          <p:cNvPr id="3" name="Date Placeholder 2">
            <a:extLst>
              <a:ext uri="{FF2B5EF4-FFF2-40B4-BE49-F238E27FC236}">
                <a16:creationId xmlns:a16="http://schemas.microsoft.com/office/drawing/2014/main" id="{40A22D22-61DD-4A46-BB88-57A20FA3F71B}"/>
              </a:ext>
            </a:extLst>
          </p:cNvPr>
          <p:cNvSpPr>
            <a:spLocks noGrp="1"/>
          </p:cNvSpPr>
          <p:nvPr>
            <p:ph type="dt" sz="half" idx="10"/>
          </p:nvPr>
        </p:nvSpPr>
        <p:spPr/>
        <p:txBody>
          <a:bodyPr/>
          <a:lstStyle/>
          <a:p>
            <a:fld id="{A129F02E-E13B-E148-99C8-275F8509BA90}" type="datetime1">
              <a:rPr lang="en-GB" smtClean="0"/>
              <a:t>14/09/2022</a:t>
            </a:fld>
            <a:endParaRPr lang="en-GB"/>
          </a:p>
        </p:txBody>
      </p:sp>
      <p:sp>
        <p:nvSpPr>
          <p:cNvPr id="4" name="Footer Placeholder 3">
            <a:extLst>
              <a:ext uri="{FF2B5EF4-FFF2-40B4-BE49-F238E27FC236}">
                <a16:creationId xmlns:a16="http://schemas.microsoft.com/office/drawing/2014/main" id="{DE0FAB4B-7E0C-4E44-BCCA-F0CCC52A1EE5}"/>
              </a:ext>
            </a:extLst>
          </p:cNvPr>
          <p:cNvSpPr>
            <a:spLocks noGrp="1"/>
          </p:cNvSpPr>
          <p:nvPr>
            <p:ph type="ftr" sz="quarter" idx="11"/>
          </p:nvPr>
        </p:nvSpPr>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1464242D-C8EB-4004-9B3B-42F65625A28B}"/>
              </a:ext>
            </a:extLst>
          </p:cNvPr>
          <p:cNvSpPr>
            <a:spLocks noGrp="1"/>
          </p:cNvSpPr>
          <p:nvPr>
            <p:ph type="sldNum" sz="quarter" idx="12"/>
          </p:nvPr>
        </p:nvSpPr>
        <p:spPr/>
        <p:txBody>
          <a:bodyPr/>
          <a:lstStyle/>
          <a:p>
            <a:fld id="{EFC07C4F-4DD7-4452-9CBE-7B4BC77324C7}" type="slidenum">
              <a:rPr lang="en-GB" smtClean="0"/>
              <a:t>2</a:t>
            </a:fld>
            <a:endParaRPr lang="en-GB"/>
          </a:p>
        </p:txBody>
      </p:sp>
      <p:graphicFrame>
        <p:nvGraphicFramePr>
          <p:cNvPr id="8" name="Table 7">
            <a:extLst>
              <a:ext uri="{FF2B5EF4-FFF2-40B4-BE49-F238E27FC236}">
                <a16:creationId xmlns:a16="http://schemas.microsoft.com/office/drawing/2014/main" id="{D015FC76-5A4D-44B0-977B-42D1EB0CB5DB}"/>
              </a:ext>
            </a:extLst>
          </p:cNvPr>
          <p:cNvGraphicFramePr>
            <a:graphicFrameLocks noGrp="1"/>
          </p:cNvGraphicFramePr>
          <p:nvPr>
            <p:extLst>
              <p:ext uri="{D42A27DB-BD31-4B8C-83A1-F6EECF244321}">
                <p14:modId xmlns:p14="http://schemas.microsoft.com/office/powerpoint/2010/main" val="3034123337"/>
              </p:ext>
            </p:extLst>
          </p:nvPr>
        </p:nvGraphicFramePr>
        <p:xfrm>
          <a:off x="374041" y="2198339"/>
          <a:ext cx="8331699" cy="1944217"/>
        </p:xfrm>
        <a:graphic>
          <a:graphicData uri="http://schemas.openxmlformats.org/drawingml/2006/table">
            <a:tbl>
              <a:tblPr firstRow="1" firstCol="1" bandRow="1">
                <a:tableStyleId>{5940675A-B579-460E-94D1-54222C63F5DA}</a:tableStyleId>
              </a:tblPr>
              <a:tblGrid>
                <a:gridCol w="1387969">
                  <a:extLst>
                    <a:ext uri="{9D8B030D-6E8A-4147-A177-3AD203B41FA5}">
                      <a16:colId xmlns:a16="http://schemas.microsoft.com/office/drawing/2014/main" val="788380521"/>
                    </a:ext>
                  </a:extLst>
                </a:gridCol>
                <a:gridCol w="1388746">
                  <a:extLst>
                    <a:ext uri="{9D8B030D-6E8A-4147-A177-3AD203B41FA5}">
                      <a16:colId xmlns:a16="http://schemas.microsoft.com/office/drawing/2014/main" val="582372463"/>
                    </a:ext>
                  </a:extLst>
                </a:gridCol>
                <a:gridCol w="1388746">
                  <a:extLst>
                    <a:ext uri="{9D8B030D-6E8A-4147-A177-3AD203B41FA5}">
                      <a16:colId xmlns:a16="http://schemas.microsoft.com/office/drawing/2014/main" val="3748476965"/>
                    </a:ext>
                  </a:extLst>
                </a:gridCol>
                <a:gridCol w="1388746">
                  <a:extLst>
                    <a:ext uri="{9D8B030D-6E8A-4147-A177-3AD203B41FA5}">
                      <a16:colId xmlns:a16="http://schemas.microsoft.com/office/drawing/2014/main" val="2225588890"/>
                    </a:ext>
                  </a:extLst>
                </a:gridCol>
                <a:gridCol w="1388746">
                  <a:extLst>
                    <a:ext uri="{9D8B030D-6E8A-4147-A177-3AD203B41FA5}">
                      <a16:colId xmlns:a16="http://schemas.microsoft.com/office/drawing/2014/main" val="935896959"/>
                    </a:ext>
                  </a:extLst>
                </a:gridCol>
                <a:gridCol w="1388746">
                  <a:extLst>
                    <a:ext uri="{9D8B030D-6E8A-4147-A177-3AD203B41FA5}">
                      <a16:colId xmlns:a16="http://schemas.microsoft.com/office/drawing/2014/main" val="3989908803"/>
                    </a:ext>
                  </a:extLst>
                </a:gridCol>
              </a:tblGrid>
              <a:tr h="755504">
                <a:tc>
                  <a:txBody>
                    <a:bodyPr/>
                    <a:lstStyle/>
                    <a:p>
                      <a:pPr algn="ctr">
                        <a:lnSpc>
                          <a:spcPts val="1210"/>
                        </a:lnSpc>
                      </a:pPr>
                      <a:r>
                        <a:rPr lang="en-GB"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Section 3: Literary Recommendation</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Time: 4 minutes</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Pass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Good Pass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(Endorsed)</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Merit</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spc="-5">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Merit Plus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b="1" spc="-5">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(Endorsed)</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Distinction</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extLst>
                  <a:ext uri="{0D108BD9-81ED-4DB2-BD59-A6C34878D82A}">
                    <a16:rowId xmlns:a16="http://schemas.microsoft.com/office/drawing/2014/main" val="2207111390"/>
                  </a:ext>
                </a:extLst>
              </a:tr>
              <a:tr h="1188713">
                <a:tc>
                  <a:txBody>
                    <a:bodyPr/>
                    <a:lstStyle/>
                    <a:p>
                      <a:pPr algn="ctr">
                        <a:lnSpc>
                          <a:spcPts val="1210"/>
                        </a:lnSpc>
                        <a:spcBef>
                          <a:spcPts val="100"/>
                        </a:spcBef>
                      </a:pPr>
                      <a:r>
                        <a:rPr lang="en-GB" sz="1200" b="1" dirty="0">
                          <a:effectLst/>
                          <a:latin typeface="Calibri" panose="020F0502020204030204" pitchFamily="34" charset="0"/>
                          <a:ea typeface="Times New Roman" panose="02020603050405020304" pitchFamily="18" charset="0"/>
                          <a:cs typeface="Times New Roman" panose="02020603050405020304" pitchFamily="18" charset="0"/>
                        </a:rPr>
                        <a:t>Evaluation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solidFill>
                      <a:schemeClr val="bg1">
                        <a:lumMod val="85000"/>
                      </a:schemeClr>
                    </a:solidFill>
                  </a:tcPr>
                </a:tc>
                <a:tc>
                  <a:txBody>
                    <a:bodyPr/>
                    <a:lstStyle/>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Recommendation with brief reference to text or context.</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Recommendation with reference to text or context.</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spc="-5"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Fuller introduction, giving thoughtful, concise evaluation.</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Fuller introduction, giving thoughtful, concise evaluation and comment.</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Focused evaluation, with personal recommendation.</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extLst>
                  <a:ext uri="{0D108BD9-81ED-4DB2-BD59-A6C34878D82A}">
                    <a16:rowId xmlns:a16="http://schemas.microsoft.com/office/drawing/2014/main" val="2885955995"/>
                  </a:ext>
                </a:extLst>
              </a:tr>
            </a:tbl>
          </a:graphicData>
        </a:graphic>
      </p:graphicFrame>
    </p:spTree>
    <p:extLst>
      <p:ext uri="{BB962C8B-B14F-4D97-AF65-F5344CB8AC3E}">
        <p14:creationId xmlns:p14="http://schemas.microsoft.com/office/powerpoint/2010/main" val="2364556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8B3A1F9-1A4B-F9D3-ACCB-489044E760BC}"/>
              </a:ext>
            </a:extLst>
          </p:cNvPr>
          <p:cNvSpPr>
            <a:spLocks noGrp="1"/>
          </p:cNvSpPr>
          <p:nvPr>
            <p:ph type="dt" sz="half" idx="10"/>
          </p:nvPr>
        </p:nvSpPr>
        <p:spPr/>
        <p:txBody>
          <a:bodyPr/>
          <a:lstStyle/>
          <a:p>
            <a:fld id="{A129F02E-E13B-E148-99C8-275F8509BA90}" type="datetime1">
              <a:rPr lang="en-GB" smtClean="0"/>
              <a:t>14/09/2022</a:t>
            </a:fld>
            <a:endParaRPr lang="en-GB"/>
          </a:p>
        </p:txBody>
      </p:sp>
      <p:sp>
        <p:nvSpPr>
          <p:cNvPr id="4" name="Footer Placeholder 3">
            <a:extLst>
              <a:ext uri="{FF2B5EF4-FFF2-40B4-BE49-F238E27FC236}">
                <a16:creationId xmlns:a16="http://schemas.microsoft.com/office/drawing/2014/main" id="{90207A69-D38B-2E10-048B-87D3DD8E8BFC}"/>
              </a:ext>
            </a:extLst>
          </p:cNvPr>
          <p:cNvSpPr>
            <a:spLocks noGrp="1"/>
          </p:cNvSpPr>
          <p:nvPr>
            <p:ph type="ftr" sz="quarter" idx="11"/>
          </p:nvPr>
        </p:nvSpPr>
        <p:spPr/>
        <p:txBody>
          <a:bodyPr/>
          <a:lstStyle/>
          <a:p>
            <a:r>
              <a:rPr lang="en-GB" dirty="0"/>
              <a:t>3.2. Synopsis, Context, Critical Theory, and Evaluation</a:t>
            </a:r>
          </a:p>
        </p:txBody>
      </p:sp>
      <p:sp>
        <p:nvSpPr>
          <p:cNvPr id="5" name="Slide Number Placeholder 4">
            <a:extLst>
              <a:ext uri="{FF2B5EF4-FFF2-40B4-BE49-F238E27FC236}">
                <a16:creationId xmlns:a16="http://schemas.microsoft.com/office/drawing/2014/main" id="{DA22A441-E945-393A-74C0-204B80E95BB1}"/>
              </a:ext>
            </a:extLst>
          </p:cNvPr>
          <p:cNvSpPr>
            <a:spLocks noGrp="1"/>
          </p:cNvSpPr>
          <p:nvPr>
            <p:ph type="sldNum" sz="quarter" idx="12"/>
          </p:nvPr>
        </p:nvSpPr>
        <p:spPr/>
        <p:txBody>
          <a:bodyPr/>
          <a:lstStyle/>
          <a:p>
            <a:fld id="{EFC07C4F-4DD7-4452-9CBE-7B4BC77324C7}" type="slidenum">
              <a:rPr lang="en-GB" smtClean="0"/>
              <a:t>3</a:t>
            </a:fld>
            <a:endParaRPr lang="en-GB"/>
          </a:p>
        </p:txBody>
      </p:sp>
      <p:pic>
        <p:nvPicPr>
          <p:cNvPr id="7" name="bX3_59jnp5Q"/>
          <p:cNvPicPr>
            <a:picLocks noRot="1" noChangeAspect="1"/>
          </p:cNvPicPr>
          <p:nvPr>
            <a:videoFile r:link="rId1"/>
          </p:nvPr>
        </p:nvPicPr>
        <p:blipFill>
          <a:blip r:embed="rId4"/>
          <a:stretch>
            <a:fillRect/>
          </a:stretch>
        </p:blipFill>
        <p:spPr>
          <a:xfrm>
            <a:off x="408088" y="2706169"/>
            <a:ext cx="6252144" cy="3557846"/>
          </a:xfrm>
          <a:prstGeom prst="rect">
            <a:avLst/>
          </a:prstGeom>
        </p:spPr>
      </p:pic>
      <p:sp>
        <p:nvSpPr>
          <p:cNvPr id="8" name="TextBox 7"/>
          <p:cNvSpPr txBox="1"/>
          <p:nvPr/>
        </p:nvSpPr>
        <p:spPr>
          <a:xfrm>
            <a:off x="6948264" y="3065476"/>
            <a:ext cx="1872208" cy="2862322"/>
          </a:xfrm>
          <a:prstGeom prst="rect">
            <a:avLst/>
          </a:prstGeom>
          <a:solidFill>
            <a:srgbClr val="C2D720"/>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dirty="0"/>
              <a:t>Watch this example of a literary recommendation. </a:t>
            </a:r>
          </a:p>
          <a:p>
            <a:pPr algn="ctr"/>
            <a:endParaRPr lang="en-GB" dirty="0"/>
          </a:p>
          <a:p>
            <a:pPr algn="ctr"/>
            <a:r>
              <a:rPr lang="en-GB" dirty="0"/>
              <a:t>What does this learner do well?</a:t>
            </a:r>
          </a:p>
          <a:p>
            <a:pPr algn="ctr"/>
            <a:endParaRPr lang="en-GB" dirty="0"/>
          </a:p>
          <a:p>
            <a:pPr algn="ctr"/>
            <a:r>
              <a:rPr lang="en-GB" dirty="0"/>
              <a:t>What could they improve on?</a:t>
            </a:r>
          </a:p>
        </p:txBody>
      </p:sp>
      <p:graphicFrame>
        <p:nvGraphicFramePr>
          <p:cNvPr id="9" name="Table 8">
            <a:extLst>
              <a:ext uri="{FF2B5EF4-FFF2-40B4-BE49-F238E27FC236}">
                <a16:creationId xmlns:a16="http://schemas.microsoft.com/office/drawing/2014/main" id="{D015FC76-5A4D-44B0-977B-42D1EB0CB5DB}"/>
              </a:ext>
            </a:extLst>
          </p:cNvPr>
          <p:cNvGraphicFramePr>
            <a:graphicFrameLocks noGrp="1"/>
          </p:cNvGraphicFramePr>
          <p:nvPr/>
        </p:nvGraphicFramePr>
        <p:xfrm>
          <a:off x="395536" y="1196751"/>
          <a:ext cx="8331699" cy="1357418"/>
        </p:xfrm>
        <a:graphic>
          <a:graphicData uri="http://schemas.openxmlformats.org/drawingml/2006/table">
            <a:tbl>
              <a:tblPr firstRow="1" firstCol="1" bandRow="1">
                <a:tableStyleId>{5940675A-B579-460E-94D1-54222C63F5DA}</a:tableStyleId>
              </a:tblPr>
              <a:tblGrid>
                <a:gridCol w="1387969">
                  <a:extLst>
                    <a:ext uri="{9D8B030D-6E8A-4147-A177-3AD203B41FA5}">
                      <a16:colId xmlns:a16="http://schemas.microsoft.com/office/drawing/2014/main" val="788380521"/>
                    </a:ext>
                  </a:extLst>
                </a:gridCol>
                <a:gridCol w="1388746">
                  <a:extLst>
                    <a:ext uri="{9D8B030D-6E8A-4147-A177-3AD203B41FA5}">
                      <a16:colId xmlns:a16="http://schemas.microsoft.com/office/drawing/2014/main" val="582372463"/>
                    </a:ext>
                  </a:extLst>
                </a:gridCol>
                <a:gridCol w="1388746">
                  <a:extLst>
                    <a:ext uri="{9D8B030D-6E8A-4147-A177-3AD203B41FA5}">
                      <a16:colId xmlns:a16="http://schemas.microsoft.com/office/drawing/2014/main" val="3748476965"/>
                    </a:ext>
                  </a:extLst>
                </a:gridCol>
                <a:gridCol w="1388746">
                  <a:extLst>
                    <a:ext uri="{9D8B030D-6E8A-4147-A177-3AD203B41FA5}">
                      <a16:colId xmlns:a16="http://schemas.microsoft.com/office/drawing/2014/main" val="2225588890"/>
                    </a:ext>
                  </a:extLst>
                </a:gridCol>
                <a:gridCol w="1388746">
                  <a:extLst>
                    <a:ext uri="{9D8B030D-6E8A-4147-A177-3AD203B41FA5}">
                      <a16:colId xmlns:a16="http://schemas.microsoft.com/office/drawing/2014/main" val="935896959"/>
                    </a:ext>
                  </a:extLst>
                </a:gridCol>
                <a:gridCol w="1388746">
                  <a:extLst>
                    <a:ext uri="{9D8B030D-6E8A-4147-A177-3AD203B41FA5}">
                      <a16:colId xmlns:a16="http://schemas.microsoft.com/office/drawing/2014/main" val="3989908803"/>
                    </a:ext>
                  </a:extLst>
                </a:gridCol>
              </a:tblGrid>
              <a:tr h="565245">
                <a:tc>
                  <a:txBody>
                    <a:bodyPr/>
                    <a:lstStyle/>
                    <a:p>
                      <a:pPr algn="ctr">
                        <a:lnSpc>
                          <a:spcPts val="1210"/>
                        </a:lnSpc>
                      </a:pPr>
                      <a:r>
                        <a:rPr lang="en-GB"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Section 3: Literary Recommendation</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Time: 4 minutes</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Pass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Good Pass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(Endorsed)</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Merit</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spc="-5">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Merit Plus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b="1" spc="-5">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(Endorsed)</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Distinction</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extLst>
                  <a:ext uri="{0D108BD9-81ED-4DB2-BD59-A6C34878D82A}">
                    <a16:rowId xmlns:a16="http://schemas.microsoft.com/office/drawing/2014/main" val="2207111390"/>
                  </a:ext>
                </a:extLst>
              </a:tr>
              <a:tr h="751382">
                <a:tc>
                  <a:txBody>
                    <a:bodyPr/>
                    <a:lstStyle/>
                    <a:p>
                      <a:pPr algn="ctr">
                        <a:lnSpc>
                          <a:spcPts val="1210"/>
                        </a:lnSpc>
                        <a:spcBef>
                          <a:spcPts val="100"/>
                        </a:spcBef>
                      </a:pPr>
                      <a:r>
                        <a:rPr lang="en-GB" sz="1200" b="1" dirty="0">
                          <a:effectLst/>
                          <a:latin typeface="Calibri" panose="020F0502020204030204" pitchFamily="34" charset="0"/>
                          <a:ea typeface="Times New Roman" panose="02020603050405020304" pitchFamily="18" charset="0"/>
                          <a:cs typeface="Times New Roman" panose="02020603050405020304" pitchFamily="18" charset="0"/>
                        </a:rPr>
                        <a:t>Evaluation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solidFill>
                      <a:schemeClr val="bg1">
                        <a:lumMod val="85000"/>
                      </a:schemeClr>
                    </a:solidFill>
                  </a:tcPr>
                </a:tc>
                <a:tc>
                  <a:txBody>
                    <a:bodyPr/>
                    <a:lstStyle/>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Recommendation with brief reference to text or context.</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Recommendation with reference to text or context.</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spc="-5"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Fuller introduction, giving thoughtful, concise evaluation.</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Fuller introduction, giving thoughtful, concise evaluation and comment.</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Focused evaluation, with personal recommendation.</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extLst>
                  <a:ext uri="{0D108BD9-81ED-4DB2-BD59-A6C34878D82A}">
                    <a16:rowId xmlns:a16="http://schemas.microsoft.com/office/drawing/2014/main" val="2885955995"/>
                  </a:ext>
                </a:extLst>
              </a:tr>
            </a:tbl>
          </a:graphicData>
        </a:graphic>
      </p:graphicFrame>
    </p:spTree>
    <p:extLst>
      <p:ext uri="{BB962C8B-B14F-4D97-AF65-F5344CB8AC3E}">
        <p14:creationId xmlns:p14="http://schemas.microsoft.com/office/powerpoint/2010/main" val="1582793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8B3A1F9-1A4B-F9D3-ACCB-489044E760BC}"/>
              </a:ext>
            </a:extLst>
          </p:cNvPr>
          <p:cNvSpPr>
            <a:spLocks noGrp="1"/>
          </p:cNvSpPr>
          <p:nvPr>
            <p:ph type="dt" sz="half" idx="10"/>
          </p:nvPr>
        </p:nvSpPr>
        <p:spPr/>
        <p:txBody>
          <a:bodyPr/>
          <a:lstStyle/>
          <a:p>
            <a:fld id="{A129F02E-E13B-E148-99C8-275F8509BA90}" type="datetime1">
              <a:rPr lang="en-GB" smtClean="0"/>
              <a:t>14/09/2022</a:t>
            </a:fld>
            <a:endParaRPr lang="en-GB"/>
          </a:p>
        </p:txBody>
      </p:sp>
      <p:sp>
        <p:nvSpPr>
          <p:cNvPr id="4" name="Footer Placeholder 3">
            <a:extLst>
              <a:ext uri="{FF2B5EF4-FFF2-40B4-BE49-F238E27FC236}">
                <a16:creationId xmlns:a16="http://schemas.microsoft.com/office/drawing/2014/main" id="{90207A69-D38B-2E10-048B-87D3DD8E8BFC}"/>
              </a:ext>
            </a:extLst>
          </p:cNvPr>
          <p:cNvSpPr>
            <a:spLocks noGrp="1"/>
          </p:cNvSpPr>
          <p:nvPr>
            <p:ph type="ftr" sz="quarter" idx="11"/>
          </p:nvPr>
        </p:nvSpPr>
        <p:spPr/>
        <p:txBody>
          <a:bodyPr/>
          <a:lstStyle/>
          <a:p>
            <a:r>
              <a:rPr lang="en-GB" dirty="0"/>
              <a:t>3.2. Synopsis, Context, Critical Theory, and Evaluation</a:t>
            </a:r>
          </a:p>
        </p:txBody>
      </p:sp>
      <p:sp>
        <p:nvSpPr>
          <p:cNvPr id="5" name="Slide Number Placeholder 4">
            <a:extLst>
              <a:ext uri="{FF2B5EF4-FFF2-40B4-BE49-F238E27FC236}">
                <a16:creationId xmlns:a16="http://schemas.microsoft.com/office/drawing/2014/main" id="{DA22A441-E945-393A-74C0-204B80E95BB1}"/>
              </a:ext>
            </a:extLst>
          </p:cNvPr>
          <p:cNvSpPr>
            <a:spLocks noGrp="1"/>
          </p:cNvSpPr>
          <p:nvPr>
            <p:ph type="sldNum" sz="quarter" idx="12"/>
          </p:nvPr>
        </p:nvSpPr>
        <p:spPr/>
        <p:txBody>
          <a:bodyPr/>
          <a:lstStyle/>
          <a:p>
            <a:fld id="{EFC07C4F-4DD7-4452-9CBE-7B4BC77324C7}" type="slidenum">
              <a:rPr lang="en-GB" smtClean="0"/>
              <a:t>4</a:t>
            </a:fld>
            <a:endParaRPr lang="en-GB"/>
          </a:p>
        </p:txBody>
      </p:sp>
      <p:sp>
        <p:nvSpPr>
          <p:cNvPr id="8" name="TextBox 7"/>
          <p:cNvSpPr txBox="1"/>
          <p:nvPr/>
        </p:nvSpPr>
        <p:spPr>
          <a:xfrm>
            <a:off x="6804248" y="3140968"/>
            <a:ext cx="1922987" cy="2862322"/>
          </a:xfrm>
          <a:prstGeom prst="rect">
            <a:avLst/>
          </a:prstGeom>
          <a:solidFill>
            <a:srgbClr val="C2D720"/>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GB" dirty="0"/>
              <a:t>Watch this example of a literary recommendation. </a:t>
            </a:r>
          </a:p>
          <a:p>
            <a:pPr algn="ctr"/>
            <a:endParaRPr lang="en-GB" dirty="0"/>
          </a:p>
          <a:p>
            <a:pPr algn="ctr"/>
            <a:r>
              <a:rPr lang="en-GB" dirty="0"/>
              <a:t>What does this learner do well?</a:t>
            </a:r>
          </a:p>
          <a:p>
            <a:pPr algn="ctr"/>
            <a:endParaRPr lang="en-GB" dirty="0"/>
          </a:p>
          <a:p>
            <a:pPr algn="ctr"/>
            <a:r>
              <a:rPr lang="en-GB" dirty="0"/>
              <a:t>What could they improve on?</a:t>
            </a:r>
          </a:p>
        </p:txBody>
      </p:sp>
      <p:graphicFrame>
        <p:nvGraphicFramePr>
          <p:cNvPr id="9" name="Table 8">
            <a:extLst>
              <a:ext uri="{FF2B5EF4-FFF2-40B4-BE49-F238E27FC236}">
                <a16:creationId xmlns:a16="http://schemas.microsoft.com/office/drawing/2014/main" id="{D015FC76-5A4D-44B0-977B-42D1EB0CB5DB}"/>
              </a:ext>
            </a:extLst>
          </p:cNvPr>
          <p:cNvGraphicFramePr>
            <a:graphicFrameLocks noGrp="1"/>
          </p:cNvGraphicFramePr>
          <p:nvPr/>
        </p:nvGraphicFramePr>
        <p:xfrm>
          <a:off x="395536" y="1196751"/>
          <a:ext cx="8331699" cy="1357418"/>
        </p:xfrm>
        <a:graphic>
          <a:graphicData uri="http://schemas.openxmlformats.org/drawingml/2006/table">
            <a:tbl>
              <a:tblPr firstRow="1" firstCol="1" bandRow="1">
                <a:tableStyleId>{5940675A-B579-460E-94D1-54222C63F5DA}</a:tableStyleId>
              </a:tblPr>
              <a:tblGrid>
                <a:gridCol w="1387969">
                  <a:extLst>
                    <a:ext uri="{9D8B030D-6E8A-4147-A177-3AD203B41FA5}">
                      <a16:colId xmlns:a16="http://schemas.microsoft.com/office/drawing/2014/main" val="788380521"/>
                    </a:ext>
                  </a:extLst>
                </a:gridCol>
                <a:gridCol w="1388746">
                  <a:extLst>
                    <a:ext uri="{9D8B030D-6E8A-4147-A177-3AD203B41FA5}">
                      <a16:colId xmlns:a16="http://schemas.microsoft.com/office/drawing/2014/main" val="582372463"/>
                    </a:ext>
                  </a:extLst>
                </a:gridCol>
                <a:gridCol w="1388746">
                  <a:extLst>
                    <a:ext uri="{9D8B030D-6E8A-4147-A177-3AD203B41FA5}">
                      <a16:colId xmlns:a16="http://schemas.microsoft.com/office/drawing/2014/main" val="3748476965"/>
                    </a:ext>
                  </a:extLst>
                </a:gridCol>
                <a:gridCol w="1388746">
                  <a:extLst>
                    <a:ext uri="{9D8B030D-6E8A-4147-A177-3AD203B41FA5}">
                      <a16:colId xmlns:a16="http://schemas.microsoft.com/office/drawing/2014/main" val="2225588890"/>
                    </a:ext>
                  </a:extLst>
                </a:gridCol>
                <a:gridCol w="1388746">
                  <a:extLst>
                    <a:ext uri="{9D8B030D-6E8A-4147-A177-3AD203B41FA5}">
                      <a16:colId xmlns:a16="http://schemas.microsoft.com/office/drawing/2014/main" val="935896959"/>
                    </a:ext>
                  </a:extLst>
                </a:gridCol>
                <a:gridCol w="1388746">
                  <a:extLst>
                    <a:ext uri="{9D8B030D-6E8A-4147-A177-3AD203B41FA5}">
                      <a16:colId xmlns:a16="http://schemas.microsoft.com/office/drawing/2014/main" val="3989908803"/>
                    </a:ext>
                  </a:extLst>
                </a:gridCol>
              </a:tblGrid>
              <a:tr h="565245">
                <a:tc>
                  <a:txBody>
                    <a:bodyPr/>
                    <a:lstStyle/>
                    <a:p>
                      <a:pPr algn="ctr">
                        <a:lnSpc>
                          <a:spcPts val="1210"/>
                        </a:lnSpc>
                      </a:pPr>
                      <a:r>
                        <a:rPr lang="en-GB"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Section 3: Literary Recommendation</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Time: 4 minutes</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Pass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Good Pass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(Endorsed)</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Merit</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lnSpc>
                          <a:spcPts val="1210"/>
                        </a:lnSpc>
                      </a:pPr>
                      <a:r>
                        <a:rPr lang="en-GB" sz="1200" b="1" spc="-5">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Merit Plus</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210"/>
                        </a:lnSpc>
                      </a:pPr>
                      <a:r>
                        <a:rPr lang="en-GB" sz="1200" b="1" spc="-5">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(Endorsed)</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tc>
                  <a:txBody>
                    <a:bodyPr/>
                    <a:lstStyle/>
                    <a:p>
                      <a:pPr algn="ctr"/>
                      <a:r>
                        <a:rPr lang="en-GB" sz="1200" b="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Distinction</a:t>
                      </a:r>
                      <a:endParaRPr lang="en-GB"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nchor="ctr">
                    <a:solidFill>
                      <a:schemeClr val="bg1">
                        <a:lumMod val="75000"/>
                      </a:schemeClr>
                    </a:solidFill>
                  </a:tcPr>
                </a:tc>
                <a:extLst>
                  <a:ext uri="{0D108BD9-81ED-4DB2-BD59-A6C34878D82A}">
                    <a16:rowId xmlns:a16="http://schemas.microsoft.com/office/drawing/2014/main" val="2207111390"/>
                  </a:ext>
                </a:extLst>
              </a:tr>
              <a:tr h="751382">
                <a:tc>
                  <a:txBody>
                    <a:bodyPr/>
                    <a:lstStyle/>
                    <a:p>
                      <a:pPr algn="ctr">
                        <a:lnSpc>
                          <a:spcPts val="1210"/>
                        </a:lnSpc>
                        <a:spcBef>
                          <a:spcPts val="100"/>
                        </a:spcBef>
                      </a:pPr>
                      <a:r>
                        <a:rPr lang="en-GB" sz="1200" b="1" dirty="0">
                          <a:effectLst/>
                          <a:latin typeface="Calibri" panose="020F0502020204030204" pitchFamily="34" charset="0"/>
                          <a:ea typeface="Times New Roman" panose="02020603050405020304" pitchFamily="18" charset="0"/>
                          <a:cs typeface="Times New Roman" panose="02020603050405020304" pitchFamily="18" charset="0"/>
                        </a:rPr>
                        <a:t>Evaluation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solidFill>
                      <a:schemeClr val="bg1">
                        <a:lumMod val="85000"/>
                      </a:schemeClr>
                    </a:solidFill>
                  </a:tcPr>
                </a:tc>
                <a:tc>
                  <a:txBody>
                    <a:bodyPr/>
                    <a:lstStyle/>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Recommendation with brief reference to text or context.</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Recommendation with reference to text or context.</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spc="-5"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Fuller introduction, giving thoughtful, concise evaluation.</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lnSpc>
                          <a:spcPts val="1210"/>
                        </a:lnSpc>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Fuller introduction, giving thoughtful, concise evaluation and comment.</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tc>
                  <a:txBody>
                    <a:bodyPr/>
                    <a:lstStyle/>
                    <a:p>
                      <a:pPr algn="l">
                        <a:spcBef>
                          <a:spcPts val="100"/>
                        </a:spcBef>
                      </a:pPr>
                      <a:r>
                        <a:rPr lang="en-GB" sz="1200" b="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Focused evaluation, with personal recommendation.</a:t>
                      </a:r>
                      <a:endParaRPr lang="en-GB" sz="12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68400" marB="68400"/>
                </a:tc>
                <a:extLst>
                  <a:ext uri="{0D108BD9-81ED-4DB2-BD59-A6C34878D82A}">
                    <a16:rowId xmlns:a16="http://schemas.microsoft.com/office/drawing/2014/main" val="2885955995"/>
                  </a:ext>
                </a:extLst>
              </a:tr>
            </a:tbl>
          </a:graphicData>
        </a:graphic>
      </p:graphicFrame>
      <p:pic>
        <p:nvPicPr>
          <p:cNvPr id="2" name="bAM3DH-YOi8"/>
          <p:cNvPicPr>
            <a:picLocks noRot="1" noChangeAspect="1"/>
          </p:cNvPicPr>
          <p:nvPr>
            <a:videoFile r:link="rId1"/>
          </p:nvPr>
        </p:nvPicPr>
        <p:blipFill>
          <a:blip r:embed="rId4"/>
          <a:stretch>
            <a:fillRect/>
          </a:stretch>
        </p:blipFill>
        <p:spPr>
          <a:xfrm>
            <a:off x="395536" y="2692882"/>
            <a:ext cx="6264696" cy="3523892"/>
          </a:xfrm>
          <a:prstGeom prst="rect">
            <a:avLst/>
          </a:prstGeom>
        </p:spPr>
      </p:pic>
    </p:spTree>
    <p:extLst>
      <p:ext uri="{BB962C8B-B14F-4D97-AF65-F5344CB8AC3E}">
        <p14:creationId xmlns:p14="http://schemas.microsoft.com/office/powerpoint/2010/main" val="332799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ED454-5E13-476B-9042-A0F52F0BF258}"/>
              </a:ext>
            </a:extLst>
          </p:cNvPr>
          <p:cNvSpPr>
            <a:spLocks noGrp="1"/>
          </p:cNvSpPr>
          <p:nvPr>
            <p:ph type="title"/>
          </p:nvPr>
        </p:nvSpPr>
        <p:spPr>
          <a:xfrm>
            <a:off x="297426" y="1023665"/>
            <a:ext cx="7886700" cy="720080"/>
          </a:xfrm>
        </p:spPr>
        <p:txBody>
          <a:bodyPr>
            <a:normAutofit fontScale="90000"/>
          </a:bodyPr>
          <a:lstStyle/>
          <a:p>
            <a:r>
              <a:rPr lang="en-GB" b="1" i="1" dirty="0">
                <a:latin typeface="+mn-lt"/>
              </a:rPr>
              <a:t>What could be included in a recommendation?</a:t>
            </a:r>
          </a:p>
        </p:txBody>
      </p:sp>
      <p:sp>
        <p:nvSpPr>
          <p:cNvPr id="3" name="Date Placeholder 2">
            <a:extLst>
              <a:ext uri="{FF2B5EF4-FFF2-40B4-BE49-F238E27FC236}">
                <a16:creationId xmlns:a16="http://schemas.microsoft.com/office/drawing/2014/main" id="{657BFBDE-98F0-41EA-A1CF-C66B025C10CE}"/>
              </a:ext>
            </a:extLst>
          </p:cNvPr>
          <p:cNvSpPr>
            <a:spLocks noGrp="1"/>
          </p:cNvSpPr>
          <p:nvPr>
            <p:ph type="dt" sz="half" idx="10"/>
          </p:nvPr>
        </p:nvSpPr>
        <p:spPr/>
        <p:txBody>
          <a:bodyPr/>
          <a:lstStyle/>
          <a:p>
            <a:fld id="{A129F02E-E13B-E148-99C8-275F8509BA90}" type="datetime1">
              <a:rPr lang="en-GB" smtClean="0"/>
              <a:t>14/09/2022</a:t>
            </a:fld>
            <a:endParaRPr lang="en-GB"/>
          </a:p>
        </p:txBody>
      </p:sp>
      <p:sp>
        <p:nvSpPr>
          <p:cNvPr id="4" name="Footer Placeholder 3">
            <a:extLst>
              <a:ext uri="{FF2B5EF4-FFF2-40B4-BE49-F238E27FC236}">
                <a16:creationId xmlns:a16="http://schemas.microsoft.com/office/drawing/2014/main" id="{F90AECD4-5E22-4409-872C-814A96C3AE9B}"/>
              </a:ext>
            </a:extLst>
          </p:cNvPr>
          <p:cNvSpPr>
            <a:spLocks noGrp="1"/>
          </p:cNvSpPr>
          <p:nvPr>
            <p:ph type="ftr" sz="quarter" idx="11"/>
          </p:nvPr>
        </p:nvSpPr>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AF64F783-3CAD-4333-ACCE-1C5B4742AEA0}"/>
              </a:ext>
            </a:extLst>
          </p:cNvPr>
          <p:cNvSpPr>
            <a:spLocks noGrp="1"/>
          </p:cNvSpPr>
          <p:nvPr>
            <p:ph type="sldNum" sz="quarter" idx="12"/>
          </p:nvPr>
        </p:nvSpPr>
        <p:spPr/>
        <p:txBody>
          <a:bodyPr/>
          <a:lstStyle/>
          <a:p>
            <a:fld id="{EFC07C4F-4DD7-4452-9CBE-7B4BC77324C7}" type="slidenum">
              <a:rPr lang="en-GB" smtClean="0"/>
              <a:t>5</a:t>
            </a:fld>
            <a:endParaRPr lang="en-GB"/>
          </a:p>
        </p:txBody>
      </p:sp>
      <p:sp>
        <p:nvSpPr>
          <p:cNvPr id="7" name="TextBox 6">
            <a:extLst>
              <a:ext uri="{FF2B5EF4-FFF2-40B4-BE49-F238E27FC236}">
                <a16:creationId xmlns:a16="http://schemas.microsoft.com/office/drawing/2014/main" id="{91AF58F3-8046-4EFD-94F4-7612007E900B}"/>
              </a:ext>
            </a:extLst>
          </p:cNvPr>
          <p:cNvSpPr txBox="1"/>
          <p:nvPr/>
        </p:nvSpPr>
        <p:spPr>
          <a:xfrm>
            <a:off x="315318" y="1635011"/>
            <a:ext cx="8352928" cy="584775"/>
          </a:xfrm>
          <a:prstGeom prst="rect">
            <a:avLst/>
          </a:prstGeom>
          <a:noFill/>
        </p:spPr>
        <p:txBody>
          <a:bodyPr wrap="square" rtlCol="0">
            <a:spAutoFit/>
          </a:bodyPr>
          <a:lstStyle/>
          <a:p>
            <a:r>
              <a:rPr lang="en-GB" sz="1600" b="1" i="1" dirty="0">
                <a:solidFill>
                  <a:srgbClr val="E5141B"/>
                </a:solidFill>
              </a:rPr>
              <a:t>For your ESB Level 3 Certificate in Speech (Grade 8) assessment, you need to make a ‘Literary Recommendation’ for your group and assessor – so what does this mean?</a:t>
            </a:r>
          </a:p>
        </p:txBody>
      </p:sp>
      <p:pic>
        <p:nvPicPr>
          <p:cNvPr id="9" name="Picture 8">
            <a:extLst>
              <a:ext uri="{FF2B5EF4-FFF2-40B4-BE49-F238E27FC236}">
                <a16:creationId xmlns:a16="http://schemas.microsoft.com/office/drawing/2014/main" id="{5804EA97-6EC9-4A71-9B4F-57611E53B1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62858" y="2550961"/>
            <a:ext cx="3003698" cy="2304256"/>
          </a:xfrm>
          <a:prstGeom prst="rect">
            <a:avLst/>
          </a:prstGeom>
        </p:spPr>
      </p:pic>
      <p:sp>
        <p:nvSpPr>
          <p:cNvPr id="10" name="TextBox 9">
            <a:extLst>
              <a:ext uri="{FF2B5EF4-FFF2-40B4-BE49-F238E27FC236}">
                <a16:creationId xmlns:a16="http://schemas.microsoft.com/office/drawing/2014/main" id="{9955F155-2070-4FAA-83CA-F4EFC82EF38C}"/>
              </a:ext>
            </a:extLst>
          </p:cNvPr>
          <p:cNvSpPr txBox="1"/>
          <p:nvPr/>
        </p:nvSpPr>
        <p:spPr>
          <a:xfrm>
            <a:off x="5977305" y="2687630"/>
            <a:ext cx="2574804" cy="1600438"/>
          </a:xfrm>
          <a:prstGeom prst="rect">
            <a:avLst/>
          </a:prstGeom>
          <a:noFill/>
        </p:spPr>
        <p:txBody>
          <a:bodyPr wrap="square">
            <a:spAutoFit/>
          </a:bodyPr>
          <a:lstStyle/>
          <a:p>
            <a:pPr algn="ctr"/>
            <a:r>
              <a:rPr lang="en-GB" sz="1400" b="0" i="0" u="none" strike="noStrike" baseline="0" dirty="0">
                <a:latin typeface="Calibri" panose="020F0502020204030204" pitchFamily="34" charset="0"/>
              </a:rPr>
              <a:t>Learners provide a literary recommendation of </a:t>
            </a:r>
            <a:r>
              <a:rPr lang="en-GB" sz="1400" b="1" i="1" u="none" strike="noStrike" baseline="0" dirty="0">
                <a:latin typeface="Calibri" panose="020F0502020204030204" pitchFamily="34" charset="0"/>
              </a:rPr>
              <a:t>a novel, biography, drama, poetry, or public address.</a:t>
            </a:r>
            <a:br>
              <a:rPr lang="en-GB" sz="1400" b="1" i="1" u="none" strike="noStrike" baseline="0" dirty="0">
                <a:latin typeface="Calibri" panose="020F0502020204030204" pitchFamily="34" charset="0"/>
              </a:rPr>
            </a:br>
            <a:r>
              <a:rPr lang="en-GB" sz="1400" b="0" i="0" u="none" strike="noStrike" baseline="0" dirty="0">
                <a:latin typeface="Calibri" panose="020F0502020204030204" pitchFamily="34" charset="0"/>
              </a:rPr>
              <a:t>They should then give a reading or memorised delivery from their chosen text.</a:t>
            </a:r>
            <a:endParaRPr lang="en-GB" sz="1400" dirty="0"/>
          </a:p>
        </p:txBody>
      </p:sp>
      <p:sp>
        <p:nvSpPr>
          <p:cNvPr id="16" name="TextBox 15">
            <a:extLst>
              <a:ext uri="{FF2B5EF4-FFF2-40B4-BE49-F238E27FC236}">
                <a16:creationId xmlns:a16="http://schemas.microsoft.com/office/drawing/2014/main" id="{FE4C49D0-CA28-4098-A66A-CD149839A38C}"/>
              </a:ext>
            </a:extLst>
          </p:cNvPr>
          <p:cNvSpPr txBox="1"/>
          <p:nvPr/>
        </p:nvSpPr>
        <p:spPr>
          <a:xfrm>
            <a:off x="467544" y="2550961"/>
            <a:ext cx="5030316" cy="3323987"/>
          </a:xfrm>
          <a:prstGeom prst="rect">
            <a:avLst/>
          </a:prstGeom>
          <a:solidFill>
            <a:srgbClr val="C2D720"/>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GB" sz="1400" dirty="0"/>
              <a:t>You want to explain to your audience why your choice of text is worth reading/listening to/watching/studying. </a:t>
            </a:r>
          </a:p>
          <a:p>
            <a:endParaRPr lang="en-GB" sz="1400" dirty="0"/>
          </a:p>
          <a:p>
            <a:r>
              <a:rPr lang="en-GB" sz="1400" dirty="0"/>
              <a:t>For a ‘literary’ recommendation, you will want to consider:</a:t>
            </a:r>
          </a:p>
          <a:p>
            <a:endParaRPr lang="en-GB" sz="1400" dirty="0"/>
          </a:p>
          <a:p>
            <a:pPr marL="285750" indent="-285750">
              <a:buFont typeface="Arial" panose="020B0604020202020204" pitchFamily="34" charset="0"/>
              <a:buChar char="•"/>
            </a:pPr>
            <a:r>
              <a:rPr lang="en-GB" sz="1400" b="1" i="1" dirty="0"/>
              <a:t>What are your personal reasons for recommending the text?</a:t>
            </a:r>
          </a:p>
          <a:p>
            <a:pPr marL="285750" indent="-285750">
              <a:buFont typeface="Arial" panose="020B0604020202020204" pitchFamily="34" charset="0"/>
              <a:buChar char="•"/>
            </a:pPr>
            <a:r>
              <a:rPr lang="en-GB" sz="1400" i="1" dirty="0"/>
              <a:t>What is its context – is it important in the canon? Is it important in the socio-economic, historical, cultural, ideological contexts it was written/set in?</a:t>
            </a:r>
          </a:p>
          <a:p>
            <a:pPr marL="285750" indent="-285750">
              <a:buFont typeface="Arial" panose="020B0604020202020204" pitchFamily="34" charset="0"/>
              <a:buChar char="•"/>
            </a:pPr>
            <a:r>
              <a:rPr lang="en-GB" sz="1400" b="1" i="1" dirty="0"/>
              <a:t>Is there a critical perspective you can give on it? E.g. feminist, psychoanalytical, Marxist, genre theory</a:t>
            </a:r>
          </a:p>
          <a:p>
            <a:pPr marL="285750" indent="-285750">
              <a:buFont typeface="Arial" panose="020B0604020202020204" pitchFamily="34" charset="0"/>
              <a:buChar char="•"/>
            </a:pPr>
            <a:r>
              <a:rPr lang="en-GB" sz="1400" i="1" dirty="0"/>
              <a:t>Are there comparisons you can draw?</a:t>
            </a:r>
          </a:p>
          <a:p>
            <a:pPr marL="285750" indent="-285750">
              <a:buFont typeface="Arial" panose="020B0604020202020204" pitchFamily="34" charset="0"/>
              <a:buChar char="•"/>
            </a:pPr>
            <a:r>
              <a:rPr lang="en-GB" sz="1400" b="1" i="1" dirty="0"/>
              <a:t>Is there any language use you want to share and explore?</a:t>
            </a:r>
          </a:p>
          <a:p>
            <a:pPr marL="285750" indent="-285750">
              <a:buFont typeface="Arial" panose="020B0604020202020204" pitchFamily="34" charset="0"/>
              <a:buChar char="•"/>
            </a:pPr>
            <a:r>
              <a:rPr lang="en-GB" sz="1400" i="1" dirty="0"/>
              <a:t>What is the best extract to read to exemplify your argument?</a:t>
            </a:r>
          </a:p>
          <a:p>
            <a:endParaRPr lang="en-GB" sz="1400" dirty="0"/>
          </a:p>
        </p:txBody>
      </p:sp>
    </p:spTree>
    <p:extLst>
      <p:ext uri="{BB962C8B-B14F-4D97-AF65-F5344CB8AC3E}">
        <p14:creationId xmlns:p14="http://schemas.microsoft.com/office/powerpoint/2010/main" val="4035098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323528" y="980729"/>
            <a:ext cx="7886700" cy="720080"/>
          </a:xfrm>
        </p:spPr>
        <p:txBody>
          <a:bodyPr/>
          <a:lstStyle/>
          <a:p>
            <a:r>
              <a:rPr lang="en-US" b="1" i="1" dirty="0">
                <a:latin typeface="+mn-lt"/>
              </a:rPr>
              <a:t>Summarising your Choice</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p:txBody>
          <a:bodyPr/>
          <a:lstStyle/>
          <a:p>
            <a:fld id="{D2EE0446-9056-6D44-8235-C3C5665ECE04}" type="datetime1">
              <a:rPr lang="en-GB" smtClean="0"/>
              <a:t>14/09/2022</a:t>
            </a:fld>
            <a:endParaRPr lang="en-GB"/>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6</a:t>
            </a:fld>
            <a:endParaRPr lang="en-GB"/>
          </a:p>
        </p:txBody>
      </p:sp>
      <p:sp>
        <p:nvSpPr>
          <p:cNvPr id="6" name="TextBox 5"/>
          <p:cNvSpPr txBox="1"/>
          <p:nvPr/>
        </p:nvSpPr>
        <p:spPr>
          <a:xfrm>
            <a:off x="319273" y="1625412"/>
            <a:ext cx="8496944" cy="523220"/>
          </a:xfrm>
          <a:prstGeom prst="rect">
            <a:avLst/>
          </a:prstGeom>
          <a:noFill/>
        </p:spPr>
        <p:txBody>
          <a:bodyPr wrap="square" rtlCol="0">
            <a:spAutoFit/>
          </a:bodyPr>
          <a:lstStyle/>
          <a:p>
            <a:r>
              <a:rPr lang="en-GB" sz="1400" i="1" dirty="0">
                <a:solidFill>
                  <a:srgbClr val="E7141C"/>
                </a:solidFill>
              </a:rPr>
              <a:t>How you summarise and explain your choice of text is going to depend on the type of text it is. For example, if you are recommending a novel or a biography, you might not want to give the ending away!</a:t>
            </a:r>
          </a:p>
        </p:txBody>
      </p:sp>
      <p:sp>
        <p:nvSpPr>
          <p:cNvPr id="7" name="TextBox 6"/>
          <p:cNvSpPr txBox="1"/>
          <p:nvPr/>
        </p:nvSpPr>
        <p:spPr>
          <a:xfrm>
            <a:off x="319273" y="2311097"/>
            <a:ext cx="1917639" cy="307777"/>
          </a:xfrm>
          <a:prstGeom prst="rect">
            <a:avLst/>
          </a:prstGeom>
          <a:noFill/>
        </p:spPr>
        <p:txBody>
          <a:bodyPr wrap="square" rtlCol="0">
            <a:spAutoFit/>
          </a:bodyPr>
          <a:lstStyle/>
          <a:p>
            <a:r>
              <a:rPr lang="en-GB" sz="1400" dirty="0"/>
              <a:t>What is the text about?</a:t>
            </a:r>
          </a:p>
        </p:txBody>
      </p:sp>
      <p:sp>
        <p:nvSpPr>
          <p:cNvPr id="8" name="TextBox 7"/>
          <p:cNvSpPr txBox="1"/>
          <p:nvPr/>
        </p:nvSpPr>
        <p:spPr>
          <a:xfrm>
            <a:off x="324019" y="3094267"/>
            <a:ext cx="4310281" cy="307777"/>
          </a:xfrm>
          <a:prstGeom prst="rect">
            <a:avLst/>
          </a:prstGeom>
          <a:noFill/>
        </p:spPr>
        <p:txBody>
          <a:bodyPr wrap="square" rtlCol="0">
            <a:spAutoFit/>
          </a:bodyPr>
          <a:lstStyle/>
          <a:p>
            <a:r>
              <a:rPr lang="en-GB" sz="1400" dirty="0"/>
              <a:t>What are the main themes and how are they explored?</a:t>
            </a:r>
          </a:p>
        </p:txBody>
      </p:sp>
      <p:sp>
        <p:nvSpPr>
          <p:cNvPr id="9" name="TextBox 8"/>
          <p:cNvSpPr txBox="1"/>
          <p:nvPr/>
        </p:nvSpPr>
        <p:spPr>
          <a:xfrm>
            <a:off x="319273" y="4003913"/>
            <a:ext cx="5178587" cy="307777"/>
          </a:xfrm>
          <a:prstGeom prst="rect">
            <a:avLst/>
          </a:prstGeom>
          <a:noFill/>
        </p:spPr>
        <p:txBody>
          <a:bodyPr wrap="square" rtlCol="0">
            <a:spAutoFit/>
          </a:bodyPr>
          <a:lstStyle/>
          <a:p>
            <a:r>
              <a:rPr lang="en-GB" sz="1400" dirty="0"/>
              <a:t>Do any of the events or characters resonate with you, personally?</a:t>
            </a:r>
          </a:p>
        </p:txBody>
      </p:sp>
      <p:sp>
        <p:nvSpPr>
          <p:cNvPr id="10" name="TextBox 9"/>
          <p:cNvSpPr txBox="1"/>
          <p:nvPr/>
        </p:nvSpPr>
        <p:spPr>
          <a:xfrm>
            <a:off x="345125" y="4917729"/>
            <a:ext cx="2942129" cy="307777"/>
          </a:xfrm>
          <a:prstGeom prst="rect">
            <a:avLst/>
          </a:prstGeom>
          <a:noFill/>
        </p:spPr>
        <p:txBody>
          <a:bodyPr wrap="square" rtlCol="0">
            <a:spAutoFit/>
          </a:bodyPr>
          <a:lstStyle/>
          <a:p>
            <a:r>
              <a:rPr lang="en-GB" sz="1400" dirty="0"/>
              <a:t>How did you discover the text?</a:t>
            </a:r>
          </a:p>
        </p:txBody>
      </p:sp>
      <p:sp>
        <p:nvSpPr>
          <p:cNvPr id="11" name="TextBox 10"/>
          <p:cNvSpPr txBox="1"/>
          <p:nvPr/>
        </p:nvSpPr>
        <p:spPr>
          <a:xfrm>
            <a:off x="329719" y="5731736"/>
            <a:ext cx="6192688" cy="307777"/>
          </a:xfrm>
          <a:prstGeom prst="rect">
            <a:avLst/>
          </a:prstGeom>
          <a:noFill/>
        </p:spPr>
        <p:txBody>
          <a:bodyPr wrap="square" rtlCol="0">
            <a:spAutoFit/>
          </a:bodyPr>
          <a:lstStyle/>
          <a:p>
            <a:r>
              <a:rPr lang="en-GB" sz="1400" dirty="0"/>
              <a:t>Have there been any controversies, issues or debates around your choice?</a:t>
            </a:r>
          </a:p>
        </p:txBody>
      </p:sp>
      <p:pic>
        <p:nvPicPr>
          <p:cNvPr id="12" name="Picture 11">
            <a:extLst>
              <a:ext uri="{FF2B5EF4-FFF2-40B4-BE49-F238E27FC236}">
                <a16:creationId xmlns:a16="http://schemas.microsoft.com/office/drawing/2014/main" id="{5804EA97-6EC9-4A71-9B4F-57611E53B1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74088" y="2311097"/>
            <a:ext cx="2942129" cy="2606632"/>
          </a:xfrm>
          <a:prstGeom prst="rect">
            <a:avLst/>
          </a:prstGeom>
        </p:spPr>
      </p:pic>
      <p:sp>
        <p:nvSpPr>
          <p:cNvPr id="13" name="TextBox 12"/>
          <p:cNvSpPr txBox="1"/>
          <p:nvPr/>
        </p:nvSpPr>
        <p:spPr>
          <a:xfrm>
            <a:off x="6084168" y="2548642"/>
            <a:ext cx="2581968" cy="1600438"/>
          </a:xfrm>
          <a:prstGeom prst="rect">
            <a:avLst/>
          </a:prstGeom>
          <a:noFill/>
        </p:spPr>
        <p:txBody>
          <a:bodyPr wrap="square" rtlCol="0">
            <a:spAutoFit/>
          </a:bodyPr>
          <a:lstStyle/>
          <a:p>
            <a:pPr algn="ctr"/>
            <a:r>
              <a:rPr lang="en-GB" sz="1400" i="1" dirty="0"/>
              <a:t>Consider these questions to get you started – but remember, your recommendation should be individual and original – these are just some ideas you could incorporate, not a definitive list to follow. </a:t>
            </a:r>
          </a:p>
        </p:txBody>
      </p:sp>
    </p:spTree>
    <p:extLst>
      <p:ext uri="{BB962C8B-B14F-4D97-AF65-F5344CB8AC3E}">
        <p14:creationId xmlns:p14="http://schemas.microsoft.com/office/powerpoint/2010/main" val="1560548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323528" y="980729"/>
            <a:ext cx="7886700" cy="864096"/>
          </a:xfrm>
        </p:spPr>
        <p:txBody>
          <a:bodyPr/>
          <a:lstStyle/>
          <a:p>
            <a:r>
              <a:rPr lang="en-US" b="1" i="1" dirty="0">
                <a:latin typeface="+mn-lt"/>
              </a:rPr>
              <a:t>Exploring Context</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p:txBody>
          <a:bodyPr/>
          <a:lstStyle/>
          <a:p>
            <a:fld id="{D2EE0446-9056-6D44-8235-C3C5665ECE04}" type="datetime1">
              <a:rPr lang="en-GB" smtClean="0"/>
              <a:t>14/09/2022</a:t>
            </a:fld>
            <a:endParaRPr lang="en-GB"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7</a:t>
            </a:fld>
            <a:endParaRPr lang="en-GB"/>
          </a:p>
        </p:txBody>
      </p:sp>
      <p:sp>
        <p:nvSpPr>
          <p:cNvPr id="6" name="TextBox 5"/>
          <p:cNvSpPr txBox="1"/>
          <p:nvPr/>
        </p:nvSpPr>
        <p:spPr>
          <a:xfrm>
            <a:off x="328524" y="1714727"/>
            <a:ext cx="8496944" cy="2123658"/>
          </a:xfrm>
          <a:prstGeom prst="rect">
            <a:avLst/>
          </a:prstGeom>
          <a:noFill/>
        </p:spPr>
        <p:txBody>
          <a:bodyPr wrap="square" rtlCol="0">
            <a:spAutoFit/>
          </a:bodyPr>
          <a:lstStyle/>
          <a:p>
            <a:r>
              <a:rPr lang="en-GB" sz="1400" dirty="0"/>
              <a:t>When evaluating your text, it might be helpful to consider how it fits into context.</a:t>
            </a:r>
          </a:p>
          <a:p>
            <a:endParaRPr lang="en-GB" sz="1400" dirty="0"/>
          </a:p>
          <a:p>
            <a:r>
              <a:rPr lang="en-GB" sz="1400" dirty="0"/>
              <a:t>What do we mean by the following contexts?</a:t>
            </a:r>
          </a:p>
          <a:p>
            <a:endParaRPr lang="en-GB" b="1" i="1" dirty="0"/>
          </a:p>
          <a:p>
            <a:endParaRPr lang="en-GB" b="1" i="1" dirty="0">
              <a:solidFill>
                <a:srgbClr val="F68A1E"/>
              </a:solidFill>
            </a:endParaRPr>
          </a:p>
          <a:p>
            <a:endParaRPr lang="en-GB" b="1" i="1" dirty="0"/>
          </a:p>
          <a:p>
            <a:endParaRPr lang="en-GB" b="1" i="1" dirty="0"/>
          </a:p>
          <a:p>
            <a:endParaRPr lang="en-GB" b="1" i="1" dirty="0"/>
          </a:p>
        </p:txBody>
      </p:sp>
      <p:graphicFrame>
        <p:nvGraphicFramePr>
          <p:cNvPr id="10" name="Table 9"/>
          <p:cNvGraphicFramePr>
            <a:graphicFrameLocks noGrp="1"/>
          </p:cNvGraphicFramePr>
          <p:nvPr>
            <p:extLst>
              <p:ext uri="{D42A27DB-BD31-4B8C-83A1-F6EECF244321}">
                <p14:modId xmlns:p14="http://schemas.microsoft.com/office/powerpoint/2010/main" val="1542988134"/>
              </p:ext>
            </p:extLst>
          </p:nvPr>
        </p:nvGraphicFramePr>
        <p:xfrm>
          <a:off x="472540" y="2547744"/>
          <a:ext cx="8208912" cy="2834640"/>
        </p:xfrm>
        <a:graphic>
          <a:graphicData uri="http://schemas.openxmlformats.org/drawingml/2006/table">
            <a:tbl>
              <a:tblPr firstRow="1" bandRow="1">
                <a:tableStyleId>{5940675A-B579-460E-94D1-54222C63F5DA}</a:tableStyleId>
              </a:tblPr>
              <a:tblGrid>
                <a:gridCol w="2088232">
                  <a:extLst>
                    <a:ext uri="{9D8B030D-6E8A-4147-A177-3AD203B41FA5}">
                      <a16:colId xmlns:a16="http://schemas.microsoft.com/office/drawing/2014/main" val="149469381"/>
                    </a:ext>
                  </a:extLst>
                </a:gridCol>
                <a:gridCol w="6120680">
                  <a:extLst>
                    <a:ext uri="{9D8B030D-6E8A-4147-A177-3AD203B41FA5}">
                      <a16:colId xmlns:a16="http://schemas.microsoft.com/office/drawing/2014/main" val="190052184"/>
                    </a:ext>
                  </a:extLst>
                </a:gridCol>
              </a:tblGrid>
              <a:tr h="708660">
                <a:tc>
                  <a:txBody>
                    <a:bodyPr/>
                    <a:lstStyle/>
                    <a:p>
                      <a:pPr algn="ctr"/>
                      <a:endParaRPr lang="en-GB" b="1" i="1" dirty="0"/>
                    </a:p>
                    <a:p>
                      <a:pPr algn="ctr"/>
                      <a:r>
                        <a:rPr lang="en-GB" b="1" i="1" dirty="0"/>
                        <a:t>Historical and Social</a:t>
                      </a:r>
                    </a:p>
                    <a:p>
                      <a:pPr algn="ctr"/>
                      <a:endParaRPr lang="en-GB" b="1" i="1" dirty="0"/>
                    </a:p>
                  </a:txBody>
                  <a:tcPr anchor="ctr">
                    <a:solidFill>
                      <a:srgbClr val="E7141C"/>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dirty="0">
                          <a:latin typeface="+mn-lt"/>
                        </a:rPr>
                        <a:t>Concerned with when the text was written and how this time period affects the way the text is written or interpreted. </a:t>
                      </a:r>
                      <a:endParaRPr lang="en-GB" sz="1200" dirty="0">
                        <a:solidFill>
                          <a:srgbClr val="E7141C"/>
                        </a:solidFill>
                        <a:latin typeface="+mn-lt"/>
                      </a:endParaRPr>
                    </a:p>
                  </a:txBody>
                  <a:tcPr anchor="ctr"/>
                </a:tc>
                <a:extLst>
                  <a:ext uri="{0D108BD9-81ED-4DB2-BD59-A6C34878D82A}">
                    <a16:rowId xmlns:a16="http://schemas.microsoft.com/office/drawing/2014/main" val="3070184057"/>
                  </a:ext>
                </a:extLst>
              </a:tr>
              <a:tr h="70866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i="1" dirty="0"/>
                        <a:t>Canonical</a:t>
                      </a:r>
                    </a:p>
                  </a:txBody>
                  <a:tcPr anchor="ctr">
                    <a:solidFill>
                      <a:srgbClr val="F68A1E"/>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dirty="0">
                          <a:latin typeface="+mn-lt"/>
                        </a:rPr>
                        <a:t>Places the text within the context of other pieces of ‘seminal’ literature e.g. the Western Canon,</a:t>
                      </a:r>
                      <a:r>
                        <a:rPr lang="en-GB" sz="1200" baseline="0" dirty="0">
                          <a:latin typeface="+mn-lt"/>
                        </a:rPr>
                        <a:t> </a:t>
                      </a:r>
                      <a:r>
                        <a:rPr lang="en-GB" sz="1200" dirty="0">
                          <a:latin typeface="+mn-lt"/>
                        </a:rPr>
                        <a:t> 3</a:t>
                      </a:r>
                      <a:r>
                        <a:rPr lang="en-GB" sz="1200" baseline="30000" dirty="0">
                          <a:latin typeface="+mn-lt"/>
                        </a:rPr>
                        <a:t>rd</a:t>
                      </a:r>
                      <a:r>
                        <a:rPr lang="en-GB" sz="1200" dirty="0">
                          <a:latin typeface="+mn-lt"/>
                        </a:rPr>
                        <a:t> Wave Feminism, or Post-Colonial literature, and draws comparisons. You might also consider where it fits within a genre, e.g. Gothic horror,</a:t>
                      </a:r>
                      <a:r>
                        <a:rPr lang="en-GB" sz="1200" baseline="0" dirty="0">
                          <a:latin typeface="+mn-lt"/>
                        </a:rPr>
                        <a:t> magical realism, or historical fiction</a:t>
                      </a:r>
                      <a:r>
                        <a:rPr lang="en-GB" sz="1200" dirty="0">
                          <a:latin typeface="+mn-lt"/>
                        </a:rPr>
                        <a:t>.  </a:t>
                      </a:r>
                    </a:p>
                  </a:txBody>
                  <a:tcPr anchor="ctr"/>
                </a:tc>
                <a:extLst>
                  <a:ext uri="{0D108BD9-81ED-4DB2-BD59-A6C34878D82A}">
                    <a16:rowId xmlns:a16="http://schemas.microsoft.com/office/drawing/2014/main" val="1065368097"/>
                  </a:ext>
                </a:extLst>
              </a:tr>
              <a:tr h="70866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b="1" i="1" dirty="0"/>
                        <a:t>Cultural</a:t>
                      </a:r>
                    </a:p>
                  </a:txBody>
                  <a:tcPr anchor="ctr">
                    <a:solidFill>
                      <a:srgbClr val="C2D720"/>
                    </a:solidFill>
                  </a:tcPr>
                </a:tc>
                <a:tc>
                  <a:txBody>
                    <a:bodyPr/>
                    <a:lstStyle/>
                    <a:p>
                      <a:r>
                        <a:rPr lang="en-GB" sz="1200" dirty="0">
                          <a:latin typeface="+mn-lt"/>
                        </a:rPr>
                        <a:t>Considers the culture the text was written either within</a:t>
                      </a:r>
                      <a:r>
                        <a:rPr lang="en-GB" sz="1200" baseline="0" dirty="0">
                          <a:latin typeface="+mn-lt"/>
                        </a:rPr>
                        <a:t> or about. This might impact the language used, the customs described, the attitudes and beliefs of the characters or speakers. </a:t>
                      </a:r>
                      <a:endParaRPr lang="en-GB" sz="1200" dirty="0">
                        <a:latin typeface="+mn-lt"/>
                      </a:endParaRPr>
                    </a:p>
                  </a:txBody>
                  <a:tcPr anchor="ctr"/>
                </a:tc>
                <a:extLst>
                  <a:ext uri="{0D108BD9-81ED-4DB2-BD59-A6C34878D82A}">
                    <a16:rowId xmlns:a16="http://schemas.microsoft.com/office/drawing/2014/main" val="1263764205"/>
                  </a:ext>
                </a:extLst>
              </a:tr>
              <a:tr h="708660">
                <a:tc>
                  <a:txBody>
                    <a:bodyPr/>
                    <a:lstStyle/>
                    <a:p>
                      <a:pPr algn="ctr"/>
                      <a:endParaRPr lang="en-GB" b="1" i="1" dirty="0"/>
                    </a:p>
                    <a:p>
                      <a:pPr algn="ctr"/>
                      <a:r>
                        <a:rPr lang="en-GB" b="1" i="1" dirty="0"/>
                        <a:t>Ideological</a:t>
                      </a:r>
                    </a:p>
                    <a:p>
                      <a:pPr algn="ctr"/>
                      <a:endParaRPr lang="en-GB" b="1" i="1" dirty="0"/>
                    </a:p>
                  </a:txBody>
                  <a:tcPr anchor="ctr">
                    <a:solidFill>
                      <a:srgbClr val="FCD308"/>
                    </a:solidFill>
                  </a:tcPr>
                </a:tc>
                <a:tc>
                  <a:txBody>
                    <a:bodyPr/>
                    <a:lstStyle/>
                    <a:p>
                      <a:r>
                        <a:rPr lang="en-GB" sz="1200" dirty="0">
                          <a:latin typeface="+mn-lt"/>
                        </a:rPr>
                        <a:t>Often political in nature, texts might display, champion</a:t>
                      </a:r>
                      <a:r>
                        <a:rPr lang="en-GB" sz="1200" baseline="0" dirty="0">
                          <a:latin typeface="+mn-lt"/>
                        </a:rPr>
                        <a:t> or challenge a certain ideology (e.g. socialism, Marxism, democracy, colonialism). </a:t>
                      </a:r>
                      <a:endParaRPr lang="en-GB" sz="1200" dirty="0">
                        <a:latin typeface="+mn-lt"/>
                      </a:endParaRPr>
                    </a:p>
                  </a:txBody>
                  <a:tcPr anchor="ctr"/>
                </a:tc>
                <a:extLst>
                  <a:ext uri="{0D108BD9-81ED-4DB2-BD59-A6C34878D82A}">
                    <a16:rowId xmlns:a16="http://schemas.microsoft.com/office/drawing/2014/main" val="2045362357"/>
                  </a:ext>
                </a:extLst>
              </a:tr>
            </a:tbl>
          </a:graphicData>
        </a:graphic>
      </p:graphicFrame>
      <p:sp>
        <p:nvSpPr>
          <p:cNvPr id="11" name="TextBox 10"/>
          <p:cNvSpPr txBox="1"/>
          <p:nvPr/>
        </p:nvSpPr>
        <p:spPr>
          <a:xfrm>
            <a:off x="775418" y="5710008"/>
            <a:ext cx="7920880" cy="307777"/>
          </a:xfrm>
          <a:prstGeom prst="rect">
            <a:avLst/>
          </a:prstGeom>
          <a:noFill/>
        </p:spPr>
        <p:txBody>
          <a:bodyPr wrap="square" rtlCol="0">
            <a:spAutoFit/>
          </a:bodyPr>
          <a:lstStyle/>
          <a:p>
            <a:r>
              <a:rPr lang="en-GB" sz="1400" i="1" dirty="0">
                <a:solidFill>
                  <a:srgbClr val="E7141C"/>
                </a:solidFill>
              </a:rPr>
              <a:t>You might also want to keep in mind the difference between the writer’s context and the reader’s context.</a:t>
            </a:r>
          </a:p>
        </p:txBody>
      </p:sp>
      <p:sp>
        <p:nvSpPr>
          <p:cNvPr id="12" name="Rectangle 11"/>
          <p:cNvSpPr/>
          <p:nvPr/>
        </p:nvSpPr>
        <p:spPr>
          <a:xfrm>
            <a:off x="2562316" y="2532298"/>
            <a:ext cx="6140522" cy="28254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p:cNvSpPr/>
          <p:nvPr/>
        </p:nvSpPr>
        <p:spPr>
          <a:xfrm>
            <a:off x="2623460" y="3215202"/>
            <a:ext cx="6048000" cy="215846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p:cNvSpPr/>
          <p:nvPr/>
        </p:nvSpPr>
        <p:spPr>
          <a:xfrm>
            <a:off x="2628456" y="3985034"/>
            <a:ext cx="6048000" cy="137273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p:cNvSpPr/>
          <p:nvPr/>
        </p:nvSpPr>
        <p:spPr>
          <a:xfrm>
            <a:off x="2628456" y="4725144"/>
            <a:ext cx="6048000" cy="59394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68810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323528" y="1052737"/>
            <a:ext cx="7886700" cy="576064"/>
          </a:xfrm>
        </p:spPr>
        <p:txBody>
          <a:bodyPr/>
          <a:lstStyle/>
          <a:p>
            <a:r>
              <a:rPr lang="en-US" b="1" i="1" dirty="0">
                <a:latin typeface="+mn-lt"/>
              </a:rPr>
              <a:t>An example</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p:txBody>
          <a:bodyPr/>
          <a:lstStyle/>
          <a:p>
            <a:fld id="{D2EE0446-9056-6D44-8235-C3C5665ECE04}" type="datetime1">
              <a:rPr lang="en-GB" smtClean="0"/>
              <a:t>14/09/2022</a:t>
            </a:fld>
            <a:endParaRPr lang="en-GB"/>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8</a:t>
            </a:fld>
            <a:endParaRPr lang="en-GB"/>
          </a:p>
        </p:txBody>
      </p:sp>
      <p:grpSp>
        <p:nvGrpSpPr>
          <p:cNvPr id="11" name="Group 10"/>
          <p:cNvGrpSpPr/>
          <p:nvPr/>
        </p:nvGrpSpPr>
        <p:grpSpPr>
          <a:xfrm>
            <a:off x="3380508" y="1340769"/>
            <a:ext cx="4829720" cy="4639625"/>
            <a:chOff x="2046536" y="1019160"/>
            <a:chExt cx="5915024" cy="5753321"/>
          </a:xfrm>
        </p:grpSpPr>
        <p:sp>
          <p:nvSpPr>
            <p:cNvPr id="6" name="Rectangle 5"/>
            <p:cNvSpPr/>
            <p:nvPr/>
          </p:nvSpPr>
          <p:spPr>
            <a:xfrm>
              <a:off x="2046536" y="1019160"/>
              <a:ext cx="2957512" cy="2870282"/>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GB" sz="1400" b="1" i="1" dirty="0"/>
                <a:t>Historical/Social/Cultural</a:t>
              </a:r>
              <a:r>
                <a:rPr lang="en-GB" sz="1200" dirty="0"/>
                <a:t> </a:t>
              </a:r>
            </a:p>
          </p:txBody>
        </p:sp>
        <p:sp>
          <p:nvSpPr>
            <p:cNvPr id="7" name="Rectangle 6"/>
            <p:cNvSpPr/>
            <p:nvPr/>
          </p:nvSpPr>
          <p:spPr>
            <a:xfrm>
              <a:off x="5004048" y="1019160"/>
              <a:ext cx="2957512" cy="2870282"/>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GB" sz="1400" b="1" i="1" dirty="0"/>
                <a:t>Canonical</a:t>
              </a:r>
            </a:p>
          </p:txBody>
        </p:sp>
        <p:sp>
          <p:nvSpPr>
            <p:cNvPr id="8" name="Rectangle 7"/>
            <p:cNvSpPr/>
            <p:nvPr/>
          </p:nvSpPr>
          <p:spPr>
            <a:xfrm>
              <a:off x="2046536" y="3902199"/>
              <a:ext cx="2975084" cy="2870282"/>
            </a:xfrm>
            <a:prstGeom prst="rect">
              <a:avLst/>
            </a:prstGeom>
          </p:spPr>
          <p:style>
            <a:lnRef idx="2">
              <a:schemeClr val="dk1"/>
            </a:lnRef>
            <a:fillRef idx="1">
              <a:schemeClr val="lt1"/>
            </a:fillRef>
            <a:effectRef idx="0">
              <a:schemeClr val="dk1"/>
            </a:effectRef>
            <a:fontRef idx="minor">
              <a:schemeClr val="dk1"/>
            </a:fontRef>
          </p:style>
          <p:txBody>
            <a:bodyPr rtlCol="0" anchor="b"/>
            <a:lstStyle/>
            <a:p>
              <a:pPr algn="ctr"/>
              <a:r>
                <a:rPr lang="en-GB" sz="1400" b="1" i="1" dirty="0"/>
                <a:t>Reader’s Context </a:t>
              </a:r>
            </a:p>
          </p:txBody>
        </p:sp>
        <p:sp>
          <p:nvSpPr>
            <p:cNvPr id="9" name="Rectangle 8"/>
            <p:cNvSpPr/>
            <p:nvPr/>
          </p:nvSpPr>
          <p:spPr>
            <a:xfrm>
              <a:off x="5004048" y="3902199"/>
              <a:ext cx="2957512" cy="2870282"/>
            </a:xfrm>
            <a:prstGeom prst="rect">
              <a:avLst/>
            </a:prstGeom>
          </p:spPr>
          <p:style>
            <a:lnRef idx="2">
              <a:schemeClr val="dk1"/>
            </a:lnRef>
            <a:fillRef idx="1">
              <a:schemeClr val="lt1"/>
            </a:fillRef>
            <a:effectRef idx="0">
              <a:schemeClr val="dk1"/>
            </a:effectRef>
            <a:fontRef idx="minor">
              <a:schemeClr val="dk1"/>
            </a:fontRef>
          </p:style>
          <p:txBody>
            <a:bodyPr rtlCol="0" anchor="b"/>
            <a:lstStyle/>
            <a:p>
              <a:pPr algn="ctr"/>
              <a:r>
                <a:rPr lang="en-GB" sz="1400" b="1" i="1" dirty="0"/>
                <a:t>Ideological</a:t>
              </a:r>
            </a:p>
          </p:txBody>
        </p:sp>
        <p:sp>
          <p:nvSpPr>
            <p:cNvPr id="10" name="Rectangle 9"/>
            <p:cNvSpPr/>
            <p:nvPr/>
          </p:nvSpPr>
          <p:spPr>
            <a:xfrm>
              <a:off x="4024197" y="3631038"/>
              <a:ext cx="1944216"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600" b="1" i="1" dirty="0"/>
                <a:t>CONTEXTS</a:t>
              </a:r>
            </a:p>
          </p:txBody>
        </p:sp>
      </p:grpSp>
      <p:pic>
        <p:nvPicPr>
          <p:cNvPr id="12" name="Picture 11"/>
          <p:cNvPicPr>
            <a:picLocks noChangeAspect="1"/>
          </p:cNvPicPr>
          <p:nvPr/>
        </p:nvPicPr>
        <p:blipFill>
          <a:blip r:embed="rId2"/>
          <a:stretch>
            <a:fillRect/>
          </a:stretch>
        </p:blipFill>
        <p:spPr>
          <a:xfrm>
            <a:off x="370012" y="1627568"/>
            <a:ext cx="1676400" cy="2724150"/>
          </a:xfrm>
          <a:prstGeom prst="rect">
            <a:avLst/>
          </a:prstGeom>
        </p:spPr>
      </p:pic>
      <p:sp>
        <p:nvSpPr>
          <p:cNvPr id="13" name="TextBox 12"/>
          <p:cNvSpPr txBox="1"/>
          <p:nvPr/>
        </p:nvSpPr>
        <p:spPr>
          <a:xfrm>
            <a:off x="2098439" y="1767078"/>
            <a:ext cx="1177417" cy="1446550"/>
          </a:xfrm>
          <a:prstGeom prst="rect">
            <a:avLst/>
          </a:prstGeom>
          <a:noFill/>
        </p:spPr>
        <p:txBody>
          <a:bodyPr wrap="square" rtlCol="0">
            <a:spAutoFit/>
          </a:bodyPr>
          <a:lstStyle/>
          <a:p>
            <a:pPr algn="ctr"/>
            <a:r>
              <a:rPr lang="en-GB" sz="1100" i="1" dirty="0">
                <a:solidFill>
                  <a:srgbClr val="E7141C"/>
                </a:solidFill>
              </a:rPr>
              <a:t>Let us take a text familiar to many from GCSE English Literature: </a:t>
            </a:r>
          </a:p>
          <a:p>
            <a:pPr algn="ctr"/>
            <a:r>
              <a:rPr lang="en-GB" sz="1100" i="1" dirty="0">
                <a:solidFill>
                  <a:srgbClr val="E7141C"/>
                </a:solidFill>
              </a:rPr>
              <a:t>William Shakespeare’s Macbeth</a:t>
            </a:r>
          </a:p>
        </p:txBody>
      </p:sp>
      <p:sp>
        <p:nvSpPr>
          <p:cNvPr id="14" name="TextBox 13"/>
          <p:cNvSpPr txBox="1"/>
          <p:nvPr/>
        </p:nvSpPr>
        <p:spPr>
          <a:xfrm>
            <a:off x="3533372" y="1756998"/>
            <a:ext cx="1861964" cy="1600438"/>
          </a:xfrm>
          <a:prstGeom prst="rect">
            <a:avLst/>
          </a:prstGeom>
          <a:noFill/>
        </p:spPr>
        <p:txBody>
          <a:bodyPr wrap="square" rtlCol="0">
            <a:spAutoFit/>
          </a:bodyPr>
          <a:lstStyle/>
          <a:p>
            <a:pPr marL="285750" indent="-285750">
              <a:buFont typeface="Arial" panose="020B0604020202020204" pitchFamily="34" charset="0"/>
              <a:buChar char="•"/>
            </a:pPr>
            <a:r>
              <a:rPr lang="en-GB" sz="1400" dirty="0"/>
              <a:t>James I </a:t>
            </a:r>
          </a:p>
          <a:p>
            <a:pPr marL="285750" indent="-285750">
              <a:buFont typeface="Arial" panose="020B0604020202020204" pitchFamily="34" charset="0"/>
              <a:buChar char="•"/>
            </a:pPr>
            <a:r>
              <a:rPr lang="en-GB" sz="1400" dirty="0"/>
              <a:t>Gunpowder plot</a:t>
            </a:r>
          </a:p>
          <a:p>
            <a:pPr marL="285750" indent="-285750">
              <a:buFont typeface="Arial" panose="020B0604020202020204" pitchFamily="34" charset="0"/>
              <a:buChar char="•"/>
            </a:pPr>
            <a:r>
              <a:rPr lang="en-GB" sz="1400" dirty="0"/>
              <a:t>Fear of witches</a:t>
            </a:r>
          </a:p>
          <a:p>
            <a:pPr marL="285750" indent="-285750">
              <a:buFont typeface="Arial" panose="020B0604020202020204" pitchFamily="34" charset="0"/>
              <a:buChar char="•"/>
            </a:pPr>
            <a:r>
              <a:rPr lang="en-GB" sz="1400" dirty="0"/>
              <a:t>Patriarchy</a:t>
            </a:r>
          </a:p>
          <a:p>
            <a:pPr marL="285750" indent="-285750">
              <a:buFont typeface="Arial" panose="020B0604020202020204" pitchFamily="34" charset="0"/>
              <a:buChar char="•"/>
            </a:pPr>
            <a:r>
              <a:rPr lang="en-GB" sz="1400" dirty="0"/>
              <a:t>Deeply religious</a:t>
            </a:r>
          </a:p>
          <a:p>
            <a:pPr marL="285750" indent="-285750">
              <a:buFont typeface="Arial" panose="020B0604020202020204" pitchFamily="34" charset="0"/>
              <a:buChar char="•"/>
            </a:pPr>
            <a:endParaRPr lang="en-GB" sz="1400" dirty="0"/>
          </a:p>
          <a:p>
            <a:endParaRPr lang="en-GB" sz="1400" dirty="0"/>
          </a:p>
        </p:txBody>
      </p:sp>
      <p:sp>
        <p:nvSpPr>
          <p:cNvPr id="15" name="TextBox 14"/>
          <p:cNvSpPr txBox="1"/>
          <p:nvPr/>
        </p:nvSpPr>
        <p:spPr>
          <a:xfrm>
            <a:off x="3515330" y="4040988"/>
            <a:ext cx="1964488" cy="1600438"/>
          </a:xfrm>
          <a:prstGeom prst="rect">
            <a:avLst/>
          </a:prstGeom>
          <a:noFill/>
        </p:spPr>
        <p:txBody>
          <a:bodyPr wrap="square" rtlCol="0">
            <a:spAutoFit/>
          </a:bodyPr>
          <a:lstStyle/>
          <a:p>
            <a:pPr marL="285750" indent="-285750">
              <a:buFont typeface="Arial" panose="020B0604020202020204" pitchFamily="34" charset="0"/>
              <a:buChar char="•"/>
            </a:pPr>
            <a:r>
              <a:rPr lang="en-GB" sz="1400" dirty="0"/>
              <a:t>Feminist perspectives</a:t>
            </a:r>
          </a:p>
          <a:p>
            <a:pPr marL="285750" indent="-285750">
              <a:buFont typeface="Arial" panose="020B0604020202020204" pitchFamily="34" charset="0"/>
              <a:buChar char="•"/>
            </a:pPr>
            <a:r>
              <a:rPr lang="en-GB" sz="1400" dirty="0"/>
              <a:t>Links to current events/power struggles</a:t>
            </a:r>
          </a:p>
          <a:p>
            <a:pPr marL="285750" indent="-285750">
              <a:buFont typeface="Arial" panose="020B0604020202020204" pitchFamily="34" charset="0"/>
              <a:buChar char="•"/>
            </a:pPr>
            <a:r>
              <a:rPr lang="en-GB" sz="1400" dirty="0"/>
              <a:t>Instant gratification</a:t>
            </a:r>
          </a:p>
          <a:p>
            <a:endParaRPr lang="en-GB" sz="1400" dirty="0"/>
          </a:p>
        </p:txBody>
      </p:sp>
      <p:sp>
        <p:nvSpPr>
          <p:cNvPr id="16" name="TextBox 15"/>
          <p:cNvSpPr txBox="1"/>
          <p:nvPr/>
        </p:nvSpPr>
        <p:spPr>
          <a:xfrm>
            <a:off x="5991709" y="1820092"/>
            <a:ext cx="1872208" cy="1169551"/>
          </a:xfrm>
          <a:prstGeom prst="rect">
            <a:avLst/>
          </a:prstGeom>
          <a:noFill/>
        </p:spPr>
        <p:txBody>
          <a:bodyPr wrap="square" rtlCol="0">
            <a:spAutoFit/>
          </a:bodyPr>
          <a:lstStyle/>
          <a:p>
            <a:pPr marL="285750" indent="-285750">
              <a:buFont typeface="Arial" panose="020B0604020202020204" pitchFamily="34" charset="0"/>
              <a:buChar char="•"/>
            </a:pPr>
            <a:r>
              <a:rPr lang="en-GB" sz="1400" dirty="0"/>
              <a:t>Form of tragedy</a:t>
            </a:r>
          </a:p>
          <a:p>
            <a:pPr marL="285750" indent="-285750">
              <a:buFont typeface="Arial" panose="020B0604020202020204" pitchFamily="34" charset="0"/>
              <a:buChar char="•"/>
            </a:pPr>
            <a:r>
              <a:rPr lang="en-GB" sz="1400" dirty="0"/>
              <a:t>Shakespeare’s importance to the canon</a:t>
            </a:r>
          </a:p>
          <a:p>
            <a:pPr marL="285750" indent="-285750">
              <a:buFont typeface="Arial" panose="020B0604020202020204" pitchFamily="34" charset="0"/>
              <a:buChar char="•"/>
            </a:pPr>
            <a:endParaRPr lang="en-GB" sz="1400" dirty="0"/>
          </a:p>
        </p:txBody>
      </p:sp>
      <p:sp>
        <p:nvSpPr>
          <p:cNvPr id="17" name="TextBox 16"/>
          <p:cNvSpPr txBox="1"/>
          <p:nvPr/>
        </p:nvSpPr>
        <p:spPr>
          <a:xfrm>
            <a:off x="6066694" y="4040988"/>
            <a:ext cx="1872208" cy="1169551"/>
          </a:xfrm>
          <a:prstGeom prst="rect">
            <a:avLst/>
          </a:prstGeom>
          <a:noFill/>
        </p:spPr>
        <p:txBody>
          <a:bodyPr wrap="square" rtlCol="0">
            <a:spAutoFit/>
          </a:bodyPr>
          <a:lstStyle/>
          <a:p>
            <a:pPr marL="285750" indent="-285750">
              <a:buFont typeface="Arial" panose="020B0604020202020204" pitchFamily="34" charset="0"/>
              <a:buChar char="•"/>
            </a:pPr>
            <a:r>
              <a:rPr lang="en-GB" sz="1400" dirty="0"/>
              <a:t>Divine right of Kings</a:t>
            </a:r>
          </a:p>
          <a:p>
            <a:pPr marL="285750" indent="-285750">
              <a:buFont typeface="Arial" panose="020B0604020202020204" pitchFamily="34" charset="0"/>
              <a:buChar char="•"/>
            </a:pPr>
            <a:r>
              <a:rPr lang="en-GB" sz="1400" dirty="0"/>
              <a:t>Great chain of being</a:t>
            </a:r>
          </a:p>
          <a:p>
            <a:pPr marL="285750" indent="-285750">
              <a:buFont typeface="Arial" panose="020B0604020202020204" pitchFamily="34" charset="0"/>
              <a:buChar char="•"/>
            </a:pPr>
            <a:endParaRPr lang="en-GB" sz="1400" dirty="0"/>
          </a:p>
        </p:txBody>
      </p:sp>
      <p:pic>
        <p:nvPicPr>
          <p:cNvPr id="18" name="Picture 17">
            <a:extLst>
              <a:ext uri="{FF2B5EF4-FFF2-40B4-BE49-F238E27FC236}">
                <a16:creationId xmlns:a16="http://schemas.microsoft.com/office/drawing/2014/main" id="{5804EA97-6EC9-4A71-9B4F-57611E53B1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4429386"/>
            <a:ext cx="2427923" cy="1862556"/>
          </a:xfrm>
          <a:prstGeom prst="rect">
            <a:avLst/>
          </a:prstGeom>
        </p:spPr>
      </p:pic>
      <p:sp>
        <p:nvSpPr>
          <p:cNvPr id="19" name="TextBox 18"/>
          <p:cNvSpPr txBox="1"/>
          <p:nvPr/>
        </p:nvSpPr>
        <p:spPr>
          <a:xfrm>
            <a:off x="499569" y="4610374"/>
            <a:ext cx="2075840" cy="1200329"/>
          </a:xfrm>
          <a:prstGeom prst="rect">
            <a:avLst/>
          </a:prstGeom>
          <a:noFill/>
        </p:spPr>
        <p:txBody>
          <a:bodyPr wrap="square" rtlCol="0">
            <a:spAutoFit/>
          </a:bodyPr>
          <a:lstStyle/>
          <a:p>
            <a:pPr algn="ctr"/>
            <a:r>
              <a:rPr lang="en-GB" sz="1200" i="1" dirty="0"/>
              <a:t>Remember: you only have 4 minutes to evaluate and give your reading – you don’t have to cover everything in these slides, they’re just to give you some ideas!</a:t>
            </a:r>
          </a:p>
        </p:txBody>
      </p:sp>
    </p:spTree>
    <p:extLst>
      <p:ext uri="{BB962C8B-B14F-4D97-AF65-F5344CB8AC3E}">
        <p14:creationId xmlns:p14="http://schemas.microsoft.com/office/powerpoint/2010/main" val="2974942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126E1-12AB-4D65-AB2B-032422DD3A39}"/>
              </a:ext>
            </a:extLst>
          </p:cNvPr>
          <p:cNvSpPr>
            <a:spLocks noGrp="1"/>
          </p:cNvSpPr>
          <p:nvPr>
            <p:ph type="title"/>
          </p:nvPr>
        </p:nvSpPr>
        <p:spPr>
          <a:xfrm>
            <a:off x="323528" y="1119660"/>
            <a:ext cx="7886700" cy="576064"/>
          </a:xfrm>
        </p:spPr>
        <p:txBody>
          <a:bodyPr/>
          <a:lstStyle/>
          <a:p>
            <a:r>
              <a:rPr lang="en-GB" b="1" i="1" dirty="0">
                <a:latin typeface="+mn-lt"/>
              </a:rPr>
              <a:t>Critical Perspectives – some examples</a:t>
            </a:r>
          </a:p>
        </p:txBody>
      </p:sp>
      <p:sp>
        <p:nvSpPr>
          <p:cNvPr id="3" name="Date Placeholder 2">
            <a:extLst>
              <a:ext uri="{FF2B5EF4-FFF2-40B4-BE49-F238E27FC236}">
                <a16:creationId xmlns:a16="http://schemas.microsoft.com/office/drawing/2014/main" id="{331CAB2E-DE4A-4F6D-A77F-6D70B0A50D36}"/>
              </a:ext>
            </a:extLst>
          </p:cNvPr>
          <p:cNvSpPr>
            <a:spLocks noGrp="1"/>
          </p:cNvSpPr>
          <p:nvPr>
            <p:ph type="dt" sz="half" idx="10"/>
          </p:nvPr>
        </p:nvSpPr>
        <p:spPr/>
        <p:txBody>
          <a:bodyPr/>
          <a:lstStyle/>
          <a:p>
            <a:fld id="{A129F02E-E13B-E148-99C8-275F8509BA90}" type="datetime1">
              <a:rPr lang="en-GB" smtClean="0"/>
              <a:t>14/09/2022</a:t>
            </a:fld>
            <a:endParaRPr lang="en-GB"/>
          </a:p>
        </p:txBody>
      </p:sp>
      <p:sp>
        <p:nvSpPr>
          <p:cNvPr id="4" name="Footer Placeholder 3">
            <a:extLst>
              <a:ext uri="{FF2B5EF4-FFF2-40B4-BE49-F238E27FC236}">
                <a16:creationId xmlns:a16="http://schemas.microsoft.com/office/drawing/2014/main" id="{D3FA904D-64D3-43CC-8FE3-1CBFD1CF3A90}"/>
              </a:ext>
            </a:extLst>
          </p:cNvPr>
          <p:cNvSpPr>
            <a:spLocks noGrp="1"/>
          </p:cNvSpPr>
          <p:nvPr>
            <p:ph type="ftr" sz="quarter" idx="11"/>
          </p:nvPr>
        </p:nvSpPr>
        <p:spPr/>
        <p:txBody>
          <a:bodyPr/>
          <a:lstStyle/>
          <a:p>
            <a:r>
              <a:rPr lang="en-GB" dirty="0"/>
              <a:t>ESB Level 3 Certificate in Speech (Grade 8)</a:t>
            </a:r>
            <a:br>
              <a:rPr lang="en-GB" dirty="0"/>
            </a:br>
            <a:r>
              <a:rPr lang="en-GB" dirty="0"/>
              <a:t>3.2. Synopsis, Context, Critical Theory, and Evaluation</a:t>
            </a:r>
          </a:p>
        </p:txBody>
      </p:sp>
      <p:sp>
        <p:nvSpPr>
          <p:cNvPr id="5" name="Slide Number Placeholder 4">
            <a:extLst>
              <a:ext uri="{FF2B5EF4-FFF2-40B4-BE49-F238E27FC236}">
                <a16:creationId xmlns:a16="http://schemas.microsoft.com/office/drawing/2014/main" id="{75575685-3EC1-4A26-8B35-32D8007E3D12}"/>
              </a:ext>
            </a:extLst>
          </p:cNvPr>
          <p:cNvSpPr>
            <a:spLocks noGrp="1"/>
          </p:cNvSpPr>
          <p:nvPr>
            <p:ph type="sldNum" sz="quarter" idx="12"/>
          </p:nvPr>
        </p:nvSpPr>
        <p:spPr/>
        <p:txBody>
          <a:bodyPr/>
          <a:lstStyle/>
          <a:p>
            <a:fld id="{EFC07C4F-4DD7-4452-9CBE-7B4BC77324C7}" type="slidenum">
              <a:rPr lang="en-GB" smtClean="0"/>
              <a:t>9</a:t>
            </a:fld>
            <a:endParaRPr lang="en-GB"/>
          </a:p>
        </p:txBody>
      </p:sp>
      <p:sp>
        <p:nvSpPr>
          <p:cNvPr id="6" name="Rectangle 5">
            <a:extLst>
              <a:ext uri="{FF2B5EF4-FFF2-40B4-BE49-F238E27FC236}">
                <a16:creationId xmlns:a16="http://schemas.microsoft.com/office/drawing/2014/main" id="{8AEBAF8C-4B4A-476A-90D0-0193C738E81F}"/>
              </a:ext>
            </a:extLst>
          </p:cNvPr>
          <p:cNvSpPr/>
          <p:nvPr/>
        </p:nvSpPr>
        <p:spPr>
          <a:xfrm>
            <a:off x="467544" y="1699198"/>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pPr algn="ctr"/>
            <a:r>
              <a:rPr lang="en-GB" b="1" i="1" dirty="0"/>
              <a:t>Feminist/Gender</a:t>
            </a:r>
          </a:p>
          <a:p>
            <a:pPr algn="ctr"/>
            <a:r>
              <a:rPr lang="en-GB" sz="1600" dirty="0"/>
              <a:t>Considers the text through the experiences of women (or more recently the LGBTQ+ community).</a:t>
            </a:r>
          </a:p>
        </p:txBody>
      </p:sp>
      <p:sp>
        <p:nvSpPr>
          <p:cNvPr id="7" name="Rectangle 6">
            <a:extLst>
              <a:ext uri="{FF2B5EF4-FFF2-40B4-BE49-F238E27FC236}">
                <a16:creationId xmlns:a16="http://schemas.microsoft.com/office/drawing/2014/main" id="{458E87A6-C043-4100-B158-F3281C0C81AB}"/>
              </a:ext>
            </a:extLst>
          </p:cNvPr>
          <p:cNvSpPr/>
          <p:nvPr/>
        </p:nvSpPr>
        <p:spPr>
          <a:xfrm>
            <a:off x="467544" y="4050485"/>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pPr algn="ctr"/>
            <a:r>
              <a:rPr lang="en-GB" b="1" i="1" dirty="0"/>
              <a:t>Psychoanalytical</a:t>
            </a:r>
          </a:p>
          <a:p>
            <a:pPr algn="ctr"/>
            <a:r>
              <a:rPr lang="en-GB" dirty="0"/>
              <a:t>Looks at the characters (and sometimes the author) and their motivations through a psychoanalytic lens, e.g. through the work of Freud and Jung</a:t>
            </a:r>
          </a:p>
        </p:txBody>
      </p:sp>
      <p:sp>
        <p:nvSpPr>
          <p:cNvPr id="8" name="Rectangle 7">
            <a:extLst>
              <a:ext uri="{FF2B5EF4-FFF2-40B4-BE49-F238E27FC236}">
                <a16:creationId xmlns:a16="http://schemas.microsoft.com/office/drawing/2014/main" id="{C425915A-EFAB-4C61-BA16-3AD6A5B61D13}"/>
              </a:ext>
            </a:extLst>
          </p:cNvPr>
          <p:cNvSpPr/>
          <p:nvPr/>
        </p:nvSpPr>
        <p:spPr>
          <a:xfrm>
            <a:off x="3162730" y="1699198"/>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pPr algn="ctr"/>
            <a:r>
              <a:rPr lang="en-GB" b="1" i="1" dirty="0"/>
              <a:t>Marxist</a:t>
            </a:r>
          </a:p>
          <a:p>
            <a:pPr algn="ctr"/>
            <a:r>
              <a:rPr lang="en-GB" sz="1600" dirty="0"/>
              <a:t>Considers the text through the lens of politics, and particularly through class and economic status. </a:t>
            </a:r>
          </a:p>
        </p:txBody>
      </p:sp>
      <p:sp>
        <p:nvSpPr>
          <p:cNvPr id="9" name="Rectangle 8">
            <a:extLst>
              <a:ext uri="{FF2B5EF4-FFF2-40B4-BE49-F238E27FC236}">
                <a16:creationId xmlns:a16="http://schemas.microsoft.com/office/drawing/2014/main" id="{0CED59BC-708C-405A-9A30-421AA6C3A941}"/>
              </a:ext>
            </a:extLst>
          </p:cNvPr>
          <p:cNvSpPr/>
          <p:nvPr/>
        </p:nvSpPr>
        <p:spPr>
          <a:xfrm>
            <a:off x="3186575" y="4050485"/>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pPr algn="ctr"/>
            <a:r>
              <a:rPr lang="en-GB" b="1" i="1" dirty="0"/>
              <a:t>Post-Colonial</a:t>
            </a:r>
          </a:p>
          <a:p>
            <a:pPr algn="ctr"/>
            <a:r>
              <a:rPr lang="en-GB" dirty="0"/>
              <a:t>Considers how the text is interpreted in a post-colonial word, and how the text addresses the identities of decolonialised peoples.  </a:t>
            </a:r>
          </a:p>
        </p:txBody>
      </p:sp>
      <p:sp>
        <p:nvSpPr>
          <p:cNvPr id="10" name="Rectangle 9">
            <a:extLst>
              <a:ext uri="{FF2B5EF4-FFF2-40B4-BE49-F238E27FC236}">
                <a16:creationId xmlns:a16="http://schemas.microsoft.com/office/drawing/2014/main" id="{295F9BD1-509C-418E-8E18-47658C647AD9}"/>
              </a:ext>
            </a:extLst>
          </p:cNvPr>
          <p:cNvSpPr/>
          <p:nvPr/>
        </p:nvSpPr>
        <p:spPr>
          <a:xfrm>
            <a:off x="5905606" y="1699198"/>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pPr algn="ctr"/>
            <a:r>
              <a:rPr lang="en-GB" b="1" i="1" dirty="0"/>
              <a:t>Reader-response</a:t>
            </a:r>
          </a:p>
          <a:p>
            <a:pPr algn="ctr"/>
            <a:r>
              <a:rPr lang="en-GB" sz="1600" dirty="0"/>
              <a:t>Considers the text through the reader and how they interpret it</a:t>
            </a:r>
            <a:r>
              <a:rPr lang="en-GB" dirty="0"/>
              <a:t>. </a:t>
            </a:r>
          </a:p>
          <a:p>
            <a:pPr algn="ctr"/>
            <a:r>
              <a:rPr lang="en-GB" dirty="0"/>
              <a:t>This might consider how different readers might respond to a text differently. </a:t>
            </a:r>
          </a:p>
        </p:txBody>
      </p:sp>
      <p:sp>
        <p:nvSpPr>
          <p:cNvPr id="11" name="Rectangle 10">
            <a:extLst>
              <a:ext uri="{FF2B5EF4-FFF2-40B4-BE49-F238E27FC236}">
                <a16:creationId xmlns:a16="http://schemas.microsoft.com/office/drawing/2014/main" id="{7F10B191-142D-4D39-8A64-8D4DB3A782DF}"/>
              </a:ext>
            </a:extLst>
          </p:cNvPr>
          <p:cNvSpPr/>
          <p:nvPr/>
        </p:nvSpPr>
        <p:spPr>
          <a:xfrm>
            <a:off x="5905606" y="4050485"/>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p>
            <a:pPr algn="ctr"/>
            <a:r>
              <a:rPr lang="en-GB" b="1" i="1" dirty="0"/>
              <a:t>Biographical</a:t>
            </a:r>
          </a:p>
          <a:p>
            <a:pPr algn="ctr"/>
            <a:r>
              <a:rPr lang="en-GB" dirty="0"/>
              <a:t>Explored how the writer’s own life and context has influenced their writing and how we interpret it. </a:t>
            </a:r>
          </a:p>
        </p:txBody>
      </p:sp>
      <p:sp>
        <p:nvSpPr>
          <p:cNvPr id="24" name="Rectangle 23">
            <a:extLst>
              <a:ext uri="{FF2B5EF4-FFF2-40B4-BE49-F238E27FC236}">
                <a16:creationId xmlns:a16="http://schemas.microsoft.com/office/drawing/2014/main" id="{8D5C3C3D-9BA7-414B-803A-81C81D5F2834}"/>
              </a:ext>
            </a:extLst>
          </p:cNvPr>
          <p:cNvSpPr/>
          <p:nvPr/>
        </p:nvSpPr>
        <p:spPr>
          <a:xfrm>
            <a:off x="467544" y="1704928"/>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dirty="0"/>
              <a:t>Feminist/Gender</a:t>
            </a:r>
          </a:p>
        </p:txBody>
      </p:sp>
      <p:sp>
        <p:nvSpPr>
          <p:cNvPr id="25" name="Rectangle 24">
            <a:extLst>
              <a:ext uri="{FF2B5EF4-FFF2-40B4-BE49-F238E27FC236}">
                <a16:creationId xmlns:a16="http://schemas.microsoft.com/office/drawing/2014/main" id="{74F8722D-06C1-4FA5-AD95-03C23FF419EE}"/>
              </a:ext>
            </a:extLst>
          </p:cNvPr>
          <p:cNvSpPr/>
          <p:nvPr/>
        </p:nvSpPr>
        <p:spPr>
          <a:xfrm>
            <a:off x="467544" y="4056215"/>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dirty="0"/>
              <a:t>Psychoanalytical</a:t>
            </a:r>
          </a:p>
        </p:txBody>
      </p:sp>
      <p:sp>
        <p:nvSpPr>
          <p:cNvPr id="26" name="Rectangle 25">
            <a:extLst>
              <a:ext uri="{FF2B5EF4-FFF2-40B4-BE49-F238E27FC236}">
                <a16:creationId xmlns:a16="http://schemas.microsoft.com/office/drawing/2014/main" id="{4BA72901-0D90-4136-AFF9-B42DA7A49068}"/>
              </a:ext>
            </a:extLst>
          </p:cNvPr>
          <p:cNvSpPr/>
          <p:nvPr/>
        </p:nvSpPr>
        <p:spPr>
          <a:xfrm>
            <a:off x="3162730" y="1691160"/>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dirty="0"/>
              <a:t>Marxist</a:t>
            </a:r>
          </a:p>
        </p:txBody>
      </p:sp>
      <p:sp>
        <p:nvSpPr>
          <p:cNvPr id="27" name="Rectangle 26">
            <a:extLst>
              <a:ext uri="{FF2B5EF4-FFF2-40B4-BE49-F238E27FC236}">
                <a16:creationId xmlns:a16="http://schemas.microsoft.com/office/drawing/2014/main" id="{0443772D-3959-4D70-97F6-954EAB62DDF1}"/>
              </a:ext>
            </a:extLst>
          </p:cNvPr>
          <p:cNvSpPr/>
          <p:nvPr/>
        </p:nvSpPr>
        <p:spPr>
          <a:xfrm>
            <a:off x="3186575" y="4056215"/>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dirty="0"/>
              <a:t>Historical</a:t>
            </a:r>
          </a:p>
        </p:txBody>
      </p:sp>
      <p:sp>
        <p:nvSpPr>
          <p:cNvPr id="28" name="Rectangle 27">
            <a:extLst>
              <a:ext uri="{FF2B5EF4-FFF2-40B4-BE49-F238E27FC236}">
                <a16:creationId xmlns:a16="http://schemas.microsoft.com/office/drawing/2014/main" id="{D8C49784-61E6-48AB-96CB-F1553C2D3D81}"/>
              </a:ext>
            </a:extLst>
          </p:cNvPr>
          <p:cNvSpPr/>
          <p:nvPr/>
        </p:nvSpPr>
        <p:spPr>
          <a:xfrm>
            <a:off x="5905606" y="1704928"/>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dirty="0"/>
              <a:t>Reader-response</a:t>
            </a:r>
          </a:p>
        </p:txBody>
      </p:sp>
      <p:sp>
        <p:nvSpPr>
          <p:cNvPr id="29" name="Rectangle 28">
            <a:extLst>
              <a:ext uri="{FF2B5EF4-FFF2-40B4-BE49-F238E27FC236}">
                <a16:creationId xmlns:a16="http://schemas.microsoft.com/office/drawing/2014/main" id="{5F6B15CE-92E9-4686-9FA9-E29C6AEAE335}"/>
              </a:ext>
            </a:extLst>
          </p:cNvPr>
          <p:cNvSpPr/>
          <p:nvPr/>
        </p:nvSpPr>
        <p:spPr>
          <a:xfrm>
            <a:off x="5905606" y="4056215"/>
            <a:ext cx="2592288" cy="223224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dirty="0"/>
              <a:t>Biographical</a:t>
            </a:r>
          </a:p>
        </p:txBody>
      </p:sp>
    </p:spTree>
    <p:extLst>
      <p:ext uri="{BB962C8B-B14F-4D97-AF65-F5344CB8AC3E}">
        <p14:creationId xmlns:p14="http://schemas.microsoft.com/office/powerpoint/2010/main" val="265609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P spid="2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4290</TotalTime>
  <Words>2162</Words>
  <Application>Microsoft Office PowerPoint</Application>
  <PresentationFormat>On-screen Show (4:3)</PresentationFormat>
  <Paragraphs>286</Paragraphs>
  <Slides>12</Slides>
  <Notes>6</Notes>
  <HiddenSlides>0</HiddenSlides>
  <MMClips>2</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Office Theme</vt:lpstr>
      <vt:lpstr>Custom Design</vt:lpstr>
      <vt:lpstr>Section 3: Synopsis, Context, Critical Theory and Evaluation </vt:lpstr>
      <vt:lpstr>Relevant Grade Descriptors</vt:lpstr>
      <vt:lpstr>PowerPoint Presentation</vt:lpstr>
      <vt:lpstr>PowerPoint Presentation</vt:lpstr>
      <vt:lpstr>What could be included in a recommendation?</vt:lpstr>
      <vt:lpstr>Summarising your Choice</vt:lpstr>
      <vt:lpstr>Exploring Context</vt:lpstr>
      <vt:lpstr>An example</vt:lpstr>
      <vt:lpstr>Critical Perspectives – some examples</vt:lpstr>
      <vt:lpstr>An Example</vt:lpstr>
      <vt:lpstr>Strengths and Weaknesses</vt:lpstr>
      <vt:lpstr>Bringing it all together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Liam</dc:creator>
  <cp:lastModifiedBy>lauren kearney</cp:lastModifiedBy>
  <cp:revision>116</cp:revision>
  <dcterms:created xsi:type="dcterms:W3CDTF">2014-08-12T18:49:29Z</dcterms:created>
  <dcterms:modified xsi:type="dcterms:W3CDTF">2022-09-14T09:41:50Z</dcterms:modified>
</cp:coreProperties>
</file>