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16"/>
  </p:notesMasterIdLst>
  <p:sldIdLst>
    <p:sldId id="256" r:id="rId5"/>
    <p:sldId id="258" r:id="rId6"/>
    <p:sldId id="263" r:id="rId7"/>
    <p:sldId id="266" r:id="rId8"/>
    <p:sldId id="267" r:id="rId9"/>
    <p:sldId id="264" r:id="rId10"/>
    <p:sldId id="265" r:id="rId11"/>
    <p:sldId id="260" r:id="rId12"/>
    <p:sldId id="262" r:id="rId13"/>
    <p:sldId id="257" r:id="rId14"/>
    <p:sldId id="26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D720"/>
    <a:srgbClr val="FBD109"/>
    <a:srgbClr val="FFFFFF"/>
    <a:srgbClr val="C7D71E"/>
    <a:srgbClr val="FDD100"/>
    <a:srgbClr val="E6151B"/>
    <a:srgbClr val="F68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FC7C3C-BBA2-4270-8CA0-229256FA51A8}" v="6" dt="2024-10-11T14:13:14.5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83676" autoAdjust="0"/>
  </p:normalViewPr>
  <p:slideViewPr>
    <p:cSldViewPr snapToGrid="0">
      <p:cViewPr varScale="1">
        <p:scale>
          <a:sx n="106" d="100"/>
          <a:sy n="106" d="100"/>
        </p:scale>
        <p:origin x="180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Domaszek" userId="7c82275e-a041-43cf-b710-05cbbfe64089" providerId="ADAL" clId="{85FC7C3C-BBA2-4270-8CA0-229256FA51A8}"/>
    <pc:docChg chg="undo redo custSel modSld modMainMaster">
      <pc:chgData name="Anna Domaszek" userId="7c82275e-a041-43cf-b710-05cbbfe64089" providerId="ADAL" clId="{85FC7C3C-BBA2-4270-8CA0-229256FA51A8}" dt="2024-10-11T14:13:27.179" v="30" actId="14100"/>
      <pc:docMkLst>
        <pc:docMk/>
      </pc:docMkLst>
      <pc:sldChg chg="delSp modSp mod">
        <pc:chgData name="Anna Domaszek" userId="7c82275e-a041-43cf-b710-05cbbfe64089" providerId="ADAL" clId="{85FC7C3C-BBA2-4270-8CA0-229256FA51A8}" dt="2024-10-11T12:39:50.076" v="12" actId="21"/>
        <pc:sldMkLst>
          <pc:docMk/>
          <pc:sldMk cId="4137316704" sldId="257"/>
        </pc:sldMkLst>
        <pc:spChg chg="del mod">
          <ac:chgData name="Anna Domaszek" userId="7c82275e-a041-43cf-b710-05cbbfe64089" providerId="ADAL" clId="{85FC7C3C-BBA2-4270-8CA0-229256FA51A8}" dt="2024-10-11T12:39:50.076" v="12" actId="21"/>
          <ac:spMkLst>
            <pc:docMk/>
            <pc:sldMk cId="4137316704" sldId="257"/>
            <ac:spMk id="5" creationId="{648D289E-FB98-906A-8DE7-59166B920131}"/>
          </ac:spMkLst>
        </pc:spChg>
      </pc:sldChg>
      <pc:sldChg chg="modSp mod">
        <pc:chgData name="Anna Domaszek" userId="7c82275e-a041-43cf-b710-05cbbfe64089" providerId="ADAL" clId="{85FC7C3C-BBA2-4270-8CA0-229256FA51A8}" dt="2024-10-11T14:13:27.179" v="30" actId="14100"/>
        <pc:sldMkLst>
          <pc:docMk/>
          <pc:sldMk cId="1556160382" sldId="258"/>
        </pc:sldMkLst>
        <pc:spChg chg="mod">
          <ac:chgData name="Anna Domaszek" userId="7c82275e-a041-43cf-b710-05cbbfe64089" providerId="ADAL" clId="{85FC7C3C-BBA2-4270-8CA0-229256FA51A8}" dt="2024-10-11T12:42:05.021" v="27" actId="1076"/>
          <ac:spMkLst>
            <pc:docMk/>
            <pc:sldMk cId="1556160382" sldId="258"/>
            <ac:spMk id="3" creationId="{EAE7C02B-C5E1-7A4E-85E0-707A23B3F284}"/>
          </ac:spMkLst>
        </pc:spChg>
        <pc:spChg chg="mod">
          <ac:chgData name="Anna Domaszek" userId="7c82275e-a041-43cf-b710-05cbbfe64089" providerId="ADAL" clId="{85FC7C3C-BBA2-4270-8CA0-229256FA51A8}" dt="2024-10-11T14:13:27.179" v="30" actId="14100"/>
          <ac:spMkLst>
            <pc:docMk/>
            <pc:sldMk cId="1556160382" sldId="258"/>
            <ac:spMk id="4" creationId="{1B758FB9-9D8A-6B4F-90F2-BDD3ED420617}"/>
          </ac:spMkLst>
        </pc:spChg>
      </pc:sldChg>
      <pc:sldChg chg="modSp mod">
        <pc:chgData name="Anna Domaszek" userId="7c82275e-a041-43cf-b710-05cbbfe64089" providerId="ADAL" clId="{85FC7C3C-BBA2-4270-8CA0-229256FA51A8}" dt="2024-10-11T12:41:18.608" v="25" actId="1036"/>
        <pc:sldMkLst>
          <pc:docMk/>
          <pc:sldMk cId="2143525429" sldId="260"/>
        </pc:sldMkLst>
        <pc:spChg chg="mod">
          <ac:chgData name="Anna Domaszek" userId="7c82275e-a041-43cf-b710-05cbbfe64089" providerId="ADAL" clId="{85FC7C3C-BBA2-4270-8CA0-229256FA51A8}" dt="2024-10-11T12:41:18.608" v="25" actId="1036"/>
          <ac:spMkLst>
            <pc:docMk/>
            <pc:sldMk cId="2143525429" sldId="260"/>
            <ac:spMk id="17" creationId="{EAE7C02B-C5E1-7A4E-85E0-707A23B3F284}"/>
          </ac:spMkLst>
        </pc:spChg>
        <pc:spChg chg="mod">
          <ac:chgData name="Anna Domaszek" userId="7c82275e-a041-43cf-b710-05cbbfe64089" providerId="ADAL" clId="{85FC7C3C-BBA2-4270-8CA0-229256FA51A8}" dt="2024-10-11T12:40:28.061" v="13" actId="14100"/>
          <ac:spMkLst>
            <pc:docMk/>
            <pc:sldMk cId="2143525429" sldId="260"/>
            <ac:spMk id="18" creationId="{1B758FB9-9D8A-6B4F-90F2-BDD3ED420617}"/>
          </ac:spMkLst>
        </pc:spChg>
      </pc:sldChg>
      <pc:sldChg chg="addSp delSp modSp mod">
        <pc:chgData name="Anna Domaszek" userId="7c82275e-a041-43cf-b710-05cbbfe64089" providerId="ADAL" clId="{85FC7C3C-BBA2-4270-8CA0-229256FA51A8}" dt="2024-10-11T12:39:34.536" v="10" actId="21"/>
        <pc:sldMkLst>
          <pc:docMk/>
          <pc:sldMk cId="776734458" sldId="262"/>
        </pc:sldMkLst>
        <pc:spChg chg="add del mod">
          <ac:chgData name="Anna Domaszek" userId="7c82275e-a041-43cf-b710-05cbbfe64089" providerId="ADAL" clId="{85FC7C3C-BBA2-4270-8CA0-229256FA51A8}" dt="2024-10-11T12:39:34.536" v="10" actId="21"/>
          <ac:spMkLst>
            <pc:docMk/>
            <pc:sldMk cId="776734458" sldId="262"/>
            <ac:spMk id="9" creationId="{B5B8E18D-8D5A-BC4F-DC9A-EFD36DA563EE}"/>
          </ac:spMkLst>
        </pc:spChg>
      </pc:sldChg>
      <pc:sldMasterChg chg="modSldLayout">
        <pc:chgData name="Anna Domaszek" userId="7c82275e-a041-43cf-b710-05cbbfe64089" providerId="ADAL" clId="{85FC7C3C-BBA2-4270-8CA0-229256FA51A8}" dt="2024-10-11T12:38:40.166" v="4" actId="14100"/>
        <pc:sldMasterMkLst>
          <pc:docMk/>
          <pc:sldMasterMk cId="309831105" sldId="2147483661"/>
        </pc:sldMasterMkLst>
        <pc:sldLayoutChg chg="modSp mod">
          <pc:chgData name="Anna Domaszek" userId="7c82275e-a041-43cf-b710-05cbbfe64089" providerId="ADAL" clId="{85FC7C3C-BBA2-4270-8CA0-229256FA51A8}" dt="2024-10-11T12:38:40.166" v="4" actId="14100"/>
          <pc:sldLayoutMkLst>
            <pc:docMk/>
            <pc:sldMasterMk cId="309831105" sldId="2147483661"/>
            <pc:sldLayoutMk cId="440895847" sldId="2147483673"/>
          </pc:sldLayoutMkLst>
          <pc:spChg chg="mod">
            <ac:chgData name="Anna Domaszek" userId="7c82275e-a041-43cf-b710-05cbbfe64089" providerId="ADAL" clId="{85FC7C3C-BBA2-4270-8CA0-229256FA51A8}" dt="2024-10-11T12:38:29.895" v="2" actId="14100"/>
            <ac:spMkLst>
              <pc:docMk/>
              <pc:sldMasterMk cId="309831105" sldId="2147483661"/>
              <pc:sldLayoutMk cId="440895847" sldId="2147483673"/>
              <ac:spMk id="3" creationId="{00000000-0000-0000-0000-000000000000}"/>
            </ac:spMkLst>
          </pc:spChg>
          <pc:spChg chg="mod">
            <ac:chgData name="Anna Domaszek" userId="7c82275e-a041-43cf-b710-05cbbfe64089" providerId="ADAL" clId="{85FC7C3C-BBA2-4270-8CA0-229256FA51A8}" dt="2024-10-11T12:38:40.166" v="4" actId="14100"/>
            <ac:spMkLst>
              <pc:docMk/>
              <pc:sldMasterMk cId="309831105" sldId="2147483661"/>
              <pc:sldLayoutMk cId="440895847" sldId="2147483673"/>
              <ac:spMk id="4"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E4B53F-7F9D-4130-BB5F-F51A70944D71}" type="datetimeFigureOut">
              <a:rPr lang="en-GB" smtClean="0"/>
              <a:t>11/10/2024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AD92BF-1425-49FB-9BA1-2201DC25BB4D}" type="slidenum">
              <a:rPr lang="en-GB" smtClean="0"/>
              <a:t>‹#›</a:t>
            </a:fld>
            <a:endParaRPr lang="en-GB"/>
          </a:p>
        </p:txBody>
      </p:sp>
    </p:spTree>
    <p:extLst>
      <p:ext uri="{BB962C8B-B14F-4D97-AF65-F5344CB8AC3E}">
        <p14:creationId xmlns:p14="http://schemas.microsoft.com/office/powerpoint/2010/main" val="3262523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Collect ideas from the group.</a:t>
            </a:r>
          </a:p>
        </p:txBody>
      </p:sp>
      <p:sp>
        <p:nvSpPr>
          <p:cNvPr id="4" name="Header Placeholder 3"/>
          <p:cNvSpPr>
            <a:spLocks noGrp="1"/>
          </p:cNvSpPr>
          <p:nvPr>
            <p:ph type="hdr" sz="quarter" idx="10"/>
          </p:nvPr>
        </p:nvSpPr>
        <p:spPr/>
        <p:txBody>
          <a:bodyPr/>
          <a:lstStyle/>
          <a:p>
            <a:endParaRPr lang="en-GB"/>
          </a:p>
        </p:txBody>
      </p:sp>
      <p:sp>
        <p:nvSpPr>
          <p:cNvPr id="5" name="Slide Number Placeholder 4"/>
          <p:cNvSpPr>
            <a:spLocks noGrp="1"/>
          </p:cNvSpPr>
          <p:nvPr>
            <p:ph type="sldNum" sz="quarter" idx="11"/>
          </p:nvPr>
        </p:nvSpPr>
        <p:spPr/>
        <p:txBody>
          <a:bodyPr/>
          <a:lstStyle/>
          <a:p>
            <a:fld id="{9678F5A5-0FCD-4566-AFD1-269E75FC0888}" type="slidenum">
              <a:rPr lang="en-GB" smtClean="0"/>
              <a:t>1</a:t>
            </a:fld>
            <a:endParaRPr lang="en-GB"/>
          </a:p>
        </p:txBody>
      </p:sp>
    </p:spTree>
    <p:extLst>
      <p:ext uri="{BB962C8B-B14F-4D97-AF65-F5344CB8AC3E}">
        <p14:creationId xmlns:p14="http://schemas.microsoft.com/office/powerpoint/2010/main" val="2596723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Direct link to video:</a:t>
            </a:r>
          </a:p>
          <a:p>
            <a:r>
              <a:rPr lang="en-GB" dirty="0"/>
              <a:t>https://youtu.be/4YDisUQxcNw</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If video appears as a black box, play the PPT as a slideshow and wait a few seconds for it to load. </a:t>
            </a:r>
          </a:p>
          <a:p>
            <a:endParaRPr lang="en-GB" dirty="0"/>
          </a:p>
        </p:txBody>
      </p:sp>
      <p:sp>
        <p:nvSpPr>
          <p:cNvPr id="4" name="Slide Number Placeholder 3"/>
          <p:cNvSpPr>
            <a:spLocks noGrp="1"/>
          </p:cNvSpPr>
          <p:nvPr>
            <p:ph type="sldNum" sz="quarter" idx="5"/>
          </p:nvPr>
        </p:nvSpPr>
        <p:spPr/>
        <p:txBody>
          <a:bodyPr/>
          <a:lstStyle/>
          <a:p>
            <a:fld id="{9CAD92BF-1425-49FB-9BA1-2201DC25BB4D}" type="slidenum">
              <a:rPr lang="en-GB" smtClean="0"/>
              <a:t>3</a:t>
            </a:fld>
            <a:endParaRPr lang="en-GB"/>
          </a:p>
        </p:txBody>
      </p:sp>
    </p:spTree>
    <p:extLst>
      <p:ext uri="{BB962C8B-B14F-4D97-AF65-F5344CB8AC3E}">
        <p14:creationId xmlns:p14="http://schemas.microsoft.com/office/powerpoint/2010/main" val="2764269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Direct link to video:</a:t>
            </a:r>
          </a:p>
          <a:p>
            <a:r>
              <a:rPr lang="en-GB" dirty="0"/>
              <a:t>https://youtu.be/1Rew4ibHWNA</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If video appears as a black box, play the PPT as a slideshow and wait a few seconds for it to load. </a:t>
            </a:r>
          </a:p>
          <a:p>
            <a:endParaRPr lang="en-GB" dirty="0"/>
          </a:p>
        </p:txBody>
      </p:sp>
      <p:sp>
        <p:nvSpPr>
          <p:cNvPr id="4" name="Slide Number Placeholder 3"/>
          <p:cNvSpPr>
            <a:spLocks noGrp="1"/>
          </p:cNvSpPr>
          <p:nvPr>
            <p:ph type="sldNum" sz="quarter" idx="5"/>
          </p:nvPr>
        </p:nvSpPr>
        <p:spPr/>
        <p:txBody>
          <a:bodyPr/>
          <a:lstStyle/>
          <a:p>
            <a:fld id="{9CAD92BF-1425-49FB-9BA1-2201DC25BB4D}" type="slidenum">
              <a:rPr lang="en-GB" smtClean="0"/>
              <a:t>6</a:t>
            </a:fld>
            <a:endParaRPr lang="en-GB"/>
          </a:p>
        </p:txBody>
      </p:sp>
    </p:spTree>
    <p:extLst>
      <p:ext uri="{BB962C8B-B14F-4D97-AF65-F5344CB8AC3E}">
        <p14:creationId xmlns:p14="http://schemas.microsoft.com/office/powerpoint/2010/main" val="2712180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Direct link to video:</a:t>
            </a:r>
          </a:p>
          <a:p>
            <a:r>
              <a:rPr lang="en-GB" dirty="0"/>
              <a:t>https://youtu.be/weAIkkOMvvY</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If video appears as a black box, play the PPT as a slideshow and wait a few seconds for it to load. </a:t>
            </a:r>
          </a:p>
          <a:p>
            <a:endParaRPr lang="en-GB" dirty="0"/>
          </a:p>
        </p:txBody>
      </p:sp>
      <p:sp>
        <p:nvSpPr>
          <p:cNvPr id="4" name="Slide Number Placeholder 3"/>
          <p:cNvSpPr>
            <a:spLocks noGrp="1"/>
          </p:cNvSpPr>
          <p:nvPr>
            <p:ph type="sldNum" sz="quarter" idx="5"/>
          </p:nvPr>
        </p:nvSpPr>
        <p:spPr/>
        <p:txBody>
          <a:bodyPr/>
          <a:lstStyle/>
          <a:p>
            <a:fld id="{9CAD92BF-1425-49FB-9BA1-2201DC25BB4D}" type="slidenum">
              <a:rPr lang="en-GB" smtClean="0"/>
              <a:t>7</a:t>
            </a:fld>
            <a:endParaRPr lang="en-GB"/>
          </a:p>
        </p:txBody>
      </p:sp>
    </p:spTree>
    <p:extLst>
      <p:ext uri="{BB962C8B-B14F-4D97-AF65-F5344CB8AC3E}">
        <p14:creationId xmlns:p14="http://schemas.microsoft.com/office/powerpoint/2010/main" val="2389585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CAD92BF-1425-49FB-9BA1-2201DC25BB4D}" type="slidenum">
              <a:rPr lang="en-GB" smtClean="0"/>
              <a:t>8</a:t>
            </a:fld>
            <a:endParaRPr lang="en-GB"/>
          </a:p>
        </p:txBody>
      </p:sp>
    </p:spTree>
    <p:extLst>
      <p:ext uri="{BB962C8B-B14F-4D97-AF65-F5344CB8AC3E}">
        <p14:creationId xmlns:p14="http://schemas.microsoft.com/office/powerpoint/2010/main" val="4161498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PPT focuses</a:t>
            </a:r>
            <a:r>
              <a:rPr lang="en-GB" baseline="0" dirty="0"/>
              <a:t> only on those skills not already covered in Section 2: Leading a discussion</a:t>
            </a:r>
            <a:endParaRPr lang="en-GB" dirty="0"/>
          </a:p>
        </p:txBody>
      </p:sp>
      <p:sp>
        <p:nvSpPr>
          <p:cNvPr id="4" name="Slide Number Placeholder 3"/>
          <p:cNvSpPr>
            <a:spLocks noGrp="1"/>
          </p:cNvSpPr>
          <p:nvPr>
            <p:ph type="sldNum" sz="quarter" idx="10"/>
          </p:nvPr>
        </p:nvSpPr>
        <p:spPr/>
        <p:txBody>
          <a:bodyPr/>
          <a:lstStyle/>
          <a:p>
            <a:fld id="{9CAD92BF-1425-49FB-9BA1-2201DC25BB4D}" type="slidenum">
              <a:rPr lang="en-GB" smtClean="0"/>
              <a:t>10</a:t>
            </a:fld>
            <a:endParaRPr lang="en-GB"/>
          </a:p>
        </p:txBody>
      </p:sp>
    </p:spTree>
    <p:extLst>
      <p:ext uri="{BB962C8B-B14F-4D97-AF65-F5344CB8AC3E}">
        <p14:creationId xmlns:p14="http://schemas.microsoft.com/office/powerpoint/2010/main" val="41554682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Direct link to video:</a:t>
            </a:r>
          </a:p>
          <a:p>
            <a:r>
              <a:rPr lang="en-GB" dirty="0"/>
              <a:t>https://youtu.be/PADqvU185BM</a:t>
            </a:r>
          </a:p>
          <a:p>
            <a:endParaRPr lang="en-GB" dirty="0"/>
          </a:p>
          <a:p>
            <a:r>
              <a:rPr lang="en-GB" dirty="0"/>
              <a:t>If video appears as a black box, play the PPT as a slideshow and wait a few seconds for it to load. </a:t>
            </a:r>
          </a:p>
        </p:txBody>
      </p:sp>
      <p:sp>
        <p:nvSpPr>
          <p:cNvPr id="4" name="Slide Number Placeholder 3"/>
          <p:cNvSpPr>
            <a:spLocks noGrp="1"/>
          </p:cNvSpPr>
          <p:nvPr>
            <p:ph type="sldNum" sz="quarter" idx="10"/>
          </p:nvPr>
        </p:nvSpPr>
        <p:spPr/>
        <p:txBody>
          <a:bodyPr/>
          <a:lstStyle/>
          <a:p>
            <a:fld id="{9CAD92BF-1425-49FB-9BA1-2201DC25BB4D}" type="slidenum">
              <a:rPr lang="en-GB" smtClean="0"/>
              <a:t>11</a:t>
            </a:fld>
            <a:endParaRPr lang="en-GB"/>
          </a:p>
        </p:txBody>
      </p:sp>
    </p:spTree>
    <p:extLst>
      <p:ext uri="{BB962C8B-B14F-4D97-AF65-F5344CB8AC3E}">
        <p14:creationId xmlns:p14="http://schemas.microsoft.com/office/powerpoint/2010/main" val="2721143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v2 11/10/2024</a:t>
            </a:r>
            <a:endParaRPr lang="en-GB"/>
          </a:p>
        </p:txBody>
      </p:sp>
      <p:sp>
        <p:nvSpPr>
          <p:cNvPr id="5" name="Footer Placeholder 4"/>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6" name="Slide Number Placeholder 5"/>
          <p:cNvSpPr>
            <a:spLocks noGrp="1"/>
          </p:cNvSpPr>
          <p:nvPr>
            <p:ph type="sldNum" sz="quarter" idx="12"/>
          </p:nvPr>
        </p:nvSpPr>
        <p:spPr/>
        <p:txBody>
          <a:bodyPr/>
          <a:lstStyle/>
          <a:p>
            <a:fld id="{BBDA3936-63EA-420C-A23D-5B39BE8A16CD}" type="slidenum">
              <a:rPr lang="en-GB" smtClean="0"/>
              <a:t>‹#›</a:t>
            </a:fld>
            <a:endParaRPr lang="en-GB"/>
          </a:p>
        </p:txBody>
      </p:sp>
    </p:spTree>
    <p:extLst>
      <p:ext uri="{BB962C8B-B14F-4D97-AF65-F5344CB8AC3E}">
        <p14:creationId xmlns:p14="http://schemas.microsoft.com/office/powerpoint/2010/main" val="362177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v2 11/10/2024</a:t>
            </a:r>
            <a:endParaRPr lang="en-GB"/>
          </a:p>
        </p:txBody>
      </p:sp>
      <p:sp>
        <p:nvSpPr>
          <p:cNvPr id="5" name="Footer Placeholder 4"/>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6" name="Slide Number Placeholder 5"/>
          <p:cNvSpPr>
            <a:spLocks noGrp="1"/>
          </p:cNvSpPr>
          <p:nvPr>
            <p:ph type="sldNum" sz="quarter" idx="12"/>
          </p:nvPr>
        </p:nvSpPr>
        <p:spPr/>
        <p:txBody>
          <a:bodyPr/>
          <a:lstStyle/>
          <a:p>
            <a:fld id="{BBDA3936-63EA-420C-A23D-5B39BE8A16CD}" type="slidenum">
              <a:rPr lang="en-GB" smtClean="0"/>
              <a:t>‹#›</a:t>
            </a:fld>
            <a:endParaRPr lang="en-GB"/>
          </a:p>
        </p:txBody>
      </p:sp>
    </p:spTree>
    <p:extLst>
      <p:ext uri="{BB962C8B-B14F-4D97-AF65-F5344CB8AC3E}">
        <p14:creationId xmlns:p14="http://schemas.microsoft.com/office/powerpoint/2010/main" val="1944126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v2 11/10/2024</a:t>
            </a:r>
            <a:endParaRPr lang="en-GB"/>
          </a:p>
        </p:txBody>
      </p:sp>
      <p:sp>
        <p:nvSpPr>
          <p:cNvPr id="5" name="Footer Placeholder 4"/>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6" name="Slide Number Placeholder 5"/>
          <p:cNvSpPr>
            <a:spLocks noGrp="1"/>
          </p:cNvSpPr>
          <p:nvPr>
            <p:ph type="sldNum" sz="quarter" idx="12"/>
          </p:nvPr>
        </p:nvSpPr>
        <p:spPr/>
        <p:txBody>
          <a:bodyPr/>
          <a:lstStyle/>
          <a:p>
            <a:fld id="{BBDA3936-63EA-420C-A23D-5B39BE8A16CD}" type="slidenum">
              <a:rPr lang="en-GB" smtClean="0"/>
              <a:t>‹#›</a:t>
            </a:fld>
            <a:endParaRPr lang="en-GB"/>
          </a:p>
        </p:txBody>
      </p:sp>
    </p:spTree>
    <p:extLst>
      <p:ext uri="{BB962C8B-B14F-4D97-AF65-F5344CB8AC3E}">
        <p14:creationId xmlns:p14="http://schemas.microsoft.com/office/powerpoint/2010/main" val="1705441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1484788"/>
            <a:ext cx="7886700" cy="1325563"/>
          </a:xfrm>
        </p:spPr>
        <p:txBody>
          <a:bodyPr/>
          <a:lstStyle/>
          <a:p>
            <a:r>
              <a:rPr lang="en-US" dirty="0"/>
              <a:t>Click to edit Master title style</a:t>
            </a:r>
          </a:p>
        </p:txBody>
      </p:sp>
      <p:sp>
        <p:nvSpPr>
          <p:cNvPr id="3" name="Date Placeholder 2"/>
          <p:cNvSpPr>
            <a:spLocks noGrp="1"/>
          </p:cNvSpPr>
          <p:nvPr>
            <p:ph type="dt" sz="half" idx="10"/>
          </p:nvPr>
        </p:nvSpPr>
        <p:spPr>
          <a:xfrm>
            <a:off x="179512" y="6356355"/>
            <a:ext cx="833961" cy="365125"/>
          </a:xfrm>
        </p:spPr>
        <p:txBody>
          <a:bodyPr/>
          <a:lstStyle>
            <a:lvl1pPr>
              <a:defRPr sz="900"/>
            </a:lvl1pPr>
          </a:lstStyle>
          <a:p>
            <a:r>
              <a:rPr lang="en-US"/>
              <a:t>v2 11/10/2024</a:t>
            </a:r>
            <a:endParaRPr lang="en-GB" dirty="0"/>
          </a:p>
        </p:txBody>
      </p:sp>
      <p:sp>
        <p:nvSpPr>
          <p:cNvPr id="4" name="Footer Placeholder 3"/>
          <p:cNvSpPr>
            <a:spLocks noGrp="1"/>
          </p:cNvSpPr>
          <p:nvPr>
            <p:ph type="ftr" sz="quarter" idx="11"/>
          </p:nvPr>
        </p:nvSpPr>
        <p:spPr>
          <a:xfrm>
            <a:off x="2411760" y="6356355"/>
            <a:ext cx="2914948" cy="365125"/>
          </a:xfrm>
        </p:spPr>
        <p:txBody>
          <a:bodyPr/>
          <a:lstStyle>
            <a:lvl1pPr>
              <a:defRPr sz="900"/>
            </a:lvl1pPr>
          </a:lstStyle>
          <a:p>
            <a:r>
              <a:rPr lang="en-US"/>
              <a:t>ESB-RES-C161 ESB Level 3 Certificate in Speech (Grade 8) 4.1: Responding, Questioning and Listening</a:t>
            </a:r>
            <a:endParaRPr lang="en-GB" dirty="0"/>
          </a:p>
        </p:txBody>
      </p:sp>
      <p:sp>
        <p:nvSpPr>
          <p:cNvPr id="5" name="Slide Number Placeholder 4"/>
          <p:cNvSpPr>
            <a:spLocks noGrp="1"/>
          </p:cNvSpPr>
          <p:nvPr>
            <p:ph type="sldNum" sz="quarter" idx="12"/>
          </p:nvPr>
        </p:nvSpPr>
        <p:spPr>
          <a:xfrm>
            <a:off x="5672709" y="6356355"/>
            <a:ext cx="1491580" cy="365125"/>
          </a:xfrm>
        </p:spPr>
        <p:txBody>
          <a:bodyPr/>
          <a:lstStyle/>
          <a:p>
            <a:fld id="{EFC07C4F-4DD7-4452-9CBE-7B4BC77324C7}" type="slidenum">
              <a:rPr lang="en-GB" smtClean="0"/>
              <a:t>‹#›</a:t>
            </a:fld>
            <a:endParaRPr lang="en-GB"/>
          </a:p>
        </p:txBody>
      </p:sp>
      <p:pic>
        <p:nvPicPr>
          <p:cNvPr id="6" name="Picture 5">
            <a:extLst>
              <a:ext uri="{FF2B5EF4-FFF2-40B4-BE49-F238E27FC236}">
                <a16:creationId xmlns:a16="http://schemas.microsoft.com/office/drawing/2014/main" id="{147E8AE4-960E-AD43-B751-DEF8CDFA610D}"/>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3006" b="25809"/>
          <a:stretch/>
        </p:blipFill>
        <p:spPr>
          <a:xfrm>
            <a:off x="0" y="0"/>
            <a:ext cx="9144000" cy="1152128"/>
          </a:xfrm>
          <a:prstGeom prst="rect">
            <a:avLst/>
          </a:prstGeom>
        </p:spPr>
      </p:pic>
      <p:pic>
        <p:nvPicPr>
          <p:cNvPr id="7" name="Picture 6">
            <a:extLst>
              <a:ext uri="{FF2B5EF4-FFF2-40B4-BE49-F238E27FC236}">
                <a16:creationId xmlns:a16="http://schemas.microsoft.com/office/drawing/2014/main" id="{33066A86-E4DD-F341-B26F-3E2EB20DE30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62576" y="6356351"/>
            <a:ext cx="432048" cy="351252"/>
          </a:xfrm>
          <a:prstGeom prst="rect">
            <a:avLst/>
          </a:prstGeom>
        </p:spPr>
      </p:pic>
      <p:sp>
        <p:nvSpPr>
          <p:cNvPr id="8" name="TextBox 7">
            <a:extLst>
              <a:ext uri="{FF2B5EF4-FFF2-40B4-BE49-F238E27FC236}">
                <a16:creationId xmlns:a16="http://schemas.microsoft.com/office/drawing/2014/main" id="{2596B760-A39D-D247-B599-343715BCDB13}"/>
              </a:ext>
            </a:extLst>
          </p:cNvPr>
          <p:cNvSpPr txBox="1"/>
          <p:nvPr userDrawn="1"/>
        </p:nvSpPr>
        <p:spPr>
          <a:xfrm>
            <a:off x="7510290" y="6352144"/>
            <a:ext cx="1022152" cy="300082"/>
          </a:xfrm>
          <a:prstGeom prst="rect">
            <a:avLst/>
          </a:prstGeom>
          <a:noFill/>
        </p:spPr>
        <p:txBody>
          <a:bodyPr wrap="square" rtlCol="0">
            <a:spAutoFit/>
          </a:bodyPr>
          <a:lstStyle/>
          <a:p>
            <a:r>
              <a:rPr lang="en-GB" sz="1350" dirty="0"/>
              <a:t>@ESBUK</a:t>
            </a:r>
          </a:p>
        </p:txBody>
      </p:sp>
    </p:spTree>
    <p:extLst>
      <p:ext uri="{BB962C8B-B14F-4D97-AF65-F5344CB8AC3E}">
        <p14:creationId xmlns:p14="http://schemas.microsoft.com/office/powerpoint/2010/main" val="440895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v2 11/10/2024</a:t>
            </a:r>
            <a:endParaRPr lang="en-GB"/>
          </a:p>
        </p:txBody>
      </p:sp>
      <p:sp>
        <p:nvSpPr>
          <p:cNvPr id="5" name="Footer Placeholder 4"/>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6" name="Slide Number Placeholder 5"/>
          <p:cNvSpPr>
            <a:spLocks noGrp="1"/>
          </p:cNvSpPr>
          <p:nvPr>
            <p:ph type="sldNum" sz="quarter" idx="12"/>
          </p:nvPr>
        </p:nvSpPr>
        <p:spPr/>
        <p:txBody>
          <a:bodyPr/>
          <a:lstStyle/>
          <a:p>
            <a:fld id="{BBDA3936-63EA-420C-A23D-5B39BE8A16CD}" type="slidenum">
              <a:rPr lang="en-GB" smtClean="0"/>
              <a:t>‹#›</a:t>
            </a:fld>
            <a:endParaRPr lang="en-GB"/>
          </a:p>
        </p:txBody>
      </p:sp>
    </p:spTree>
    <p:extLst>
      <p:ext uri="{BB962C8B-B14F-4D97-AF65-F5344CB8AC3E}">
        <p14:creationId xmlns:p14="http://schemas.microsoft.com/office/powerpoint/2010/main" val="2830515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v2 11/10/2024</a:t>
            </a:r>
            <a:endParaRPr lang="en-GB"/>
          </a:p>
        </p:txBody>
      </p:sp>
      <p:sp>
        <p:nvSpPr>
          <p:cNvPr id="5" name="Footer Placeholder 4"/>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6" name="Slide Number Placeholder 5"/>
          <p:cNvSpPr>
            <a:spLocks noGrp="1"/>
          </p:cNvSpPr>
          <p:nvPr>
            <p:ph type="sldNum" sz="quarter" idx="12"/>
          </p:nvPr>
        </p:nvSpPr>
        <p:spPr/>
        <p:txBody>
          <a:bodyPr/>
          <a:lstStyle/>
          <a:p>
            <a:fld id="{BBDA3936-63EA-420C-A23D-5B39BE8A16CD}" type="slidenum">
              <a:rPr lang="en-GB" smtClean="0"/>
              <a:t>‹#›</a:t>
            </a:fld>
            <a:endParaRPr lang="en-GB"/>
          </a:p>
        </p:txBody>
      </p:sp>
    </p:spTree>
    <p:extLst>
      <p:ext uri="{BB962C8B-B14F-4D97-AF65-F5344CB8AC3E}">
        <p14:creationId xmlns:p14="http://schemas.microsoft.com/office/powerpoint/2010/main" val="3399003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v2 11/10/2024</a:t>
            </a:r>
            <a:endParaRPr lang="en-GB"/>
          </a:p>
        </p:txBody>
      </p:sp>
      <p:sp>
        <p:nvSpPr>
          <p:cNvPr id="6" name="Footer Placeholder 5"/>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7" name="Slide Number Placeholder 6"/>
          <p:cNvSpPr>
            <a:spLocks noGrp="1"/>
          </p:cNvSpPr>
          <p:nvPr>
            <p:ph type="sldNum" sz="quarter" idx="12"/>
          </p:nvPr>
        </p:nvSpPr>
        <p:spPr/>
        <p:txBody>
          <a:bodyPr/>
          <a:lstStyle/>
          <a:p>
            <a:fld id="{BBDA3936-63EA-420C-A23D-5B39BE8A16CD}" type="slidenum">
              <a:rPr lang="en-GB" smtClean="0"/>
              <a:t>‹#›</a:t>
            </a:fld>
            <a:endParaRPr lang="en-GB"/>
          </a:p>
        </p:txBody>
      </p:sp>
    </p:spTree>
    <p:extLst>
      <p:ext uri="{BB962C8B-B14F-4D97-AF65-F5344CB8AC3E}">
        <p14:creationId xmlns:p14="http://schemas.microsoft.com/office/powerpoint/2010/main" val="1724280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v2 11/10/2024</a:t>
            </a:r>
            <a:endParaRPr lang="en-GB"/>
          </a:p>
        </p:txBody>
      </p:sp>
      <p:sp>
        <p:nvSpPr>
          <p:cNvPr id="8" name="Footer Placeholder 7"/>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9" name="Slide Number Placeholder 8"/>
          <p:cNvSpPr>
            <a:spLocks noGrp="1"/>
          </p:cNvSpPr>
          <p:nvPr>
            <p:ph type="sldNum" sz="quarter" idx="12"/>
          </p:nvPr>
        </p:nvSpPr>
        <p:spPr/>
        <p:txBody>
          <a:bodyPr/>
          <a:lstStyle/>
          <a:p>
            <a:fld id="{BBDA3936-63EA-420C-A23D-5B39BE8A16CD}" type="slidenum">
              <a:rPr lang="en-GB" smtClean="0"/>
              <a:t>‹#›</a:t>
            </a:fld>
            <a:endParaRPr lang="en-GB"/>
          </a:p>
        </p:txBody>
      </p:sp>
    </p:spTree>
    <p:extLst>
      <p:ext uri="{BB962C8B-B14F-4D97-AF65-F5344CB8AC3E}">
        <p14:creationId xmlns:p14="http://schemas.microsoft.com/office/powerpoint/2010/main" val="3776171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v2 11/10/2024</a:t>
            </a:r>
            <a:endParaRPr lang="en-GB"/>
          </a:p>
        </p:txBody>
      </p:sp>
      <p:sp>
        <p:nvSpPr>
          <p:cNvPr id="4" name="Footer Placeholder 3"/>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5" name="Slide Number Placeholder 4"/>
          <p:cNvSpPr>
            <a:spLocks noGrp="1"/>
          </p:cNvSpPr>
          <p:nvPr>
            <p:ph type="sldNum" sz="quarter" idx="12"/>
          </p:nvPr>
        </p:nvSpPr>
        <p:spPr/>
        <p:txBody>
          <a:bodyPr/>
          <a:lstStyle/>
          <a:p>
            <a:fld id="{BBDA3936-63EA-420C-A23D-5B39BE8A16CD}" type="slidenum">
              <a:rPr lang="en-GB" smtClean="0"/>
              <a:t>‹#›</a:t>
            </a:fld>
            <a:endParaRPr lang="en-GB"/>
          </a:p>
        </p:txBody>
      </p:sp>
    </p:spTree>
    <p:extLst>
      <p:ext uri="{BB962C8B-B14F-4D97-AF65-F5344CB8AC3E}">
        <p14:creationId xmlns:p14="http://schemas.microsoft.com/office/powerpoint/2010/main" val="32678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v2 11/10/2024</a:t>
            </a:r>
            <a:endParaRPr lang="en-GB"/>
          </a:p>
        </p:txBody>
      </p:sp>
      <p:sp>
        <p:nvSpPr>
          <p:cNvPr id="3" name="Footer Placeholder 2"/>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4" name="Slide Number Placeholder 3"/>
          <p:cNvSpPr>
            <a:spLocks noGrp="1"/>
          </p:cNvSpPr>
          <p:nvPr>
            <p:ph type="sldNum" sz="quarter" idx="12"/>
          </p:nvPr>
        </p:nvSpPr>
        <p:spPr/>
        <p:txBody>
          <a:bodyPr/>
          <a:lstStyle/>
          <a:p>
            <a:fld id="{BBDA3936-63EA-420C-A23D-5B39BE8A16CD}" type="slidenum">
              <a:rPr lang="en-GB" smtClean="0"/>
              <a:t>‹#›</a:t>
            </a:fld>
            <a:endParaRPr lang="en-GB"/>
          </a:p>
        </p:txBody>
      </p:sp>
    </p:spTree>
    <p:extLst>
      <p:ext uri="{BB962C8B-B14F-4D97-AF65-F5344CB8AC3E}">
        <p14:creationId xmlns:p14="http://schemas.microsoft.com/office/powerpoint/2010/main" val="2479903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v2 11/10/2024</a:t>
            </a:r>
            <a:endParaRPr lang="en-GB"/>
          </a:p>
        </p:txBody>
      </p:sp>
      <p:sp>
        <p:nvSpPr>
          <p:cNvPr id="6" name="Footer Placeholder 5"/>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7" name="Slide Number Placeholder 6"/>
          <p:cNvSpPr>
            <a:spLocks noGrp="1"/>
          </p:cNvSpPr>
          <p:nvPr>
            <p:ph type="sldNum" sz="quarter" idx="12"/>
          </p:nvPr>
        </p:nvSpPr>
        <p:spPr/>
        <p:txBody>
          <a:bodyPr/>
          <a:lstStyle/>
          <a:p>
            <a:fld id="{BBDA3936-63EA-420C-A23D-5B39BE8A16CD}" type="slidenum">
              <a:rPr lang="en-GB" smtClean="0"/>
              <a:t>‹#›</a:t>
            </a:fld>
            <a:endParaRPr lang="en-GB"/>
          </a:p>
        </p:txBody>
      </p:sp>
    </p:spTree>
    <p:extLst>
      <p:ext uri="{BB962C8B-B14F-4D97-AF65-F5344CB8AC3E}">
        <p14:creationId xmlns:p14="http://schemas.microsoft.com/office/powerpoint/2010/main" val="2051513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v2 11/10/2024</a:t>
            </a:r>
            <a:endParaRPr lang="en-GB"/>
          </a:p>
        </p:txBody>
      </p:sp>
      <p:sp>
        <p:nvSpPr>
          <p:cNvPr id="6" name="Footer Placeholder 5"/>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7" name="Slide Number Placeholder 6"/>
          <p:cNvSpPr>
            <a:spLocks noGrp="1"/>
          </p:cNvSpPr>
          <p:nvPr>
            <p:ph type="sldNum" sz="quarter" idx="12"/>
          </p:nvPr>
        </p:nvSpPr>
        <p:spPr/>
        <p:txBody>
          <a:bodyPr/>
          <a:lstStyle/>
          <a:p>
            <a:fld id="{BBDA3936-63EA-420C-A23D-5B39BE8A16CD}" type="slidenum">
              <a:rPr lang="en-GB" smtClean="0"/>
              <a:t>‹#›</a:t>
            </a:fld>
            <a:endParaRPr lang="en-GB"/>
          </a:p>
        </p:txBody>
      </p:sp>
    </p:spTree>
    <p:extLst>
      <p:ext uri="{BB962C8B-B14F-4D97-AF65-F5344CB8AC3E}">
        <p14:creationId xmlns:p14="http://schemas.microsoft.com/office/powerpoint/2010/main" val="300089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v2 11/10/2024</a:t>
            </a:r>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ESB-RES-C161 ESB Level 3 Certificate in Speech (Grade 8) 4.1: Responding, Questioning and Listening</a:t>
            </a:r>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A3936-63EA-420C-A23D-5B39BE8A16CD}" type="slidenum">
              <a:rPr lang="en-GB" smtClean="0"/>
              <a:t>‹#›</a:t>
            </a:fld>
            <a:endParaRPr lang="en-GB"/>
          </a:p>
        </p:txBody>
      </p:sp>
    </p:spTree>
    <p:extLst>
      <p:ext uri="{BB962C8B-B14F-4D97-AF65-F5344CB8AC3E}">
        <p14:creationId xmlns:p14="http://schemas.microsoft.com/office/powerpoint/2010/main" val="30983110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video" Target="https://www.youtube.com/embed/PADqvU185BM" TargetMode="External"/><Relationship Id="rId5" Type="http://schemas.openxmlformats.org/officeDocument/2006/relationships/image" Target="../media/image3.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ideo" Target="https://www.youtube.com/embed/4YDisUQxcNw?feature=oembed" TargetMode="External"/><Relationship Id="rId5" Type="http://schemas.openxmlformats.org/officeDocument/2006/relationships/image" Target="../media/image3.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ideo" Target="https://www.youtube.com/embed/1Rew4ibHWNA?feature=oembed" TargetMode="Externa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video" Target="https://www.youtube.com/embed/weAIkkOMvvY?feature=oembed" TargetMode="External"/><Relationship Id="rId5" Type="http://schemas.openxmlformats.org/officeDocument/2006/relationships/image" Target="../media/image3.pn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p:txBody>
          <a:bodyPr/>
          <a:lstStyle/>
          <a:p>
            <a:r>
              <a:rPr lang="en-US"/>
              <a:t>v2 11/10/2024</a:t>
            </a:r>
            <a:endParaRPr lang="en-GB"/>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p:txBody>
          <a:bodyPr/>
          <a:lstStyle/>
          <a:p>
            <a:r>
              <a:rPr lang="en-US"/>
              <a:t>ESB-RES-C161 ESB Level 3 Certificate in Speech (Grade 8) 4.1: Responding, Questioning and Listening</a:t>
            </a:r>
            <a:endParaRPr lang="en-GB" dirty="0"/>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p:txBody>
          <a:bodyPr/>
          <a:lstStyle/>
          <a:p>
            <a:fld id="{EFC07C4F-4DD7-4452-9CBE-7B4BC77324C7}" type="slidenum">
              <a:rPr lang="en-GB" smtClean="0"/>
              <a:t>1</a:t>
            </a:fld>
            <a:endParaRPr lang="en-GB"/>
          </a:p>
        </p:txBody>
      </p:sp>
      <p:sp>
        <p:nvSpPr>
          <p:cNvPr id="6" name="Title 1">
            <a:extLst>
              <a:ext uri="{FF2B5EF4-FFF2-40B4-BE49-F238E27FC236}">
                <a16:creationId xmlns:a16="http://schemas.microsoft.com/office/drawing/2014/main" id="{30C97A73-8511-DD43-BE87-4328925D31A2}"/>
              </a:ext>
            </a:extLst>
          </p:cNvPr>
          <p:cNvSpPr txBox="1">
            <a:spLocks/>
          </p:cNvSpPr>
          <p:nvPr/>
        </p:nvSpPr>
        <p:spPr>
          <a:xfrm>
            <a:off x="323528" y="1268760"/>
            <a:ext cx="7886700" cy="792088"/>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b="1" i="1" dirty="0">
                <a:latin typeface="+mn-lt"/>
              </a:rPr>
              <a:t>Section 4 – Questions and Discussion</a:t>
            </a:r>
          </a:p>
        </p:txBody>
      </p:sp>
      <p:sp>
        <p:nvSpPr>
          <p:cNvPr id="2" name="Rectangle 1">
            <a:extLst>
              <a:ext uri="{FF2B5EF4-FFF2-40B4-BE49-F238E27FC236}">
                <a16:creationId xmlns:a16="http://schemas.microsoft.com/office/drawing/2014/main" id="{99D1078A-C66D-48F3-9603-61AA1E82CA34}"/>
              </a:ext>
            </a:extLst>
          </p:cNvPr>
          <p:cNvSpPr/>
          <p:nvPr/>
        </p:nvSpPr>
        <p:spPr>
          <a:xfrm>
            <a:off x="323528" y="2276872"/>
            <a:ext cx="8496944" cy="792088"/>
          </a:xfrm>
          <a:prstGeom prst="rect">
            <a:avLst/>
          </a:prstGeom>
          <a:solidFill>
            <a:srgbClr val="C3D620"/>
          </a:solid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GB" sz="2400" b="1" i="1" dirty="0"/>
              <a:t>Lesson Objective: To develop questioning, responding and listening skills</a:t>
            </a:r>
          </a:p>
        </p:txBody>
      </p:sp>
      <p:sp>
        <p:nvSpPr>
          <p:cNvPr id="8" name="Rectangle 7">
            <a:extLst>
              <a:ext uri="{FF2B5EF4-FFF2-40B4-BE49-F238E27FC236}">
                <a16:creationId xmlns:a16="http://schemas.microsoft.com/office/drawing/2014/main" id="{1D802D75-4751-4BB2-B5BD-7B9278E0C5BA}"/>
              </a:ext>
            </a:extLst>
          </p:cNvPr>
          <p:cNvSpPr/>
          <p:nvPr/>
        </p:nvSpPr>
        <p:spPr>
          <a:xfrm>
            <a:off x="323528" y="3284984"/>
            <a:ext cx="8496944" cy="2592288"/>
          </a:xfrm>
          <a:prstGeom prst="rect">
            <a:avLst/>
          </a:prstGeom>
          <a:solidFill>
            <a:srgbClr val="FBD10B"/>
          </a:solidFill>
          <a:ln>
            <a:noFill/>
          </a:ln>
        </p:spPr>
        <p:style>
          <a:lnRef idx="2">
            <a:schemeClr val="dk1"/>
          </a:lnRef>
          <a:fillRef idx="1">
            <a:schemeClr val="lt1"/>
          </a:fillRef>
          <a:effectRef idx="0">
            <a:schemeClr val="dk1"/>
          </a:effectRef>
          <a:fontRef idx="minor">
            <a:schemeClr val="dk1"/>
          </a:fontRef>
        </p:style>
        <p:txBody>
          <a:bodyPr lIns="91440" tIns="45720" rIns="91440" bIns="45720" rtlCol="0" anchor="t"/>
          <a:lstStyle/>
          <a:p>
            <a:r>
              <a:rPr lang="en-GB" b="1" i="1" dirty="0"/>
              <a:t>Lesson Outcomes: </a:t>
            </a:r>
          </a:p>
          <a:p>
            <a:r>
              <a:rPr lang="en-GB" b="1" i="1" dirty="0"/>
              <a:t>By the end of these lessons, you should have:</a:t>
            </a:r>
            <a:endParaRPr lang="en-GB" b="1" i="1" dirty="0">
              <a:cs typeface="Calibri"/>
            </a:endParaRPr>
          </a:p>
          <a:p>
            <a:pPr marL="285750" indent="-285750">
              <a:buFont typeface="Arial" panose="020B0604020202020204" pitchFamily="34" charset="0"/>
              <a:buChar char="•"/>
            </a:pPr>
            <a:r>
              <a:rPr lang="en-GB" dirty="0"/>
              <a:t>Understood the guidance of the senior assessor for speech</a:t>
            </a:r>
          </a:p>
          <a:p>
            <a:pPr marL="285750" indent="-285750">
              <a:buFont typeface="Arial" panose="020B0604020202020204" pitchFamily="34" charset="0"/>
              <a:buChar char="•"/>
            </a:pPr>
            <a:r>
              <a:rPr lang="en-GB" dirty="0"/>
              <a:t>Created a guide, showing how to be a good listener and supporting group participant</a:t>
            </a:r>
          </a:p>
          <a:p>
            <a:pPr marL="285750" indent="-285750">
              <a:buFont typeface="Arial" panose="020B0604020202020204" pitchFamily="34" charset="0"/>
              <a:buChar char="•"/>
            </a:pPr>
            <a:r>
              <a:rPr lang="en-GB" dirty="0"/>
              <a:t>Practised using higher-order thinking skills to develop questions</a:t>
            </a:r>
          </a:p>
          <a:p>
            <a:endParaRPr lang="en-GB" dirty="0"/>
          </a:p>
          <a:p>
            <a:pPr marL="285750" indent="-285750">
              <a:buFont typeface="Arial" panose="020B0604020202020204" pitchFamily="34" charset="0"/>
              <a:buChar char="•"/>
            </a:pPr>
            <a:endParaRPr lang="en-GB" b="1" i="1" dirty="0"/>
          </a:p>
        </p:txBody>
      </p:sp>
      <p:pic>
        <p:nvPicPr>
          <p:cNvPr id="7" name="Picture 6">
            <a:extLst>
              <a:ext uri="{FF2B5EF4-FFF2-40B4-BE49-F238E27FC236}">
                <a16:creationId xmlns:a16="http://schemas.microsoft.com/office/drawing/2014/main" id="{737AD6D4-1544-29AF-E35C-A1A17942BD63}"/>
              </a:ext>
            </a:extLst>
          </p:cNvPr>
          <p:cNvPicPr>
            <a:picLocks noGrp="1" noRot="1" noMove="1" noResize="1" noEditPoints="1" noAdjustHandles="1" noChangeArrowheads="1" noChangeShapeType="1" noCrop="1"/>
          </p:cNvPicPr>
          <p:nvPr/>
        </p:nvPicPr>
        <p:blipFill rotWithShape="1">
          <a:blip r:embed="rId3"/>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3827286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459746224"/>
              </p:ext>
            </p:extLst>
          </p:nvPr>
        </p:nvGraphicFramePr>
        <p:xfrm>
          <a:off x="381000" y="1231900"/>
          <a:ext cx="8498203" cy="4927598"/>
        </p:xfrm>
        <a:graphic>
          <a:graphicData uri="http://schemas.openxmlformats.org/drawingml/2006/table">
            <a:tbl>
              <a:tblPr firstRow="1" bandRow="1">
                <a:tableStyleId>{5940675A-B579-460E-94D1-54222C63F5DA}</a:tableStyleId>
              </a:tblPr>
              <a:tblGrid>
                <a:gridCol w="852805">
                  <a:extLst>
                    <a:ext uri="{9D8B030D-6E8A-4147-A177-3AD203B41FA5}">
                      <a16:colId xmlns:a16="http://schemas.microsoft.com/office/drawing/2014/main" val="3393445736"/>
                    </a:ext>
                  </a:extLst>
                </a:gridCol>
                <a:gridCol w="1274233">
                  <a:extLst>
                    <a:ext uri="{9D8B030D-6E8A-4147-A177-3AD203B41FA5}">
                      <a16:colId xmlns:a16="http://schemas.microsoft.com/office/drawing/2014/main" val="1993953980"/>
                    </a:ext>
                  </a:extLst>
                </a:gridCol>
                <a:gridCol w="1274233">
                  <a:extLst>
                    <a:ext uri="{9D8B030D-6E8A-4147-A177-3AD203B41FA5}">
                      <a16:colId xmlns:a16="http://schemas.microsoft.com/office/drawing/2014/main" val="1820292173"/>
                    </a:ext>
                  </a:extLst>
                </a:gridCol>
                <a:gridCol w="1274233">
                  <a:extLst>
                    <a:ext uri="{9D8B030D-6E8A-4147-A177-3AD203B41FA5}">
                      <a16:colId xmlns:a16="http://schemas.microsoft.com/office/drawing/2014/main" val="3752070985"/>
                    </a:ext>
                  </a:extLst>
                </a:gridCol>
                <a:gridCol w="1274233">
                  <a:extLst>
                    <a:ext uri="{9D8B030D-6E8A-4147-A177-3AD203B41FA5}">
                      <a16:colId xmlns:a16="http://schemas.microsoft.com/office/drawing/2014/main" val="2597461544"/>
                    </a:ext>
                  </a:extLst>
                </a:gridCol>
                <a:gridCol w="1274233">
                  <a:extLst>
                    <a:ext uri="{9D8B030D-6E8A-4147-A177-3AD203B41FA5}">
                      <a16:colId xmlns:a16="http://schemas.microsoft.com/office/drawing/2014/main" val="1749011207"/>
                    </a:ext>
                  </a:extLst>
                </a:gridCol>
                <a:gridCol w="1274233">
                  <a:extLst>
                    <a:ext uri="{9D8B030D-6E8A-4147-A177-3AD203B41FA5}">
                      <a16:colId xmlns:a16="http://schemas.microsoft.com/office/drawing/2014/main" val="3435072157"/>
                    </a:ext>
                  </a:extLst>
                </a:gridCol>
              </a:tblGrid>
              <a:tr h="433730">
                <a:tc>
                  <a:txBody>
                    <a:bodyPr/>
                    <a:lstStyle/>
                    <a:p>
                      <a:pPr algn="ctr"/>
                      <a:endParaRPr lang="en-GB" i="1" dirty="0"/>
                    </a:p>
                  </a:txBody>
                  <a:tcPr/>
                </a:tc>
                <a:tc>
                  <a:txBody>
                    <a:bodyPr/>
                    <a:lstStyle/>
                    <a:p>
                      <a:pPr algn="ctr"/>
                      <a:r>
                        <a:rPr lang="en-GB" i="1" dirty="0"/>
                        <a:t>Is/did</a:t>
                      </a:r>
                    </a:p>
                  </a:txBody>
                  <a:tcPr/>
                </a:tc>
                <a:tc>
                  <a:txBody>
                    <a:bodyPr/>
                    <a:lstStyle/>
                    <a:p>
                      <a:pPr algn="ctr"/>
                      <a:r>
                        <a:rPr lang="en-GB" i="1" dirty="0"/>
                        <a:t>Can/could</a:t>
                      </a:r>
                    </a:p>
                  </a:txBody>
                  <a:tcPr/>
                </a:tc>
                <a:tc>
                  <a:txBody>
                    <a:bodyPr/>
                    <a:lstStyle/>
                    <a:p>
                      <a:pPr algn="ctr"/>
                      <a:r>
                        <a:rPr lang="en-GB" i="1" dirty="0"/>
                        <a:t>Would</a:t>
                      </a:r>
                    </a:p>
                  </a:txBody>
                  <a:tcPr/>
                </a:tc>
                <a:tc>
                  <a:txBody>
                    <a:bodyPr/>
                    <a:lstStyle/>
                    <a:p>
                      <a:pPr algn="ctr"/>
                      <a:r>
                        <a:rPr lang="en-GB" i="1" dirty="0"/>
                        <a:t>Will</a:t>
                      </a:r>
                    </a:p>
                  </a:txBody>
                  <a:tcPr/>
                </a:tc>
                <a:tc>
                  <a:txBody>
                    <a:bodyPr/>
                    <a:lstStyle/>
                    <a:p>
                      <a:pPr algn="ctr"/>
                      <a:r>
                        <a:rPr lang="en-GB" i="1" dirty="0"/>
                        <a:t>Might</a:t>
                      </a:r>
                    </a:p>
                  </a:txBody>
                  <a:tcPr/>
                </a:tc>
                <a:tc>
                  <a:txBody>
                    <a:bodyPr/>
                    <a:lstStyle/>
                    <a:p>
                      <a:pPr algn="ctr"/>
                      <a:r>
                        <a:rPr lang="en-GB" i="1" dirty="0"/>
                        <a:t>Should</a:t>
                      </a:r>
                    </a:p>
                  </a:txBody>
                  <a:tcPr/>
                </a:tc>
                <a:extLst>
                  <a:ext uri="{0D108BD9-81ED-4DB2-BD59-A6C34878D82A}">
                    <a16:rowId xmlns:a16="http://schemas.microsoft.com/office/drawing/2014/main" val="1829871776"/>
                  </a:ext>
                </a:extLst>
              </a:tr>
              <a:tr h="748978">
                <a:tc>
                  <a:txBody>
                    <a:bodyPr/>
                    <a:lstStyle/>
                    <a:p>
                      <a:pPr algn="ctr"/>
                      <a:r>
                        <a:rPr lang="en-GB" i="1" dirty="0"/>
                        <a:t>What</a:t>
                      </a: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3348574409"/>
                  </a:ext>
                </a:extLst>
              </a:tr>
              <a:tr h="748978">
                <a:tc>
                  <a:txBody>
                    <a:bodyPr/>
                    <a:lstStyle/>
                    <a:p>
                      <a:pPr algn="ctr"/>
                      <a:r>
                        <a:rPr lang="en-GB" i="1" dirty="0"/>
                        <a:t>Who</a:t>
                      </a: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218565157"/>
                  </a:ext>
                </a:extLst>
              </a:tr>
              <a:tr h="748978">
                <a:tc>
                  <a:txBody>
                    <a:bodyPr/>
                    <a:lstStyle/>
                    <a:p>
                      <a:pPr algn="ctr"/>
                      <a:r>
                        <a:rPr lang="en-GB" i="1" dirty="0"/>
                        <a:t>Where</a:t>
                      </a: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450520644"/>
                  </a:ext>
                </a:extLst>
              </a:tr>
              <a:tr h="748978">
                <a:tc>
                  <a:txBody>
                    <a:bodyPr/>
                    <a:lstStyle/>
                    <a:p>
                      <a:pPr algn="ctr"/>
                      <a:r>
                        <a:rPr lang="en-GB" i="1" dirty="0"/>
                        <a:t>When</a:t>
                      </a: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2904173741"/>
                  </a:ext>
                </a:extLst>
              </a:tr>
              <a:tr h="748978">
                <a:tc>
                  <a:txBody>
                    <a:bodyPr/>
                    <a:lstStyle/>
                    <a:p>
                      <a:pPr algn="ctr"/>
                      <a:r>
                        <a:rPr lang="en-GB" i="1" dirty="0"/>
                        <a:t>How</a:t>
                      </a: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833845594"/>
                  </a:ext>
                </a:extLst>
              </a:tr>
              <a:tr h="748978">
                <a:tc>
                  <a:txBody>
                    <a:bodyPr/>
                    <a:lstStyle/>
                    <a:p>
                      <a:pPr algn="ctr"/>
                      <a:r>
                        <a:rPr lang="en-GB" i="1" dirty="0"/>
                        <a:t>Why</a:t>
                      </a: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2001609507"/>
                  </a:ext>
                </a:extLst>
              </a:tr>
            </a:tbl>
          </a:graphicData>
        </a:graphic>
      </p:graphicFrame>
      <p:sp>
        <p:nvSpPr>
          <p:cNvPr id="4" name="Right Arrow 3"/>
          <p:cNvSpPr/>
          <p:nvPr/>
        </p:nvSpPr>
        <p:spPr>
          <a:xfrm rot="1663963">
            <a:off x="38344" y="3282949"/>
            <a:ext cx="9309987" cy="825500"/>
          </a:xfrm>
          <a:prstGeom prst="rightArrow">
            <a:avLst/>
          </a:prstGeom>
          <a:gradFill flip="none" rotWithShape="1">
            <a:gsLst>
              <a:gs pos="0">
                <a:srgbClr val="E6151B"/>
              </a:gs>
              <a:gs pos="100000">
                <a:srgbClr val="FDD100"/>
              </a:gs>
            </a:gsLst>
            <a:lin ang="3000000" scaled="0"/>
            <a:tileRect/>
          </a:gra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r"/>
            <a:r>
              <a:rPr lang="en-GB" dirty="0"/>
              <a:t>Higher Order Thinking</a:t>
            </a:r>
          </a:p>
        </p:txBody>
      </p:sp>
      <p:sp>
        <p:nvSpPr>
          <p:cNvPr id="6" name="Rectangle 5"/>
          <p:cNvSpPr/>
          <p:nvPr/>
        </p:nvSpPr>
        <p:spPr>
          <a:xfrm>
            <a:off x="5473700" y="1727200"/>
            <a:ext cx="2844800" cy="1587500"/>
          </a:xfrm>
          <a:prstGeom prst="rect">
            <a:avLst/>
          </a:prstGeom>
          <a:solidFill>
            <a:srgbClr val="C7D71E"/>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r>
              <a:rPr lang="en-GB" sz="1600" dirty="0"/>
              <a:t>Use the questioning matrix to plot potential questions you might be asked about each Section of your assessment – then you can prepare potential responses!</a:t>
            </a:r>
          </a:p>
        </p:txBody>
      </p:sp>
      <p:pic>
        <p:nvPicPr>
          <p:cNvPr id="2" name="Picture 1">
            <a:extLst>
              <a:ext uri="{FF2B5EF4-FFF2-40B4-BE49-F238E27FC236}">
                <a16:creationId xmlns:a16="http://schemas.microsoft.com/office/drawing/2014/main" id="{65B83145-3FAD-7EED-98FA-4D7FEBAA32B1}"/>
              </a:ext>
            </a:extLst>
          </p:cNvPr>
          <p:cNvPicPr>
            <a:picLocks noGrp="1" noRot="1" noMove="1" noResize="1" noEditPoints="1" noAdjustHandles="1" noChangeArrowheads="1" noChangeShapeType="1" noCrop="1"/>
          </p:cNvPicPr>
          <p:nvPr/>
        </p:nvPicPr>
        <p:blipFill rotWithShape="1">
          <a:blip r:embed="rId3"/>
          <a:srcRect l="14665" t="1" r="11395" b="1"/>
          <a:stretch/>
        </p:blipFill>
        <p:spPr>
          <a:xfrm>
            <a:off x="8508940" y="6275211"/>
            <a:ext cx="486743" cy="527403"/>
          </a:xfrm>
          <a:prstGeom prst="rect">
            <a:avLst/>
          </a:prstGeom>
        </p:spPr>
      </p:pic>
      <p:sp>
        <p:nvSpPr>
          <p:cNvPr id="7" name="Date Placeholder 6">
            <a:extLst>
              <a:ext uri="{FF2B5EF4-FFF2-40B4-BE49-F238E27FC236}">
                <a16:creationId xmlns:a16="http://schemas.microsoft.com/office/drawing/2014/main" id="{6EDDE89A-4F33-214D-94F0-718738E57A84}"/>
              </a:ext>
            </a:extLst>
          </p:cNvPr>
          <p:cNvSpPr>
            <a:spLocks noGrp="1"/>
          </p:cNvSpPr>
          <p:nvPr>
            <p:ph type="dt" sz="half" idx="10"/>
          </p:nvPr>
        </p:nvSpPr>
        <p:spPr/>
        <p:txBody>
          <a:bodyPr/>
          <a:lstStyle/>
          <a:p>
            <a:r>
              <a:rPr lang="en-US"/>
              <a:t>v2 11/10/2024</a:t>
            </a:r>
            <a:endParaRPr lang="en-GB"/>
          </a:p>
        </p:txBody>
      </p:sp>
      <p:sp>
        <p:nvSpPr>
          <p:cNvPr id="8" name="Footer Placeholder 7">
            <a:extLst>
              <a:ext uri="{FF2B5EF4-FFF2-40B4-BE49-F238E27FC236}">
                <a16:creationId xmlns:a16="http://schemas.microsoft.com/office/drawing/2014/main" id="{44E99511-E12A-0F97-AFD4-BA7E603B2998}"/>
              </a:ext>
            </a:extLst>
          </p:cNvPr>
          <p:cNvSpPr>
            <a:spLocks noGrp="1"/>
          </p:cNvSpPr>
          <p:nvPr>
            <p:ph type="ftr" sz="quarter" idx="11"/>
          </p:nvPr>
        </p:nvSpPr>
        <p:spPr/>
        <p:txBody>
          <a:bodyPr/>
          <a:lstStyle/>
          <a:p>
            <a:r>
              <a:rPr lang="en-US"/>
              <a:t>ESB-RES-C161 ESB Level 3 Certificate in Speech (Grade 8) 4.1: Responding, Questioning and Listening</a:t>
            </a:r>
            <a:endParaRPr lang="en-GB" dirty="0"/>
          </a:p>
        </p:txBody>
      </p:sp>
      <p:sp>
        <p:nvSpPr>
          <p:cNvPr id="9" name="Slide Number Placeholder 8">
            <a:extLst>
              <a:ext uri="{FF2B5EF4-FFF2-40B4-BE49-F238E27FC236}">
                <a16:creationId xmlns:a16="http://schemas.microsoft.com/office/drawing/2014/main" id="{E6F4AB4F-D15E-6DCB-969C-92C1AB07F943}"/>
              </a:ext>
            </a:extLst>
          </p:cNvPr>
          <p:cNvSpPr>
            <a:spLocks noGrp="1"/>
          </p:cNvSpPr>
          <p:nvPr>
            <p:ph type="sldNum" sz="quarter" idx="12"/>
          </p:nvPr>
        </p:nvSpPr>
        <p:spPr/>
        <p:txBody>
          <a:bodyPr/>
          <a:lstStyle/>
          <a:p>
            <a:fld id="{EFC07C4F-4DD7-4452-9CBE-7B4BC77324C7}" type="slidenum">
              <a:rPr lang="en-GB" smtClean="0"/>
              <a:t>10</a:t>
            </a:fld>
            <a:endParaRPr lang="en-GB" dirty="0"/>
          </a:p>
        </p:txBody>
      </p:sp>
    </p:spTree>
    <p:extLst>
      <p:ext uri="{BB962C8B-B14F-4D97-AF65-F5344CB8AC3E}">
        <p14:creationId xmlns:p14="http://schemas.microsoft.com/office/powerpoint/2010/main" val="4137316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650" y="1256189"/>
            <a:ext cx="7886700" cy="661512"/>
          </a:xfrm>
        </p:spPr>
        <p:txBody>
          <a:bodyPr>
            <a:normAutofit fontScale="90000"/>
          </a:bodyPr>
          <a:lstStyle/>
          <a:p>
            <a:r>
              <a:rPr lang="en-GB" b="1" i="1" dirty="0">
                <a:latin typeface="+mn-lt"/>
              </a:rPr>
              <a:t>Example Questions and Answers</a:t>
            </a:r>
          </a:p>
        </p:txBody>
      </p:sp>
      <p:pic>
        <p:nvPicPr>
          <p:cNvPr id="3" name="PADqvU185BM"/>
          <p:cNvPicPr>
            <a:picLocks noRot="1" noChangeAspect="1"/>
          </p:cNvPicPr>
          <p:nvPr>
            <a:videoFile r:link="rId1"/>
          </p:nvPr>
        </p:nvPicPr>
        <p:blipFill>
          <a:blip r:embed="rId4"/>
          <a:stretch>
            <a:fillRect/>
          </a:stretch>
        </p:blipFill>
        <p:spPr>
          <a:xfrm>
            <a:off x="1358900" y="2171700"/>
            <a:ext cx="6553200" cy="3686175"/>
          </a:xfrm>
          <a:prstGeom prst="rect">
            <a:avLst/>
          </a:prstGeom>
        </p:spPr>
      </p:pic>
      <p:pic>
        <p:nvPicPr>
          <p:cNvPr id="4" name="Picture 3">
            <a:extLst>
              <a:ext uri="{FF2B5EF4-FFF2-40B4-BE49-F238E27FC236}">
                <a16:creationId xmlns:a16="http://schemas.microsoft.com/office/drawing/2014/main" id="{197408BA-1E30-D4A7-E9AF-E0AF56E561BF}"/>
              </a:ext>
            </a:extLst>
          </p:cNvPr>
          <p:cNvPicPr>
            <a:picLocks noGrp="1" noRot="1" noMove="1" noResize="1" noEditPoints="1" noAdjustHandles="1" noChangeArrowheads="1" noChangeShapeType="1" noCrop="1"/>
          </p:cNvPicPr>
          <p:nvPr/>
        </p:nvPicPr>
        <p:blipFill rotWithShape="1">
          <a:blip r:embed="rId5"/>
          <a:srcRect l="14665" t="1" r="11395" b="1"/>
          <a:stretch/>
        </p:blipFill>
        <p:spPr>
          <a:xfrm>
            <a:off x="8508940" y="6275211"/>
            <a:ext cx="486743" cy="527403"/>
          </a:xfrm>
          <a:prstGeom prst="rect">
            <a:avLst/>
          </a:prstGeom>
        </p:spPr>
      </p:pic>
      <p:sp>
        <p:nvSpPr>
          <p:cNvPr id="5" name="Date Placeholder 4">
            <a:extLst>
              <a:ext uri="{FF2B5EF4-FFF2-40B4-BE49-F238E27FC236}">
                <a16:creationId xmlns:a16="http://schemas.microsoft.com/office/drawing/2014/main" id="{BB4AD2E4-EB71-6A01-34FB-1BD064AD1779}"/>
              </a:ext>
            </a:extLst>
          </p:cNvPr>
          <p:cNvSpPr>
            <a:spLocks noGrp="1"/>
          </p:cNvSpPr>
          <p:nvPr>
            <p:ph type="dt" sz="half" idx="10"/>
          </p:nvPr>
        </p:nvSpPr>
        <p:spPr/>
        <p:txBody>
          <a:bodyPr/>
          <a:lstStyle/>
          <a:p>
            <a:r>
              <a:rPr lang="en-US"/>
              <a:t>v2 11/10/2024</a:t>
            </a:r>
            <a:endParaRPr lang="en-GB"/>
          </a:p>
        </p:txBody>
      </p:sp>
      <p:sp>
        <p:nvSpPr>
          <p:cNvPr id="6" name="Footer Placeholder 5">
            <a:extLst>
              <a:ext uri="{FF2B5EF4-FFF2-40B4-BE49-F238E27FC236}">
                <a16:creationId xmlns:a16="http://schemas.microsoft.com/office/drawing/2014/main" id="{236ADE94-609B-4E2D-6414-C156ED5E19EA}"/>
              </a:ext>
            </a:extLst>
          </p:cNvPr>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7" name="Slide Number Placeholder 6">
            <a:extLst>
              <a:ext uri="{FF2B5EF4-FFF2-40B4-BE49-F238E27FC236}">
                <a16:creationId xmlns:a16="http://schemas.microsoft.com/office/drawing/2014/main" id="{BBEC5835-68D3-A449-3054-D18C101D4A62}"/>
              </a:ext>
            </a:extLst>
          </p:cNvPr>
          <p:cNvSpPr>
            <a:spLocks noGrp="1"/>
          </p:cNvSpPr>
          <p:nvPr>
            <p:ph type="sldNum" sz="quarter" idx="12"/>
          </p:nvPr>
        </p:nvSpPr>
        <p:spPr/>
        <p:txBody>
          <a:bodyPr/>
          <a:lstStyle/>
          <a:p>
            <a:fld id="{EFC07C4F-4DD7-4452-9CBE-7B4BC77324C7}" type="slidenum">
              <a:rPr lang="en-GB" smtClean="0"/>
              <a:t>11</a:t>
            </a:fld>
            <a:endParaRPr lang="en-GB"/>
          </a:p>
        </p:txBody>
      </p:sp>
    </p:spTree>
    <p:extLst>
      <p:ext uri="{BB962C8B-B14F-4D97-AF65-F5344CB8AC3E}">
        <p14:creationId xmlns:p14="http://schemas.microsoft.com/office/powerpoint/2010/main" val="4283786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7A73-8511-DD43-BE87-4328925D31A2}"/>
              </a:ext>
            </a:extLst>
          </p:cNvPr>
          <p:cNvSpPr>
            <a:spLocks noGrp="1"/>
          </p:cNvSpPr>
          <p:nvPr>
            <p:ph type="title"/>
          </p:nvPr>
        </p:nvSpPr>
        <p:spPr>
          <a:xfrm>
            <a:off x="298128" y="1022584"/>
            <a:ext cx="7886700" cy="648072"/>
          </a:xfrm>
        </p:spPr>
        <p:txBody>
          <a:bodyPr>
            <a:normAutofit/>
          </a:bodyPr>
          <a:lstStyle/>
          <a:p>
            <a:r>
              <a:rPr lang="en-US" sz="3600" b="1" i="1" dirty="0">
                <a:latin typeface="+mn-lt"/>
              </a:rPr>
              <a:t>Relevant Grade Descriptors</a:t>
            </a:r>
          </a:p>
        </p:txBody>
      </p:sp>
      <p:sp>
        <p:nvSpPr>
          <p:cNvPr id="3" name="Date Placeholder 2">
            <a:extLst>
              <a:ext uri="{FF2B5EF4-FFF2-40B4-BE49-F238E27FC236}">
                <a16:creationId xmlns:a16="http://schemas.microsoft.com/office/drawing/2014/main" id="{EAE7C02B-C5E1-7A4E-85E0-707A23B3F284}"/>
              </a:ext>
            </a:extLst>
          </p:cNvPr>
          <p:cNvSpPr>
            <a:spLocks noGrp="1"/>
          </p:cNvSpPr>
          <p:nvPr>
            <p:ph type="dt" sz="half" idx="10"/>
          </p:nvPr>
        </p:nvSpPr>
        <p:spPr>
          <a:xfrm>
            <a:off x="171287" y="6508837"/>
            <a:ext cx="1046615" cy="365125"/>
          </a:xfrm>
        </p:spPr>
        <p:txBody>
          <a:bodyPr/>
          <a:lstStyle/>
          <a:p>
            <a:r>
              <a:rPr lang="en-US"/>
              <a:t>v2 11/10/2024</a:t>
            </a:r>
            <a:endParaRPr lang="en-GB" dirty="0"/>
          </a:p>
        </p:txBody>
      </p:sp>
      <p:sp>
        <p:nvSpPr>
          <p:cNvPr id="4"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a:xfrm>
            <a:off x="2363909" y="6508837"/>
            <a:ext cx="4906024" cy="365125"/>
          </a:xfrm>
        </p:spPr>
        <p:txBody>
          <a:bodyPr/>
          <a:lstStyle/>
          <a:p>
            <a:r>
              <a:rPr lang="en-US" dirty="0"/>
              <a:t>ESB-RES-C161 ESB Level 3 Certificate in Speech (Grade 8) 4.1: Responding, Questioning and Listening</a:t>
            </a:r>
            <a:endParaRPr lang="en-GB" dirty="0"/>
          </a:p>
        </p:txBody>
      </p:sp>
      <p:sp>
        <p:nvSpPr>
          <p:cNvPr id="5" name="Slide Number Placeholder 4">
            <a:extLst>
              <a:ext uri="{FF2B5EF4-FFF2-40B4-BE49-F238E27FC236}">
                <a16:creationId xmlns:a16="http://schemas.microsoft.com/office/drawing/2014/main" id="{D869DDC0-3EF1-4D47-B239-B6DE7EB0D2B8}"/>
              </a:ext>
            </a:extLst>
          </p:cNvPr>
          <p:cNvSpPr>
            <a:spLocks noGrp="1"/>
          </p:cNvSpPr>
          <p:nvPr>
            <p:ph type="sldNum" sz="quarter" idx="12"/>
          </p:nvPr>
        </p:nvSpPr>
        <p:spPr/>
        <p:txBody>
          <a:bodyPr/>
          <a:lstStyle/>
          <a:p>
            <a:fld id="{EFC07C4F-4DD7-4452-9CBE-7B4BC77324C7}" type="slidenum">
              <a:rPr lang="en-GB" smtClean="0"/>
              <a:t>2</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452901038"/>
              </p:ext>
            </p:extLst>
          </p:nvPr>
        </p:nvGraphicFramePr>
        <p:xfrm>
          <a:off x="374360" y="1670656"/>
          <a:ext cx="8390286" cy="4909529"/>
        </p:xfrm>
        <a:graphic>
          <a:graphicData uri="http://schemas.openxmlformats.org/drawingml/2006/table">
            <a:tbl>
              <a:tblPr firstRow="1" firstCol="1" bandRow="1">
                <a:tableStyleId>{5940675A-B579-460E-94D1-54222C63F5DA}</a:tableStyleId>
              </a:tblPr>
              <a:tblGrid>
                <a:gridCol w="1398381">
                  <a:extLst>
                    <a:ext uri="{9D8B030D-6E8A-4147-A177-3AD203B41FA5}">
                      <a16:colId xmlns:a16="http://schemas.microsoft.com/office/drawing/2014/main" val="3647180846"/>
                    </a:ext>
                  </a:extLst>
                </a:gridCol>
                <a:gridCol w="1398381">
                  <a:extLst>
                    <a:ext uri="{9D8B030D-6E8A-4147-A177-3AD203B41FA5}">
                      <a16:colId xmlns:a16="http://schemas.microsoft.com/office/drawing/2014/main" val="4265856172"/>
                    </a:ext>
                  </a:extLst>
                </a:gridCol>
                <a:gridCol w="1398381">
                  <a:extLst>
                    <a:ext uri="{9D8B030D-6E8A-4147-A177-3AD203B41FA5}">
                      <a16:colId xmlns:a16="http://schemas.microsoft.com/office/drawing/2014/main" val="133678808"/>
                    </a:ext>
                  </a:extLst>
                </a:gridCol>
                <a:gridCol w="1398381">
                  <a:extLst>
                    <a:ext uri="{9D8B030D-6E8A-4147-A177-3AD203B41FA5}">
                      <a16:colId xmlns:a16="http://schemas.microsoft.com/office/drawing/2014/main" val="2519826727"/>
                    </a:ext>
                  </a:extLst>
                </a:gridCol>
                <a:gridCol w="1398381">
                  <a:extLst>
                    <a:ext uri="{9D8B030D-6E8A-4147-A177-3AD203B41FA5}">
                      <a16:colId xmlns:a16="http://schemas.microsoft.com/office/drawing/2014/main" val="769419772"/>
                    </a:ext>
                  </a:extLst>
                </a:gridCol>
                <a:gridCol w="1398381">
                  <a:extLst>
                    <a:ext uri="{9D8B030D-6E8A-4147-A177-3AD203B41FA5}">
                      <a16:colId xmlns:a16="http://schemas.microsoft.com/office/drawing/2014/main" val="541895946"/>
                    </a:ext>
                  </a:extLst>
                </a:gridCol>
              </a:tblGrid>
              <a:tr h="462774">
                <a:tc>
                  <a:txBody>
                    <a:bodyPr/>
                    <a:lstStyle/>
                    <a:p>
                      <a:pPr algn="ctr">
                        <a:lnSpc>
                          <a:spcPts val="1210"/>
                        </a:lnSpc>
                        <a:spcAft>
                          <a:spcPts val="0"/>
                        </a:spcAft>
                      </a:pPr>
                      <a:r>
                        <a:rPr lang="en-GB" sz="1000" b="1" dirty="0">
                          <a:solidFill>
                            <a:srgbClr val="FFFFFF"/>
                          </a:solidFill>
                          <a:effectLst/>
                          <a:latin typeface="Calibri"/>
                          <a:ea typeface="Times New Roman" panose="02020603050405020304" pitchFamily="18" charset="0"/>
                          <a:cs typeface="Times New Roman"/>
                        </a:rPr>
                        <a:t>Section 4:</a:t>
                      </a:r>
                      <a:endParaRPr lang="en-GB" sz="1100" dirty="0">
                        <a:effectLst/>
                        <a:latin typeface="Calibri"/>
                        <a:ea typeface="Calibri" panose="020F0502020204030204" pitchFamily="34" charset="0"/>
                        <a:cs typeface="Times New Roman"/>
                      </a:endParaRPr>
                    </a:p>
                    <a:p>
                      <a:pPr algn="ctr">
                        <a:lnSpc>
                          <a:spcPts val="1210"/>
                        </a:lnSpc>
                        <a:spcAft>
                          <a:spcPts val="0"/>
                        </a:spcAft>
                      </a:pPr>
                      <a:r>
                        <a:rPr lang="en-GB" sz="1000" b="1" dirty="0">
                          <a:solidFill>
                            <a:srgbClr val="FFFFFF"/>
                          </a:solidFill>
                          <a:effectLst/>
                          <a:latin typeface="Calibri"/>
                          <a:ea typeface="Times New Roman" panose="02020603050405020304" pitchFamily="18" charset="0"/>
                          <a:cs typeface="Times New Roman"/>
                        </a:rPr>
                        <a:t>Questions and Discussion</a:t>
                      </a:r>
                      <a:endParaRPr lang="en-GB" sz="1100" dirty="0">
                        <a:effectLst/>
                        <a:latin typeface="Calibri"/>
                        <a:ea typeface="Calibri" panose="020F0502020204030204" pitchFamily="34" charset="0"/>
                        <a:cs typeface="Times New Roman"/>
                      </a:endParaRPr>
                    </a:p>
                  </a:txBody>
                  <a:tcPr anchor="ctr">
                    <a:solidFill>
                      <a:schemeClr val="bg1">
                        <a:lumMod val="75000"/>
                      </a:schemeClr>
                    </a:solidFill>
                  </a:tcPr>
                </a:tc>
                <a:tc>
                  <a:txBody>
                    <a:bodyPr/>
                    <a:lstStyle/>
                    <a:p>
                      <a:pPr algn="ctr">
                        <a:lnSpc>
                          <a:spcPts val="1210"/>
                        </a:lnSpc>
                        <a:spcAft>
                          <a:spcPts val="0"/>
                        </a:spcAft>
                      </a:pPr>
                      <a:r>
                        <a:rPr lang="en-GB" sz="1000" b="1" dirty="0">
                          <a:solidFill>
                            <a:srgbClr val="FFFFFF"/>
                          </a:solidFill>
                          <a:effectLst/>
                          <a:latin typeface="Calibri"/>
                          <a:ea typeface="Times New Roman" panose="02020603050405020304" pitchFamily="18" charset="0"/>
                          <a:cs typeface="Times New Roman"/>
                        </a:rPr>
                        <a:t>Pass</a:t>
                      </a:r>
                      <a:endParaRPr lang="en-GB" sz="1100" dirty="0">
                        <a:effectLst/>
                        <a:latin typeface="Calibri"/>
                        <a:ea typeface="Calibri" panose="020F0502020204030204" pitchFamily="34" charset="0"/>
                        <a:cs typeface="Times New Roman"/>
                      </a:endParaRPr>
                    </a:p>
                  </a:txBody>
                  <a:tcPr anchor="ctr">
                    <a:solidFill>
                      <a:schemeClr val="bg1">
                        <a:lumMod val="75000"/>
                      </a:schemeClr>
                    </a:solidFill>
                  </a:tcPr>
                </a:tc>
                <a:tc>
                  <a:txBody>
                    <a:bodyPr/>
                    <a:lstStyle/>
                    <a:p>
                      <a:pPr algn="ctr">
                        <a:lnSpc>
                          <a:spcPts val="1210"/>
                        </a:lnSpc>
                        <a:spcAft>
                          <a:spcPts val="0"/>
                        </a:spcAft>
                      </a:pPr>
                      <a:r>
                        <a:rPr lang="en-GB" sz="1000" b="1" dirty="0">
                          <a:solidFill>
                            <a:srgbClr val="FFFFFF"/>
                          </a:solidFill>
                          <a:effectLst/>
                          <a:latin typeface="Calibri"/>
                          <a:ea typeface="Times New Roman" panose="02020603050405020304" pitchFamily="18" charset="0"/>
                          <a:cs typeface="Calibri"/>
                        </a:rPr>
                        <a:t>Good Pass</a:t>
                      </a:r>
                      <a:endParaRPr lang="en-GB" sz="1100" dirty="0">
                        <a:effectLst/>
                        <a:latin typeface="Calibri"/>
                        <a:ea typeface="Calibri" panose="020F0502020204030204" pitchFamily="34" charset="0"/>
                        <a:cs typeface="Calibri"/>
                      </a:endParaRPr>
                    </a:p>
                    <a:p>
                      <a:pPr algn="ctr">
                        <a:lnSpc>
                          <a:spcPts val="1210"/>
                        </a:lnSpc>
                        <a:spcAft>
                          <a:spcPts val="0"/>
                        </a:spcAft>
                      </a:pPr>
                      <a:r>
                        <a:rPr lang="en-GB" sz="1000" b="1" dirty="0">
                          <a:solidFill>
                            <a:srgbClr val="FFFFFF"/>
                          </a:solidFill>
                          <a:effectLst/>
                          <a:latin typeface="Calibri"/>
                          <a:ea typeface="Times New Roman" panose="02020603050405020304" pitchFamily="18" charset="0"/>
                          <a:cs typeface="Calibri"/>
                        </a:rPr>
                        <a:t>(Endorsed)</a:t>
                      </a:r>
                      <a:endParaRPr lang="en-GB" sz="1100" dirty="0">
                        <a:effectLst/>
                        <a:latin typeface="Calibri"/>
                        <a:ea typeface="Calibri" panose="020F0502020204030204" pitchFamily="34" charset="0"/>
                        <a:cs typeface="Calibri"/>
                      </a:endParaRPr>
                    </a:p>
                  </a:txBody>
                  <a:tcPr anchor="ctr">
                    <a:solidFill>
                      <a:schemeClr val="bg1">
                        <a:lumMod val="75000"/>
                      </a:schemeClr>
                    </a:solidFill>
                  </a:tcPr>
                </a:tc>
                <a:tc>
                  <a:txBody>
                    <a:bodyPr/>
                    <a:lstStyle/>
                    <a:p>
                      <a:pPr algn="ctr">
                        <a:lnSpc>
                          <a:spcPts val="1210"/>
                        </a:lnSpc>
                        <a:spcAft>
                          <a:spcPts val="0"/>
                        </a:spcAft>
                      </a:pPr>
                      <a:r>
                        <a:rPr lang="en-GB" sz="1000" b="1" dirty="0">
                          <a:solidFill>
                            <a:srgbClr val="FFFFFF"/>
                          </a:solidFill>
                          <a:effectLst/>
                          <a:latin typeface="Calibri"/>
                          <a:ea typeface="Times New Roman" panose="02020603050405020304" pitchFamily="18" charset="0"/>
                          <a:cs typeface="Times New Roman"/>
                        </a:rPr>
                        <a:t>Merit</a:t>
                      </a:r>
                      <a:endParaRPr lang="en-GB" sz="1100" dirty="0">
                        <a:effectLst/>
                        <a:latin typeface="Calibri"/>
                        <a:ea typeface="Calibri" panose="020F0502020204030204" pitchFamily="34" charset="0"/>
                        <a:cs typeface="Times New Roman"/>
                      </a:endParaRPr>
                    </a:p>
                  </a:txBody>
                  <a:tcPr anchor="ctr">
                    <a:solidFill>
                      <a:schemeClr val="bg1">
                        <a:lumMod val="75000"/>
                      </a:schemeClr>
                    </a:solidFill>
                  </a:tcPr>
                </a:tc>
                <a:tc>
                  <a:txBody>
                    <a:bodyPr/>
                    <a:lstStyle/>
                    <a:p>
                      <a:pPr algn="ctr">
                        <a:lnSpc>
                          <a:spcPts val="1210"/>
                        </a:lnSpc>
                        <a:spcAft>
                          <a:spcPts val="0"/>
                        </a:spcAft>
                      </a:pPr>
                      <a:r>
                        <a:rPr lang="en-GB" sz="1000" b="1" spc="-5" dirty="0">
                          <a:solidFill>
                            <a:srgbClr val="FFFFFF"/>
                          </a:solidFill>
                          <a:effectLst/>
                          <a:latin typeface="Calibri"/>
                          <a:ea typeface="Times New Roman" panose="02020603050405020304" pitchFamily="18" charset="0"/>
                          <a:cs typeface="Calibri"/>
                        </a:rPr>
                        <a:t>Merit Plus</a:t>
                      </a:r>
                      <a:endParaRPr lang="en-GB" sz="1100" dirty="0">
                        <a:effectLst/>
                        <a:latin typeface="Calibri"/>
                        <a:ea typeface="Calibri" panose="020F0502020204030204" pitchFamily="34" charset="0"/>
                        <a:cs typeface="Calibri"/>
                      </a:endParaRPr>
                    </a:p>
                    <a:p>
                      <a:pPr algn="ctr">
                        <a:lnSpc>
                          <a:spcPts val="1210"/>
                        </a:lnSpc>
                        <a:spcAft>
                          <a:spcPts val="0"/>
                        </a:spcAft>
                      </a:pPr>
                      <a:r>
                        <a:rPr lang="en-GB" sz="1000" b="1" spc="-5" dirty="0">
                          <a:solidFill>
                            <a:srgbClr val="FFFFFF"/>
                          </a:solidFill>
                          <a:effectLst/>
                          <a:latin typeface="Calibri"/>
                          <a:ea typeface="Times New Roman" panose="02020603050405020304" pitchFamily="18" charset="0"/>
                          <a:cs typeface="Calibri"/>
                        </a:rPr>
                        <a:t>(Endorsed)</a:t>
                      </a:r>
                      <a:endParaRPr lang="en-GB" sz="1100" dirty="0">
                        <a:effectLst/>
                        <a:latin typeface="Calibri"/>
                        <a:ea typeface="Calibri" panose="020F0502020204030204" pitchFamily="34" charset="0"/>
                        <a:cs typeface="Calibri"/>
                      </a:endParaRPr>
                    </a:p>
                  </a:txBody>
                  <a:tcPr anchor="ctr">
                    <a:solidFill>
                      <a:schemeClr val="bg1">
                        <a:lumMod val="75000"/>
                      </a:schemeClr>
                    </a:solidFill>
                  </a:tcPr>
                </a:tc>
                <a:tc>
                  <a:txBody>
                    <a:bodyPr/>
                    <a:lstStyle/>
                    <a:p>
                      <a:pPr algn="ctr">
                        <a:spcAft>
                          <a:spcPts val="0"/>
                        </a:spcAft>
                      </a:pPr>
                      <a:r>
                        <a:rPr lang="en-GB" sz="1000" b="1" dirty="0">
                          <a:solidFill>
                            <a:srgbClr val="FFFFFF"/>
                          </a:solidFill>
                          <a:effectLst/>
                          <a:latin typeface="Calibri"/>
                          <a:ea typeface="Times New Roman" panose="02020603050405020304" pitchFamily="18" charset="0"/>
                          <a:cs typeface="Calibri"/>
                        </a:rPr>
                        <a:t>Distinction</a:t>
                      </a:r>
                      <a:endParaRPr lang="en-GB" sz="1100" dirty="0">
                        <a:effectLst/>
                        <a:latin typeface="Calibri"/>
                        <a:ea typeface="Calibri" panose="020F0502020204030204" pitchFamily="34" charset="0"/>
                        <a:cs typeface="Calibri"/>
                      </a:endParaRPr>
                    </a:p>
                  </a:txBody>
                  <a:tcPr anchor="ctr">
                    <a:solidFill>
                      <a:schemeClr val="bg1">
                        <a:lumMod val="75000"/>
                      </a:schemeClr>
                    </a:solidFill>
                  </a:tcPr>
                </a:tc>
                <a:extLst>
                  <a:ext uri="{0D108BD9-81ED-4DB2-BD59-A6C34878D82A}">
                    <a16:rowId xmlns:a16="http://schemas.microsoft.com/office/drawing/2014/main" val="1696722867"/>
                  </a:ext>
                </a:extLst>
              </a:tr>
              <a:tr h="657847">
                <a:tc>
                  <a:txBody>
                    <a:bodyPr/>
                    <a:lstStyle/>
                    <a:p>
                      <a:pPr algn="ctr">
                        <a:lnSpc>
                          <a:spcPts val="1210"/>
                        </a:lnSpc>
                        <a:spcBef>
                          <a:spcPts val="100"/>
                        </a:spcBef>
                        <a:spcAft>
                          <a:spcPts val="0"/>
                        </a:spcAft>
                      </a:pPr>
                      <a:r>
                        <a:rPr lang="en-GB" sz="1000" b="1" dirty="0">
                          <a:effectLst/>
                          <a:latin typeface="Calibri"/>
                          <a:ea typeface="Times New Roman" panose="02020603050405020304" pitchFamily="18" charset="0"/>
                          <a:cs typeface="Times New Roman"/>
                        </a:rPr>
                        <a:t>Response to Questions and Challenges</a:t>
                      </a:r>
                      <a:endParaRPr lang="en-GB" sz="1100" dirty="0">
                        <a:effectLst/>
                        <a:latin typeface="Calibri"/>
                        <a:ea typeface="Calibri" panose="020F0502020204030204" pitchFamily="34" charset="0"/>
                        <a:cs typeface="Times New Roman"/>
                      </a:endParaRPr>
                    </a:p>
                  </a:txBody>
                  <a:tcPr>
                    <a:solidFill>
                      <a:schemeClr val="bg1">
                        <a:lumMod val="95000"/>
                      </a:schemeClr>
                    </a:solidFill>
                  </a:tcPr>
                </a:tc>
                <a:tc>
                  <a:txBody>
                    <a:bodyPr/>
                    <a:lstStyle/>
                    <a:p>
                      <a:pPr>
                        <a:lnSpc>
                          <a:spcPts val="1210"/>
                        </a:lnSpc>
                        <a:spcBef>
                          <a:spcPts val="100"/>
                        </a:spcBef>
                        <a:spcAft>
                          <a:spcPts val="0"/>
                        </a:spcAft>
                      </a:pPr>
                      <a:r>
                        <a:rPr lang="en-GB" sz="1000" dirty="0">
                          <a:effectLst/>
                          <a:latin typeface="Calibri" panose="020F0502020204030204" pitchFamily="34" charset="0"/>
                          <a:ea typeface="Times New Roman" panose="02020603050405020304" pitchFamily="18" charset="0"/>
                          <a:cs typeface="Times New Roman" panose="02020603050405020304" pitchFamily="18" charset="0"/>
                        </a:rPr>
                        <a:t>Some ability to respond to challenges.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ts val="1210"/>
                        </a:lnSpc>
                        <a:spcBef>
                          <a:spcPts val="100"/>
                        </a:spcBef>
                        <a:spcAft>
                          <a:spcPts val="0"/>
                        </a:spcAft>
                      </a:pPr>
                      <a:r>
                        <a:rPr lang="en-GB" sz="1000" dirty="0">
                          <a:effectLst/>
                          <a:latin typeface="Calibri"/>
                          <a:ea typeface="Times New Roman" panose="02020603050405020304" pitchFamily="18" charset="0"/>
                          <a:cs typeface="Calibri"/>
                        </a:rPr>
                        <a:t>Responds well to challenges.</a:t>
                      </a:r>
                      <a:endParaRPr lang="en-GB" sz="1100" dirty="0">
                        <a:effectLst/>
                        <a:latin typeface="Calibri"/>
                        <a:ea typeface="Calibri" panose="020F0502020204030204" pitchFamily="34" charset="0"/>
                        <a:cs typeface="Calibri"/>
                      </a:endParaRPr>
                    </a:p>
                  </a:txBody>
                  <a:tcPr/>
                </a:tc>
                <a:tc>
                  <a:txBody>
                    <a:bodyPr/>
                    <a:lstStyle/>
                    <a:p>
                      <a:pPr>
                        <a:lnSpc>
                          <a:spcPts val="1210"/>
                        </a:lnSpc>
                        <a:spcBef>
                          <a:spcPts val="100"/>
                        </a:spcBef>
                        <a:spcAft>
                          <a:spcPts val="0"/>
                        </a:spcAft>
                      </a:pPr>
                      <a:r>
                        <a:rPr lang="en-GB" sz="1000" dirty="0">
                          <a:effectLst/>
                          <a:latin typeface="Calibri"/>
                          <a:ea typeface="Times New Roman" panose="02020603050405020304" pitchFamily="18" charset="0"/>
                          <a:cs typeface="Times New Roman"/>
                        </a:rPr>
                        <a:t>Fuller, fluent responses drawn from own understanding or experience.</a:t>
                      </a:r>
                      <a:endParaRPr lang="en-GB" sz="1100" dirty="0">
                        <a:effectLst/>
                        <a:latin typeface="Calibri"/>
                        <a:ea typeface="Calibri" panose="020F0502020204030204" pitchFamily="34" charset="0"/>
                        <a:cs typeface="Times New Roman"/>
                      </a:endParaRPr>
                    </a:p>
                  </a:txBody>
                  <a:tcPr/>
                </a:tc>
                <a:tc>
                  <a:txBody>
                    <a:bodyPr/>
                    <a:lstStyle/>
                    <a:p>
                      <a:pPr>
                        <a:lnSpc>
                          <a:spcPts val="1210"/>
                        </a:lnSpc>
                        <a:spcBef>
                          <a:spcPts val="100"/>
                        </a:spcBef>
                        <a:spcAft>
                          <a:spcPts val="0"/>
                        </a:spcAft>
                      </a:pPr>
                      <a:r>
                        <a:rPr lang="en-GB" sz="1000" spc="-5" dirty="0">
                          <a:effectLst/>
                          <a:latin typeface="Calibri" panose="020F0502020204030204" pitchFamily="34" charset="0"/>
                          <a:ea typeface="Times New Roman" panose="02020603050405020304" pitchFamily="18" charset="0"/>
                          <a:cs typeface="Calibri" panose="020F0502020204030204" pitchFamily="34" charset="0"/>
                        </a:rPr>
                        <a:t>Fluent responses show good engagement with the topic material.</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spcBef>
                          <a:spcPts val="100"/>
                        </a:spcBef>
                        <a:spcAft>
                          <a:spcPts val="0"/>
                        </a:spcAft>
                      </a:pPr>
                      <a:r>
                        <a:rPr lang="en-GB" sz="1000" dirty="0">
                          <a:effectLst/>
                          <a:latin typeface="Calibri"/>
                          <a:ea typeface="Times New Roman" panose="02020603050405020304" pitchFamily="18" charset="0"/>
                          <a:cs typeface="Calibri"/>
                        </a:rPr>
                        <a:t>Mature responses develop topic material, showing excellent communication skills.</a:t>
                      </a:r>
                      <a:endParaRPr lang="en-GB" sz="1100" dirty="0">
                        <a:effectLst/>
                        <a:latin typeface="Calibri"/>
                        <a:ea typeface="Calibri" panose="020F0502020204030204" pitchFamily="34" charset="0"/>
                        <a:cs typeface="Calibri"/>
                      </a:endParaRPr>
                    </a:p>
                  </a:txBody>
                  <a:tcPr/>
                </a:tc>
                <a:extLst>
                  <a:ext uri="{0D108BD9-81ED-4DB2-BD59-A6C34878D82A}">
                    <a16:rowId xmlns:a16="http://schemas.microsoft.com/office/drawing/2014/main" val="316596671"/>
                  </a:ext>
                </a:extLst>
              </a:tr>
              <a:tr h="748770">
                <a:tc>
                  <a:txBody>
                    <a:bodyPr/>
                    <a:lstStyle/>
                    <a:p>
                      <a:pPr algn="ctr">
                        <a:lnSpc>
                          <a:spcPts val="1210"/>
                        </a:lnSpc>
                        <a:spcBef>
                          <a:spcPts val="100"/>
                        </a:spcBef>
                        <a:spcAft>
                          <a:spcPts val="0"/>
                        </a:spcAft>
                      </a:pPr>
                      <a:r>
                        <a:rPr lang="en-GB" sz="1000" b="1" dirty="0">
                          <a:effectLst/>
                          <a:latin typeface="Calibri" panose="020F0502020204030204" pitchFamily="34" charset="0"/>
                          <a:ea typeface="Times New Roman" panose="02020603050405020304" pitchFamily="18" charset="0"/>
                          <a:cs typeface="Times New Roman" panose="02020603050405020304" pitchFamily="18" charset="0"/>
                        </a:rPr>
                        <a:t>Questioning</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1">
                        <a:lumMod val="95000"/>
                      </a:schemeClr>
                    </a:solidFill>
                  </a:tcPr>
                </a:tc>
                <a:tc>
                  <a:txBody>
                    <a:bodyPr/>
                    <a:lstStyle/>
                    <a:p>
                      <a:pPr>
                        <a:lnSpc>
                          <a:spcPts val="1210"/>
                        </a:lnSpc>
                        <a:spcBef>
                          <a:spcPts val="100"/>
                        </a:spcBef>
                        <a:spcAft>
                          <a:spcPts val="0"/>
                        </a:spcAft>
                      </a:pPr>
                      <a:r>
                        <a:rPr lang="en-GB" sz="1000" dirty="0">
                          <a:effectLst/>
                          <a:latin typeface="Calibri"/>
                          <a:ea typeface="Times New Roman" panose="02020603050405020304" pitchFamily="18" charset="0"/>
                          <a:cs typeface="Times New Roman"/>
                        </a:rPr>
                        <a:t>Able to use open questions.</a:t>
                      </a:r>
                      <a:endParaRPr lang="en-GB" sz="1100" dirty="0">
                        <a:effectLst/>
                        <a:latin typeface="Times New Roman"/>
                        <a:ea typeface="Calibri" panose="020F0502020204030204" pitchFamily="34" charset="0"/>
                        <a:cs typeface="Times New Roman"/>
                      </a:endParaRPr>
                    </a:p>
                  </a:txBody>
                  <a:tcPr/>
                </a:tc>
                <a:tc>
                  <a:txBody>
                    <a:bodyPr/>
                    <a:lstStyle/>
                    <a:p>
                      <a:pPr lvl="0">
                        <a:lnSpc>
                          <a:spcPts val="1210"/>
                        </a:lnSpc>
                        <a:spcBef>
                          <a:spcPts val="100"/>
                        </a:spcBef>
                        <a:spcAft>
                          <a:spcPts val="0"/>
                        </a:spcAft>
                        <a:buNone/>
                      </a:pPr>
                      <a:r>
                        <a:rPr lang="en-GB" sz="1000" b="0" i="0" u="none" strike="noStrike" noProof="0" dirty="0">
                          <a:solidFill>
                            <a:srgbClr val="000000"/>
                          </a:solidFill>
                          <a:effectLst/>
                          <a:latin typeface="Calibri"/>
                        </a:rPr>
                        <a:t>Able to use open, apposite questions.</a:t>
                      </a:r>
                      <a:endParaRPr lang="en-US" b="0" i="0" u="none" strike="noStrike" noProof="0" dirty="0">
                        <a:solidFill>
                          <a:srgbClr val="000000"/>
                        </a:solidFill>
                        <a:latin typeface="Calibri"/>
                      </a:endParaRPr>
                    </a:p>
                  </a:txBody>
                  <a:tcPr/>
                </a:tc>
                <a:tc>
                  <a:txBody>
                    <a:bodyPr/>
                    <a:lstStyle/>
                    <a:p>
                      <a:pPr>
                        <a:lnSpc>
                          <a:spcPts val="1210"/>
                        </a:lnSpc>
                        <a:spcBef>
                          <a:spcPts val="100"/>
                        </a:spcBef>
                        <a:spcAft>
                          <a:spcPts val="0"/>
                        </a:spcAft>
                      </a:pPr>
                      <a:r>
                        <a:rPr lang="en-GB" sz="1000" dirty="0">
                          <a:effectLst/>
                          <a:latin typeface="Calibri"/>
                          <a:ea typeface="Times New Roman" panose="02020603050405020304" pitchFamily="18" charset="0"/>
                          <a:cs typeface="Times New Roman"/>
                        </a:rPr>
                        <a:t>Analytical questions from personal interest.</a:t>
                      </a:r>
                      <a:endParaRPr lang="en-GB" sz="1100" dirty="0">
                        <a:effectLst/>
                        <a:latin typeface="Calibri"/>
                        <a:ea typeface="Calibri" panose="020F0502020204030204" pitchFamily="34" charset="0"/>
                        <a:cs typeface="Times New Roman"/>
                      </a:endParaRPr>
                    </a:p>
                  </a:txBody>
                  <a:tcPr/>
                </a:tc>
                <a:tc>
                  <a:txBody>
                    <a:bodyPr/>
                    <a:lstStyle/>
                    <a:p>
                      <a:pPr>
                        <a:lnSpc>
                          <a:spcPts val="1210"/>
                        </a:lnSpc>
                        <a:spcBef>
                          <a:spcPts val="100"/>
                        </a:spcBef>
                        <a:spcAft>
                          <a:spcPts val="0"/>
                        </a:spcAft>
                      </a:pPr>
                      <a:r>
                        <a:rPr lang="en-GB" sz="1000" spc="-5" dirty="0">
                          <a:effectLst/>
                          <a:latin typeface="Calibri"/>
                          <a:ea typeface="Times New Roman" panose="02020603050405020304" pitchFamily="18" charset="0"/>
                          <a:cs typeface="Calibri"/>
                        </a:rPr>
                        <a:t>Questions promote further understanding.</a:t>
                      </a:r>
                      <a:endParaRPr lang="en-GB" sz="1100" dirty="0">
                        <a:effectLst/>
                        <a:latin typeface="Calibri"/>
                        <a:ea typeface="Calibri" panose="020F0502020204030204" pitchFamily="34" charset="0"/>
                        <a:cs typeface="Calibri"/>
                      </a:endParaRPr>
                    </a:p>
                  </a:txBody>
                  <a:tcPr/>
                </a:tc>
                <a:tc>
                  <a:txBody>
                    <a:bodyPr/>
                    <a:lstStyle/>
                    <a:p>
                      <a:pPr>
                        <a:spcBef>
                          <a:spcPts val="100"/>
                        </a:spcBef>
                        <a:spcAft>
                          <a:spcPts val="0"/>
                        </a:spcAft>
                      </a:pPr>
                      <a:r>
                        <a:rPr lang="en-GB" sz="1000" dirty="0">
                          <a:effectLst/>
                          <a:latin typeface="Calibri" panose="020F0502020204030204" pitchFamily="34" charset="0"/>
                          <a:ea typeface="Times New Roman" panose="02020603050405020304" pitchFamily="18" charset="0"/>
                          <a:cs typeface="Calibri" panose="020F0502020204030204" pitchFamily="34" charset="0"/>
                        </a:rPr>
                        <a:t>Challenges thinking with perceptive questions. Pertinent questions contribute to pace and group dynamics.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289721903"/>
                  </a:ext>
                </a:extLst>
              </a:tr>
              <a:tr h="1034783">
                <a:tc>
                  <a:txBody>
                    <a:bodyPr/>
                    <a:lstStyle/>
                    <a:p>
                      <a:pPr algn="ctr">
                        <a:lnSpc>
                          <a:spcPts val="1210"/>
                        </a:lnSpc>
                        <a:spcBef>
                          <a:spcPts val="100"/>
                        </a:spcBef>
                        <a:spcAft>
                          <a:spcPts val="0"/>
                        </a:spcAft>
                      </a:pPr>
                      <a:r>
                        <a:rPr lang="en-GB" sz="1000" b="1" dirty="0">
                          <a:effectLst/>
                          <a:latin typeface="Calibri" panose="020F0502020204030204" pitchFamily="34" charset="0"/>
                          <a:ea typeface="Times New Roman" panose="02020603050405020304" pitchFamily="18" charset="0"/>
                          <a:cs typeface="Times New Roman" panose="02020603050405020304" pitchFamily="18" charset="0"/>
                        </a:rPr>
                        <a:t>Taking part in the Group</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1">
                        <a:lumMod val="95000"/>
                      </a:schemeClr>
                    </a:solidFill>
                  </a:tcPr>
                </a:tc>
                <a:tc>
                  <a:txBody>
                    <a:bodyPr/>
                    <a:lstStyle/>
                    <a:p>
                      <a:pPr>
                        <a:lnSpc>
                          <a:spcPts val="1210"/>
                        </a:lnSpc>
                        <a:spcBef>
                          <a:spcPts val="100"/>
                        </a:spcBef>
                        <a:spcAft>
                          <a:spcPts val="0"/>
                        </a:spcAft>
                      </a:pPr>
                      <a:r>
                        <a:rPr lang="en-GB" sz="1000" b="0" dirty="0">
                          <a:effectLst/>
                          <a:latin typeface="Calibri"/>
                          <a:ea typeface="Times New Roman" panose="02020603050405020304" pitchFamily="18" charset="0"/>
                          <a:cs typeface="Times New Roman"/>
                        </a:rPr>
                        <a:t>Contributes to discussion when asked directly. Supports speakers with relevant questions and comment when encouraged.</a:t>
                      </a:r>
                      <a:endParaRPr lang="en-GB" sz="1100" b="0" dirty="0">
                        <a:effectLst/>
                        <a:latin typeface="Calibri"/>
                        <a:ea typeface="Calibri" panose="020F0502020204030204" pitchFamily="34" charset="0"/>
                        <a:cs typeface="Times New Roman"/>
                      </a:endParaRPr>
                    </a:p>
                  </a:txBody>
                  <a:tcPr/>
                </a:tc>
                <a:tc>
                  <a:txBody>
                    <a:bodyPr/>
                    <a:lstStyle/>
                    <a:p>
                      <a:pPr>
                        <a:lnSpc>
                          <a:spcPts val="1210"/>
                        </a:lnSpc>
                        <a:spcBef>
                          <a:spcPts val="100"/>
                        </a:spcBef>
                        <a:spcAft>
                          <a:spcPts val="0"/>
                        </a:spcAft>
                      </a:pPr>
                      <a:r>
                        <a:rPr lang="en-GB" sz="1000" b="0" dirty="0">
                          <a:effectLst/>
                          <a:latin typeface="Calibri"/>
                          <a:ea typeface="Times New Roman" panose="02020603050405020304" pitchFamily="18" charset="0"/>
                          <a:cs typeface="Calibri"/>
                        </a:rPr>
                        <a:t>Maintains flow of discussion by giving ideas and opinions. Makes a good contribution to discussion.</a:t>
                      </a:r>
                      <a:endParaRPr lang="en-GB" sz="1100" b="0" dirty="0">
                        <a:effectLst/>
                        <a:latin typeface="Calibri"/>
                        <a:ea typeface="Calibri" panose="020F0502020204030204" pitchFamily="34" charset="0"/>
                        <a:cs typeface="Calibri"/>
                      </a:endParaRPr>
                    </a:p>
                  </a:txBody>
                  <a:tcPr/>
                </a:tc>
                <a:tc>
                  <a:txBody>
                    <a:bodyPr/>
                    <a:lstStyle/>
                    <a:p>
                      <a:pPr>
                        <a:lnSpc>
                          <a:spcPts val="1210"/>
                        </a:lnSpc>
                        <a:spcBef>
                          <a:spcPts val="100"/>
                        </a:spcBef>
                        <a:spcAft>
                          <a:spcPts val="0"/>
                        </a:spcAft>
                      </a:pPr>
                      <a:r>
                        <a:rPr lang="en-GB" sz="1000" b="0" dirty="0">
                          <a:effectLst/>
                          <a:latin typeface="Calibri"/>
                          <a:ea typeface="Times New Roman" panose="02020603050405020304" pitchFamily="18" charset="0"/>
                          <a:cs typeface="Times New Roman"/>
                        </a:rPr>
                        <a:t>Maintains flow of discussion and group focus by own ideas and opinions. Engages with group and modifies own ideas if necessary.</a:t>
                      </a:r>
                      <a:endParaRPr lang="en-GB" sz="1100" b="0" dirty="0">
                        <a:effectLst/>
                        <a:latin typeface="Calibri"/>
                        <a:ea typeface="Calibri" panose="020F0502020204030204" pitchFamily="34" charset="0"/>
                        <a:cs typeface="Times New Roman"/>
                      </a:endParaRPr>
                    </a:p>
                  </a:txBody>
                  <a:tcPr/>
                </a:tc>
                <a:tc>
                  <a:txBody>
                    <a:bodyPr/>
                    <a:lstStyle/>
                    <a:p>
                      <a:pPr>
                        <a:lnSpc>
                          <a:spcPts val="1210"/>
                        </a:lnSpc>
                        <a:spcBef>
                          <a:spcPts val="100"/>
                        </a:spcBef>
                        <a:spcAft>
                          <a:spcPts val="0"/>
                        </a:spcAft>
                      </a:pPr>
                      <a:r>
                        <a:rPr lang="en-GB" sz="1000" b="0" spc="-5" dirty="0">
                          <a:effectLst/>
                          <a:latin typeface="Calibri"/>
                          <a:ea typeface="Times New Roman" panose="02020603050405020304" pitchFamily="18" charset="0"/>
                          <a:cs typeface="Calibri"/>
                        </a:rPr>
                        <a:t>Engages well with group and modifies own ideas if necessary.</a:t>
                      </a:r>
                      <a:endParaRPr lang="en-GB" sz="1100" b="0" dirty="0">
                        <a:effectLst/>
                        <a:latin typeface="Calibri"/>
                        <a:ea typeface="Calibri" panose="020F0502020204030204" pitchFamily="34" charset="0"/>
                        <a:cs typeface="Calibri"/>
                      </a:endParaRPr>
                    </a:p>
                  </a:txBody>
                  <a:tcPr/>
                </a:tc>
                <a:tc>
                  <a:txBody>
                    <a:bodyPr/>
                    <a:lstStyle/>
                    <a:p>
                      <a:pPr>
                        <a:spcBef>
                          <a:spcPts val="100"/>
                        </a:spcBef>
                        <a:spcAft>
                          <a:spcPts val="0"/>
                        </a:spcAft>
                      </a:pPr>
                      <a:r>
                        <a:rPr lang="en-GB" sz="1000" b="0" dirty="0">
                          <a:effectLst/>
                          <a:latin typeface="Calibri" panose="020F0502020204030204" pitchFamily="34" charset="0"/>
                          <a:ea typeface="Times New Roman" panose="02020603050405020304" pitchFamily="18" charset="0"/>
                          <a:cs typeface="Calibri" panose="020F0502020204030204" pitchFamily="34" charset="0"/>
                        </a:rPr>
                        <a:t>Full participation in group. Offers own ideas and supportive comments.</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494514636"/>
                  </a:ext>
                </a:extLst>
              </a:tr>
              <a:tr h="460986">
                <a:tc>
                  <a:txBody>
                    <a:bodyPr/>
                    <a:lstStyle/>
                    <a:p>
                      <a:pPr algn="ctr">
                        <a:lnSpc>
                          <a:spcPts val="1210"/>
                        </a:lnSpc>
                        <a:spcBef>
                          <a:spcPts val="100"/>
                        </a:spcBef>
                        <a:spcAft>
                          <a:spcPts val="0"/>
                        </a:spcAft>
                      </a:pPr>
                      <a:r>
                        <a:rPr lang="en-GB" sz="1000" b="1" dirty="0">
                          <a:effectLst/>
                          <a:latin typeface="Calibri" panose="020F0502020204030204" pitchFamily="34" charset="0"/>
                          <a:ea typeface="Times New Roman" panose="02020603050405020304" pitchFamily="18" charset="0"/>
                          <a:cs typeface="Times New Roman" panose="02020603050405020304" pitchFamily="18" charset="0"/>
                        </a:rPr>
                        <a:t>Listening Skills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1">
                        <a:lumMod val="95000"/>
                      </a:schemeClr>
                    </a:solidFill>
                  </a:tcPr>
                </a:tc>
                <a:tc>
                  <a:txBody>
                    <a:bodyPr/>
                    <a:lstStyle/>
                    <a:p>
                      <a:pPr>
                        <a:lnSpc>
                          <a:spcPts val="1210"/>
                        </a:lnSpc>
                        <a:spcBef>
                          <a:spcPts val="100"/>
                        </a:spcBef>
                        <a:spcAft>
                          <a:spcPts val="0"/>
                        </a:spcAft>
                      </a:pPr>
                      <a:r>
                        <a:rPr lang="en-GB" sz="1000" b="0" dirty="0">
                          <a:effectLst/>
                          <a:latin typeface="Calibri" panose="020F0502020204030204" pitchFamily="34" charset="0"/>
                          <a:ea typeface="Times New Roman" panose="02020603050405020304" pitchFamily="18" charset="0"/>
                          <a:cs typeface="Times New Roman" panose="02020603050405020304" pitchFamily="18" charset="0"/>
                        </a:rPr>
                        <a:t>Listens attentively.</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ts val="1210"/>
                        </a:lnSpc>
                        <a:spcBef>
                          <a:spcPts val="100"/>
                        </a:spcBef>
                        <a:spcAft>
                          <a:spcPts val="0"/>
                        </a:spcAft>
                      </a:pPr>
                      <a:r>
                        <a:rPr lang="en-GB" sz="1000" b="0" dirty="0">
                          <a:effectLst/>
                          <a:latin typeface="Calibri"/>
                          <a:ea typeface="Times New Roman" panose="02020603050405020304" pitchFamily="18" charset="0"/>
                          <a:cs typeface="Calibri"/>
                        </a:rPr>
                        <a:t>Listens in an engaged and attentive manner.</a:t>
                      </a:r>
                      <a:endParaRPr lang="en-GB" sz="1100" b="0" dirty="0">
                        <a:effectLst/>
                        <a:latin typeface="Calibri"/>
                        <a:ea typeface="Calibri" panose="020F0502020204030204" pitchFamily="34" charset="0"/>
                        <a:cs typeface="Calibri"/>
                      </a:endParaRPr>
                    </a:p>
                  </a:txBody>
                  <a:tcPr/>
                </a:tc>
                <a:tc>
                  <a:txBody>
                    <a:bodyPr/>
                    <a:lstStyle/>
                    <a:p>
                      <a:pPr>
                        <a:lnSpc>
                          <a:spcPts val="1210"/>
                        </a:lnSpc>
                        <a:spcBef>
                          <a:spcPts val="100"/>
                        </a:spcBef>
                        <a:spcAft>
                          <a:spcPts val="0"/>
                        </a:spcAft>
                      </a:pPr>
                      <a:r>
                        <a:rPr lang="en-GB" sz="1000" b="0" dirty="0">
                          <a:effectLst/>
                          <a:latin typeface="Calibri"/>
                          <a:ea typeface="Times New Roman" panose="02020603050405020304" pitchFamily="18" charset="0"/>
                          <a:cs typeface="Times New Roman"/>
                        </a:rPr>
                        <a:t>Supportive of others.</a:t>
                      </a:r>
                      <a:endParaRPr lang="en-GB" sz="1100" b="0" dirty="0">
                        <a:effectLst/>
                        <a:latin typeface="Calibri"/>
                        <a:ea typeface="Calibri" panose="020F0502020204030204" pitchFamily="34" charset="0"/>
                        <a:cs typeface="Times New Roman"/>
                      </a:endParaRPr>
                    </a:p>
                  </a:txBody>
                  <a:tcPr/>
                </a:tc>
                <a:tc>
                  <a:txBody>
                    <a:bodyPr/>
                    <a:lstStyle/>
                    <a:p>
                      <a:pPr>
                        <a:spcBef>
                          <a:spcPts val="100"/>
                        </a:spcBef>
                        <a:spcAft>
                          <a:spcPts val="0"/>
                        </a:spcAft>
                      </a:pPr>
                      <a:r>
                        <a:rPr lang="en-GB" sz="1000" b="0" dirty="0">
                          <a:effectLst/>
                          <a:latin typeface="Calibri"/>
                          <a:ea typeface="Times New Roman" panose="02020603050405020304" pitchFamily="18" charset="0"/>
                          <a:cs typeface="Calibri"/>
                        </a:rPr>
                        <a:t>Supportive of others, positive and helpful.</a:t>
                      </a:r>
                      <a:endParaRPr lang="en-GB" sz="1100" b="0" dirty="0">
                        <a:effectLst/>
                        <a:latin typeface="Calibri"/>
                        <a:ea typeface="Calibri" panose="020F0502020204030204" pitchFamily="34" charset="0"/>
                        <a:cs typeface="Calibri"/>
                      </a:endParaRPr>
                    </a:p>
                  </a:txBody>
                  <a:tcPr/>
                </a:tc>
                <a:tc>
                  <a:txBody>
                    <a:bodyPr/>
                    <a:lstStyle/>
                    <a:p>
                      <a:pPr>
                        <a:spcBef>
                          <a:spcPts val="100"/>
                        </a:spcBef>
                        <a:spcAft>
                          <a:spcPts val="0"/>
                        </a:spcAft>
                      </a:pPr>
                      <a:r>
                        <a:rPr lang="en-GB" sz="1000" b="0" dirty="0">
                          <a:effectLst/>
                          <a:latin typeface="Calibri" panose="020F0502020204030204" pitchFamily="34" charset="0"/>
                          <a:ea typeface="Times New Roman" panose="02020603050405020304" pitchFamily="18" charset="0"/>
                          <a:cs typeface="Calibri" panose="020F0502020204030204" pitchFamily="34" charset="0"/>
                        </a:rPr>
                        <a:t>Listens encouragingly.</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446114098"/>
                  </a:ext>
                </a:extLst>
              </a:tr>
              <a:tr h="1034783">
                <a:tc>
                  <a:txBody>
                    <a:bodyPr/>
                    <a:lstStyle/>
                    <a:p>
                      <a:pPr algn="ctr">
                        <a:lnSpc>
                          <a:spcPts val="1210"/>
                        </a:lnSpc>
                        <a:spcBef>
                          <a:spcPts val="100"/>
                        </a:spcBef>
                        <a:spcAft>
                          <a:spcPts val="0"/>
                        </a:spcAft>
                      </a:pPr>
                      <a:r>
                        <a:rPr lang="en-GB" sz="1000" b="1" dirty="0">
                          <a:effectLst/>
                          <a:latin typeface="Calibri"/>
                          <a:ea typeface="Times New Roman" panose="02020603050405020304" pitchFamily="18" charset="0"/>
                          <a:cs typeface="Times New Roman"/>
                        </a:rPr>
                        <a:t>General</a:t>
                      </a:r>
                      <a:endParaRPr lang="en-GB" sz="1100" dirty="0">
                        <a:effectLst/>
                        <a:latin typeface="Calibri"/>
                        <a:ea typeface="Calibri" panose="020F0502020204030204" pitchFamily="34" charset="0"/>
                        <a:cs typeface="Times New Roman"/>
                      </a:endParaRPr>
                    </a:p>
                  </a:txBody>
                  <a:tcPr>
                    <a:solidFill>
                      <a:schemeClr val="bg1"/>
                    </a:solidFill>
                  </a:tcPr>
                </a:tc>
                <a:tc>
                  <a:txBody>
                    <a:bodyPr/>
                    <a:lstStyle/>
                    <a:p>
                      <a:pPr>
                        <a:lnSpc>
                          <a:spcPts val="1210"/>
                        </a:lnSpc>
                        <a:spcBef>
                          <a:spcPts val="100"/>
                        </a:spcBef>
                        <a:spcAft>
                          <a:spcPts val="0"/>
                        </a:spcAft>
                      </a:pPr>
                      <a:r>
                        <a:rPr lang="en-GB" sz="1000" b="0" dirty="0">
                          <a:effectLst/>
                          <a:latin typeface="Calibri"/>
                          <a:ea typeface="Times New Roman" panose="02020603050405020304" pitchFamily="18" charset="0"/>
                          <a:cs typeface="Times New Roman"/>
                        </a:rPr>
                        <a:t>Quietly receptive member of the group.</a:t>
                      </a:r>
                      <a:endParaRPr lang="en-GB" sz="1100" b="0" dirty="0">
                        <a:effectLst/>
                        <a:latin typeface="Calibri"/>
                        <a:ea typeface="Calibri" panose="020F0502020204030204" pitchFamily="34" charset="0"/>
                        <a:cs typeface="Times New Roman"/>
                      </a:endParaRPr>
                    </a:p>
                  </a:txBody>
                  <a:tcPr>
                    <a:solidFill>
                      <a:schemeClr val="bg1"/>
                    </a:solidFill>
                  </a:tcPr>
                </a:tc>
                <a:tc>
                  <a:txBody>
                    <a:bodyPr/>
                    <a:lstStyle/>
                    <a:p>
                      <a:pPr>
                        <a:lnSpc>
                          <a:spcPts val="1210"/>
                        </a:lnSpc>
                        <a:spcBef>
                          <a:spcPts val="100"/>
                        </a:spcBef>
                        <a:spcAft>
                          <a:spcPts val="0"/>
                        </a:spcAft>
                      </a:pPr>
                      <a:r>
                        <a:rPr lang="en-GB" sz="1000" b="0" dirty="0">
                          <a:effectLst/>
                          <a:latin typeface="Calibri" panose="020F0502020204030204" pitchFamily="34" charset="0"/>
                          <a:ea typeface="Times New Roman" panose="02020603050405020304" pitchFamily="18" charset="0"/>
                          <a:cs typeface="Calibri" panose="020F0502020204030204" pitchFamily="34" charset="0"/>
                        </a:rPr>
                        <a:t>Positive and receptive member of the group.</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1"/>
                    </a:solidFill>
                  </a:tcPr>
                </a:tc>
                <a:tc>
                  <a:txBody>
                    <a:bodyPr/>
                    <a:lstStyle/>
                    <a:p>
                      <a:pPr>
                        <a:lnSpc>
                          <a:spcPts val="1210"/>
                        </a:lnSpc>
                        <a:spcBef>
                          <a:spcPts val="100"/>
                        </a:spcBef>
                        <a:spcAft>
                          <a:spcPts val="0"/>
                        </a:spcAft>
                      </a:pPr>
                      <a:r>
                        <a:rPr lang="en-GB" sz="1000" b="0" dirty="0">
                          <a:effectLst/>
                          <a:latin typeface="Calibri" panose="020F0502020204030204" pitchFamily="34" charset="0"/>
                          <a:ea typeface="Times New Roman" panose="02020603050405020304" pitchFamily="18" charset="0"/>
                          <a:cs typeface="Times New Roman" panose="02020603050405020304" pitchFamily="18" charset="0"/>
                        </a:rPr>
                        <a:t>Encouraging attitude to rest of group.</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1"/>
                    </a:solidFill>
                  </a:tcPr>
                </a:tc>
                <a:tc>
                  <a:txBody>
                    <a:bodyPr/>
                    <a:lstStyle/>
                    <a:p>
                      <a:pPr>
                        <a:lnSpc>
                          <a:spcPts val="1210"/>
                        </a:lnSpc>
                        <a:spcBef>
                          <a:spcPts val="100"/>
                        </a:spcBef>
                        <a:spcAft>
                          <a:spcPts val="0"/>
                        </a:spcAft>
                      </a:pPr>
                      <a:r>
                        <a:rPr lang="en-GB" sz="1000" b="0" spc="-5" dirty="0">
                          <a:effectLst/>
                          <a:latin typeface="Calibri"/>
                          <a:ea typeface="Times New Roman" panose="02020603050405020304" pitchFamily="18" charset="0"/>
                          <a:cs typeface="Calibri"/>
                        </a:rPr>
                        <a:t>Encouraging attitude to rest of group, shows positive engagement.</a:t>
                      </a:r>
                      <a:endParaRPr lang="en-GB" sz="1100" b="0" dirty="0">
                        <a:effectLst/>
                        <a:latin typeface="Calibri"/>
                        <a:ea typeface="Calibri" panose="020F0502020204030204" pitchFamily="34" charset="0"/>
                        <a:cs typeface="Calibri"/>
                      </a:endParaRPr>
                    </a:p>
                  </a:txBody>
                  <a:tcPr>
                    <a:solidFill>
                      <a:schemeClr val="bg1"/>
                    </a:solidFill>
                  </a:tcPr>
                </a:tc>
                <a:tc>
                  <a:txBody>
                    <a:bodyPr/>
                    <a:lstStyle/>
                    <a:p>
                      <a:pPr>
                        <a:spcBef>
                          <a:spcPts val="100"/>
                        </a:spcBef>
                        <a:spcAft>
                          <a:spcPts val="0"/>
                        </a:spcAft>
                      </a:pPr>
                      <a:r>
                        <a:rPr lang="en-GB" sz="1000" b="0" dirty="0">
                          <a:effectLst/>
                          <a:latin typeface="Calibri" panose="020F0502020204030204" pitchFamily="34" charset="0"/>
                          <a:ea typeface="Times New Roman" panose="02020603050405020304" pitchFamily="18" charset="0"/>
                          <a:cs typeface="Calibri" panose="020F0502020204030204" pitchFamily="34" charset="0"/>
                        </a:rPr>
                        <a:t>Positive, helpful and courteous throughout.</a:t>
                      </a:r>
                      <a:endParaRPr lang="en-GB" sz="1100" b="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830683954"/>
                  </a:ext>
                </a:extLst>
              </a:tr>
            </a:tbl>
          </a:graphicData>
        </a:graphic>
      </p:graphicFrame>
      <p:pic>
        <p:nvPicPr>
          <p:cNvPr id="7" name="Picture 6">
            <a:extLst>
              <a:ext uri="{FF2B5EF4-FFF2-40B4-BE49-F238E27FC236}">
                <a16:creationId xmlns:a16="http://schemas.microsoft.com/office/drawing/2014/main" id="{1A917353-B9F7-71D4-44F8-9EDBA251B1C8}"/>
              </a:ext>
            </a:extLst>
          </p:cNvPr>
          <p:cNvPicPr>
            <a:picLocks noGrp="1" noRot="1" noMove="1" noResize="1" noEditPoints="1" noAdjustHandles="1" noChangeArrowheads="1" noChangeShapeType="1" noCrop="1"/>
          </p:cNvPicPr>
          <p:nvPr/>
        </p:nvPicPr>
        <p:blipFill rotWithShape="1">
          <a:blip r:embed="rId2"/>
          <a:srcRect l="14665" t="1" r="11395" b="1"/>
          <a:stretch/>
        </p:blipFill>
        <p:spPr>
          <a:xfrm>
            <a:off x="8508940" y="6275211"/>
            <a:ext cx="486743" cy="527403"/>
          </a:xfrm>
          <a:prstGeom prst="rect">
            <a:avLst/>
          </a:prstGeom>
        </p:spPr>
      </p:pic>
    </p:spTree>
    <p:extLst>
      <p:ext uri="{BB962C8B-B14F-4D97-AF65-F5344CB8AC3E}">
        <p14:creationId xmlns:p14="http://schemas.microsoft.com/office/powerpoint/2010/main" val="1556160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nline Media 2" title="Intermediate and Advanced - Asking questions">
            <a:hlinkClick r:id="" action="ppaction://media"/>
            <a:extLst>
              <a:ext uri="{FF2B5EF4-FFF2-40B4-BE49-F238E27FC236}">
                <a16:creationId xmlns:a16="http://schemas.microsoft.com/office/drawing/2014/main" id="{B6AB3BA2-9483-8467-1DDD-EFB2C7812C23}"/>
              </a:ext>
            </a:extLst>
          </p:cNvPr>
          <p:cNvPicPr>
            <a:picLocks noRot="1" noChangeAspect="1"/>
          </p:cNvPicPr>
          <p:nvPr>
            <a:videoFile r:link="rId1"/>
          </p:nvPr>
        </p:nvPicPr>
        <p:blipFill>
          <a:blip r:embed="rId4"/>
          <a:stretch>
            <a:fillRect/>
          </a:stretch>
        </p:blipFill>
        <p:spPr>
          <a:xfrm>
            <a:off x="846030" y="1765153"/>
            <a:ext cx="7646018" cy="4320000"/>
          </a:xfrm>
          <a:prstGeom prst="rect">
            <a:avLst/>
          </a:prstGeom>
        </p:spPr>
      </p:pic>
      <p:sp>
        <p:nvSpPr>
          <p:cNvPr id="4" name="TextBox 3">
            <a:extLst>
              <a:ext uri="{FF2B5EF4-FFF2-40B4-BE49-F238E27FC236}">
                <a16:creationId xmlns:a16="http://schemas.microsoft.com/office/drawing/2014/main" id="{99C16FF3-B5B3-9095-FE1D-BC8BC1E16342}"/>
              </a:ext>
            </a:extLst>
          </p:cNvPr>
          <p:cNvSpPr txBox="1"/>
          <p:nvPr/>
        </p:nvSpPr>
        <p:spPr>
          <a:xfrm>
            <a:off x="846030" y="1052623"/>
            <a:ext cx="3232297" cy="569387"/>
          </a:xfrm>
          <a:prstGeom prst="rect">
            <a:avLst/>
          </a:prstGeom>
          <a:noFill/>
        </p:spPr>
        <p:txBody>
          <a:bodyPr wrap="square" rtlCol="0">
            <a:spAutoFit/>
          </a:bodyPr>
          <a:lstStyle/>
          <a:p>
            <a:r>
              <a:rPr lang="en-GB" sz="3100" b="1" i="1" dirty="0"/>
              <a:t>Asking Questions</a:t>
            </a:r>
          </a:p>
        </p:txBody>
      </p:sp>
      <p:pic>
        <p:nvPicPr>
          <p:cNvPr id="2" name="Picture 1">
            <a:extLst>
              <a:ext uri="{FF2B5EF4-FFF2-40B4-BE49-F238E27FC236}">
                <a16:creationId xmlns:a16="http://schemas.microsoft.com/office/drawing/2014/main" id="{8C0FB681-8C41-3C6C-06E5-C068200235CF}"/>
              </a:ext>
            </a:extLst>
          </p:cNvPr>
          <p:cNvPicPr>
            <a:picLocks noGrp="1" noRot="1" noMove="1" noResize="1" noEditPoints="1" noAdjustHandles="1" noChangeArrowheads="1" noChangeShapeType="1" noCrop="1"/>
          </p:cNvPicPr>
          <p:nvPr/>
        </p:nvPicPr>
        <p:blipFill rotWithShape="1">
          <a:blip r:embed="rId5"/>
          <a:srcRect l="14665" t="1" r="11395" b="1"/>
          <a:stretch/>
        </p:blipFill>
        <p:spPr>
          <a:xfrm>
            <a:off x="8508940" y="6275211"/>
            <a:ext cx="486743" cy="527403"/>
          </a:xfrm>
          <a:prstGeom prst="rect">
            <a:avLst/>
          </a:prstGeom>
        </p:spPr>
      </p:pic>
      <p:sp>
        <p:nvSpPr>
          <p:cNvPr id="5" name="Date Placeholder 4">
            <a:extLst>
              <a:ext uri="{FF2B5EF4-FFF2-40B4-BE49-F238E27FC236}">
                <a16:creationId xmlns:a16="http://schemas.microsoft.com/office/drawing/2014/main" id="{91758EE8-5427-14F3-27A4-15B7DB5165D7}"/>
              </a:ext>
            </a:extLst>
          </p:cNvPr>
          <p:cNvSpPr>
            <a:spLocks noGrp="1"/>
          </p:cNvSpPr>
          <p:nvPr>
            <p:ph type="dt" sz="half" idx="10"/>
          </p:nvPr>
        </p:nvSpPr>
        <p:spPr/>
        <p:txBody>
          <a:bodyPr/>
          <a:lstStyle/>
          <a:p>
            <a:r>
              <a:rPr lang="en-US"/>
              <a:t>v2 11/10/2024</a:t>
            </a:r>
            <a:endParaRPr lang="en-GB"/>
          </a:p>
        </p:txBody>
      </p:sp>
      <p:sp>
        <p:nvSpPr>
          <p:cNvPr id="6" name="Footer Placeholder 5">
            <a:extLst>
              <a:ext uri="{FF2B5EF4-FFF2-40B4-BE49-F238E27FC236}">
                <a16:creationId xmlns:a16="http://schemas.microsoft.com/office/drawing/2014/main" id="{52B39DA2-D04C-BD95-CBF0-FFDE2212AAEB}"/>
              </a:ext>
            </a:extLst>
          </p:cNvPr>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7" name="Slide Number Placeholder 6">
            <a:extLst>
              <a:ext uri="{FF2B5EF4-FFF2-40B4-BE49-F238E27FC236}">
                <a16:creationId xmlns:a16="http://schemas.microsoft.com/office/drawing/2014/main" id="{5401594B-BAFB-7B87-018C-7FB09A3A855E}"/>
              </a:ext>
            </a:extLst>
          </p:cNvPr>
          <p:cNvSpPr>
            <a:spLocks noGrp="1"/>
          </p:cNvSpPr>
          <p:nvPr>
            <p:ph type="sldNum" sz="quarter" idx="12"/>
          </p:nvPr>
        </p:nvSpPr>
        <p:spPr/>
        <p:txBody>
          <a:bodyPr/>
          <a:lstStyle/>
          <a:p>
            <a:fld id="{EFC07C4F-4DD7-4452-9CBE-7B4BC77324C7}" type="slidenum">
              <a:rPr lang="en-GB" smtClean="0"/>
              <a:t>3</a:t>
            </a:fld>
            <a:endParaRPr lang="en-GB"/>
          </a:p>
        </p:txBody>
      </p:sp>
    </p:spTree>
    <p:extLst>
      <p:ext uri="{BB962C8B-B14F-4D97-AF65-F5344CB8AC3E}">
        <p14:creationId xmlns:p14="http://schemas.microsoft.com/office/powerpoint/2010/main" val="1791563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42B01-92EC-D775-C160-7E26F93C43F4}"/>
              </a:ext>
            </a:extLst>
          </p:cNvPr>
          <p:cNvSpPr>
            <a:spLocks noGrp="1"/>
          </p:cNvSpPr>
          <p:nvPr>
            <p:ph type="title"/>
          </p:nvPr>
        </p:nvSpPr>
        <p:spPr>
          <a:xfrm>
            <a:off x="394734" y="1144547"/>
            <a:ext cx="7886700" cy="907538"/>
          </a:xfrm>
        </p:spPr>
        <p:txBody>
          <a:bodyPr/>
          <a:lstStyle/>
          <a:p>
            <a:r>
              <a:rPr lang="en-GB" b="1" i="1" dirty="0">
                <a:latin typeface="+mn-lt"/>
              </a:rPr>
              <a:t>What makes a good question?</a:t>
            </a:r>
          </a:p>
        </p:txBody>
      </p:sp>
      <p:sp>
        <p:nvSpPr>
          <p:cNvPr id="3" name="Oval 2">
            <a:extLst>
              <a:ext uri="{FF2B5EF4-FFF2-40B4-BE49-F238E27FC236}">
                <a16:creationId xmlns:a16="http://schemas.microsoft.com/office/drawing/2014/main" id="{15504CA2-AEB6-50B1-C3AC-78DF288A0944}"/>
              </a:ext>
            </a:extLst>
          </p:cNvPr>
          <p:cNvSpPr/>
          <p:nvPr/>
        </p:nvSpPr>
        <p:spPr>
          <a:xfrm>
            <a:off x="3763925" y="3221665"/>
            <a:ext cx="1765005" cy="1669312"/>
          </a:xfrm>
          <a:prstGeom prst="ellipse">
            <a:avLst/>
          </a:prstGeom>
          <a:solidFill>
            <a:srgbClr val="FBD109"/>
          </a:solidFill>
        </p:spPr>
        <p:style>
          <a:lnRef idx="2">
            <a:schemeClr val="dk1"/>
          </a:lnRef>
          <a:fillRef idx="1">
            <a:schemeClr val="lt1"/>
          </a:fillRef>
          <a:effectRef idx="0">
            <a:schemeClr val="dk1"/>
          </a:effectRef>
          <a:fontRef idx="minor">
            <a:schemeClr val="dk1"/>
          </a:fontRef>
        </p:style>
        <p:txBody>
          <a:bodyPr rtlCol="0" anchor="ctr"/>
          <a:lstStyle/>
          <a:p>
            <a:pPr algn="ctr"/>
            <a:r>
              <a:rPr lang="en-GB" b="1" i="1" dirty="0"/>
              <a:t>A Good Question…</a:t>
            </a:r>
          </a:p>
        </p:txBody>
      </p:sp>
      <p:pic>
        <p:nvPicPr>
          <p:cNvPr id="4" name="Picture 3">
            <a:extLst>
              <a:ext uri="{FF2B5EF4-FFF2-40B4-BE49-F238E27FC236}">
                <a16:creationId xmlns:a16="http://schemas.microsoft.com/office/drawing/2014/main" id="{568948B5-312A-9DA9-E6A5-3EEF4C4534E0}"/>
              </a:ext>
            </a:extLst>
          </p:cNvPr>
          <p:cNvPicPr>
            <a:picLocks noGrp="1" noRot="1" noMove="1" noResize="1" noEditPoints="1" noAdjustHandles="1" noChangeArrowheads="1" noChangeShapeType="1" noCrop="1"/>
          </p:cNvPicPr>
          <p:nvPr/>
        </p:nvPicPr>
        <p:blipFill rotWithShape="1">
          <a:blip r:embed="rId2"/>
          <a:srcRect l="14665" t="1" r="11395" b="1"/>
          <a:stretch/>
        </p:blipFill>
        <p:spPr>
          <a:xfrm>
            <a:off x="8508940" y="6275211"/>
            <a:ext cx="486743" cy="527403"/>
          </a:xfrm>
          <a:prstGeom prst="rect">
            <a:avLst/>
          </a:prstGeom>
        </p:spPr>
      </p:pic>
      <p:sp>
        <p:nvSpPr>
          <p:cNvPr id="5" name="Date Placeholder 4">
            <a:extLst>
              <a:ext uri="{FF2B5EF4-FFF2-40B4-BE49-F238E27FC236}">
                <a16:creationId xmlns:a16="http://schemas.microsoft.com/office/drawing/2014/main" id="{E2E52D6D-03B2-9BCC-6A8F-0C96D083769E}"/>
              </a:ext>
            </a:extLst>
          </p:cNvPr>
          <p:cNvSpPr>
            <a:spLocks noGrp="1"/>
          </p:cNvSpPr>
          <p:nvPr>
            <p:ph type="dt" sz="half" idx="10"/>
          </p:nvPr>
        </p:nvSpPr>
        <p:spPr/>
        <p:txBody>
          <a:bodyPr/>
          <a:lstStyle/>
          <a:p>
            <a:r>
              <a:rPr lang="en-US"/>
              <a:t>v2 11/10/2024</a:t>
            </a:r>
            <a:endParaRPr lang="en-GB"/>
          </a:p>
        </p:txBody>
      </p:sp>
      <p:sp>
        <p:nvSpPr>
          <p:cNvPr id="6" name="Footer Placeholder 5">
            <a:extLst>
              <a:ext uri="{FF2B5EF4-FFF2-40B4-BE49-F238E27FC236}">
                <a16:creationId xmlns:a16="http://schemas.microsoft.com/office/drawing/2014/main" id="{F2D4D5E5-2511-F10E-D19E-F91797F75DEA}"/>
              </a:ext>
            </a:extLst>
          </p:cNvPr>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7" name="Slide Number Placeholder 6">
            <a:extLst>
              <a:ext uri="{FF2B5EF4-FFF2-40B4-BE49-F238E27FC236}">
                <a16:creationId xmlns:a16="http://schemas.microsoft.com/office/drawing/2014/main" id="{3E98CB32-D1B2-8924-B350-B23F83167A10}"/>
              </a:ext>
            </a:extLst>
          </p:cNvPr>
          <p:cNvSpPr>
            <a:spLocks noGrp="1"/>
          </p:cNvSpPr>
          <p:nvPr>
            <p:ph type="sldNum" sz="quarter" idx="12"/>
          </p:nvPr>
        </p:nvSpPr>
        <p:spPr/>
        <p:txBody>
          <a:bodyPr/>
          <a:lstStyle/>
          <a:p>
            <a:fld id="{EFC07C4F-4DD7-4452-9CBE-7B4BC77324C7}" type="slidenum">
              <a:rPr lang="en-GB" smtClean="0"/>
              <a:t>4</a:t>
            </a:fld>
            <a:endParaRPr lang="en-GB"/>
          </a:p>
        </p:txBody>
      </p:sp>
    </p:spTree>
    <p:extLst>
      <p:ext uri="{BB962C8B-B14F-4D97-AF65-F5344CB8AC3E}">
        <p14:creationId xmlns:p14="http://schemas.microsoft.com/office/powerpoint/2010/main" val="1869796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42B01-92EC-D775-C160-7E26F93C43F4}"/>
              </a:ext>
            </a:extLst>
          </p:cNvPr>
          <p:cNvSpPr>
            <a:spLocks noGrp="1"/>
          </p:cNvSpPr>
          <p:nvPr>
            <p:ph type="title"/>
          </p:nvPr>
        </p:nvSpPr>
        <p:spPr>
          <a:xfrm>
            <a:off x="394734" y="1144547"/>
            <a:ext cx="7886700" cy="907538"/>
          </a:xfrm>
        </p:spPr>
        <p:txBody>
          <a:bodyPr/>
          <a:lstStyle/>
          <a:p>
            <a:r>
              <a:rPr lang="en-GB" b="1" i="1" dirty="0">
                <a:latin typeface="+mn-lt"/>
              </a:rPr>
              <a:t>What makes a good question?</a:t>
            </a:r>
          </a:p>
        </p:txBody>
      </p:sp>
      <p:sp>
        <p:nvSpPr>
          <p:cNvPr id="3" name="Oval 2">
            <a:extLst>
              <a:ext uri="{FF2B5EF4-FFF2-40B4-BE49-F238E27FC236}">
                <a16:creationId xmlns:a16="http://schemas.microsoft.com/office/drawing/2014/main" id="{15504CA2-AEB6-50B1-C3AC-78DF288A0944}"/>
              </a:ext>
            </a:extLst>
          </p:cNvPr>
          <p:cNvSpPr/>
          <p:nvPr/>
        </p:nvSpPr>
        <p:spPr>
          <a:xfrm>
            <a:off x="3763925" y="3221665"/>
            <a:ext cx="1765004" cy="1679944"/>
          </a:xfrm>
          <a:prstGeom prst="ellipse">
            <a:avLst/>
          </a:prstGeom>
          <a:solidFill>
            <a:srgbClr val="FBD109"/>
          </a:solidFill>
        </p:spPr>
        <p:style>
          <a:lnRef idx="2">
            <a:schemeClr val="dk1"/>
          </a:lnRef>
          <a:fillRef idx="1">
            <a:schemeClr val="lt1"/>
          </a:fillRef>
          <a:effectRef idx="0">
            <a:schemeClr val="dk1"/>
          </a:effectRef>
          <a:fontRef idx="minor">
            <a:schemeClr val="dk1"/>
          </a:fontRef>
        </p:style>
        <p:txBody>
          <a:bodyPr rtlCol="0" anchor="ctr"/>
          <a:lstStyle/>
          <a:p>
            <a:pPr algn="ctr"/>
            <a:r>
              <a:rPr lang="en-GB" b="1" i="1" dirty="0"/>
              <a:t>A Good Question…</a:t>
            </a:r>
          </a:p>
        </p:txBody>
      </p:sp>
      <p:sp>
        <p:nvSpPr>
          <p:cNvPr id="4" name="TextBox 3">
            <a:extLst>
              <a:ext uri="{FF2B5EF4-FFF2-40B4-BE49-F238E27FC236}">
                <a16:creationId xmlns:a16="http://schemas.microsoft.com/office/drawing/2014/main" id="{ABAB73A1-F864-29F7-7654-D9832CC434EC}"/>
              </a:ext>
            </a:extLst>
          </p:cNvPr>
          <p:cNvSpPr txBox="1"/>
          <p:nvPr/>
        </p:nvSpPr>
        <p:spPr>
          <a:xfrm>
            <a:off x="1158949" y="2626242"/>
            <a:ext cx="1765004" cy="369332"/>
          </a:xfrm>
          <a:prstGeom prst="rect">
            <a:avLst/>
          </a:prstGeom>
          <a:noFill/>
        </p:spPr>
        <p:txBody>
          <a:bodyPr wrap="square" rtlCol="0">
            <a:spAutoFit/>
          </a:bodyPr>
          <a:lstStyle/>
          <a:p>
            <a:pPr algn="ctr"/>
            <a:r>
              <a:rPr lang="en-GB" dirty="0"/>
              <a:t>Is open ended</a:t>
            </a:r>
          </a:p>
        </p:txBody>
      </p:sp>
      <p:sp>
        <p:nvSpPr>
          <p:cNvPr id="5" name="TextBox 4">
            <a:extLst>
              <a:ext uri="{FF2B5EF4-FFF2-40B4-BE49-F238E27FC236}">
                <a16:creationId xmlns:a16="http://schemas.microsoft.com/office/drawing/2014/main" id="{E922A338-AAEB-6BBC-4DD8-948C984460F4}"/>
              </a:ext>
            </a:extLst>
          </p:cNvPr>
          <p:cNvSpPr txBox="1"/>
          <p:nvPr/>
        </p:nvSpPr>
        <p:spPr>
          <a:xfrm>
            <a:off x="545805" y="3874531"/>
            <a:ext cx="1765004" cy="646331"/>
          </a:xfrm>
          <a:prstGeom prst="rect">
            <a:avLst/>
          </a:prstGeom>
          <a:noFill/>
        </p:spPr>
        <p:txBody>
          <a:bodyPr wrap="square" rtlCol="0">
            <a:spAutoFit/>
          </a:bodyPr>
          <a:lstStyle/>
          <a:p>
            <a:pPr algn="ctr"/>
            <a:r>
              <a:rPr lang="en-GB" dirty="0"/>
              <a:t>Encourages opinions</a:t>
            </a:r>
          </a:p>
        </p:txBody>
      </p:sp>
      <p:sp>
        <p:nvSpPr>
          <p:cNvPr id="6" name="TextBox 5">
            <a:extLst>
              <a:ext uri="{FF2B5EF4-FFF2-40B4-BE49-F238E27FC236}">
                <a16:creationId xmlns:a16="http://schemas.microsoft.com/office/drawing/2014/main" id="{3E745D6B-CCA2-5FF2-E33A-01EC676AD244}"/>
              </a:ext>
            </a:extLst>
          </p:cNvPr>
          <p:cNvSpPr txBox="1"/>
          <p:nvPr/>
        </p:nvSpPr>
        <p:spPr>
          <a:xfrm>
            <a:off x="1711841" y="5297636"/>
            <a:ext cx="2424223" cy="923330"/>
          </a:xfrm>
          <a:prstGeom prst="rect">
            <a:avLst/>
          </a:prstGeom>
          <a:noFill/>
        </p:spPr>
        <p:txBody>
          <a:bodyPr wrap="square" rtlCol="0">
            <a:spAutoFit/>
          </a:bodyPr>
          <a:lstStyle/>
          <a:p>
            <a:pPr algn="ctr"/>
            <a:r>
              <a:rPr lang="en-GB" dirty="0"/>
              <a:t>Gives opportunities for learners to refer to research/wider reading</a:t>
            </a:r>
          </a:p>
        </p:txBody>
      </p:sp>
      <p:sp>
        <p:nvSpPr>
          <p:cNvPr id="7" name="TextBox 6">
            <a:extLst>
              <a:ext uri="{FF2B5EF4-FFF2-40B4-BE49-F238E27FC236}">
                <a16:creationId xmlns:a16="http://schemas.microsoft.com/office/drawing/2014/main" id="{BC83949E-629B-6FE9-A959-765541C0E2E6}"/>
              </a:ext>
            </a:extLst>
          </p:cNvPr>
          <p:cNvSpPr txBox="1"/>
          <p:nvPr/>
        </p:nvSpPr>
        <p:spPr>
          <a:xfrm>
            <a:off x="3586715" y="2307266"/>
            <a:ext cx="2424223" cy="369332"/>
          </a:xfrm>
          <a:prstGeom prst="rect">
            <a:avLst/>
          </a:prstGeom>
          <a:noFill/>
        </p:spPr>
        <p:txBody>
          <a:bodyPr wrap="square" rtlCol="0">
            <a:spAutoFit/>
          </a:bodyPr>
          <a:lstStyle/>
          <a:p>
            <a:pPr algn="ctr"/>
            <a:r>
              <a:rPr lang="en-GB" dirty="0"/>
              <a:t>Seeks new information</a:t>
            </a:r>
          </a:p>
        </p:txBody>
      </p:sp>
      <p:sp>
        <p:nvSpPr>
          <p:cNvPr id="8" name="TextBox 7">
            <a:extLst>
              <a:ext uri="{FF2B5EF4-FFF2-40B4-BE49-F238E27FC236}">
                <a16:creationId xmlns:a16="http://schemas.microsoft.com/office/drawing/2014/main" id="{FDD09AE2-DA63-5CC1-A285-9F0AEA14F8A1}"/>
              </a:ext>
            </a:extLst>
          </p:cNvPr>
          <p:cNvSpPr txBox="1"/>
          <p:nvPr/>
        </p:nvSpPr>
        <p:spPr>
          <a:xfrm>
            <a:off x="6010938" y="2995574"/>
            <a:ext cx="2424223" cy="369332"/>
          </a:xfrm>
          <a:prstGeom prst="rect">
            <a:avLst/>
          </a:prstGeom>
          <a:noFill/>
        </p:spPr>
        <p:txBody>
          <a:bodyPr wrap="square" rtlCol="0">
            <a:spAutoFit/>
          </a:bodyPr>
          <a:lstStyle/>
          <a:p>
            <a:pPr algn="ctr"/>
            <a:r>
              <a:rPr lang="en-GB" dirty="0"/>
              <a:t>Is rooted in the topic</a:t>
            </a:r>
          </a:p>
        </p:txBody>
      </p:sp>
      <p:pic>
        <p:nvPicPr>
          <p:cNvPr id="9" name="Picture 8">
            <a:extLst>
              <a:ext uri="{FF2B5EF4-FFF2-40B4-BE49-F238E27FC236}">
                <a16:creationId xmlns:a16="http://schemas.microsoft.com/office/drawing/2014/main" id="{F8DA94E0-003E-3B5B-188D-6485871F539D}"/>
              </a:ext>
            </a:extLst>
          </p:cNvPr>
          <p:cNvPicPr>
            <a:picLocks noGrp="1" noRot="1" noMove="1" noResize="1" noEditPoints="1" noAdjustHandles="1" noChangeArrowheads="1" noChangeShapeType="1" noCrop="1"/>
          </p:cNvPicPr>
          <p:nvPr/>
        </p:nvPicPr>
        <p:blipFill rotWithShape="1">
          <a:blip r:embed="rId2"/>
          <a:srcRect l="14665" t="1" r="11395" b="1"/>
          <a:stretch/>
        </p:blipFill>
        <p:spPr>
          <a:xfrm>
            <a:off x="8508940" y="6275211"/>
            <a:ext cx="486743" cy="527403"/>
          </a:xfrm>
          <a:prstGeom prst="rect">
            <a:avLst/>
          </a:prstGeom>
        </p:spPr>
      </p:pic>
      <p:sp>
        <p:nvSpPr>
          <p:cNvPr id="10" name="Date Placeholder 9">
            <a:extLst>
              <a:ext uri="{FF2B5EF4-FFF2-40B4-BE49-F238E27FC236}">
                <a16:creationId xmlns:a16="http://schemas.microsoft.com/office/drawing/2014/main" id="{9017ABA0-D054-AF7D-F93F-D8A0B0C86288}"/>
              </a:ext>
            </a:extLst>
          </p:cNvPr>
          <p:cNvSpPr>
            <a:spLocks noGrp="1"/>
          </p:cNvSpPr>
          <p:nvPr>
            <p:ph type="dt" sz="half" idx="10"/>
          </p:nvPr>
        </p:nvSpPr>
        <p:spPr/>
        <p:txBody>
          <a:bodyPr/>
          <a:lstStyle/>
          <a:p>
            <a:r>
              <a:rPr lang="en-US"/>
              <a:t>v2 11/10/2024</a:t>
            </a:r>
            <a:endParaRPr lang="en-GB"/>
          </a:p>
        </p:txBody>
      </p:sp>
      <p:sp>
        <p:nvSpPr>
          <p:cNvPr id="11" name="Footer Placeholder 10">
            <a:extLst>
              <a:ext uri="{FF2B5EF4-FFF2-40B4-BE49-F238E27FC236}">
                <a16:creationId xmlns:a16="http://schemas.microsoft.com/office/drawing/2014/main" id="{876D4CA6-2006-ECB3-B86D-B69A595D9285}"/>
              </a:ext>
            </a:extLst>
          </p:cNvPr>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12" name="Slide Number Placeholder 11">
            <a:extLst>
              <a:ext uri="{FF2B5EF4-FFF2-40B4-BE49-F238E27FC236}">
                <a16:creationId xmlns:a16="http://schemas.microsoft.com/office/drawing/2014/main" id="{F5EBE8D7-D456-DA80-4004-494E5F128DB6}"/>
              </a:ext>
            </a:extLst>
          </p:cNvPr>
          <p:cNvSpPr>
            <a:spLocks noGrp="1"/>
          </p:cNvSpPr>
          <p:nvPr>
            <p:ph type="sldNum" sz="quarter" idx="12"/>
          </p:nvPr>
        </p:nvSpPr>
        <p:spPr/>
        <p:txBody>
          <a:bodyPr/>
          <a:lstStyle/>
          <a:p>
            <a:fld id="{EFC07C4F-4DD7-4452-9CBE-7B4BC77324C7}" type="slidenum">
              <a:rPr lang="en-GB" smtClean="0"/>
              <a:t>5</a:t>
            </a:fld>
            <a:endParaRPr lang="en-GB"/>
          </a:p>
        </p:txBody>
      </p:sp>
    </p:spTree>
    <p:extLst>
      <p:ext uri="{BB962C8B-B14F-4D97-AF65-F5344CB8AC3E}">
        <p14:creationId xmlns:p14="http://schemas.microsoft.com/office/powerpoint/2010/main" val="3450023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nline Media 2" title="Intermediate and Advanced - Responding to questions">
            <a:hlinkClick r:id="" action="ppaction://media"/>
            <a:extLst>
              <a:ext uri="{FF2B5EF4-FFF2-40B4-BE49-F238E27FC236}">
                <a16:creationId xmlns:a16="http://schemas.microsoft.com/office/drawing/2014/main" id="{C1677B8F-C4EC-9F2A-A3A1-7206BCA2FD84}"/>
              </a:ext>
            </a:extLst>
          </p:cNvPr>
          <p:cNvPicPr>
            <a:picLocks noRot="1" noChangeAspect="1"/>
          </p:cNvPicPr>
          <p:nvPr>
            <a:videoFile r:link="rId1"/>
          </p:nvPr>
        </p:nvPicPr>
        <p:blipFill>
          <a:blip r:embed="rId4"/>
          <a:stretch>
            <a:fillRect/>
          </a:stretch>
        </p:blipFill>
        <p:spPr>
          <a:xfrm>
            <a:off x="748991" y="1738719"/>
            <a:ext cx="7646018" cy="4320000"/>
          </a:xfrm>
          <a:prstGeom prst="rect">
            <a:avLst/>
          </a:prstGeom>
        </p:spPr>
      </p:pic>
      <p:sp>
        <p:nvSpPr>
          <p:cNvPr id="4" name="TextBox 3">
            <a:extLst>
              <a:ext uri="{FF2B5EF4-FFF2-40B4-BE49-F238E27FC236}">
                <a16:creationId xmlns:a16="http://schemas.microsoft.com/office/drawing/2014/main" id="{4E180B12-1592-AEDC-E2E8-3C60662775A1}"/>
              </a:ext>
            </a:extLst>
          </p:cNvPr>
          <p:cNvSpPr txBox="1"/>
          <p:nvPr/>
        </p:nvSpPr>
        <p:spPr>
          <a:xfrm>
            <a:off x="748991" y="1084520"/>
            <a:ext cx="3803502" cy="569387"/>
          </a:xfrm>
          <a:prstGeom prst="rect">
            <a:avLst/>
          </a:prstGeom>
          <a:noFill/>
        </p:spPr>
        <p:txBody>
          <a:bodyPr wrap="square" rtlCol="0">
            <a:spAutoFit/>
          </a:bodyPr>
          <a:lstStyle/>
          <a:p>
            <a:r>
              <a:rPr lang="en-GB" sz="3100" b="1" i="1" dirty="0"/>
              <a:t>Answering Questions</a:t>
            </a:r>
          </a:p>
        </p:txBody>
      </p:sp>
      <p:sp>
        <p:nvSpPr>
          <p:cNvPr id="2" name="Date Placeholder 1">
            <a:extLst>
              <a:ext uri="{FF2B5EF4-FFF2-40B4-BE49-F238E27FC236}">
                <a16:creationId xmlns:a16="http://schemas.microsoft.com/office/drawing/2014/main" id="{417C7CB3-AB4E-E143-EFA3-5E23FEC07688}"/>
              </a:ext>
            </a:extLst>
          </p:cNvPr>
          <p:cNvSpPr>
            <a:spLocks noGrp="1"/>
          </p:cNvSpPr>
          <p:nvPr>
            <p:ph type="dt" sz="half" idx="10"/>
          </p:nvPr>
        </p:nvSpPr>
        <p:spPr/>
        <p:txBody>
          <a:bodyPr/>
          <a:lstStyle/>
          <a:p>
            <a:r>
              <a:rPr lang="en-US"/>
              <a:t>v2 11/10/2024</a:t>
            </a:r>
            <a:endParaRPr lang="en-GB"/>
          </a:p>
        </p:txBody>
      </p:sp>
      <p:sp>
        <p:nvSpPr>
          <p:cNvPr id="5" name="Footer Placeholder 4">
            <a:extLst>
              <a:ext uri="{FF2B5EF4-FFF2-40B4-BE49-F238E27FC236}">
                <a16:creationId xmlns:a16="http://schemas.microsoft.com/office/drawing/2014/main" id="{E58F7109-7702-8A40-D13D-9058478BA35C}"/>
              </a:ext>
            </a:extLst>
          </p:cNvPr>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6" name="Slide Number Placeholder 5">
            <a:extLst>
              <a:ext uri="{FF2B5EF4-FFF2-40B4-BE49-F238E27FC236}">
                <a16:creationId xmlns:a16="http://schemas.microsoft.com/office/drawing/2014/main" id="{6AE82096-0ABC-79A8-8B0F-C1197AEE9838}"/>
              </a:ext>
            </a:extLst>
          </p:cNvPr>
          <p:cNvSpPr>
            <a:spLocks noGrp="1"/>
          </p:cNvSpPr>
          <p:nvPr>
            <p:ph type="sldNum" sz="quarter" idx="12"/>
          </p:nvPr>
        </p:nvSpPr>
        <p:spPr/>
        <p:txBody>
          <a:bodyPr/>
          <a:lstStyle/>
          <a:p>
            <a:fld id="{EFC07C4F-4DD7-4452-9CBE-7B4BC77324C7}" type="slidenum">
              <a:rPr lang="en-GB" smtClean="0"/>
              <a:t>6</a:t>
            </a:fld>
            <a:endParaRPr lang="en-GB"/>
          </a:p>
        </p:txBody>
      </p:sp>
    </p:spTree>
    <p:extLst>
      <p:ext uri="{BB962C8B-B14F-4D97-AF65-F5344CB8AC3E}">
        <p14:creationId xmlns:p14="http://schemas.microsoft.com/office/powerpoint/2010/main" val="577353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F7D5C-CC83-1A14-7EC3-F65A725E00CA}"/>
              </a:ext>
            </a:extLst>
          </p:cNvPr>
          <p:cNvSpPr>
            <a:spLocks noGrp="1"/>
          </p:cNvSpPr>
          <p:nvPr>
            <p:ph type="title"/>
          </p:nvPr>
        </p:nvSpPr>
        <p:spPr>
          <a:xfrm>
            <a:off x="748991" y="1187224"/>
            <a:ext cx="7886700" cy="620459"/>
          </a:xfrm>
        </p:spPr>
        <p:txBody>
          <a:bodyPr>
            <a:normAutofit/>
          </a:bodyPr>
          <a:lstStyle/>
          <a:p>
            <a:r>
              <a:rPr lang="en-GB" sz="3100" b="1" i="1" dirty="0">
                <a:latin typeface="+mn-lt"/>
              </a:rPr>
              <a:t>Taking Part in a Discussion</a:t>
            </a:r>
          </a:p>
        </p:txBody>
      </p:sp>
      <p:pic>
        <p:nvPicPr>
          <p:cNvPr id="3" name="Online Media 2" title="Intermediate and Advanced - Participating in a discussion">
            <a:hlinkClick r:id="" action="ppaction://media"/>
            <a:extLst>
              <a:ext uri="{FF2B5EF4-FFF2-40B4-BE49-F238E27FC236}">
                <a16:creationId xmlns:a16="http://schemas.microsoft.com/office/drawing/2014/main" id="{7C72700F-64CE-9473-4E15-4052ED4DD8D1}"/>
              </a:ext>
            </a:extLst>
          </p:cNvPr>
          <p:cNvPicPr>
            <a:picLocks noRot="1" noChangeAspect="1"/>
          </p:cNvPicPr>
          <p:nvPr>
            <a:videoFile r:link="rId1"/>
          </p:nvPr>
        </p:nvPicPr>
        <p:blipFill>
          <a:blip r:embed="rId4"/>
          <a:stretch>
            <a:fillRect/>
          </a:stretch>
        </p:blipFill>
        <p:spPr>
          <a:xfrm>
            <a:off x="748991" y="1807683"/>
            <a:ext cx="7646018" cy="4320000"/>
          </a:xfrm>
          <a:prstGeom prst="rect">
            <a:avLst/>
          </a:prstGeom>
        </p:spPr>
      </p:pic>
      <p:pic>
        <p:nvPicPr>
          <p:cNvPr id="4" name="Picture 3">
            <a:extLst>
              <a:ext uri="{FF2B5EF4-FFF2-40B4-BE49-F238E27FC236}">
                <a16:creationId xmlns:a16="http://schemas.microsoft.com/office/drawing/2014/main" id="{8B60B8C0-2427-1A3E-462B-339CF00D8BF2}"/>
              </a:ext>
            </a:extLst>
          </p:cNvPr>
          <p:cNvPicPr>
            <a:picLocks noGrp="1" noRot="1" noMove="1" noResize="1" noEditPoints="1" noAdjustHandles="1" noChangeArrowheads="1" noChangeShapeType="1" noCrop="1"/>
          </p:cNvPicPr>
          <p:nvPr/>
        </p:nvPicPr>
        <p:blipFill rotWithShape="1">
          <a:blip r:embed="rId5"/>
          <a:srcRect l="14665" t="1" r="11395" b="1"/>
          <a:stretch/>
        </p:blipFill>
        <p:spPr>
          <a:xfrm>
            <a:off x="8508940" y="6275211"/>
            <a:ext cx="486743" cy="527403"/>
          </a:xfrm>
          <a:prstGeom prst="rect">
            <a:avLst/>
          </a:prstGeom>
        </p:spPr>
      </p:pic>
      <p:sp>
        <p:nvSpPr>
          <p:cNvPr id="5" name="Date Placeholder 4">
            <a:extLst>
              <a:ext uri="{FF2B5EF4-FFF2-40B4-BE49-F238E27FC236}">
                <a16:creationId xmlns:a16="http://schemas.microsoft.com/office/drawing/2014/main" id="{04BF1FA0-3EFE-7CAF-C0E1-AABDB4F1EBF4}"/>
              </a:ext>
            </a:extLst>
          </p:cNvPr>
          <p:cNvSpPr>
            <a:spLocks noGrp="1"/>
          </p:cNvSpPr>
          <p:nvPr>
            <p:ph type="dt" sz="half" idx="10"/>
          </p:nvPr>
        </p:nvSpPr>
        <p:spPr/>
        <p:txBody>
          <a:bodyPr/>
          <a:lstStyle/>
          <a:p>
            <a:r>
              <a:rPr lang="en-US"/>
              <a:t>v2 11/10/2024</a:t>
            </a:r>
            <a:endParaRPr lang="en-GB"/>
          </a:p>
        </p:txBody>
      </p:sp>
      <p:sp>
        <p:nvSpPr>
          <p:cNvPr id="6" name="Footer Placeholder 5">
            <a:extLst>
              <a:ext uri="{FF2B5EF4-FFF2-40B4-BE49-F238E27FC236}">
                <a16:creationId xmlns:a16="http://schemas.microsoft.com/office/drawing/2014/main" id="{9BCDF3D6-D92A-0792-E417-893BFF8FA516}"/>
              </a:ext>
            </a:extLst>
          </p:cNvPr>
          <p:cNvSpPr>
            <a:spLocks noGrp="1"/>
          </p:cNvSpPr>
          <p:nvPr>
            <p:ph type="ftr" sz="quarter" idx="11"/>
          </p:nvPr>
        </p:nvSpPr>
        <p:spPr/>
        <p:txBody>
          <a:bodyPr/>
          <a:lstStyle/>
          <a:p>
            <a:r>
              <a:rPr lang="en-US"/>
              <a:t>ESB-RES-C161 ESB Level 3 Certificate in Speech (Grade 8) 4.1: Responding, Questioning and Listening</a:t>
            </a:r>
            <a:endParaRPr lang="en-GB"/>
          </a:p>
        </p:txBody>
      </p:sp>
      <p:sp>
        <p:nvSpPr>
          <p:cNvPr id="7" name="Slide Number Placeholder 6">
            <a:extLst>
              <a:ext uri="{FF2B5EF4-FFF2-40B4-BE49-F238E27FC236}">
                <a16:creationId xmlns:a16="http://schemas.microsoft.com/office/drawing/2014/main" id="{EAD54767-0638-E96B-8B36-6B1F3CC874A6}"/>
              </a:ext>
            </a:extLst>
          </p:cNvPr>
          <p:cNvSpPr>
            <a:spLocks noGrp="1"/>
          </p:cNvSpPr>
          <p:nvPr>
            <p:ph type="sldNum" sz="quarter" idx="12"/>
          </p:nvPr>
        </p:nvSpPr>
        <p:spPr/>
        <p:txBody>
          <a:bodyPr/>
          <a:lstStyle/>
          <a:p>
            <a:fld id="{EFC07C4F-4DD7-4452-9CBE-7B4BC77324C7}" type="slidenum">
              <a:rPr lang="en-GB" smtClean="0"/>
              <a:t>7</a:t>
            </a:fld>
            <a:endParaRPr lang="en-GB"/>
          </a:p>
        </p:txBody>
      </p:sp>
    </p:spTree>
    <p:extLst>
      <p:ext uri="{BB962C8B-B14F-4D97-AF65-F5344CB8AC3E}">
        <p14:creationId xmlns:p14="http://schemas.microsoft.com/office/powerpoint/2010/main" val="2453033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49362" y="1073422"/>
            <a:ext cx="3975100" cy="584775"/>
          </a:xfrm>
          <a:prstGeom prst="rect">
            <a:avLst/>
          </a:prstGeom>
          <a:noFill/>
        </p:spPr>
        <p:txBody>
          <a:bodyPr wrap="square" rtlCol="0">
            <a:spAutoFit/>
          </a:bodyPr>
          <a:lstStyle/>
          <a:p>
            <a:r>
              <a:rPr lang="en-GB" sz="3200" b="1" i="1" dirty="0"/>
              <a:t>Top Tips</a:t>
            </a:r>
          </a:p>
        </p:txBody>
      </p:sp>
      <p:sp>
        <p:nvSpPr>
          <p:cNvPr id="12" name="TextBox 11"/>
          <p:cNvSpPr txBox="1"/>
          <p:nvPr/>
        </p:nvSpPr>
        <p:spPr>
          <a:xfrm>
            <a:off x="302481" y="1658197"/>
            <a:ext cx="8539037" cy="4524315"/>
          </a:xfrm>
          <a:prstGeom prst="rect">
            <a:avLst/>
          </a:prstGeom>
          <a:noFill/>
        </p:spPr>
        <p:txBody>
          <a:bodyPr wrap="square" rtlCol="0">
            <a:spAutoFit/>
          </a:bodyPr>
          <a:lstStyle/>
          <a:p>
            <a:pPr marL="285750" indent="-285750">
              <a:buFont typeface="Arial" panose="020B0604020202020204" pitchFamily="34" charset="0"/>
              <a:buChar char="•"/>
            </a:pPr>
            <a:r>
              <a:rPr lang="en-GB" sz="1600" i="1" dirty="0">
                <a:solidFill>
                  <a:srgbClr val="E6151B"/>
                </a:solidFill>
              </a:rPr>
              <a:t>Think about potential areas of enquiry/interest when preparing for your assessment – this way you are less likely to get caught out by a cold question.</a:t>
            </a:r>
          </a:p>
          <a:p>
            <a:pPr marL="285750" indent="-285750">
              <a:buFont typeface="Arial" panose="020B0604020202020204" pitchFamily="34" charset="0"/>
              <a:buChar char="•"/>
            </a:pPr>
            <a:endParaRPr lang="en-GB" sz="1600" i="1" dirty="0">
              <a:solidFill>
                <a:srgbClr val="E6151B"/>
              </a:solidFill>
            </a:endParaRPr>
          </a:p>
          <a:p>
            <a:pPr marL="285750" indent="-285750">
              <a:buFont typeface="Arial" panose="020B0604020202020204" pitchFamily="34" charset="0"/>
              <a:buChar char="•"/>
            </a:pPr>
            <a:r>
              <a:rPr lang="en-GB" sz="1600" i="1" dirty="0"/>
              <a:t>Be ready to justify responses to questions with quantitative and qualitative evidence. Using knowledge based on research and experience to extend your answers will help you to sound authoritative and believable to your audience. </a:t>
            </a:r>
          </a:p>
          <a:p>
            <a:pPr marL="285750" indent="-285750">
              <a:buFont typeface="Arial" panose="020B0604020202020204" pitchFamily="34" charset="0"/>
              <a:buChar char="•"/>
            </a:pPr>
            <a:endParaRPr lang="en-GB" sz="1600" i="1" dirty="0"/>
          </a:p>
          <a:p>
            <a:pPr marL="285750" indent="-285750">
              <a:buFont typeface="Arial" panose="020B0604020202020204" pitchFamily="34" charset="0"/>
              <a:buChar char="•"/>
            </a:pPr>
            <a:r>
              <a:rPr lang="en-GB" sz="1600" i="1" dirty="0">
                <a:solidFill>
                  <a:srgbClr val="FF0000"/>
                </a:solidFill>
              </a:rPr>
              <a:t>Remember that it is acceptable (and shows maturity and adaptability) to modify previously held views. It is important not to feel defensive or anxious when responding to questions.</a:t>
            </a:r>
          </a:p>
          <a:p>
            <a:pPr marL="285750" indent="-285750">
              <a:buFont typeface="Arial" panose="020B0604020202020204" pitchFamily="34" charset="0"/>
              <a:buChar char="•"/>
            </a:pPr>
            <a:endParaRPr lang="en-GB" sz="1600" i="1" dirty="0">
              <a:solidFill>
                <a:srgbClr val="FF0000"/>
              </a:solidFill>
            </a:endParaRPr>
          </a:p>
          <a:p>
            <a:pPr marL="285750" indent="-285750">
              <a:buFont typeface="Arial" panose="020B0604020202020204" pitchFamily="34" charset="0"/>
              <a:buChar char="•"/>
            </a:pPr>
            <a:r>
              <a:rPr lang="en-GB" sz="1600" i="1" dirty="0"/>
              <a:t>Reflecting and evaluating another’s viewpoint is an important skill, and is part of a thoughtful and balanced discussion. </a:t>
            </a:r>
          </a:p>
          <a:p>
            <a:pPr marL="285750" indent="-285750">
              <a:buFont typeface="Arial" panose="020B0604020202020204" pitchFamily="34" charset="0"/>
              <a:buChar char="•"/>
            </a:pPr>
            <a:endParaRPr lang="en-GB" sz="1600" i="1" dirty="0"/>
          </a:p>
          <a:p>
            <a:pPr marL="285750" indent="-285750">
              <a:buFont typeface="Arial" panose="020B0604020202020204" pitchFamily="34" charset="0"/>
              <a:buChar char="•"/>
            </a:pPr>
            <a:r>
              <a:rPr lang="en-GB" sz="1600" i="1" dirty="0">
                <a:solidFill>
                  <a:srgbClr val="FF0000"/>
                </a:solidFill>
              </a:rPr>
              <a:t>Where appropriate, take a lead in the discussion by being proactive and try to involve all members of the group in a dialogue.</a:t>
            </a:r>
          </a:p>
          <a:p>
            <a:pPr marL="285750" indent="-285750">
              <a:buFont typeface="Arial" panose="020B0604020202020204" pitchFamily="34" charset="0"/>
              <a:buChar char="•"/>
            </a:pPr>
            <a:endParaRPr lang="en-GB" sz="1600" i="1" dirty="0">
              <a:solidFill>
                <a:srgbClr val="FF0000"/>
              </a:solidFill>
            </a:endParaRPr>
          </a:p>
          <a:p>
            <a:pPr marL="285750" indent="-285750">
              <a:buFont typeface="Arial" panose="020B0604020202020204" pitchFamily="34" charset="0"/>
              <a:buChar char="•"/>
            </a:pPr>
            <a:r>
              <a:rPr lang="en-GB" sz="1600" i="1" dirty="0"/>
              <a:t>Use open-ended questions to seek additional information, put forward a contrasting viewpoint, or challenge thinking in a constructive way.</a:t>
            </a:r>
          </a:p>
        </p:txBody>
      </p:sp>
      <p:sp>
        <p:nvSpPr>
          <p:cNvPr id="17" name="Date Placeholder 2">
            <a:extLst>
              <a:ext uri="{FF2B5EF4-FFF2-40B4-BE49-F238E27FC236}">
                <a16:creationId xmlns:a16="http://schemas.microsoft.com/office/drawing/2014/main" id="{EAE7C02B-C5E1-7A4E-85E0-707A23B3F284}"/>
              </a:ext>
            </a:extLst>
          </p:cNvPr>
          <p:cNvSpPr>
            <a:spLocks noGrp="1"/>
          </p:cNvSpPr>
          <p:nvPr>
            <p:ph type="dt" sz="half" idx="10"/>
          </p:nvPr>
        </p:nvSpPr>
        <p:spPr>
          <a:xfrm>
            <a:off x="179512" y="6409464"/>
            <a:ext cx="807624" cy="365125"/>
          </a:xfrm>
        </p:spPr>
        <p:txBody>
          <a:bodyPr/>
          <a:lstStyle/>
          <a:p>
            <a:r>
              <a:rPr lang="en-US"/>
              <a:t>v2 11/10/2024</a:t>
            </a:r>
            <a:endParaRPr lang="en-GB" dirty="0"/>
          </a:p>
        </p:txBody>
      </p:sp>
      <p:sp>
        <p:nvSpPr>
          <p:cNvPr id="18" name="Footer Placeholder 3">
            <a:extLst>
              <a:ext uri="{FF2B5EF4-FFF2-40B4-BE49-F238E27FC236}">
                <a16:creationId xmlns:a16="http://schemas.microsoft.com/office/drawing/2014/main" id="{1B758FB9-9D8A-6B4F-90F2-BDD3ED420617}"/>
              </a:ext>
            </a:extLst>
          </p:cNvPr>
          <p:cNvSpPr>
            <a:spLocks noGrp="1"/>
          </p:cNvSpPr>
          <p:nvPr>
            <p:ph type="ftr" sz="quarter" idx="11"/>
          </p:nvPr>
        </p:nvSpPr>
        <p:spPr>
          <a:xfrm>
            <a:off x="2411760" y="6419855"/>
            <a:ext cx="2970731" cy="365125"/>
          </a:xfrm>
        </p:spPr>
        <p:txBody>
          <a:bodyPr/>
          <a:lstStyle/>
          <a:p>
            <a:r>
              <a:rPr lang="en-US"/>
              <a:t>ESB-RES-C161 ESB Level 3 Certificate in Speech (Grade 8) 4.1: Responding, Questioning and Listening</a:t>
            </a:r>
            <a:endParaRPr lang="en-GB" dirty="0"/>
          </a:p>
        </p:txBody>
      </p:sp>
      <p:pic>
        <p:nvPicPr>
          <p:cNvPr id="2" name="Picture 1">
            <a:extLst>
              <a:ext uri="{FF2B5EF4-FFF2-40B4-BE49-F238E27FC236}">
                <a16:creationId xmlns:a16="http://schemas.microsoft.com/office/drawing/2014/main" id="{142A65B6-114E-75B0-FFF7-790F59BFC6DC}"/>
              </a:ext>
            </a:extLst>
          </p:cNvPr>
          <p:cNvPicPr>
            <a:picLocks noGrp="1" noRot="1" noMove="1" noResize="1" noEditPoints="1" noAdjustHandles="1" noChangeArrowheads="1" noChangeShapeType="1" noCrop="1"/>
          </p:cNvPicPr>
          <p:nvPr/>
        </p:nvPicPr>
        <p:blipFill rotWithShape="1">
          <a:blip r:embed="rId3"/>
          <a:srcRect l="14665" t="1" r="11395" b="1"/>
          <a:stretch/>
        </p:blipFill>
        <p:spPr>
          <a:xfrm>
            <a:off x="8508940" y="6275211"/>
            <a:ext cx="486743" cy="527403"/>
          </a:xfrm>
          <a:prstGeom prst="rect">
            <a:avLst/>
          </a:prstGeom>
        </p:spPr>
      </p:pic>
      <p:sp>
        <p:nvSpPr>
          <p:cNvPr id="3" name="Slide Number Placeholder 2">
            <a:extLst>
              <a:ext uri="{FF2B5EF4-FFF2-40B4-BE49-F238E27FC236}">
                <a16:creationId xmlns:a16="http://schemas.microsoft.com/office/drawing/2014/main" id="{A76529BD-55F3-4AAD-C68B-65C8F047E130}"/>
              </a:ext>
            </a:extLst>
          </p:cNvPr>
          <p:cNvSpPr>
            <a:spLocks noGrp="1"/>
          </p:cNvSpPr>
          <p:nvPr>
            <p:ph type="sldNum" sz="quarter" idx="12"/>
          </p:nvPr>
        </p:nvSpPr>
        <p:spPr/>
        <p:txBody>
          <a:bodyPr/>
          <a:lstStyle/>
          <a:p>
            <a:fld id="{EFC07C4F-4DD7-4452-9CBE-7B4BC77324C7}" type="slidenum">
              <a:rPr lang="en-GB" smtClean="0"/>
              <a:t>8</a:t>
            </a:fld>
            <a:endParaRPr lang="en-GB"/>
          </a:p>
        </p:txBody>
      </p:sp>
    </p:spTree>
    <p:extLst>
      <p:ext uri="{BB962C8B-B14F-4D97-AF65-F5344CB8AC3E}">
        <p14:creationId xmlns:p14="http://schemas.microsoft.com/office/powerpoint/2010/main" val="2143525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6C4A16C-CAD5-F0E2-20F5-ECAA3B1C4C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0989" y="3712296"/>
            <a:ext cx="3074130" cy="2552338"/>
          </a:xfrm>
          <a:prstGeom prst="rect">
            <a:avLst/>
          </a:prstGeom>
        </p:spPr>
      </p:pic>
      <p:sp>
        <p:nvSpPr>
          <p:cNvPr id="7" name="TextBox 6">
            <a:extLst>
              <a:ext uri="{FF2B5EF4-FFF2-40B4-BE49-F238E27FC236}">
                <a16:creationId xmlns:a16="http://schemas.microsoft.com/office/drawing/2014/main" id="{687A6BB0-90CC-2DE0-7FD3-AB9BC633FF7E}"/>
              </a:ext>
            </a:extLst>
          </p:cNvPr>
          <p:cNvSpPr txBox="1"/>
          <p:nvPr/>
        </p:nvSpPr>
        <p:spPr>
          <a:xfrm>
            <a:off x="5911827" y="4148591"/>
            <a:ext cx="2512454" cy="923330"/>
          </a:xfrm>
          <a:prstGeom prst="rect">
            <a:avLst/>
          </a:prstGeom>
          <a:noFill/>
        </p:spPr>
        <p:txBody>
          <a:bodyPr wrap="square">
            <a:spAutoFit/>
          </a:bodyPr>
          <a:lstStyle/>
          <a:p>
            <a:r>
              <a:rPr lang="en-GB" baseline="0" dirty="0"/>
              <a:t>Feel free to share your guides with us by tagging us @ESBUK </a:t>
            </a:r>
            <a:endParaRPr lang="en-GB" dirty="0"/>
          </a:p>
        </p:txBody>
      </p:sp>
      <p:sp>
        <p:nvSpPr>
          <p:cNvPr id="8" name="TextBox 7">
            <a:extLst>
              <a:ext uri="{FF2B5EF4-FFF2-40B4-BE49-F238E27FC236}">
                <a16:creationId xmlns:a16="http://schemas.microsoft.com/office/drawing/2014/main" id="{6FAD2717-7771-B4A6-8887-B8CB58475135}"/>
              </a:ext>
            </a:extLst>
          </p:cNvPr>
          <p:cNvSpPr txBox="1"/>
          <p:nvPr/>
        </p:nvSpPr>
        <p:spPr>
          <a:xfrm>
            <a:off x="4178300" y="1409700"/>
            <a:ext cx="4514119" cy="2098196"/>
          </a:xfrm>
          <a:prstGeom prst="rect">
            <a:avLst/>
          </a:prstGeom>
          <a:solidFill>
            <a:srgbClr val="C2D720"/>
          </a:solidFill>
          <a:ln>
            <a:solidFill>
              <a:schemeClr val="tx1"/>
            </a:solidFill>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wrap="square" tIns="72000" bIns="72000" rtlCol="0" anchor="ctr">
            <a:noAutofit/>
          </a:bodyPr>
          <a:lstStyle/>
          <a:p>
            <a:pPr algn="ctr"/>
            <a:r>
              <a:rPr lang="en-GB" sz="1600" dirty="0"/>
              <a:t>Using this information and your own knowledge and ideas, create a ‘guide’ to being a good participant in a group discussion. </a:t>
            </a:r>
          </a:p>
          <a:p>
            <a:pPr algn="ctr"/>
            <a:endParaRPr lang="en-GB" sz="1600" dirty="0"/>
          </a:p>
          <a:p>
            <a:pPr algn="ctr"/>
            <a:r>
              <a:rPr lang="en-GB" sz="1600" dirty="0"/>
              <a:t>This could take the form of a video tutorial, a list, a leaflet, a poster – whatever works for you/your group!</a:t>
            </a:r>
          </a:p>
        </p:txBody>
      </p:sp>
      <p:pic>
        <p:nvPicPr>
          <p:cNvPr id="2" name="Picture 1"/>
          <p:cNvPicPr>
            <a:picLocks noChangeAspect="1"/>
          </p:cNvPicPr>
          <p:nvPr/>
        </p:nvPicPr>
        <p:blipFill>
          <a:blip r:embed="rId3"/>
          <a:stretch>
            <a:fillRect/>
          </a:stretch>
        </p:blipFill>
        <p:spPr>
          <a:xfrm>
            <a:off x="380258" y="1178308"/>
            <a:ext cx="3594100" cy="3363709"/>
          </a:xfrm>
          <a:prstGeom prst="rect">
            <a:avLst/>
          </a:prstGeom>
        </p:spPr>
      </p:pic>
      <p:pic>
        <p:nvPicPr>
          <p:cNvPr id="6" name="Picture 5"/>
          <p:cNvPicPr>
            <a:picLocks noChangeAspect="1"/>
          </p:cNvPicPr>
          <p:nvPr/>
        </p:nvPicPr>
        <p:blipFill>
          <a:blip r:embed="rId4"/>
          <a:stretch>
            <a:fillRect/>
          </a:stretch>
        </p:blipFill>
        <p:spPr>
          <a:xfrm>
            <a:off x="472333" y="4430509"/>
            <a:ext cx="1704975" cy="1409700"/>
          </a:xfrm>
          <a:prstGeom prst="rect">
            <a:avLst/>
          </a:prstGeom>
        </p:spPr>
      </p:pic>
      <p:pic>
        <p:nvPicPr>
          <p:cNvPr id="3" name="Picture 2">
            <a:extLst>
              <a:ext uri="{FF2B5EF4-FFF2-40B4-BE49-F238E27FC236}">
                <a16:creationId xmlns:a16="http://schemas.microsoft.com/office/drawing/2014/main" id="{C74F0B2F-14D9-D55D-3AD4-2FFECBE8EDD6}"/>
              </a:ext>
            </a:extLst>
          </p:cNvPr>
          <p:cNvPicPr>
            <a:picLocks noGrp="1" noRot="1" noMove="1" noResize="1" noEditPoints="1" noAdjustHandles="1" noChangeArrowheads="1" noChangeShapeType="1" noCrop="1"/>
          </p:cNvPicPr>
          <p:nvPr/>
        </p:nvPicPr>
        <p:blipFill rotWithShape="1">
          <a:blip r:embed="rId5"/>
          <a:srcRect l="14665" t="1" r="11395" b="1"/>
          <a:stretch/>
        </p:blipFill>
        <p:spPr>
          <a:xfrm>
            <a:off x="8508940" y="6275211"/>
            <a:ext cx="486743" cy="527403"/>
          </a:xfrm>
          <a:prstGeom prst="rect">
            <a:avLst/>
          </a:prstGeom>
        </p:spPr>
      </p:pic>
      <p:sp>
        <p:nvSpPr>
          <p:cNvPr id="5" name="Date Placeholder 4">
            <a:extLst>
              <a:ext uri="{FF2B5EF4-FFF2-40B4-BE49-F238E27FC236}">
                <a16:creationId xmlns:a16="http://schemas.microsoft.com/office/drawing/2014/main" id="{932149D9-AE88-96AD-E5C7-08A601C6FCC8}"/>
              </a:ext>
            </a:extLst>
          </p:cNvPr>
          <p:cNvSpPr>
            <a:spLocks noGrp="1"/>
          </p:cNvSpPr>
          <p:nvPr>
            <p:ph type="dt" sz="half" idx="10"/>
          </p:nvPr>
        </p:nvSpPr>
        <p:spPr/>
        <p:txBody>
          <a:bodyPr/>
          <a:lstStyle/>
          <a:p>
            <a:r>
              <a:rPr lang="en-US"/>
              <a:t>v2 11/10/2024</a:t>
            </a:r>
            <a:endParaRPr lang="en-GB"/>
          </a:p>
        </p:txBody>
      </p:sp>
      <p:sp>
        <p:nvSpPr>
          <p:cNvPr id="10" name="Footer Placeholder 9">
            <a:extLst>
              <a:ext uri="{FF2B5EF4-FFF2-40B4-BE49-F238E27FC236}">
                <a16:creationId xmlns:a16="http://schemas.microsoft.com/office/drawing/2014/main" id="{4D21FD71-C8DB-81C3-51B9-50C14952A719}"/>
              </a:ext>
            </a:extLst>
          </p:cNvPr>
          <p:cNvSpPr>
            <a:spLocks noGrp="1"/>
          </p:cNvSpPr>
          <p:nvPr>
            <p:ph type="ftr" sz="quarter" idx="11"/>
          </p:nvPr>
        </p:nvSpPr>
        <p:spPr/>
        <p:txBody>
          <a:bodyPr/>
          <a:lstStyle/>
          <a:p>
            <a:r>
              <a:rPr lang="en-US"/>
              <a:t>ESB-RES-C161 ESB Level 3 Certificate in Speech (Grade 8) 4.1: Responding, Questioning and Listening</a:t>
            </a:r>
            <a:endParaRPr lang="en-GB" dirty="0"/>
          </a:p>
        </p:txBody>
      </p:sp>
      <p:sp>
        <p:nvSpPr>
          <p:cNvPr id="11" name="Slide Number Placeholder 10">
            <a:extLst>
              <a:ext uri="{FF2B5EF4-FFF2-40B4-BE49-F238E27FC236}">
                <a16:creationId xmlns:a16="http://schemas.microsoft.com/office/drawing/2014/main" id="{B54C5EA4-0212-DDE6-3945-4FBF7F16B1A4}"/>
              </a:ext>
            </a:extLst>
          </p:cNvPr>
          <p:cNvSpPr>
            <a:spLocks noGrp="1"/>
          </p:cNvSpPr>
          <p:nvPr>
            <p:ph type="sldNum" sz="quarter" idx="12"/>
          </p:nvPr>
        </p:nvSpPr>
        <p:spPr/>
        <p:txBody>
          <a:bodyPr/>
          <a:lstStyle/>
          <a:p>
            <a:fld id="{EFC07C4F-4DD7-4452-9CBE-7B4BC77324C7}" type="slidenum">
              <a:rPr lang="en-GB" smtClean="0"/>
              <a:t>9</a:t>
            </a:fld>
            <a:endParaRPr lang="en-GB" dirty="0"/>
          </a:p>
        </p:txBody>
      </p:sp>
    </p:spTree>
    <p:extLst>
      <p:ext uri="{BB962C8B-B14F-4D97-AF65-F5344CB8AC3E}">
        <p14:creationId xmlns:p14="http://schemas.microsoft.com/office/powerpoint/2010/main" val="77673445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54722D9B506340931AF81ABA667AF9" ma:contentTypeVersion="15" ma:contentTypeDescription="Create a new document." ma:contentTypeScope="" ma:versionID="81a16124ef4976491a0aab36431837a4">
  <xsd:schema xmlns:xsd="http://www.w3.org/2001/XMLSchema" xmlns:xs="http://www.w3.org/2001/XMLSchema" xmlns:p="http://schemas.microsoft.com/office/2006/metadata/properties" xmlns:ns2="010c06fb-adfb-4972-b43b-36d810ddac6c" xmlns:ns3="0e08f774-c844-414b-8174-1931542ea424" targetNamespace="http://schemas.microsoft.com/office/2006/metadata/properties" ma:root="true" ma:fieldsID="13ad70da30d14ec8b1b61026820a5d4a" ns2:_="" ns3:_="">
    <xsd:import namespace="010c06fb-adfb-4972-b43b-36d810ddac6c"/>
    <xsd:import namespace="0e08f774-c844-414b-8174-1931542ea42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0c06fb-adfb-4972-b43b-36d810ddac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95101557-b141-4344-8eed-a9c28da8fbb1" ma:termSetId="09814cd3-568e-fe90-9814-8d621ff8fb84" ma:anchorId="fba54fb3-c3e1-fe81-a776-ca4b69148c4d" ma:open="true" ma:isKeyword="false">
      <xsd:complexType>
        <xsd:sequence>
          <xsd:element ref="pc:Terms" minOccurs="0" maxOccurs="1"/>
        </xsd:sequence>
      </xsd:complex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e08f774-c844-414b-8174-1931542ea424"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ae4e3543-e7fe-4604-9e90-4040997bc85a}" ma:internalName="TaxCatchAll" ma:showField="CatchAllData" ma:web="0e08f774-c844-414b-8174-1931542ea424">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10c06fb-adfb-4972-b43b-36d810ddac6c">
      <Terms xmlns="http://schemas.microsoft.com/office/infopath/2007/PartnerControls"/>
    </lcf76f155ced4ddcb4097134ff3c332f>
    <TaxCatchAll xmlns="0e08f774-c844-414b-8174-1931542ea424" xsi:nil="true"/>
  </documentManagement>
</p:properties>
</file>

<file path=customXml/itemProps1.xml><?xml version="1.0" encoding="utf-8"?>
<ds:datastoreItem xmlns:ds="http://schemas.openxmlformats.org/officeDocument/2006/customXml" ds:itemID="{627B5049-D3FA-474E-A496-58A90DE51F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0c06fb-adfb-4972-b43b-36d810ddac6c"/>
    <ds:schemaRef ds:uri="0e08f774-c844-414b-8174-1931542ea4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C0952A4-C879-4EF5-9D93-38EB6D2233A8}">
  <ds:schemaRefs>
    <ds:schemaRef ds:uri="http://schemas.microsoft.com/sharepoint/v3/contenttype/forms"/>
  </ds:schemaRefs>
</ds:datastoreItem>
</file>

<file path=customXml/itemProps3.xml><?xml version="1.0" encoding="utf-8"?>
<ds:datastoreItem xmlns:ds="http://schemas.openxmlformats.org/officeDocument/2006/customXml" ds:itemID="{8186B234-D681-48B4-9E31-4713598C74EF}">
  <ds:schemaRefs>
    <ds:schemaRef ds:uri="http://schemas.microsoft.com/office/2006/metadata/properties"/>
    <ds:schemaRef ds:uri="http://schemas.microsoft.com/office/infopath/2007/PartnerControls"/>
    <ds:schemaRef ds:uri="010c06fb-adfb-4972-b43b-36d810ddac6c"/>
    <ds:schemaRef ds:uri="0e08f774-c844-414b-8174-1931542ea424"/>
  </ds:schemaRefs>
</ds:datastoreItem>
</file>

<file path=docProps/app.xml><?xml version="1.0" encoding="utf-8"?>
<Properties xmlns="http://schemas.openxmlformats.org/officeDocument/2006/extended-properties" xmlns:vt="http://schemas.openxmlformats.org/officeDocument/2006/docPropsVTypes">
  <Template>Office Theme</Template>
  <TotalTime>861</TotalTime>
  <Words>1067</Words>
  <Application>Microsoft Office PowerPoint</Application>
  <PresentationFormat>On-screen Show (4:3)</PresentationFormat>
  <Paragraphs>148</Paragraphs>
  <Slides>11</Slides>
  <Notes>7</Notes>
  <HiddenSlides>0</HiddenSlides>
  <MMClips>4</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Relevant Grade Descriptors</vt:lpstr>
      <vt:lpstr>PowerPoint Presentation</vt:lpstr>
      <vt:lpstr>What makes a good question?</vt:lpstr>
      <vt:lpstr>What makes a good question?</vt:lpstr>
      <vt:lpstr>PowerPoint Presentation</vt:lpstr>
      <vt:lpstr>Taking Part in a Discussion</vt:lpstr>
      <vt:lpstr>PowerPoint Presentation</vt:lpstr>
      <vt:lpstr>PowerPoint Presentation</vt:lpstr>
      <vt:lpstr>PowerPoint Presentation</vt:lpstr>
      <vt:lpstr>Example Questions and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Kearney</dc:creator>
  <cp:lastModifiedBy>Anna Domaszek</cp:lastModifiedBy>
  <cp:revision>44</cp:revision>
  <dcterms:created xsi:type="dcterms:W3CDTF">2022-03-08T10:28:49Z</dcterms:created>
  <dcterms:modified xsi:type="dcterms:W3CDTF">2024-10-11T14:13:34Z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0x0101005854722D9B506340931AF81ABA667AF9</vt:lpwstr>
  </property>
  <property fmtid="{D5CDD505-2E9C-101B-9397-08002B2CF9AE}" pid="3" name="Order">
    <vt:r8>14300</vt:r8>
  </property>
  <property fmtid="{D5CDD505-2E9C-101B-9397-08002B2CF9AE}" pid="4" name="MediaServiceImageTags">
    <vt:lpwstr/>
  </property>
</Properties>
</file>