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4"/>
    <p:sldMasterId id="2147483711" r:id="rId5"/>
  </p:sldMasterIdLst>
  <p:notesMasterIdLst>
    <p:notesMasterId r:id="rId62"/>
  </p:notesMasterIdLst>
  <p:handoutMasterIdLst>
    <p:handoutMasterId r:id="rId63"/>
  </p:handoutMasterIdLst>
  <p:sldIdLst>
    <p:sldId id="265" r:id="rId6"/>
    <p:sldId id="287" r:id="rId7"/>
    <p:sldId id="266" r:id="rId8"/>
    <p:sldId id="284" r:id="rId9"/>
    <p:sldId id="267" r:id="rId10"/>
    <p:sldId id="269" r:id="rId11"/>
    <p:sldId id="270" r:id="rId12"/>
    <p:sldId id="271" r:id="rId13"/>
    <p:sldId id="272" r:id="rId14"/>
    <p:sldId id="275" r:id="rId15"/>
    <p:sldId id="273" r:id="rId16"/>
    <p:sldId id="276" r:id="rId17"/>
    <p:sldId id="274" r:id="rId18"/>
    <p:sldId id="278" r:id="rId19"/>
    <p:sldId id="277" r:id="rId20"/>
    <p:sldId id="280" r:id="rId21"/>
    <p:sldId id="281" r:id="rId22"/>
    <p:sldId id="282" r:id="rId23"/>
    <p:sldId id="329" r:id="rId24"/>
    <p:sldId id="283" r:id="rId25"/>
    <p:sldId id="288" r:id="rId26"/>
    <p:sldId id="286" r:id="rId27"/>
    <p:sldId id="295" r:id="rId28"/>
    <p:sldId id="285" r:id="rId29"/>
    <p:sldId id="289" r:id="rId30"/>
    <p:sldId id="290" r:id="rId31"/>
    <p:sldId id="291" r:id="rId32"/>
    <p:sldId id="292" r:id="rId33"/>
    <p:sldId id="293" r:id="rId34"/>
    <p:sldId id="294" r:id="rId35"/>
    <p:sldId id="299" r:id="rId36"/>
    <p:sldId id="297" r:id="rId37"/>
    <p:sldId id="330" r:id="rId38"/>
    <p:sldId id="301" r:id="rId39"/>
    <p:sldId id="302" r:id="rId40"/>
    <p:sldId id="303" r:id="rId41"/>
    <p:sldId id="331" r:id="rId42"/>
    <p:sldId id="298" r:id="rId43"/>
    <p:sldId id="306" r:id="rId44"/>
    <p:sldId id="326" r:id="rId45"/>
    <p:sldId id="307" r:id="rId46"/>
    <p:sldId id="309" r:id="rId47"/>
    <p:sldId id="310" r:id="rId48"/>
    <p:sldId id="311" r:id="rId49"/>
    <p:sldId id="313" r:id="rId50"/>
    <p:sldId id="314" r:id="rId51"/>
    <p:sldId id="315" r:id="rId52"/>
    <p:sldId id="334" r:id="rId53"/>
    <p:sldId id="316" r:id="rId54"/>
    <p:sldId id="324" r:id="rId55"/>
    <p:sldId id="308" r:id="rId56"/>
    <p:sldId id="322" r:id="rId57"/>
    <p:sldId id="333" r:id="rId58"/>
    <p:sldId id="327" r:id="rId59"/>
    <p:sldId id="320" r:id="rId60"/>
    <p:sldId id="328" r:id="rId61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141C"/>
    <a:srgbClr val="C4D820"/>
    <a:srgbClr val="FBD10C"/>
    <a:srgbClr val="F4891C"/>
    <a:srgbClr val="FBD208"/>
    <a:srgbClr val="FBD109"/>
    <a:srgbClr val="FFFAE3"/>
    <a:srgbClr val="F6F9DE"/>
    <a:srgbClr val="C2D720"/>
    <a:srgbClr val="C2D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BA2B594-A205-4A56-8015-509F6DA398E2}" v="2" dt="2024-10-11T13:09:5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469" autoAdjust="0"/>
    <p:restoredTop sz="94661"/>
  </p:normalViewPr>
  <p:slideViewPr>
    <p:cSldViewPr>
      <p:cViewPr varScale="1">
        <p:scale>
          <a:sx n="77" d="100"/>
          <a:sy n="77" d="100"/>
        </p:scale>
        <p:origin x="3564" y="10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handoutMaster" Target="handoutMasters/handoutMaster1.xml"/><Relationship Id="rId68" Type="http://schemas.microsoft.com/office/2016/11/relationships/changesInfo" Target="changesInfos/changesInfo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presProps" Target="presProps.xml"/><Relationship Id="rId69" Type="http://schemas.microsoft.com/office/2015/10/relationships/revisionInfo" Target="revisionInfo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tableStyles" Target="tableStyles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Domaszek" userId="7c82275e-a041-43cf-b710-05cbbfe64089" providerId="ADAL" clId="{9BA2B594-A205-4A56-8015-509F6DA398E2}"/>
    <pc:docChg chg="undo custSel modSld modMainMaster">
      <pc:chgData name="Anna Domaszek" userId="7c82275e-a041-43cf-b710-05cbbfe64089" providerId="ADAL" clId="{9BA2B594-A205-4A56-8015-509F6DA398E2}" dt="2024-10-11T13:19:11.126" v="30" actId="14100"/>
      <pc:docMkLst>
        <pc:docMk/>
      </pc:docMkLst>
      <pc:sldChg chg="modSp mod">
        <pc:chgData name="Anna Domaszek" userId="7c82275e-a041-43cf-b710-05cbbfe64089" providerId="ADAL" clId="{9BA2B594-A205-4A56-8015-509F6DA398E2}" dt="2024-10-11T13:10:50.181" v="5" actId="14100"/>
        <pc:sldMkLst>
          <pc:docMk/>
          <pc:sldMk cId="2181119785" sldId="265"/>
        </pc:sldMkLst>
        <pc:spChg chg="mod">
          <ac:chgData name="Anna Domaszek" userId="7c82275e-a041-43cf-b710-05cbbfe64089" providerId="ADAL" clId="{9BA2B594-A205-4A56-8015-509F6DA398E2}" dt="2024-10-11T13:10:44.160" v="4" actId="14100"/>
          <ac:spMkLst>
            <pc:docMk/>
            <pc:sldMk cId="2181119785" sldId="265"/>
            <ac:spMk id="3" creationId="{EAE7C02B-C5E1-7A4E-85E0-707A23B3F284}"/>
          </ac:spMkLst>
        </pc:spChg>
        <pc:spChg chg="mod">
          <ac:chgData name="Anna Domaszek" userId="7c82275e-a041-43cf-b710-05cbbfe64089" providerId="ADAL" clId="{9BA2B594-A205-4A56-8015-509F6DA398E2}" dt="2024-10-11T13:10:50.181" v="5" actId="14100"/>
          <ac:spMkLst>
            <pc:docMk/>
            <pc:sldMk cId="2181119785" sldId="265"/>
            <ac:spMk id="4" creationId="{1B758FB9-9D8A-6B4F-90F2-BDD3ED420617}"/>
          </ac:spMkLst>
        </pc:spChg>
      </pc:sldChg>
      <pc:sldChg chg="modSp mod">
        <pc:chgData name="Anna Domaszek" userId="7c82275e-a041-43cf-b710-05cbbfe64089" providerId="ADAL" clId="{9BA2B594-A205-4A56-8015-509F6DA398E2}" dt="2024-10-11T13:19:11.126" v="30" actId="14100"/>
        <pc:sldMkLst>
          <pc:docMk/>
          <pc:sldMk cId="3751790944" sldId="278"/>
        </pc:sldMkLst>
        <pc:spChg chg="mod">
          <ac:chgData name="Anna Domaszek" userId="7c82275e-a041-43cf-b710-05cbbfe64089" providerId="ADAL" clId="{9BA2B594-A205-4A56-8015-509F6DA398E2}" dt="2024-10-11T13:19:11.126" v="30" actId="14100"/>
          <ac:spMkLst>
            <pc:docMk/>
            <pc:sldMk cId="3751790944" sldId="278"/>
            <ac:spMk id="4" creationId="{00000000-0000-0000-0000-000000000000}"/>
          </ac:spMkLst>
        </pc:spChg>
      </pc:sldChg>
      <pc:sldChg chg="modSp mod">
        <pc:chgData name="Anna Domaszek" userId="7c82275e-a041-43cf-b710-05cbbfe64089" providerId="ADAL" clId="{9BA2B594-A205-4A56-8015-509F6DA398E2}" dt="2024-10-11T13:18:52.045" v="29" actId="14100"/>
        <pc:sldMkLst>
          <pc:docMk/>
          <pc:sldMk cId="1099894482" sldId="281"/>
        </pc:sldMkLst>
        <pc:spChg chg="mod">
          <ac:chgData name="Anna Domaszek" userId="7c82275e-a041-43cf-b710-05cbbfe64089" providerId="ADAL" clId="{9BA2B594-A205-4A56-8015-509F6DA398E2}" dt="2024-10-11T13:18:52.045" v="29" actId="14100"/>
          <ac:spMkLst>
            <pc:docMk/>
            <pc:sldMk cId="1099894482" sldId="281"/>
            <ac:spMk id="3" creationId="{19E7C1BB-EC41-40D8-8C34-591EADAEDBF9}"/>
          </ac:spMkLst>
        </pc:spChg>
        <pc:spChg chg="mod">
          <ac:chgData name="Anna Domaszek" userId="7c82275e-a041-43cf-b710-05cbbfe64089" providerId="ADAL" clId="{9BA2B594-A205-4A56-8015-509F6DA398E2}" dt="2024-10-11T13:18:48.796" v="28" actId="14100"/>
          <ac:spMkLst>
            <pc:docMk/>
            <pc:sldMk cId="1099894482" sldId="281"/>
            <ac:spMk id="4" creationId="{CF134132-4F2E-42A3-8EC3-426C31EC1602}"/>
          </ac:spMkLst>
        </pc:spChg>
      </pc:sldChg>
      <pc:sldChg chg="modSp mod">
        <pc:chgData name="Anna Domaszek" userId="7c82275e-a041-43cf-b710-05cbbfe64089" providerId="ADAL" clId="{9BA2B594-A205-4A56-8015-509F6DA398E2}" dt="2024-10-11T13:15:06.878" v="10" actId="1076"/>
        <pc:sldMkLst>
          <pc:docMk/>
          <pc:sldMk cId="3446726118" sldId="320"/>
        </pc:sldMkLst>
        <pc:spChg chg="mod">
          <ac:chgData name="Anna Domaszek" userId="7c82275e-a041-43cf-b710-05cbbfe64089" providerId="ADAL" clId="{9BA2B594-A205-4A56-8015-509F6DA398E2}" dt="2024-10-11T13:15:06.878" v="10" actId="1076"/>
          <ac:spMkLst>
            <pc:docMk/>
            <pc:sldMk cId="3446726118" sldId="320"/>
            <ac:spMk id="4" creationId="{00000000-0000-0000-0000-000000000000}"/>
          </ac:spMkLst>
        </pc:spChg>
      </pc:sldChg>
      <pc:sldChg chg="addSp delSp mod">
        <pc:chgData name="Anna Domaszek" userId="7c82275e-a041-43cf-b710-05cbbfe64089" providerId="ADAL" clId="{9BA2B594-A205-4A56-8015-509F6DA398E2}" dt="2024-10-11T13:14:29.941" v="8" actId="21"/>
        <pc:sldMkLst>
          <pc:docMk/>
          <pc:sldMk cId="721667131" sldId="322"/>
        </pc:sldMkLst>
        <pc:picChg chg="add del">
          <ac:chgData name="Anna Domaszek" userId="7c82275e-a041-43cf-b710-05cbbfe64089" providerId="ADAL" clId="{9BA2B594-A205-4A56-8015-509F6DA398E2}" dt="2024-10-11T13:14:29.941" v="8" actId="21"/>
          <ac:picMkLst>
            <pc:docMk/>
            <pc:sldMk cId="721667131" sldId="322"/>
            <ac:picMk id="10" creationId="{DFE0ADDF-3D15-C755-2E88-588FE8BC693A}"/>
          </ac:picMkLst>
        </pc:picChg>
      </pc:sldChg>
      <pc:sldChg chg="modSp mod">
        <pc:chgData name="Anna Domaszek" userId="7c82275e-a041-43cf-b710-05cbbfe64089" providerId="ADAL" clId="{9BA2B594-A205-4A56-8015-509F6DA398E2}" dt="2024-10-11T13:16:46.325" v="19" actId="14100"/>
        <pc:sldMkLst>
          <pc:docMk/>
          <pc:sldMk cId="1215611544" sldId="324"/>
        </pc:sldMkLst>
        <pc:spChg chg="mod">
          <ac:chgData name="Anna Domaszek" userId="7c82275e-a041-43cf-b710-05cbbfe64089" providerId="ADAL" clId="{9BA2B594-A205-4A56-8015-509F6DA398E2}" dt="2024-10-11T13:16:38.275" v="18" actId="14100"/>
          <ac:spMkLst>
            <pc:docMk/>
            <pc:sldMk cId="1215611544" sldId="324"/>
            <ac:spMk id="2" creationId="{B8F27BC5-136C-96B0-E20B-16CAB4534BF6}"/>
          </ac:spMkLst>
        </pc:spChg>
        <pc:spChg chg="mod">
          <ac:chgData name="Anna Domaszek" userId="7c82275e-a041-43cf-b710-05cbbfe64089" providerId="ADAL" clId="{9BA2B594-A205-4A56-8015-509F6DA398E2}" dt="2024-10-11T13:16:46.325" v="19" actId="14100"/>
          <ac:spMkLst>
            <pc:docMk/>
            <pc:sldMk cId="1215611544" sldId="324"/>
            <ac:spMk id="3" creationId="{00000000-0000-0000-0000-000000000000}"/>
          </ac:spMkLst>
        </pc:spChg>
      </pc:sldChg>
      <pc:sldChg chg="modSp mod">
        <pc:chgData name="Anna Domaszek" userId="7c82275e-a041-43cf-b710-05cbbfe64089" providerId="ADAL" clId="{9BA2B594-A205-4A56-8015-509F6DA398E2}" dt="2024-10-11T13:15:38.237" v="12" actId="14100"/>
        <pc:sldMkLst>
          <pc:docMk/>
          <pc:sldMk cId="3338168102" sldId="327"/>
        </pc:sldMkLst>
        <pc:spChg chg="mod">
          <ac:chgData name="Anna Domaszek" userId="7c82275e-a041-43cf-b710-05cbbfe64089" providerId="ADAL" clId="{9BA2B594-A205-4A56-8015-509F6DA398E2}" dt="2024-10-11T13:15:38.237" v="12" actId="14100"/>
          <ac:spMkLst>
            <pc:docMk/>
            <pc:sldMk cId="3338168102" sldId="327"/>
            <ac:spMk id="7" creationId="{4A3BA754-9B71-D397-F8E9-F191EDE32A32}"/>
          </ac:spMkLst>
        </pc:spChg>
      </pc:sldChg>
      <pc:sldChg chg="modSp mod">
        <pc:chgData name="Anna Domaszek" userId="7c82275e-a041-43cf-b710-05cbbfe64089" providerId="ADAL" clId="{9BA2B594-A205-4A56-8015-509F6DA398E2}" dt="2024-10-11T13:15:16.404" v="11" actId="14100"/>
        <pc:sldMkLst>
          <pc:docMk/>
          <pc:sldMk cId="3511865264" sldId="328"/>
        </pc:sldMkLst>
        <pc:spChg chg="mod">
          <ac:chgData name="Anna Domaszek" userId="7c82275e-a041-43cf-b710-05cbbfe64089" providerId="ADAL" clId="{9BA2B594-A205-4A56-8015-509F6DA398E2}" dt="2024-10-11T13:15:16.404" v="11" actId="14100"/>
          <ac:spMkLst>
            <pc:docMk/>
            <pc:sldMk cId="3511865264" sldId="328"/>
            <ac:spMk id="7" creationId="{4BF8CF96-87C5-E4E7-0A6E-8B12F3DE8111}"/>
          </ac:spMkLst>
        </pc:spChg>
      </pc:sldChg>
      <pc:sldChg chg="modSp mod">
        <pc:chgData name="Anna Domaszek" userId="7c82275e-a041-43cf-b710-05cbbfe64089" providerId="ADAL" clId="{9BA2B594-A205-4A56-8015-509F6DA398E2}" dt="2024-10-11T13:18:38.205" v="27" actId="14100"/>
        <pc:sldMkLst>
          <pc:docMk/>
          <pc:sldMk cId="391474295" sldId="329"/>
        </pc:sldMkLst>
        <pc:spChg chg="mod">
          <ac:chgData name="Anna Domaszek" userId="7c82275e-a041-43cf-b710-05cbbfe64089" providerId="ADAL" clId="{9BA2B594-A205-4A56-8015-509F6DA398E2}" dt="2024-10-11T13:18:38.205" v="27" actId="14100"/>
          <ac:spMkLst>
            <pc:docMk/>
            <pc:sldMk cId="391474295" sldId="329"/>
            <ac:spMk id="2" creationId="{97130728-6763-DE74-F46E-252C0C273237}"/>
          </ac:spMkLst>
        </pc:spChg>
      </pc:sldChg>
      <pc:sldChg chg="delSp modSp mod">
        <pc:chgData name="Anna Domaszek" userId="7c82275e-a041-43cf-b710-05cbbfe64089" providerId="ADAL" clId="{9BA2B594-A205-4A56-8015-509F6DA398E2}" dt="2024-10-11T13:18:10.421" v="26" actId="1076"/>
        <pc:sldMkLst>
          <pc:docMk/>
          <pc:sldMk cId="472768904" sldId="330"/>
        </pc:sldMkLst>
        <pc:spChg chg="mod">
          <ac:chgData name="Anna Domaszek" userId="7c82275e-a041-43cf-b710-05cbbfe64089" providerId="ADAL" clId="{9BA2B594-A205-4A56-8015-509F6DA398E2}" dt="2024-10-11T13:18:10.421" v="26" actId="1076"/>
          <ac:spMkLst>
            <pc:docMk/>
            <pc:sldMk cId="472768904" sldId="330"/>
            <ac:spMk id="17" creationId="{F1B4FD81-1F05-9F6D-EDE9-98786D018746}"/>
          </ac:spMkLst>
        </pc:spChg>
        <pc:spChg chg="del">
          <ac:chgData name="Anna Domaszek" userId="7c82275e-a041-43cf-b710-05cbbfe64089" providerId="ADAL" clId="{9BA2B594-A205-4A56-8015-509F6DA398E2}" dt="2024-10-11T13:18:06.113" v="25" actId="21"/>
          <ac:spMkLst>
            <pc:docMk/>
            <pc:sldMk cId="472768904" sldId="330"/>
            <ac:spMk id="20" creationId="{00000000-0000-0000-0000-000000000000}"/>
          </ac:spMkLst>
        </pc:spChg>
      </pc:sldChg>
      <pc:sldChg chg="modSp mod">
        <pc:chgData name="Anna Domaszek" userId="7c82275e-a041-43cf-b710-05cbbfe64089" providerId="ADAL" clId="{9BA2B594-A205-4A56-8015-509F6DA398E2}" dt="2024-10-11T13:17:47.847" v="23" actId="1076"/>
        <pc:sldMkLst>
          <pc:docMk/>
          <pc:sldMk cId="1323055405" sldId="331"/>
        </pc:sldMkLst>
        <pc:spChg chg="mod">
          <ac:chgData name="Anna Domaszek" userId="7c82275e-a041-43cf-b710-05cbbfe64089" providerId="ADAL" clId="{9BA2B594-A205-4A56-8015-509F6DA398E2}" dt="2024-10-11T13:17:47.847" v="23" actId="1076"/>
          <ac:spMkLst>
            <pc:docMk/>
            <pc:sldMk cId="1323055405" sldId="331"/>
            <ac:spMk id="4" creationId="{00000000-0000-0000-0000-000000000000}"/>
          </ac:spMkLst>
        </pc:spChg>
        <pc:spChg chg="mod">
          <ac:chgData name="Anna Domaszek" userId="7c82275e-a041-43cf-b710-05cbbfe64089" providerId="ADAL" clId="{9BA2B594-A205-4A56-8015-509F6DA398E2}" dt="2024-10-11T13:17:21.941" v="20" actId="14100"/>
          <ac:spMkLst>
            <pc:docMk/>
            <pc:sldMk cId="1323055405" sldId="331"/>
            <ac:spMk id="5" creationId="{00000000-0000-0000-0000-000000000000}"/>
          </ac:spMkLst>
        </pc:spChg>
      </pc:sldChg>
      <pc:sldChg chg="delSp modSp mod">
        <pc:chgData name="Anna Domaszek" userId="7c82275e-a041-43cf-b710-05cbbfe64089" providerId="ADAL" clId="{9BA2B594-A205-4A56-8015-509F6DA398E2}" dt="2024-10-11T13:16:24.178" v="17" actId="1036"/>
        <pc:sldMkLst>
          <pc:docMk/>
          <pc:sldMk cId="3234691133" sldId="334"/>
        </pc:sldMkLst>
        <pc:spChg chg="mod">
          <ac:chgData name="Anna Domaszek" userId="7c82275e-a041-43cf-b710-05cbbfe64089" providerId="ADAL" clId="{9BA2B594-A205-4A56-8015-509F6DA398E2}" dt="2024-10-11T13:16:17.020" v="15" actId="1076"/>
          <ac:spMkLst>
            <pc:docMk/>
            <pc:sldMk cId="3234691133" sldId="334"/>
            <ac:spMk id="6" creationId="{7931B9A5-80F7-46AC-5CED-C7E857B06DE3}"/>
          </ac:spMkLst>
        </pc:spChg>
        <pc:spChg chg="del">
          <ac:chgData name="Anna Domaszek" userId="7c82275e-a041-43cf-b710-05cbbfe64089" providerId="ADAL" clId="{9BA2B594-A205-4A56-8015-509F6DA398E2}" dt="2024-10-11T13:16:11.811" v="14" actId="21"/>
          <ac:spMkLst>
            <pc:docMk/>
            <pc:sldMk cId="3234691133" sldId="334"/>
            <ac:spMk id="9" creationId="{2C9434B5-8BD1-C918-F5D7-9ABF6BBF3845}"/>
          </ac:spMkLst>
        </pc:spChg>
        <pc:picChg chg="mod">
          <ac:chgData name="Anna Domaszek" userId="7c82275e-a041-43cf-b710-05cbbfe64089" providerId="ADAL" clId="{9BA2B594-A205-4A56-8015-509F6DA398E2}" dt="2024-10-11T13:16:24.178" v="17" actId="1036"/>
          <ac:picMkLst>
            <pc:docMk/>
            <pc:sldMk cId="3234691133" sldId="334"/>
            <ac:picMk id="4" creationId="{D237F507-878E-DD0F-D88D-92632C72995C}"/>
          </ac:picMkLst>
        </pc:picChg>
      </pc:sldChg>
      <pc:sldMasterChg chg="modSldLayout">
        <pc:chgData name="Anna Domaszek" userId="7c82275e-a041-43cf-b710-05cbbfe64089" providerId="ADAL" clId="{9BA2B594-A205-4A56-8015-509F6DA398E2}" dt="2024-10-11T13:10:16.542" v="3" actId="14100"/>
        <pc:sldMasterMkLst>
          <pc:docMk/>
          <pc:sldMasterMk cId="951686586" sldId="2147483711"/>
        </pc:sldMasterMkLst>
        <pc:sldLayoutChg chg="modSp mod">
          <pc:chgData name="Anna Domaszek" userId="7c82275e-a041-43cf-b710-05cbbfe64089" providerId="ADAL" clId="{9BA2B594-A205-4A56-8015-509F6DA398E2}" dt="2024-10-11T13:10:16.542" v="3" actId="14100"/>
          <pc:sldLayoutMkLst>
            <pc:docMk/>
            <pc:sldMasterMk cId="951686586" sldId="2147483711"/>
            <pc:sldLayoutMk cId="944958390" sldId="2147483723"/>
          </pc:sldLayoutMkLst>
          <pc:spChg chg="mod">
            <ac:chgData name="Anna Domaszek" userId="7c82275e-a041-43cf-b710-05cbbfe64089" providerId="ADAL" clId="{9BA2B594-A205-4A56-8015-509F6DA398E2}" dt="2024-10-11T13:10:06.246" v="2" actId="14100"/>
            <ac:spMkLst>
              <pc:docMk/>
              <pc:sldMasterMk cId="951686586" sldId="2147483711"/>
              <pc:sldLayoutMk cId="944958390" sldId="2147483723"/>
              <ac:spMk id="3" creationId="{00000000-0000-0000-0000-000000000000}"/>
            </ac:spMkLst>
          </pc:spChg>
          <pc:spChg chg="mod">
            <ac:chgData name="Anna Domaszek" userId="7c82275e-a041-43cf-b710-05cbbfe64089" providerId="ADAL" clId="{9BA2B594-A205-4A56-8015-509F6DA398E2}" dt="2024-10-11T13:10:16.542" v="3" actId="14100"/>
            <ac:spMkLst>
              <pc:docMk/>
              <pc:sldMasterMk cId="951686586" sldId="2147483711"/>
              <pc:sldLayoutMk cId="944958390" sldId="2147483723"/>
              <ac:spMk id="4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DB807F-0FD5-4A88-8FB3-075F68B5A7D4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516E86-8231-49A1-B4E5-5BBA590972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338454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21BD46-CE3A-421D-905D-D937B3AF2197}" type="datetimeFigureOut">
              <a:rPr lang="en-GB" smtClean="0"/>
              <a:t>11/10/2024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8F5A5-0FCD-4566-AFD1-269E75FC088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980664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46423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6060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30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40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17467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Highlight the grade</a:t>
            </a:r>
            <a:r>
              <a:rPr lang="en-GB" baseline="0" dirty="0"/>
              <a:t> you feel you/your partner are working at; give a target for improvement.</a:t>
            </a:r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435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78F5A5-0FCD-4566-AFD1-269E75FC0888}" type="slidenum">
              <a:rPr lang="en-GB" smtClean="0"/>
              <a:t>53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3785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15DB29-7BB4-7A45-8D62-6B51BCB1C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44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2C3B58-B294-A747-802A-776084A1C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64" indent="0" algn="ctr">
              <a:buNone/>
              <a:defRPr sz="1500"/>
            </a:lvl2pPr>
            <a:lvl3pPr marL="685725" indent="0" algn="ctr">
              <a:buNone/>
              <a:defRPr sz="1350"/>
            </a:lvl3pPr>
            <a:lvl4pPr marL="1028589" indent="0" algn="ctr">
              <a:buNone/>
              <a:defRPr sz="1200"/>
            </a:lvl4pPr>
            <a:lvl5pPr marL="1371450" indent="0" algn="ctr">
              <a:buNone/>
              <a:defRPr sz="1200"/>
            </a:lvl5pPr>
            <a:lvl6pPr marL="1714313" indent="0" algn="ctr">
              <a:buNone/>
              <a:defRPr sz="1200"/>
            </a:lvl6pPr>
            <a:lvl7pPr marL="2057176" indent="0" algn="ctr">
              <a:buNone/>
              <a:defRPr sz="1200"/>
            </a:lvl7pPr>
            <a:lvl8pPr marL="2400039" indent="0" algn="ctr">
              <a:buNone/>
              <a:defRPr sz="1200"/>
            </a:lvl8pPr>
            <a:lvl9pPr marL="274290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4C665-2C0E-6542-A07A-63A1FFB8F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44DD4D-CF83-434C-8DAA-BE867DCBC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4E3668-F498-1C4F-8A7B-1DA4DA3D8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72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9AE1F-43EE-3748-8ED8-C691B6F3B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80C4DA-3E51-2F4B-8402-3DBD7C69C7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366FBE-120C-6643-BC1D-FB8386304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E9543D-EA10-3546-8A86-631EC2720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8A2AD0-F386-A740-A670-903E33000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61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63CBD5-2396-1E41-9333-AD414D435A2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9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BB5769-E401-E944-A524-C2C35A108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91" y="527403"/>
            <a:ext cx="4321969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4C7AC-73A6-3041-BB65-95F1FCE0A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587F6-75C7-2148-8B79-31080C0FC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048A04-D702-C24C-9707-D3E019B60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443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86" indent="0" algn="ctr">
              <a:buNone/>
              <a:defRPr sz="1500"/>
            </a:lvl2pPr>
            <a:lvl3pPr marL="685772" indent="0" algn="ctr">
              <a:buNone/>
              <a:defRPr sz="1350"/>
            </a:lvl3pPr>
            <a:lvl4pPr marL="1028657" indent="0" algn="ctr">
              <a:buNone/>
              <a:defRPr sz="1200"/>
            </a:lvl4pPr>
            <a:lvl5pPr marL="1371543" indent="0" algn="ctr">
              <a:buNone/>
              <a:defRPr sz="1200"/>
            </a:lvl5pPr>
            <a:lvl6pPr marL="1714428" indent="0" algn="ctr">
              <a:buNone/>
              <a:defRPr sz="1200"/>
            </a:lvl6pPr>
            <a:lvl7pPr marL="2057314" indent="0" algn="ctr">
              <a:buNone/>
              <a:defRPr sz="1200"/>
            </a:lvl7pPr>
            <a:lvl8pPr marL="2400199" indent="0" algn="ctr">
              <a:buNone/>
              <a:defRPr sz="1200"/>
            </a:lvl8pPr>
            <a:lvl9pPr marL="2743085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600C886-C942-4FFD-AD45-A0EDD8F9637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330" y="9009451"/>
            <a:ext cx="324036" cy="50736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3021D0F-5EA6-414F-93CA-2218D946A096}"/>
              </a:ext>
            </a:extLst>
          </p:cNvPr>
          <p:cNvSpPr txBox="1"/>
          <p:nvPr userDrawn="1"/>
        </p:nvSpPr>
        <p:spPr>
          <a:xfrm>
            <a:off x="5630495" y="9009452"/>
            <a:ext cx="76661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@ESBUK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E1708B-C169-428E-98D3-C8A3DB0C95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006" b="25809"/>
          <a:stretch/>
        </p:blipFill>
        <p:spPr>
          <a:xfrm>
            <a:off x="0" y="0"/>
            <a:ext cx="6858000" cy="1664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896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9764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2469625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6629228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8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7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9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2632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385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527406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428348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618443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428348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2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199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618443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6115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32269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47533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426284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17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A44FF3-0293-F242-8A38-C19881589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C4797-360D-FB40-9984-BD6CA6D93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C5C93-C82D-6545-A89C-D1F018239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0AAB1-487E-7448-BF62-D05379C1C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0E5DF2-6728-914C-B046-382A09BD3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7759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426284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2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199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86" indent="0">
              <a:buNone/>
              <a:defRPr sz="1050"/>
            </a:lvl2pPr>
            <a:lvl3pPr marL="685772" indent="0">
              <a:buNone/>
              <a:defRPr sz="900"/>
            </a:lvl3pPr>
            <a:lvl4pPr marL="1028657" indent="0">
              <a:buNone/>
              <a:defRPr sz="750"/>
            </a:lvl4pPr>
            <a:lvl5pPr marL="1371543" indent="0">
              <a:buNone/>
              <a:defRPr sz="750"/>
            </a:lvl5pPr>
            <a:lvl6pPr marL="1714428" indent="0">
              <a:buNone/>
              <a:defRPr sz="750"/>
            </a:lvl6pPr>
            <a:lvl7pPr marL="2057314" indent="0">
              <a:buNone/>
              <a:defRPr sz="750"/>
            </a:lvl7pPr>
            <a:lvl8pPr marL="2400199" indent="0">
              <a:buNone/>
              <a:defRPr sz="750"/>
            </a:lvl8pPr>
            <a:lvl9pPr marL="2743085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2315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79348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3678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9" y="2144693"/>
            <a:ext cx="5915025" cy="191470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34634" y="9181404"/>
            <a:ext cx="846094" cy="527403"/>
          </a:xfrm>
        </p:spPr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08823" y="9181404"/>
            <a:ext cx="2700297" cy="527403"/>
          </a:xfrm>
        </p:spPr>
        <p:txBody>
          <a:bodyPr/>
          <a:lstStyle/>
          <a:p>
            <a:r>
              <a:rPr lang="en-US" dirty="0"/>
              <a:t>ESB-RES-C162  Level 3 Certificate in Speech (Grade 8) Learner Workbook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254533" y="9181404"/>
            <a:ext cx="1118685" cy="527403"/>
          </a:xfrm>
        </p:spPr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3066A86-E4DD-F341-B26F-3E2EB20DE30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10" y="9181397"/>
            <a:ext cx="415556" cy="46157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2596B760-A39D-D247-B599-343715BCDB13}"/>
              </a:ext>
            </a:extLst>
          </p:cNvPr>
          <p:cNvSpPr txBox="1"/>
          <p:nvPr userDrawn="1"/>
        </p:nvSpPr>
        <p:spPr>
          <a:xfrm>
            <a:off x="5504355" y="9261431"/>
            <a:ext cx="89497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@ESBUK</a:t>
            </a:r>
          </a:p>
        </p:txBody>
      </p:sp>
      <p:pic>
        <p:nvPicPr>
          <p:cNvPr id="10" name="Picture 9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1C76E616-E364-4CA6-B271-13B56839196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56"/>
            <a:ext cx="6858000" cy="1412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9583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44724" y="1922099"/>
            <a:ext cx="5143500" cy="1453799"/>
          </a:xfrm>
        </p:spPr>
        <p:txBody>
          <a:bodyPr anchor="b"/>
          <a:lstStyle>
            <a:lvl1pPr algn="ctr">
              <a:defRPr sz="3375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944724" y="4256352"/>
            <a:ext cx="5143500" cy="2391656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257147" indent="0" algn="ctr">
              <a:buNone/>
              <a:defRPr sz="1125"/>
            </a:lvl2pPr>
            <a:lvl3pPr marL="514294" indent="0" algn="ctr">
              <a:buNone/>
              <a:defRPr sz="1013"/>
            </a:lvl3pPr>
            <a:lvl4pPr marL="771441" indent="0" algn="ctr">
              <a:buNone/>
              <a:defRPr sz="900"/>
            </a:lvl4pPr>
            <a:lvl5pPr marL="1028589" indent="0" algn="ctr">
              <a:buNone/>
              <a:defRPr sz="900"/>
            </a:lvl5pPr>
            <a:lvl6pPr marL="1285735" indent="0" algn="ctr">
              <a:buNone/>
              <a:defRPr sz="900"/>
            </a:lvl6pPr>
            <a:lvl7pPr marL="1542883" indent="0" algn="ctr">
              <a:buNone/>
              <a:defRPr sz="900"/>
            </a:lvl7pPr>
            <a:lvl8pPr marL="1800030" indent="0" algn="ctr">
              <a:buNone/>
              <a:defRPr sz="900"/>
            </a:lvl8pPr>
            <a:lvl9pPr marL="2057176" indent="0" algn="ctr">
              <a:buNone/>
              <a:defRPr sz="9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725" y="9181404"/>
            <a:ext cx="1543050" cy="527403"/>
          </a:xfrm>
        </p:spPr>
        <p:txBody>
          <a:bodyPr/>
          <a:lstStyle/>
          <a:p>
            <a:r>
              <a:rPr lang="en-US"/>
              <a:t>v2 10/11/2024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62829" y="9181402"/>
            <a:ext cx="2314575" cy="527403"/>
          </a:xfrm>
        </p:spPr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410300" y="9181401"/>
            <a:ext cx="1217974" cy="527403"/>
          </a:xfrm>
        </p:spPr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9330" y="9009451"/>
            <a:ext cx="324036" cy="507364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5630495" y="9009452"/>
            <a:ext cx="76661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350" dirty="0"/>
              <a:t>@ESBUK</a:t>
            </a:r>
          </a:p>
        </p:txBody>
      </p:sp>
      <p:pic>
        <p:nvPicPr>
          <p:cNvPr id="11" name="Picture 10" descr="Graphical user interface&#10;&#10;Description automatically generated with medium confidence">
            <a:extLst>
              <a:ext uri="{FF2B5EF4-FFF2-40B4-BE49-F238E27FC236}">
                <a16:creationId xmlns:a16="http://schemas.microsoft.com/office/drawing/2014/main" id="{5CFDA9DD-4E7C-4498-9198-6EB032F867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856"/>
            <a:ext cx="6858000" cy="1412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123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615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6FD78-2B18-5C41-9B2A-987A5E8F3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9" y="2469625"/>
            <a:ext cx="5915025" cy="4120620"/>
          </a:xfrm>
        </p:spPr>
        <p:txBody>
          <a:bodyPr anchor="b"/>
          <a:lstStyle>
            <a:lvl1pPr>
              <a:defRPr sz="44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B1F8DF-4D26-0E4A-9B43-4C8CF4571E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9" y="6629232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6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2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58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5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1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17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3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0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C0573-21A9-E245-A498-690B21359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FAED74-4105-0245-8D30-EBFFC80D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14EEF4-DE88-A34C-A097-3C67B23456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059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69B44-87F1-9449-B428-9797FCCCBC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D7D64-9149-E845-94AC-A63568B966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90" y="2637014"/>
            <a:ext cx="2900363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A5A46E-30F4-C64D-AA5C-2B26832E79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86154" y="2637014"/>
            <a:ext cx="2900363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23D10-C011-794C-BE2C-F90C53302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E9DA27-CCC0-C845-83E0-D2DAED940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9F30F-B6CD-1E4C-9F8D-7D95E7319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343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4BF9DC-E5DE-134E-A1F0-C6AB5B036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80" y="527409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7FA9A-4A58-514F-A496-7197565DD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683" y="2428348"/>
            <a:ext cx="290155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4" indent="0">
              <a:buNone/>
              <a:defRPr sz="1500" b="1"/>
            </a:lvl2pPr>
            <a:lvl3pPr marL="685725" indent="0">
              <a:buNone/>
              <a:defRPr sz="1350" b="1"/>
            </a:lvl3pPr>
            <a:lvl4pPr marL="1028589" indent="0">
              <a:buNone/>
              <a:defRPr sz="1200" b="1"/>
            </a:lvl4pPr>
            <a:lvl5pPr marL="1371450" indent="0">
              <a:buNone/>
              <a:defRPr sz="1200" b="1"/>
            </a:lvl5pPr>
            <a:lvl6pPr marL="1714313" indent="0">
              <a:buNone/>
              <a:defRPr sz="1200" b="1"/>
            </a:lvl6pPr>
            <a:lvl7pPr marL="2057176" indent="0">
              <a:buNone/>
              <a:defRPr sz="1200" b="1"/>
            </a:lvl7pPr>
            <a:lvl8pPr marL="2400039" indent="0">
              <a:buNone/>
              <a:defRPr sz="1200" b="1"/>
            </a:lvl8pPr>
            <a:lvl9pPr marL="274290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8BCDE2-6557-9F4F-A945-7859F5B9D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683" y="3618443"/>
            <a:ext cx="290155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D9D11B-2219-5549-9D7C-A2E1833CC7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5" y="2428348"/>
            <a:ext cx="2915841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64" indent="0">
              <a:buNone/>
              <a:defRPr sz="1500" b="1"/>
            </a:lvl2pPr>
            <a:lvl3pPr marL="685725" indent="0">
              <a:buNone/>
              <a:defRPr sz="1350" b="1"/>
            </a:lvl3pPr>
            <a:lvl4pPr marL="1028589" indent="0">
              <a:buNone/>
              <a:defRPr sz="1200" b="1"/>
            </a:lvl4pPr>
            <a:lvl5pPr marL="1371450" indent="0">
              <a:buNone/>
              <a:defRPr sz="1200" b="1"/>
            </a:lvl5pPr>
            <a:lvl6pPr marL="1714313" indent="0">
              <a:buNone/>
              <a:defRPr sz="1200" b="1"/>
            </a:lvl6pPr>
            <a:lvl7pPr marL="2057176" indent="0">
              <a:buNone/>
              <a:defRPr sz="1200" b="1"/>
            </a:lvl7pPr>
            <a:lvl8pPr marL="2400039" indent="0">
              <a:buNone/>
              <a:defRPr sz="1200" b="1"/>
            </a:lvl8pPr>
            <a:lvl9pPr marL="2742902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D6A558-8F49-FF47-942A-29E891C283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5" y="3618443"/>
            <a:ext cx="2915841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B389C6D-27D9-D34E-AD81-A008E032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ECB338C-347E-FD4B-BBE5-9556FC8C7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83AFE20-7D27-9D4D-B202-493D1C173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25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BF8765-84D7-744A-A329-2D253F599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9E971-D553-764B-B27A-EFC8EC4268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0F501C-F391-A04B-A77F-E22C9149A6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490270-F13A-6042-AEFD-55131F5A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049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C45B39-8F22-CD45-B2B2-D556B9E90C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30155F-E6BB-7D47-B74E-68E319176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838982-0AD9-5D43-AEA9-531E60410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407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9692C-9455-564A-915B-AABAD5AE1A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83" y="660400"/>
            <a:ext cx="2212181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D9C1C-A125-E249-B796-E218343EFB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845" y="1426288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676FDA-F4A5-3149-9428-0D5355FE4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683" y="2971800"/>
            <a:ext cx="2212181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4" indent="0">
              <a:buNone/>
              <a:defRPr sz="1050"/>
            </a:lvl2pPr>
            <a:lvl3pPr marL="685725" indent="0">
              <a:buNone/>
              <a:defRPr sz="900"/>
            </a:lvl3pPr>
            <a:lvl4pPr marL="1028589" indent="0">
              <a:buNone/>
              <a:defRPr sz="750"/>
            </a:lvl4pPr>
            <a:lvl5pPr marL="1371450" indent="0">
              <a:buNone/>
              <a:defRPr sz="750"/>
            </a:lvl5pPr>
            <a:lvl6pPr marL="1714313" indent="0">
              <a:buNone/>
              <a:defRPr sz="750"/>
            </a:lvl6pPr>
            <a:lvl7pPr marL="2057176" indent="0">
              <a:buNone/>
              <a:defRPr sz="750"/>
            </a:lvl7pPr>
            <a:lvl8pPr marL="2400039" indent="0">
              <a:buNone/>
              <a:defRPr sz="750"/>
            </a:lvl8pPr>
            <a:lvl9pPr marL="274290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AE388B-6BE2-6F42-9FCD-F7383A89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ECDA6-8AA7-BD4A-AD46-650DC514F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585C52-9624-F146-8E17-61263F963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39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CA5A5-E1D8-654A-99EB-B81115FAA7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683" y="660400"/>
            <a:ext cx="2212181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CA6445-0338-BC4A-8520-0A47F3460B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845" y="1426288"/>
            <a:ext cx="3471863" cy="7039681"/>
          </a:xfrm>
        </p:spPr>
        <p:txBody>
          <a:bodyPr/>
          <a:lstStyle>
            <a:lvl1pPr marL="0" indent="0">
              <a:buNone/>
              <a:defRPr sz="2400"/>
            </a:lvl1pPr>
            <a:lvl2pPr marL="342864" indent="0">
              <a:buNone/>
              <a:defRPr sz="2100"/>
            </a:lvl2pPr>
            <a:lvl3pPr marL="685725" indent="0">
              <a:buNone/>
              <a:defRPr sz="1800"/>
            </a:lvl3pPr>
            <a:lvl4pPr marL="1028589" indent="0">
              <a:buNone/>
              <a:defRPr sz="1500"/>
            </a:lvl4pPr>
            <a:lvl5pPr marL="1371450" indent="0">
              <a:buNone/>
              <a:defRPr sz="1500"/>
            </a:lvl5pPr>
            <a:lvl6pPr marL="1714313" indent="0">
              <a:buNone/>
              <a:defRPr sz="1500"/>
            </a:lvl6pPr>
            <a:lvl7pPr marL="2057176" indent="0">
              <a:buNone/>
              <a:defRPr sz="1500"/>
            </a:lvl7pPr>
            <a:lvl8pPr marL="2400039" indent="0">
              <a:buNone/>
              <a:defRPr sz="1500"/>
            </a:lvl8pPr>
            <a:lvl9pPr marL="2742902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A2FAAF-1D5A-F74B-A238-BEE5395B2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683" y="2971800"/>
            <a:ext cx="2212181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864" indent="0">
              <a:buNone/>
              <a:defRPr sz="1050"/>
            </a:lvl2pPr>
            <a:lvl3pPr marL="685725" indent="0">
              <a:buNone/>
              <a:defRPr sz="900"/>
            </a:lvl3pPr>
            <a:lvl4pPr marL="1028589" indent="0">
              <a:buNone/>
              <a:defRPr sz="750"/>
            </a:lvl4pPr>
            <a:lvl5pPr marL="1371450" indent="0">
              <a:buNone/>
              <a:defRPr sz="750"/>
            </a:lvl5pPr>
            <a:lvl6pPr marL="1714313" indent="0">
              <a:buNone/>
              <a:defRPr sz="750"/>
            </a:lvl6pPr>
            <a:lvl7pPr marL="2057176" indent="0">
              <a:buNone/>
              <a:defRPr sz="750"/>
            </a:lvl7pPr>
            <a:lvl8pPr marL="2400039" indent="0">
              <a:buNone/>
              <a:defRPr sz="750"/>
            </a:lvl8pPr>
            <a:lvl9pPr marL="2742902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1D4FBE-C7C1-6A4D-8763-912AE8099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4223B2-4D22-4042-894B-5587E2F35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0C9A0B-F2BA-F24A-9D99-DFA721710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246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B8F6DA-4F64-B141-A188-9B0FCB51C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9" y="527409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A22BBE-F8C8-B04C-B0A8-E4551DD7CB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DFA96A-8A86-D041-B287-D9DB5F7BEA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402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v2 10/11/2024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5F56B-812F-FE48-B763-EDE7306DCB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4" y="9181402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560CD7-9D28-234B-8A60-02B8976E029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402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31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hf hdr="0"/>
  <p:txStyles>
    <p:titleStyle>
      <a:lvl1pPr algn="l" defTabSz="685725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31" indent="-171431" algn="l" defTabSz="685725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294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156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20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883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45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09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470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33" indent="-171431" algn="l" defTabSz="685725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64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25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89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50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13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76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39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02" algn="l" defTabSz="68572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9" y="527406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9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v2 10/11/2024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4" y="9181398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ESB-RES-C162  Level 3 Certificate in Speech (Grade 8) Learner Workbook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8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8F4B7D-873E-F24F-88CE-73B8D20481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86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673" r:id="rId13"/>
    <p:sldLayoutId id="2147483684" r:id="rId14"/>
  </p:sldLayoutIdLst>
  <p:hf hdr="0"/>
  <p:txStyles>
    <p:titleStyle>
      <a:lvl1pPr algn="l" defTabSz="685772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3" indent="-171443" algn="l" defTabSz="685772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14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00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85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2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2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99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2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guides.library.uq.edu.au/referencing/uqharvard-version-for-printing" TargetMode="External"/><Relationship Id="rId2" Type="http://schemas.openxmlformats.org/officeDocument/2006/relationships/hyperlink" Target="https://www.ox.ac.uk/students/academic/guidance/skills/plagiarism#:~:text=Plagiarism%20is%20presenting%20someone%20else%E2%80%99s%20work%20or%20ideas%20as%20your%20own%2C%20with%20or%20without%20their%20consent%2C%20by%20incorporating%20it%20into%20your%20work%20without%20full%20acknowledgement." TargetMode="External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worldservice/learningenglish/business/talkingbusiness/unit3presentations/expert.shtml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6" Type="http://schemas.openxmlformats.org/officeDocument/2006/relationships/hyperlink" Target="http://sites.nbed.nb.ca/wiki/ecc-mal/English%2010/Writing/Discourse%20Markers.pdf" TargetMode="External"/><Relationship Id="rId5" Type="http://schemas.openxmlformats.org/officeDocument/2006/relationships/hyperlink" Target="https://warwick.ac.uk/fac/soc/al/globalpad-rip/openhouse/academicenglishskills/grammar/discourse/" TargetMode="External"/><Relationship Id="rId4" Type="http://schemas.openxmlformats.org/officeDocument/2006/relationships/hyperlink" Target="https://academic-englishuk.com/wp-content/uploads/2017/04/Presentation-Phrases-AEUK.pdf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ailymail.co.uk/news/article-11202497/Moment-security-guard-teams-impromptu-duet-Cambridge-University-music-director.html" TargetMode="External"/><Relationship Id="rId2" Type="http://schemas.openxmlformats.org/officeDocument/2006/relationships/hyperlink" Target="https://www.dailymail.co.uk/sciencetech/article-11197839/SpaceXs-Starship-rocket-starts-blaze-protected-habitat-static-fire-test.html" TargetMode="Externa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bc.co.uk/news/entertainment-arts-60121132" TargetMode="External"/><Relationship Id="rId2" Type="http://schemas.openxmlformats.org/officeDocument/2006/relationships/hyperlink" Target="https://www.bbc.co.uk/news/science-environment-60091485" TargetMode="Externa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eguardian.com/global-development/2022/jan/25/un-data-reveals-nearly-insurmountable-scale-of-lost-schooling-due-to-covid" TargetMode="External"/><Relationship Id="rId2" Type="http://schemas.openxmlformats.org/officeDocument/2006/relationships/hyperlink" Target="https://www.theguardian.com/games/2022/jan/25/ive-seen-the-metaverse-and-i-dont-want-it" TargetMode="External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3.xml"/><Relationship Id="rId4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3.xml"/></Relationships>
</file>

<file path=ppt/slides/_rels/slide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3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3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F4C7A066-3F56-4736-A9F3-9CFE059B251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685" b="33512"/>
          <a:stretch/>
        </p:blipFill>
        <p:spPr>
          <a:xfrm>
            <a:off x="7868" y="-73622"/>
            <a:ext cx="6878775" cy="591623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340600"/>
            <a:ext cx="6858000" cy="25654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13"/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A04E0E42-9FD2-4132-832C-37EC2E237E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112" y="6637971"/>
            <a:ext cx="5094288" cy="159163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Bef>
                <a:spcPts val="600"/>
              </a:spcBef>
            </a:pPr>
            <a:r>
              <a:rPr lang="en-US" b="1" i="1" dirty="0">
                <a:latin typeface="+mn-lt"/>
              </a:rPr>
              <a:t>Learner Workbook</a:t>
            </a:r>
            <a:br>
              <a:rPr lang="en-US" b="1" i="1" dirty="0">
                <a:latin typeface="+mn-lt"/>
              </a:rPr>
            </a:br>
            <a:br>
              <a:rPr lang="en-US" b="1" i="1" dirty="0">
                <a:latin typeface="+mn-lt"/>
              </a:rPr>
            </a:br>
            <a:r>
              <a:rPr lang="en-US" sz="2800" b="1" i="1" dirty="0">
                <a:latin typeface="+mn-lt"/>
              </a:rPr>
              <a:t>Name:______________________</a:t>
            </a:r>
            <a:endParaRPr lang="en-US" b="1" i="1" dirty="0">
              <a:latin typeface="+mn-lt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E7C02B-C5E1-7A4E-85E0-707A23B3F2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9371180"/>
            <a:ext cx="1013296" cy="5274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181">
              <a:spcAft>
                <a:spcPts val="600"/>
              </a:spcAft>
            </a:pPr>
            <a:r>
              <a:rPr lang="en-US" sz="1200" dirty="0">
                <a:solidFill>
                  <a:prstClr val="white">
                    <a:tint val="75000"/>
                    <a:alpha val="80000"/>
                  </a:prstClr>
                </a:solidFill>
              </a:rPr>
              <a:t>v2 10/11/2024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B758FB9-9D8A-6B4F-90F2-BDD3ED420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371180"/>
            <a:ext cx="2957487" cy="5274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sz="1000" dirty="0">
                <a:solidFill>
                  <a:prstClr val="white">
                    <a:tint val="75000"/>
                    <a:alpha val="80000"/>
                  </a:prstClr>
                </a:solidFill>
              </a:rPr>
              <a:t>ESB-RES-C162  Level 3 Certificate in Speech (Grade 8) Learner Workbook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69DDC0-3EF1-4D47-B239-B6DE7EB0D2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371180"/>
            <a:ext cx="1543050" cy="52740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457181">
              <a:spcAft>
                <a:spcPts val="600"/>
              </a:spcAft>
            </a:pPr>
            <a:fld id="{EFC07C4F-4DD7-4452-9CBE-7B4BC77324C7}" type="slidenum">
              <a:rPr lang="en-US" sz="1200">
                <a:solidFill>
                  <a:prstClr val="white">
                    <a:tint val="75000"/>
                    <a:alpha val="80000"/>
                  </a:prstClr>
                </a:solidFill>
              </a:rPr>
              <a:pPr defTabSz="457181">
                <a:spcAft>
                  <a:spcPts val="600"/>
                </a:spcAft>
              </a:pPr>
              <a:t>1</a:t>
            </a:fld>
            <a:endParaRPr lang="en-US" sz="1200">
              <a:solidFill>
                <a:prstClr val="white">
                  <a:tint val="75000"/>
                  <a:alpha val="80000"/>
                </a:prstClr>
              </a:solidFill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D553FC9-E3DE-4E80-AFFC-3960FE8444D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937" b="21051"/>
          <a:stretch/>
        </p:blipFill>
        <p:spPr>
          <a:xfrm>
            <a:off x="46051" y="992560"/>
            <a:ext cx="6804082" cy="5487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119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E45C-59EE-471B-938F-5152F151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208584"/>
            <a:ext cx="5915025" cy="720075"/>
          </a:xfrm>
        </p:spPr>
        <p:txBody>
          <a:bodyPr>
            <a:normAutofit/>
          </a:bodyPr>
          <a:lstStyle/>
          <a:p>
            <a:r>
              <a:rPr lang="en-GB" sz="2400" b="1" i="1" dirty="0">
                <a:latin typeface="+mn-lt"/>
              </a:rPr>
              <a:t>Practise your research skills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AEB261-3B4C-4484-89A4-32465137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0DDA2-CECF-4C04-AABF-21D6C0FE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8EA13-0BD0-482A-9E0A-721CB1EE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10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7FD4BD-139D-4D7D-8288-2312999A437F}"/>
              </a:ext>
            </a:extLst>
          </p:cNvPr>
          <p:cNvSpPr/>
          <p:nvPr/>
        </p:nvSpPr>
        <p:spPr>
          <a:xfrm>
            <a:off x="323216" y="2072680"/>
            <a:ext cx="3105784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Google Scholar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2274A1E-93E1-4A00-9EA8-D8F5D7D85548}"/>
              </a:ext>
            </a:extLst>
          </p:cNvPr>
          <p:cNvSpPr txBox="1"/>
          <p:nvPr/>
        </p:nvSpPr>
        <p:spPr>
          <a:xfrm>
            <a:off x="332656" y="1712640"/>
            <a:ext cx="63367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Let’s take a simple research topic. How much information can you find?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4169F-F4EB-4328-AAFA-C24C128A333D}"/>
              </a:ext>
            </a:extLst>
          </p:cNvPr>
          <p:cNvSpPr/>
          <p:nvPr/>
        </p:nvSpPr>
        <p:spPr>
          <a:xfrm>
            <a:off x="3429000" y="2072680"/>
            <a:ext cx="3105784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Other Online Archives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284EE0-6CAB-40A7-A479-B9ECAF5550AF}"/>
              </a:ext>
            </a:extLst>
          </p:cNvPr>
          <p:cNvSpPr/>
          <p:nvPr/>
        </p:nvSpPr>
        <p:spPr>
          <a:xfrm>
            <a:off x="323217" y="4448944"/>
            <a:ext cx="6211568" cy="13681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School/Local Libraries (or other physical resource)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2F8FC2-EEE0-4000-8741-18262B524857}"/>
              </a:ext>
            </a:extLst>
          </p:cNvPr>
          <p:cNvSpPr/>
          <p:nvPr/>
        </p:nvSpPr>
        <p:spPr>
          <a:xfrm>
            <a:off x="323216" y="5817096"/>
            <a:ext cx="2132921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Interview/Focus Group Questions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35ACCC-4A62-4788-88CD-640A188D3C31}"/>
              </a:ext>
            </a:extLst>
          </p:cNvPr>
          <p:cNvSpPr/>
          <p:nvPr/>
        </p:nvSpPr>
        <p:spPr>
          <a:xfrm>
            <a:off x="4388610" y="5817096"/>
            <a:ext cx="2147691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Questionnaire/Survey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CCF2CB-E3D9-46BB-85B7-0ED195706217}"/>
              </a:ext>
            </a:extLst>
          </p:cNvPr>
          <p:cNvSpPr/>
          <p:nvPr/>
        </p:nvSpPr>
        <p:spPr>
          <a:xfrm>
            <a:off x="2457654" y="5817096"/>
            <a:ext cx="193095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Possible Experiments/Observations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5792F56-4A86-E5D1-03AF-64214C00033C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876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3285426" y="1208584"/>
            <a:ext cx="3168351" cy="2056651"/>
            <a:chOff x="6156176" y="4775069"/>
            <a:chExt cx="2186457" cy="1485478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222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75E886-57DD-459A-92E3-3375D8A97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201FE-6772-44B6-8CEC-E6873693E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DD17407-947E-4E97-A396-B6BB9FAEB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11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486D0804-54C2-453A-AC99-B1008851BA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511777"/>
              </p:ext>
            </p:extLst>
          </p:nvPr>
        </p:nvGraphicFramePr>
        <p:xfrm>
          <a:off x="460586" y="3307102"/>
          <a:ext cx="5976664" cy="572408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88332">
                  <a:extLst>
                    <a:ext uri="{9D8B030D-6E8A-4147-A177-3AD203B41FA5}">
                      <a16:colId xmlns:a16="http://schemas.microsoft.com/office/drawing/2014/main" val="3738235452"/>
                    </a:ext>
                  </a:extLst>
                </a:gridCol>
                <a:gridCol w="2988332">
                  <a:extLst>
                    <a:ext uri="{9D8B030D-6E8A-4147-A177-3AD203B41FA5}">
                      <a16:colId xmlns:a16="http://schemas.microsoft.com/office/drawing/2014/main" val="98871469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Quantitative</a:t>
                      </a:r>
                    </a:p>
                  </a:txBody>
                  <a:tcPr anchor="ctr"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/>
                        <a:t>Qualitative </a:t>
                      </a:r>
                    </a:p>
                  </a:txBody>
                  <a:tcPr anchor="ctr">
                    <a:solidFill>
                      <a:srgbClr val="FBD1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686534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ctr"/>
                      <a:r>
                        <a:rPr lang="en-GB" sz="1900" i="1" dirty="0">
                          <a:solidFill>
                            <a:srgbClr val="E7141C"/>
                          </a:solidFill>
                        </a:rPr>
                        <a:t>e.g. questionnaire using a Likert scale to gather data on  body image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900" i="1" dirty="0">
                          <a:solidFill>
                            <a:srgbClr val="E7141C"/>
                          </a:solidFill>
                        </a:rPr>
                        <a:t>e.g. interview using open questions to gather data on women’s experiences of misogyny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3605712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9517619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1522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576449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5527163"/>
                  </a:ext>
                </a:extLst>
              </a:tr>
              <a:tr h="802375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8554758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501032BE-3CAF-4169-99C0-C3570C8DA33E}"/>
              </a:ext>
            </a:extLst>
          </p:cNvPr>
          <p:cNvSpPr txBox="1"/>
          <p:nvPr/>
        </p:nvSpPr>
        <p:spPr>
          <a:xfrm>
            <a:off x="3429001" y="1424608"/>
            <a:ext cx="3024335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Learners deliver a presentation on a researched subject of their choice. In doing so, </a:t>
            </a:r>
            <a:r>
              <a:rPr lang="en-US" sz="1400" dirty="0">
                <a:solidFill>
                  <a:srgbClr val="E7141C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they should use both quantitative and qualitative evidence</a:t>
            </a:r>
            <a:r>
              <a:rPr lang="en-US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present personal conclusions. 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EC69EF3-2604-4F6F-8229-79CF62256924}"/>
              </a:ext>
            </a:extLst>
          </p:cNvPr>
          <p:cNvSpPr txBox="1"/>
          <p:nvPr/>
        </p:nvSpPr>
        <p:spPr>
          <a:xfrm>
            <a:off x="404223" y="1258813"/>
            <a:ext cx="2736746" cy="146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GB" sz="2000" b="1" i="1" dirty="0"/>
              <a:t>Plan your Research</a:t>
            </a:r>
            <a:r>
              <a:rPr lang="en-GB" sz="1600" b="1" i="1" dirty="0"/>
              <a:t>:</a:t>
            </a:r>
          </a:p>
          <a:p>
            <a:pPr algn="ctr"/>
            <a:r>
              <a:rPr lang="en-GB" sz="1600" dirty="0"/>
              <a:t>Use the table (or a blank page) to plan out how you will collect relevant qualitative and quantitative data.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742F94A-C1A7-9B9F-AC2D-E535EFCB7D5A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36085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DE45C-59EE-471B-938F-5152F1514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136576"/>
            <a:ext cx="5915025" cy="720075"/>
          </a:xfrm>
        </p:spPr>
        <p:txBody>
          <a:bodyPr>
            <a:normAutofit/>
          </a:bodyPr>
          <a:lstStyle/>
          <a:p>
            <a:r>
              <a:rPr lang="en-GB" sz="2400" b="1" i="1" dirty="0">
                <a:latin typeface="+mn-lt"/>
              </a:rPr>
              <a:t>Plan your Research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AEB261-3B4C-4484-89A4-324651374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0DDA2-CECF-4C04-AABF-21D6C0FE7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28EA13-0BD0-482A-9E0A-721CB1EEF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12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7FD4BD-139D-4D7D-8288-2312999A437F}"/>
              </a:ext>
            </a:extLst>
          </p:cNvPr>
          <p:cNvSpPr/>
          <p:nvPr/>
        </p:nvSpPr>
        <p:spPr>
          <a:xfrm>
            <a:off x="323216" y="1856656"/>
            <a:ext cx="3105784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Google Scholar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2E4169F-F4EB-4328-AAFA-C24C128A333D}"/>
              </a:ext>
            </a:extLst>
          </p:cNvPr>
          <p:cNvSpPr/>
          <p:nvPr/>
        </p:nvSpPr>
        <p:spPr>
          <a:xfrm>
            <a:off x="3429000" y="1856656"/>
            <a:ext cx="3105784" cy="23762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Other Online Archives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5284EE0-6CAB-40A7-A479-B9ECAF5550AF}"/>
              </a:ext>
            </a:extLst>
          </p:cNvPr>
          <p:cNvSpPr/>
          <p:nvPr/>
        </p:nvSpPr>
        <p:spPr>
          <a:xfrm>
            <a:off x="323217" y="4232920"/>
            <a:ext cx="6211568" cy="13681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School/Local Libraries (or other physical resource)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E2F8FC2-EEE0-4000-8741-18262B524857}"/>
              </a:ext>
            </a:extLst>
          </p:cNvPr>
          <p:cNvSpPr/>
          <p:nvPr/>
        </p:nvSpPr>
        <p:spPr>
          <a:xfrm>
            <a:off x="323216" y="5601072"/>
            <a:ext cx="2132921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Interview/Focus Group Questions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35ACCC-4A62-4788-88CD-640A188D3C31}"/>
              </a:ext>
            </a:extLst>
          </p:cNvPr>
          <p:cNvSpPr/>
          <p:nvPr/>
        </p:nvSpPr>
        <p:spPr>
          <a:xfrm>
            <a:off x="4388610" y="5601072"/>
            <a:ext cx="2147691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Questionnaire/Survey Questions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9CCF2CB-E3D9-46BB-85B7-0ED195706217}"/>
              </a:ext>
            </a:extLst>
          </p:cNvPr>
          <p:cNvSpPr/>
          <p:nvPr/>
        </p:nvSpPr>
        <p:spPr>
          <a:xfrm>
            <a:off x="2457654" y="5601072"/>
            <a:ext cx="1930957" cy="2952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u="sng" dirty="0"/>
              <a:t>Possible Experiments/Observations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6ECA5B6-94D7-9E66-966C-5CF0EB4B15BA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2661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DA5BC-9CC5-45EC-90F0-0825D5ED05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0279" y="1280592"/>
            <a:ext cx="5915025" cy="527403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Plan your Research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BC07909-F7EC-41FF-AF1C-B0A56CD02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FE809E-BFDD-4357-A159-EE7E3051F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20AB07-954B-4764-A48C-EB614E5A41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13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41C6E5-E3E0-4CC7-8A47-3D7C988A1D06}"/>
              </a:ext>
            </a:extLst>
          </p:cNvPr>
          <p:cNvSpPr/>
          <p:nvPr/>
        </p:nvSpPr>
        <p:spPr>
          <a:xfrm>
            <a:off x="250279" y="1807995"/>
            <a:ext cx="6347074" cy="68778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DA315D5-12DF-195C-73BB-726E76D3DD53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386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280592"/>
            <a:ext cx="6336704" cy="648067"/>
          </a:xfrm>
        </p:spPr>
        <p:txBody>
          <a:bodyPr/>
          <a:lstStyle/>
          <a:p>
            <a:r>
              <a:rPr lang="en-GB" b="1" i="1" dirty="0"/>
              <a:t>Referencing and Plagiarism Guide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08821" y="9200107"/>
            <a:ext cx="2790123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14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807229" y="2072676"/>
            <a:ext cx="2790123" cy="67486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noAutofit/>
          </a:bodyPr>
          <a:lstStyle/>
          <a:p>
            <a:pPr algn="ctr"/>
            <a:r>
              <a:rPr lang="en-GB" sz="1600" b="1" i="1" dirty="0"/>
              <a:t>How do I make sure I’m not doing it?</a:t>
            </a:r>
          </a:p>
          <a:p>
            <a:endParaRPr lang="en-GB" sz="1400" dirty="0"/>
          </a:p>
          <a:p>
            <a:r>
              <a:rPr lang="en-GB" sz="1400" dirty="0">
                <a:solidFill>
                  <a:srgbClr val="E7141C"/>
                </a:solidFill>
              </a:rPr>
              <a:t>Use paraphrasing and referencing.</a:t>
            </a:r>
          </a:p>
          <a:p>
            <a:endParaRPr lang="en-GB" sz="1400" dirty="0"/>
          </a:p>
          <a:p>
            <a:r>
              <a:rPr lang="en-GB" sz="1400" i="1" dirty="0"/>
              <a:t>Alexander (2013) strongly suggests that it would be wrong to remove talk from the study of English.</a:t>
            </a:r>
          </a:p>
          <a:p>
            <a:endParaRPr lang="en-GB" sz="1400" dirty="0"/>
          </a:p>
          <a:p>
            <a:r>
              <a:rPr lang="en-GB" sz="1400" dirty="0">
                <a:solidFill>
                  <a:srgbClr val="E7141C"/>
                </a:solidFill>
              </a:rPr>
              <a:t>Use direct quotation and referencing.</a:t>
            </a:r>
          </a:p>
          <a:p>
            <a:pPr algn="just"/>
            <a:r>
              <a:rPr lang="en-GB" sz="1400" i="1" dirty="0"/>
              <a:t>“To  remove  talk  from  English</a:t>
            </a:r>
            <a:br>
              <a:rPr lang="en-GB" sz="1400" i="1" dirty="0"/>
            </a:br>
            <a:r>
              <a:rPr lang="en-GB" sz="1400" i="1" dirty="0"/>
              <a:t>would   be   both   categorical   </a:t>
            </a:r>
            <a:br>
              <a:rPr lang="en-GB" sz="1400" i="1" dirty="0"/>
            </a:br>
            <a:r>
              <a:rPr lang="en-GB" sz="1400" i="1" dirty="0"/>
              <a:t>nonsense   (how   can   the   study   of   English   include  reading   and   writing  but  not  talk?)  and  </a:t>
            </a:r>
            <a:br>
              <a:rPr lang="en-GB" sz="1400" i="1" dirty="0"/>
            </a:br>
            <a:r>
              <a:rPr lang="en-GB" sz="1400" i="1" dirty="0"/>
              <a:t>pedagogical  folly” (Alexander, Robin John, 2013)</a:t>
            </a:r>
          </a:p>
          <a:p>
            <a:pPr algn="just"/>
            <a:endParaRPr lang="en-GB" sz="1400" dirty="0"/>
          </a:p>
          <a:p>
            <a:pPr algn="just"/>
            <a:r>
              <a:rPr lang="en-GB" sz="1400" dirty="0">
                <a:solidFill>
                  <a:srgbClr val="E7141C"/>
                </a:solidFill>
              </a:rPr>
              <a:t>Use a combination of both.</a:t>
            </a:r>
          </a:p>
          <a:p>
            <a:pPr algn="just"/>
            <a:endParaRPr lang="en-GB" sz="1400" dirty="0">
              <a:solidFill>
                <a:srgbClr val="E7141C"/>
              </a:solidFill>
            </a:endParaRPr>
          </a:p>
          <a:p>
            <a:pPr algn="just"/>
            <a:r>
              <a:rPr lang="en-GB" sz="1400" i="1" dirty="0"/>
              <a:t>Alexander (2013) strongly suggests that it would be wrong to remove talk from the study of English, calling the idea ‘nonsense’ and ‘folly’.</a:t>
            </a:r>
          </a:p>
          <a:p>
            <a:pPr algn="just"/>
            <a:endParaRPr lang="en-GB" sz="1400" dirty="0"/>
          </a:p>
          <a:p>
            <a:r>
              <a:rPr lang="en-GB" sz="1400" dirty="0">
                <a:solidFill>
                  <a:srgbClr val="E7141C"/>
                </a:solidFill>
              </a:rPr>
              <a:t>Include a bibliography.</a:t>
            </a:r>
          </a:p>
          <a:p>
            <a:endParaRPr lang="en-GB" sz="1400" dirty="0"/>
          </a:p>
        </p:txBody>
      </p:sp>
      <p:sp>
        <p:nvSpPr>
          <p:cNvPr id="8" name="Rectangle 7"/>
          <p:cNvSpPr/>
          <p:nvPr/>
        </p:nvSpPr>
        <p:spPr>
          <a:xfrm>
            <a:off x="260648" y="2072675"/>
            <a:ext cx="3429000" cy="14157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n-GB" sz="1600" b="1" i="1" dirty="0"/>
              <a:t>What is plagiarism?</a:t>
            </a:r>
          </a:p>
          <a:p>
            <a:pPr algn="ctr"/>
            <a:r>
              <a:rPr lang="en-GB" sz="1400" dirty="0"/>
              <a:t>“</a:t>
            </a:r>
            <a:r>
              <a:rPr lang="en-GB" sz="1400" dirty="0">
                <a:hlinkClick r:id="rId2"/>
              </a:rPr>
              <a:t>Plagiarism is presenting someone else’s work or ideas as your own, with or without their consent, by incorporating it into your work without full acknowledgement</a:t>
            </a:r>
            <a:r>
              <a:rPr lang="en-GB" sz="1400" dirty="0"/>
              <a:t>.” (University of Oxford)</a:t>
            </a:r>
          </a:p>
        </p:txBody>
      </p:sp>
      <p:sp>
        <p:nvSpPr>
          <p:cNvPr id="9" name="Rectangle 8"/>
          <p:cNvSpPr/>
          <p:nvPr/>
        </p:nvSpPr>
        <p:spPr>
          <a:xfrm>
            <a:off x="260648" y="3632464"/>
            <a:ext cx="3429000" cy="362911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GB" sz="1600" b="1" i="1" dirty="0"/>
              <a:t>Referencing/Citing Sources:</a:t>
            </a:r>
          </a:p>
          <a:p>
            <a:r>
              <a:rPr lang="en-GB" sz="1400" b="1" i="1" dirty="0"/>
              <a:t>There are two main types of referencing you can use in your presentation:</a:t>
            </a:r>
          </a:p>
          <a:p>
            <a:endParaRPr lang="en-GB" sz="1400" b="1" i="1" dirty="0"/>
          </a:p>
          <a:p>
            <a:r>
              <a:rPr lang="en-GB" sz="1400" dirty="0"/>
              <a:t>Numbering and footnotes</a:t>
            </a:r>
          </a:p>
          <a:p>
            <a:endParaRPr lang="en-GB" sz="1400" dirty="0"/>
          </a:p>
          <a:p>
            <a:r>
              <a:rPr lang="en-GB" sz="1400" dirty="0"/>
              <a:t>Parenthesis and bibliography</a:t>
            </a:r>
          </a:p>
          <a:p>
            <a:endParaRPr lang="en-GB" sz="2000" dirty="0"/>
          </a:p>
        </p:txBody>
      </p:sp>
      <p:sp>
        <p:nvSpPr>
          <p:cNvPr id="10" name="Rectangle 9"/>
          <p:cNvSpPr/>
          <p:nvPr/>
        </p:nvSpPr>
        <p:spPr>
          <a:xfrm>
            <a:off x="248713" y="7401272"/>
            <a:ext cx="3440935" cy="142009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noAutofit/>
          </a:bodyPr>
          <a:lstStyle/>
          <a:p>
            <a:pPr algn="ctr"/>
            <a:r>
              <a:rPr lang="en-GB" sz="1600" b="1" i="1" dirty="0"/>
              <a:t>Useful Links and Guides:</a:t>
            </a:r>
          </a:p>
          <a:p>
            <a:r>
              <a:rPr lang="en-GB" sz="1400" dirty="0">
                <a:hlinkClick r:id="rId3"/>
              </a:rPr>
              <a:t>https://guides.library.uq.edu.au/referencing/uqharvard-version-for-printing</a:t>
            </a:r>
            <a:r>
              <a:rPr lang="en-GB" sz="1400" dirty="0"/>
              <a:t> </a:t>
            </a:r>
          </a:p>
          <a:p>
            <a:endParaRPr lang="en-GB" sz="2000" b="1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536B1CA-2CF1-4A6E-808F-B29F261AD50B}"/>
              </a:ext>
            </a:extLst>
          </p:cNvPr>
          <p:cNvPicPr/>
          <p:nvPr/>
        </p:nvPicPr>
        <p:blipFill rotWithShape="1">
          <a:blip r:embed="rId4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17909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1" y="1136576"/>
            <a:ext cx="5915025" cy="864091"/>
          </a:xfrm>
        </p:spPr>
        <p:txBody>
          <a:bodyPr/>
          <a:lstStyle/>
          <a:p>
            <a:r>
              <a:rPr lang="en-GB" b="1" i="1" dirty="0"/>
              <a:t>Structuring your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15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32656" y="2792760"/>
            <a:ext cx="1800200" cy="576064"/>
          </a:xfrm>
          <a:prstGeom prst="rect">
            <a:avLst/>
          </a:prstGeom>
          <a:solidFill>
            <a:srgbClr val="C0D822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What is the purpose of my talk?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150" y="3584854"/>
            <a:ext cx="1800200" cy="756322"/>
          </a:xfrm>
          <a:prstGeom prst="rect">
            <a:avLst/>
          </a:prstGeom>
          <a:solidFill>
            <a:srgbClr val="F68A1E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What do I want my audience to come away with?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656" y="2000667"/>
            <a:ext cx="1800200" cy="576064"/>
          </a:xfrm>
          <a:prstGeom prst="rect">
            <a:avLst/>
          </a:prstGeom>
          <a:solidFill>
            <a:srgbClr val="FAD108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What will my audience already understand?</a:t>
            </a:r>
          </a:p>
        </p:txBody>
      </p:sp>
      <p:sp>
        <p:nvSpPr>
          <p:cNvPr id="9" name="Rectangle 8"/>
          <p:cNvSpPr/>
          <p:nvPr/>
        </p:nvSpPr>
        <p:spPr>
          <a:xfrm>
            <a:off x="332656" y="4557204"/>
            <a:ext cx="1800200" cy="576064"/>
          </a:xfrm>
          <a:prstGeom prst="rect">
            <a:avLst/>
          </a:prstGeom>
          <a:solidFill>
            <a:srgbClr val="E7151D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</a:rPr>
              <a:t>How can I capture and maintain their interest?</a:t>
            </a:r>
          </a:p>
        </p:txBody>
      </p:sp>
      <p:sp>
        <p:nvSpPr>
          <p:cNvPr id="10" name="Rectangle 9"/>
          <p:cNvSpPr/>
          <p:nvPr/>
        </p:nvSpPr>
        <p:spPr>
          <a:xfrm>
            <a:off x="2278756" y="2000667"/>
            <a:ext cx="43185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2276872" y="2792760"/>
            <a:ext cx="43185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/>
          <p:cNvSpPr/>
          <p:nvPr/>
        </p:nvSpPr>
        <p:spPr>
          <a:xfrm>
            <a:off x="2275308" y="3584854"/>
            <a:ext cx="4318596" cy="7563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2257119" y="4557204"/>
            <a:ext cx="4318596" cy="5760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332657" y="5457056"/>
            <a:ext cx="6243059" cy="309634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400" dirty="0"/>
              <a:t>Introduction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Main Body</a:t>
            </a:r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endParaRPr lang="en-GB" sz="1400" dirty="0"/>
          </a:p>
          <a:p>
            <a:r>
              <a:rPr lang="en-GB" sz="1400" dirty="0"/>
              <a:t>Conclusion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CC1A175-0CFD-D442-8224-CD588C87A5ED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7273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5383F-A9B4-4566-A04E-6F6F9F0FD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992560"/>
            <a:ext cx="5915025" cy="636095"/>
          </a:xfrm>
        </p:spPr>
        <p:txBody>
          <a:bodyPr/>
          <a:lstStyle/>
          <a:p>
            <a:r>
              <a:rPr lang="en-GB" b="1" i="1" dirty="0"/>
              <a:t>Introductions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D18B4C-6084-4D91-9F2A-CC6020419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4A9833-F72E-4963-9772-016BBC44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89BEB8A-33C7-4BD5-B24B-A412BA5AF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16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ABADA53-5246-43F0-B303-18CA59296B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971070"/>
              </p:ext>
            </p:extLst>
          </p:nvPr>
        </p:nvGraphicFramePr>
        <p:xfrm>
          <a:off x="260648" y="1656511"/>
          <a:ext cx="6336705" cy="71357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65">
                  <a:extLst>
                    <a:ext uri="{9D8B030D-6E8A-4147-A177-3AD203B41FA5}">
                      <a16:colId xmlns:a16="http://schemas.microsoft.com/office/drawing/2014/main" val="465866087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81391033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116396322"/>
                    </a:ext>
                  </a:extLst>
                </a:gridCol>
              </a:tblGrid>
              <a:tr h="211813">
                <a:tc>
                  <a:txBody>
                    <a:bodyPr/>
                    <a:lstStyle/>
                    <a:p>
                      <a:r>
                        <a:rPr lang="en-GB" sz="1400" b="1" i="1" dirty="0"/>
                        <a:t>TED Talk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1" dirty="0"/>
                        <a:t>Methods (hooks)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b="1" i="1" dirty="0"/>
                        <a:t>Ethos, Logos, Pathos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1499072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Andrew Solomon - depression, the secret we share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635762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Bill Gates - the next outbreak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6664874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Jamie Oliver – teach every child about food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028675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Suzie Sheehy – the case for curiosity-driven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079822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Amy Cuddy – your body language may shape who you are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9944081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Tim Urban – inside the mind of a master procrastinator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971864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Suki Kim – undercover in North Korea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5283535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Amanda Gorman – using your voice is a political choice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092215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Benjamin Zander – the transformative power of classical music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0758725"/>
                  </a:ext>
                </a:extLst>
              </a:tr>
              <a:tr h="683099">
                <a:tc>
                  <a:txBody>
                    <a:bodyPr/>
                    <a:lstStyle/>
                    <a:p>
                      <a:r>
                        <a:rPr lang="en-GB" sz="1200" dirty="0"/>
                        <a:t>Beau Lotto – optical illusions show how we see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052943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912C28E-CEB1-262C-CC50-B1B1EECC1E06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129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5D9D09-1D9B-4A0E-9E2A-B6B8E1187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895" y="1150619"/>
            <a:ext cx="5915025" cy="576059"/>
          </a:xfrm>
        </p:spPr>
        <p:txBody>
          <a:bodyPr>
            <a:normAutofit/>
          </a:bodyPr>
          <a:lstStyle/>
          <a:p>
            <a:r>
              <a:rPr lang="en-GB" sz="2800" b="1" i="1" dirty="0"/>
              <a:t>Signposting – Cheat Sheet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E7C1BB-EC41-40D8-8C34-591EADAEDB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4634" y="9394149"/>
            <a:ext cx="780312" cy="527403"/>
          </a:xfrm>
        </p:spPr>
        <p:txBody>
          <a:bodyPr/>
          <a:lstStyle/>
          <a:p>
            <a:r>
              <a:rPr lang="en-US" dirty="0"/>
              <a:t>v2 10/11/2024</a:t>
            </a:r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134132-4F2E-42A3-8EC3-426C31EC16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822" y="9394149"/>
            <a:ext cx="2801209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734C621-C3B2-4873-B9CB-73D9938F0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254533" y="9394149"/>
            <a:ext cx="1118685" cy="527403"/>
          </a:xfrm>
        </p:spPr>
        <p:txBody>
          <a:bodyPr/>
          <a:lstStyle/>
          <a:p>
            <a:fld id="{EFC07C4F-4DD7-4452-9CBE-7B4BC77324C7}" type="slidenum">
              <a:rPr lang="en-GB" smtClean="0"/>
              <a:t>17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06F14E4E-50D5-43BB-AE3D-93CE584839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7689210"/>
              </p:ext>
            </p:extLst>
          </p:nvPr>
        </p:nvGraphicFramePr>
        <p:xfrm>
          <a:off x="320176" y="1712640"/>
          <a:ext cx="3014571" cy="1919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4571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3502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Sequencing</a:t>
                      </a:r>
                    </a:p>
                  </a:txBody>
                  <a:tcPr>
                    <a:solidFill>
                      <a:srgbClr val="E714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1584960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Basically/ Briefly,…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I'd like to begin/start by ...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of all/Firstly…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Then/ Next ...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Finally/ Lastly ...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Moving on…</a:t>
                      </a:r>
                    </a:p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 I mentioned earlier…</a:t>
                      </a:r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4DD71CA-D0F5-4051-8797-D30D93588E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7507225"/>
              </p:ext>
            </p:extLst>
          </p:nvPr>
        </p:nvGraphicFramePr>
        <p:xfrm>
          <a:off x="3429000" y="1712640"/>
          <a:ext cx="1944216" cy="2665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5300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+mj-lt"/>
                        </a:rPr>
                        <a:t>Introducing a new point</a:t>
                      </a:r>
                    </a:p>
                  </a:txBody>
                  <a:tcPr>
                    <a:solidFill>
                      <a:srgbClr val="F489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2312293">
                <a:tc>
                  <a:txBody>
                    <a:bodyPr/>
                    <a:lstStyle/>
                    <a:p>
                      <a:pPr fontAlgn="t"/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Moving on now to …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Turning to...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Let’s turn now to …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The next issue/topic/area I’d like to focus on …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I’d like to expand/elaborate on …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Now we'll move on to...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I'd like now to discuss...</a:t>
                      </a:r>
                      <a:b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</a:br>
                      <a:r>
                        <a:rPr lang="en-GB" sz="14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Let's look now at...</a:t>
                      </a:r>
                    </a:p>
                  </a:txBody>
                  <a:tcPr marL="30480" marR="30480" marT="30480" marB="30480"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8" name="Table 6">
            <a:extLst>
              <a:ext uri="{FF2B5EF4-FFF2-40B4-BE49-F238E27FC236}">
                <a16:creationId xmlns:a16="http://schemas.microsoft.com/office/drawing/2014/main" id="{3A4FF976-6200-4214-98B6-B47905DEA2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144445"/>
              </p:ext>
            </p:extLst>
          </p:nvPr>
        </p:nvGraphicFramePr>
        <p:xfrm>
          <a:off x="320177" y="3687019"/>
          <a:ext cx="3014570" cy="19199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4570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35028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Analysing</a:t>
                      </a:r>
                    </a:p>
                  </a:txBody>
                  <a:tcPr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1584960">
                <a:tc>
                  <a:txBody>
                    <a:bodyPr/>
                    <a:lstStyle/>
                    <a:p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Where does that lead us?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Let's consider this in more detail...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 does this mean for...?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Why is this important?</a:t>
                      </a:r>
                      <a:br>
                        <a:rPr lang="en-GB" sz="1400" dirty="0"/>
                      </a:br>
                      <a:r>
                        <a:rPr lang="en-GB" sz="14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significance of this is...</a:t>
                      </a:r>
                    </a:p>
                    <a:p>
                      <a:r>
                        <a:rPr lang="en-GB" sz="1400" dirty="0"/>
                        <a:t>It is worth noting…</a:t>
                      </a:r>
                    </a:p>
                    <a:p>
                      <a:r>
                        <a:rPr lang="en-GB" sz="1400" dirty="0"/>
                        <a:t>This corresponds to…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9" name="Table 6">
            <a:extLst>
              <a:ext uri="{FF2B5EF4-FFF2-40B4-BE49-F238E27FC236}">
                <a16:creationId xmlns:a16="http://schemas.microsoft.com/office/drawing/2014/main" id="{32F31A86-7EA0-4DA1-A59A-26A36DC7FA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1290331"/>
              </p:ext>
            </p:extLst>
          </p:nvPr>
        </p:nvGraphicFramePr>
        <p:xfrm>
          <a:off x="5422207" y="1712640"/>
          <a:ext cx="1115616" cy="266529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5616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545904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Adding information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2119390">
                <a:tc>
                  <a:txBody>
                    <a:bodyPr/>
                    <a:lstStyle/>
                    <a:p>
                      <a:r>
                        <a:rPr lang="en-GB" sz="1400" dirty="0"/>
                        <a:t>In addition</a:t>
                      </a:r>
                    </a:p>
                    <a:p>
                      <a:r>
                        <a:rPr lang="en-GB" sz="1400" dirty="0"/>
                        <a:t>Additionally</a:t>
                      </a:r>
                    </a:p>
                    <a:p>
                      <a:r>
                        <a:rPr lang="en-GB" sz="1400" dirty="0"/>
                        <a:t>Moreover</a:t>
                      </a:r>
                    </a:p>
                    <a:p>
                      <a:r>
                        <a:rPr lang="en-GB" sz="1400" dirty="0"/>
                        <a:t>Furthermore</a:t>
                      </a:r>
                    </a:p>
                    <a:p>
                      <a:r>
                        <a:rPr lang="en-GB" sz="1400" dirty="0"/>
                        <a:t>Further to</a:t>
                      </a:r>
                    </a:p>
                    <a:p>
                      <a:r>
                        <a:rPr lang="en-GB" sz="1400" dirty="0"/>
                        <a:t>As well as</a:t>
                      </a:r>
                    </a:p>
                    <a:p>
                      <a:r>
                        <a:rPr lang="en-GB" sz="1400" dirty="0"/>
                        <a:t>Again</a:t>
                      </a:r>
                    </a:p>
                    <a:p>
                      <a:r>
                        <a:rPr lang="en-GB" sz="1400" dirty="0"/>
                        <a:t>What is more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10" name="Table 6">
            <a:extLst>
              <a:ext uri="{FF2B5EF4-FFF2-40B4-BE49-F238E27FC236}">
                <a16:creationId xmlns:a16="http://schemas.microsoft.com/office/drawing/2014/main" id="{66AA0FAA-C5C1-4850-9FE7-0165A186C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235230"/>
              </p:ext>
            </p:extLst>
          </p:nvPr>
        </p:nvGraphicFramePr>
        <p:xfrm>
          <a:off x="4941168" y="5816446"/>
          <a:ext cx="1596654" cy="1660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96654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470043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Focusing the audience’s attention</a:t>
                      </a:r>
                    </a:p>
                  </a:txBody>
                  <a:tcPr>
                    <a:solidFill>
                      <a:srgbClr val="F489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1190777">
                <a:tc>
                  <a:txBody>
                    <a:bodyPr/>
                    <a:lstStyle/>
                    <a:p>
                      <a:r>
                        <a:rPr lang="en-GB" sz="1400" dirty="0"/>
                        <a:t>As you will know…</a:t>
                      </a:r>
                    </a:p>
                    <a:p>
                      <a:r>
                        <a:rPr lang="en-GB" sz="1400" dirty="0"/>
                        <a:t>What is important here is…</a:t>
                      </a:r>
                    </a:p>
                    <a:p>
                      <a:r>
                        <a:rPr lang="en-GB" sz="1400" dirty="0"/>
                        <a:t>Most vitally…</a:t>
                      </a:r>
                    </a:p>
                    <a:p>
                      <a:r>
                        <a:rPr lang="en-GB" sz="1400" dirty="0"/>
                        <a:t>The key point is…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1CA2038-4D83-4C91-9FD5-91775A32A4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14432"/>
              </p:ext>
            </p:extLst>
          </p:nvPr>
        </p:nvGraphicFramePr>
        <p:xfrm>
          <a:off x="3406756" y="4472350"/>
          <a:ext cx="3153311" cy="124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53311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Referring to visuals</a:t>
                      </a:r>
                    </a:p>
                  </a:txBody>
                  <a:tcPr>
                    <a:solidFill>
                      <a:srgbClr val="E714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r>
                        <a:rPr lang="en-GB" sz="1400" dirty="0"/>
                        <a:t>As you can see…</a:t>
                      </a:r>
                    </a:p>
                    <a:p>
                      <a:r>
                        <a:rPr lang="en-GB" sz="1400" dirty="0"/>
                        <a:t>As the graph shows…</a:t>
                      </a:r>
                    </a:p>
                    <a:p>
                      <a:r>
                        <a:rPr lang="en-GB" sz="1400" dirty="0"/>
                        <a:t>If you look here…</a:t>
                      </a:r>
                    </a:p>
                    <a:p>
                      <a:r>
                        <a:rPr lang="en-GB" sz="1400" dirty="0"/>
                        <a:t>We can see from the chart/map/image…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12" name="Table 6">
            <a:extLst>
              <a:ext uri="{FF2B5EF4-FFF2-40B4-BE49-F238E27FC236}">
                <a16:creationId xmlns:a16="http://schemas.microsoft.com/office/drawing/2014/main" id="{AAE0375C-8BEF-4BA4-BDFB-2D618909D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941828"/>
              </p:ext>
            </p:extLst>
          </p:nvPr>
        </p:nvGraphicFramePr>
        <p:xfrm>
          <a:off x="3452325" y="7524474"/>
          <a:ext cx="3085497" cy="124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85497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Highlighting opinions</a:t>
                      </a:r>
                    </a:p>
                  </a:txBody>
                  <a:tcPr>
                    <a:solidFill>
                      <a:srgbClr val="E7141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944880">
                <a:tc>
                  <a:txBody>
                    <a:bodyPr/>
                    <a:lstStyle/>
                    <a:p>
                      <a:r>
                        <a:rPr lang="en-GB" sz="1400" dirty="0"/>
                        <a:t>It is widely believed…</a:t>
                      </a:r>
                    </a:p>
                    <a:p>
                      <a:r>
                        <a:rPr lang="en-GB" sz="1400" dirty="0"/>
                        <a:t>I think/feel/believe…</a:t>
                      </a:r>
                    </a:p>
                    <a:p>
                      <a:r>
                        <a:rPr lang="en-GB" sz="1400" dirty="0"/>
                        <a:t>It is commonly known/thought…</a:t>
                      </a:r>
                    </a:p>
                    <a:p>
                      <a:r>
                        <a:rPr lang="en-GB" sz="1400" dirty="0"/>
                        <a:t>It seems/appears that…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776C8776-99A4-49E2-A007-3316B8D622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3169"/>
              </p:ext>
            </p:extLst>
          </p:nvPr>
        </p:nvGraphicFramePr>
        <p:xfrm>
          <a:off x="320176" y="5674507"/>
          <a:ext cx="3014572" cy="2529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14572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Drawing contrasts</a:t>
                      </a:r>
                    </a:p>
                  </a:txBody>
                  <a:tcPr>
                    <a:solidFill>
                      <a:srgbClr val="FBD10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r>
                        <a:rPr lang="en-GB" sz="1400" dirty="0"/>
                        <a:t>But</a:t>
                      </a:r>
                    </a:p>
                    <a:p>
                      <a:r>
                        <a:rPr lang="en-GB" sz="1400" dirty="0"/>
                        <a:t>Contrastingly</a:t>
                      </a:r>
                    </a:p>
                    <a:p>
                      <a:r>
                        <a:rPr lang="en-GB" sz="1400" dirty="0"/>
                        <a:t>However</a:t>
                      </a:r>
                    </a:p>
                    <a:p>
                      <a:r>
                        <a:rPr lang="en-GB" sz="1400" dirty="0"/>
                        <a:t>Conversely</a:t>
                      </a:r>
                    </a:p>
                    <a:p>
                      <a:r>
                        <a:rPr lang="en-GB" sz="1400" dirty="0"/>
                        <a:t>Whereas</a:t>
                      </a:r>
                    </a:p>
                    <a:p>
                      <a:r>
                        <a:rPr lang="en-GB" sz="1400" dirty="0"/>
                        <a:t>Yet</a:t>
                      </a:r>
                    </a:p>
                    <a:p>
                      <a:r>
                        <a:rPr lang="en-GB" sz="1400" dirty="0"/>
                        <a:t>On the other hand</a:t>
                      </a:r>
                    </a:p>
                    <a:p>
                      <a:r>
                        <a:rPr lang="en-GB" sz="1400" dirty="0"/>
                        <a:t>Another angle is…</a:t>
                      </a:r>
                    </a:p>
                    <a:p>
                      <a:r>
                        <a:rPr lang="en-GB" sz="1400" dirty="0"/>
                        <a:t>An alternative perspective…</a:t>
                      </a:r>
                    </a:p>
                    <a:p>
                      <a:r>
                        <a:rPr lang="en-GB" sz="1400" dirty="0"/>
                        <a:t>Not all research agrees…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graphicFrame>
        <p:nvGraphicFramePr>
          <p:cNvPr id="14" name="Table 6">
            <a:extLst>
              <a:ext uri="{FF2B5EF4-FFF2-40B4-BE49-F238E27FC236}">
                <a16:creationId xmlns:a16="http://schemas.microsoft.com/office/drawing/2014/main" id="{DC073ABC-B9AA-4F6E-A5FA-251551883E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0241014"/>
              </p:ext>
            </p:extLst>
          </p:nvPr>
        </p:nvGraphicFramePr>
        <p:xfrm>
          <a:off x="3429001" y="5816446"/>
          <a:ext cx="1440161" cy="16608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0161">
                  <a:extLst>
                    <a:ext uri="{9D8B030D-6E8A-4147-A177-3AD203B41FA5}">
                      <a16:colId xmlns:a16="http://schemas.microsoft.com/office/drawing/2014/main" val="405480317"/>
                    </a:ext>
                  </a:extLst>
                </a:gridCol>
              </a:tblGrid>
              <a:tr h="398996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Elaborating</a:t>
                      </a:r>
                    </a:p>
                  </a:txBody>
                  <a:tcPr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417284"/>
                  </a:ext>
                </a:extLst>
              </a:tr>
              <a:tr h="1261824">
                <a:tc>
                  <a:txBody>
                    <a:bodyPr/>
                    <a:lstStyle/>
                    <a:p>
                      <a:r>
                        <a:rPr lang="en-GB" sz="1400" dirty="0"/>
                        <a:t>Above all</a:t>
                      </a:r>
                    </a:p>
                    <a:p>
                      <a:r>
                        <a:rPr lang="en-GB" sz="1400" dirty="0"/>
                        <a:t>More to the point</a:t>
                      </a:r>
                    </a:p>
                    <a:p>
                      <a:r>
                        <a:rPr lang="en-GB" sz="1400" dirty="0"/>
                        <a:t>Although</a:t>
                      </a:r>
                    </a:p>
                    <a:p>
                      <a:r>
                        <a:rPr lang="en-GB" sz="1400" dirty="0"/>
                        <a:t>Besides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0859235"/>
                  </a:ext>
                </a:extLst>
              </a:tr>
            </a:tbl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B8CFD47B-CCAA-49F2-8F73-F1F5F65F0070}"/>
              </a:ext>
            </a:extLst>
          </p:cNvPr>
          <p:cNvSpPr/>
          <p:nvPr/>
        </p:nvSpPr>
        <p:spPr>
          <a:xfrm>
            <a:off x="320178" y="8321015"/>
            <a:ext cx="3014569" cy="90627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Useful Links</a:t>
            </a:r>
          </a:p>
          <a:p>
            <a:pPr algn="ctr"/>
            <a:r>
              <a:rPr lang="en-GB" sz="1200" dirty="0">
                <a:hlinkClick r:id="rId3"/>
              </a:rPr>
              <a:t>BBC Learning English</a:t>
            </a:r>
            <a:endParaRPr lang="en-GB" sz="1200" dirty="0"/>
          </a:p>
          <a:p>
            <a:pPr algn="ctr"/>
            <a:r>
              <a:rPr lang="en-GB" sz="1200" dirty="0">
                <a:hlinkClick r:id="rId4"/>
              </a:rPr>
              <a:t>Academic English UK</a:t>
            </a:r>
            <a:endParaRPr lang="en-GB" sz="1200" dirty="0"/>
          </a:p>
          <a:p>
            <a:pPr algn="ctr"/>
            <a:r>
              <a:rPr lang="en-GB" sz="1200" dirty="0">
                <a:hlinkClick r:id="rId5"/>
              </a:rPr>
              <a:t>Warwick University</a:t>
            </a:r>
            <a:endParaRPr lang="en-GB" sz="1200" dirty="0"/>
          </a:p>
          <a:p>
            <a:pPr algn="ctr"/>
            <a:r>
              <a:rPr lang="en-GB" sz="1200" dirty="0">
                <a:hlinkClick r:id="rId6"/>
              </a:rPr>
              <a:t>NBED</a:t>
            </a:r>
            <a:endParaRPr lang="en-GB" sz="1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B7CD7D45-BDD3-7148-AEEB-0C1781F07323}"/>
              </a:ext>
            </a:extLst>
          </p:cNvPr>
          <p:cNvPicPr/>
          <p:nvPr/>
        </p:nvPicPr>
        <p:blipFill rotWithShape="1">
          <a:blip r:embed="rId7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894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CB882-C967-4779-902B-F067283A3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496617"/>
            <a:ext cx="5915025" cy="792083"/>
          </a:xfrm>
        </p:spPr>
        <p:txBody>
          <a:bodyPr/>
          <a:lstStyle/>
          <a:p>
            <a:r>
              <a:rPr lang="en-GB" b="1" i="1" dirty="0"/>
              <a:t>Engaging Your Audience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176D66-8FC9-4355-8085-3544301B95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2D941D-A3F1-43ED-90C2-F9E4AA2CC2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49700-CB17-46DD-B61F-831E23682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18</a:t>
            </a:fld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27033E8-075B-4775-B504-1F87459F0868}"/>
              </a:ext>
            </a:extLst>
          </p:cNvPr>
          <p:cNvSpPr/>
          <p:nvPr/>
        </p:nvSpPr>
        <p:spPr>
          <a:xfrm>
            <a:off x="1837161" y="5635436"/>
            <a:ext cx="3312368" cy="1080120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/>
              <a:t>ENGAGEMENT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B89A765-6880-4BCF-8CFE-68740C734571}"/>
              </a:ext>
            </a:extLst>
          </p:cNvPr>
          <p:cNvSpPr/>
          <p:nvPr/>
        </p:nvSpPr>
        <p:spPr>
          <a:xfrm>
            <a:off x="394295" y="2216696"/>
            <a:ext cx="6203057" cy="1350972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GB" sz="1400" dirty="0"/>
              <a:t>In your pairs/groups, note down any methods you can think of to keep your audience engaged in your talk. </a:t>
            </a:r>
          </a:p>
          <a:p>
            <a:endParaRPr lang="en-GB" sz="1400" dirty="0"/>
          </a:p>
          <a:p>
            <a:r>
              <a:rPr lang="en-GB" sz="1400" dirty="0"/>
              <a:t>You might consider:</a:t>
            </a:r>
          </a:p>
          <a:p>
            <a:endParaRPr lang="en-GB" sz="1400" dirty="0"/>
          </a:p>
          <a:p>
            <a:r>
              <a:rPr lang="en-GB" sz="1400" dirty="0"/>
              <a:t>Style, use of notes, use of supportive material, voice, body language, gesture, language…  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9AF59F-A156-A298-1FDC-D1E436BACEE5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0913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19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1693A39-72EB-E5A9-6C88-278F37804051}"/>
              </a:ext>
            </a:extLst>
          </p:cNvPr>
          <p:cNvSpPr/>
          <p:nvPr/>
        </p:nvSpPr>
        <p:spPr>
          <a:xfrm>
            <a:off x="343959" y="7075140"/>
            <a:ext cx="6253393" cy="207474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86" b="1" i="1" dirty="0"/>
              <a:t>List 3 things that the learner did especially well:</a:t>
            </a:r>
          </a:p>
          <a:p>
            <a:endParaRPr lang="en-GB" sz="1286" b="1" i="1" dirty="0"/>
          </a:p>
          <a:p>
            <a:endParaRPr lang="en-GB" sz="1286" b="1" i="1" dirty="0"/>
          </a:p>
          <a:p>
            <a:endParaRPr lang="en-GB" sz="1286" b="1" i="1" dirty="0"/>
          </a:p>
          <a:p>
            <a:endParaRPr lang="en-GB" sz="1286" b="1" i="1" dirty="0"/>
          </a:p>
          <a:p>
            <a:r>
              <a:rPr lang="en-GB" sz="1286" b="1" i="1" dirty="0"/>
              <a:t>What could the learner do to improve next time?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491659" y="7333655"/>
            <a:ext cx="266544" cy="1318601"/>
            <a:chOff x="347643" y="7349253"/>
            <a:chExt cx="366831" cy="2201664"/>
          </a:xfrm>
        </p:grpSpPr>
        <p:sp>
          <p:nvSpPr>
            <p:cNvPr id="8" name="Star: 5 Points 15">
              <a:extLst>
                <a:ext uri="{FF2B5EF4-FFF2-40B4-BE49-F238E27FC236}">
                  <a16:creationId xmlns:a16="http://schemas.microsoft.com/office/drawing/2014/main" id="{F1FA5679-E119-3996-D901-09D784A2147D}"/>
                </a:ext>
              </a:extLst>
            </p:cNvPr>
            <p:cNvSpPr/>
            <p:nvPr/>
          </p:nvSpPr>
          <p:spPr>
            <a:xfrm>
              <a:off x="347643" y="7349253"/>
              <a:ext cx="357885" cy="282214"/>
            </a:xfrm>
            <a:prstGeom prst="star5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86"/>
            </a:p>
          </p:txBody>
        </p:sp>
        <p:sp>
          <p:nvSpPr>
            <p:cNvPr id="9" name="Star: 5 Points 16">
              <a:extLst>
                <a:ext uri="{FF2B5EF4-FFF2-40B4-BE49-F238E27FC236}">
                  <a16:creationId xmlns:a16="http://schemas.microsoft.com/office/drawing/2014/main" id="{42BFA7C7-81A0-9E9A-08BE-0B6C5AA50178}"/>
                </a:ext>
              </a:extLst>
            </p:cNvPr>
            <p:cNvSpPr/>
            <p:nvPr/>
          </p:nvSpPr>
          <p:spPr>
            <a:xfrm>
              <a:off x="356589" y="7865189"/>
              <a:ext cx="357885" cy="282212"/>
            </a:xfrm>
            <a:prstGeom prst="star5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86"/>
            </a:p>
          </p:txBody>
        </p:sp>
        <p:sp>
          <p:nvSpPr>
            <p:cNvPr id="10" name="Star: 5 Points 17">
              <a:extLst>
                <a:ext uri="{FF2B5EF4-FFF2-40B4-BE49-F238E27FC236}">
                  <a16:creationId xmlns:a16="http://schemas.microsoft.com/office/drawing/2014/main" id="{83D10B09-188A-F9D8-8B45-9A3358EB7630}"/>
                </a:ext>
              </a:extLst>
            </p:cNvPr>
            <p:cNvSpPr/>
            <p:nvPr/>
          </p:nvSpPr>
          <p:spPr>
            <a:xfrm>
              <a:off x="356589" y="8382254"/>
              <a:ext cx="357885" cy="282212"/>
            </a:xfrm>
            <a:prstGeom prst="star5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86"/>
            </a:p>
          </p:txBody>
        </p:sp>
        <p:sp>
          <p:nvSpPr>
            <p:cNvPr id="11" name="Plus Sign 18">
              <a:extLst>
                <a:ext uri="{FF2B5EF4-FFF2-40B4-BE49-F238E27FC236}">
                  <a16:creationId xmlns:a16="http://schemas.microsoft.com/office/drawing/2014/main" id="{0542BB61-504A-E57E-1B7D-16201C88D199}"/>
                </a:ext>
              </a:extLst>
            </p:cNvPr>
            <p:cNvSpPr/>
            <p:nvPr/>
          </p:nvSpPr>
          <p:spPr>
            <a:xfrm>
              <a:off x="347644" y="9029526"/>
              <a:ext cx="357884" cy="521391"/>
            </a:xfrm>
            <a:prstGeom prst="mathPlus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86"/>
            </a:p>
          </p:txBody>
        </p:sp>
      </p:grpSp>
      <p:sp>
        <p:nvSpPr>
          <p:cNvPr id="14" name="Plus Sign 18">
            <a:extLst>
              <a:ext uri="{FF2B5EF4-FFF2-40B4-BE49-F238E27FC236}">
                <a16:creationId xmlns:a16="http://schemas.microsoft.com/office/drawing/2014/main" id="{0542BB61-504A-E57E-1B7D-16201C88D199}"/>
              </a:ext>
            </a:extLst>
          </p:cNvPr>
          <p:cNvSpPr/>
          <p:nvPr/>
        </p:nvSpPr>
        <p:spPr>
          <a:xfrm>
            <a:off x="498159" y="8751471"/>
            <a:ext cx="260043" cy="312267"/>
          </a:xfrm>
          <a:prstGeom prst="mathPlus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86"/>
          </a:p>
        </p:txBody>
      </p:sp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97130728-6763-DE74-F46E-252C0C273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823" y="9181404"/>
            <a:ext cx="2772305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pic>
        <p:nvPicPr>
          <p:cNvPr id="4" name="Picture 3" descr="A white and gray grid with black text&#10;&#10;Description automatically generated">
            <a:extLst>
              <a:ext uri="{FF2B5EF4-FFF2-40B4-BE49-F238E27FC236}">
                <a16:creationId xmlns:a16="http://schemas.microsoft.com/office/drawing/2014/main" id="{655E6277-3156-F550-2472-1C03172C98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837" y="1239234"/>
            <a:ext cx="5611856" cy="574048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E033897-B98F-B761-DA28-F89B27C1643B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74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1835445" y="4088904"/>
            <a:ext cx="3168351" cy="2056651"/>
            <a:chOff x="6156176" y="4775069"/>
            <a:chExt cx="2186457" cy="148547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222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051328" y="4471592"/>
            <a:ext cx="2825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i="1" dirty="0"/>
              <a:t>Section 1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1A2756A-3527-7FAC-5659-B77982B4BD72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l="14665" t="1" r="11395" b="1"/>
          <a:stretch/>
        </p:blipFill>
        <p:spPr>
          <a:xfrm>
            <a:off x="6249407" y="9165550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90764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20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9998626"/>
              </p:ext>
            </p:extLst>
          </p:nvPr>
        </p:nvGraphicFramePr>
        <p:xfrm>
          <a:off x="268277" y="2031326"/>
          <a:ext cx="6408712" cy="69282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4579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conduct thorough and pertinent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draw reasoned conclusions from my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structure a talk/presentation effectively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stick to a strict time-limit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notes efficiently (not reading from the page or over-relying on them)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in a natural, confident way about a topic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audibly and clearly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pace, pause and emphasis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supportive material effectively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1874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eye contact and body language to engage with the audience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75269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5A38583-1792-6AD3-D5EB-D420184D4906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14861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21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1835445" y="4088904"/>
            <a:ext cx="3168351" cy="2056651"/>
            <a:chOff x="6156176" y="4775069"/>
            <a:chExt cx="2186457" cy="148547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222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051328" y="4471592"/>
            <a:ext cx="2825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i="1" dirty="0"/>
              <a:t>Section 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AC832ED-247C-7B61-41A9-7045CEDB0335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77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5724-DF5D-416E-A095-B37CCD28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568624"/>
            <a:ext cx="5915025" cy="527403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Contents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BFAD8-A9D1-4D71-AEFD-D3606DF6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19358-C54F-480C-B166-E536E0FE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ABBCF-7B6A-49F7-BBAE-6667F296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22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58E65A1-020C-42AF-A62D-582EA7145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686715"/>
              </p:ext>
            </p:extLst>
          </p:nvPr>
        </p:nvGraphicFramePr>
        <p:xfrm>
          <a:off x="548680" y="2216697"/>
          <a:ext cx="5837832" cy="432198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117752">
                  <a:extLst>
                    <a:ext uri="{9D8B030D-6E8A-4147-A177-3AD203B41FA5}">
                      <a16:colId xmlns:a16="http://schemas.microsoft.com/office/drawing/2014/main" val="208631119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2264982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Section 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913871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55974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Types of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74470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How Suitable?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25-27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7649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Generating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Ideas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62900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Introducing and Summarising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7845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Style, Bias, and Viewpoints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30-32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72344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A Good Discussion – Diamond 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960006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Causes, Effects,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and Solutions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5350407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Consequence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Map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03992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Predicting: Questions, Opinions and Challenges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830042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Self or Peer Assessment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80865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575979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7D29A90E-7B7F-7A54-D14C-5DF32FF0086E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5089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23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8506280"/>
              </p:ext>
            </p:extLst>
          </p:nvPr>
        </p:nvGraphicFramePr>
        <p:xfrm>
          <a:off x="268277" y="2031325"/>
          <a:ext cx="6408712" cy="6773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keep to strict time limits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summarise key information succinctly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describe and/or analyse the style of a news 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identify bias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identify key issues and viewpoints in a piece of writing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clearly and fluently, using pause and pace for effect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research in order to prepare for a debate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effectively lead and steer a discussion/debate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ensure a group stays focused on the discussion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18744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summarise others’ viewpoints and draw conclusions from a 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75269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A3B8061-8E8A-6B29-03D2-A246EEDA8487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9915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404640" y="6299403"/>
            <a:ext cx="6120704" cy="2839830"/>
            <a:chOff x="6156176" y="4775069"/>
            <a:chExt cx="2186457" cy="1485478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1609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496616"/>
            <a:ext cx="5915025" cy="648067"/>
          </a:xfrm>
        </p:spPr>
        <p:txBody>
          <a:bodyPr/>
          <a:lstStyle/>
          <a:p>
            <a:r>
              <a:rPr lang="en-GB" b="1" i="1" dirty="0"/>
              <a:t>Types of Media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24</a:t>
            </a:fld>
            <a:endParaRPr lang="en-GB"/>
          </a:p>
        </p:txBody>
      </p:sp>
      <p:graphicFrame>
        <p:nvGraphicFramePr>
          <p:cNvPr id="6" name="Table 8">
            <a:extLst>
              <a:ext uri="{FF2B5EF4-FFF2-40B4-BE49-F238E27FC236}">
                <a16:creationId xmlns:a16="http://schemas.microsoft.com/office/drawing/2014/main" id="{11E9FB2C-72F2-4B07-90E8-E4610D97C6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8446053"/>
              </p:ext>
            </p:extLst>
          </p:nvPr>
        </p:nvGraphicFramePr>
        <p:xfrm>
          <a:off x="404640" y="2266950"/>
          <a:ext cx="6120704" cy="391018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6168">
                  <a:extLst>
                    <a:ext uri="{9D8B030D-6E8A-4147-A177-3AD203B41FA5}">
                      <a16:colId xmlns:a16="http://schemas.microsoft.com/office/drawing/2014/main" val="3899719600"/>
                    </a:ext>
                  </a:extLst>
                </a:gridCol>
                <a:gridCol w="1764184">
                  <a:extLst>
                    <a:ext uri="{9D8B030D-6E8A-4147-A177-3AD203B41FA5}">
                      <a16:colId xmlns:a16="http://schemas.microsoft.com/office/drawing/2014/main" val="3883746721"/>
                    </a:ext>
                  </a:extLst>
                </a:gridCol>
                <a:gridCol w="1530176">
                  <a:extLst>
                    <a:ext uri="{9D8B030D-6E8A-4147-A177-3AD203B41FA5}">
                      <a16:colId xmlns:a16="http://schemas.microsoft.com/office/drawing/2014/main" val="1759583333"/>
                    </a:ext>
                  </a:extLst>
                </a:gridCol>
                <a:gridCol w="1530176">
                  <a:extLst>
                    <a:ext uri="{9D8B030D-6E8A-4147-A177-3AD203B41FA5}">
                      <a16:colId xmlns:a16="http://schemas.microsoft.com/office/drawing/2014/main" val="1339690726"/>
                    </a:ext>
                  </a:extLst>
                </a:gridCol>
              </a:tblGrid>
              <a:tr h="505139">
                <a:tc>
                  <a:txBody>
                    <a:bodyPr/>
                    <a:lstStyle/>
                    <a:p>
                      <a:pPr algn="ctr"/>
                      <a:endParaRPr lang="en-GB" sz="1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b="1" i="1" dirty="0"/>
                        <a:t>Print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i="1" dirty="0"/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i="1" dirty="0"/>
                        <a:t>Broadcast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45103769"/>
                  </a:ext>
                </a:extLst>
              </a:tr>
              <a:tr h="1324976">
                <a:tc>
                  <a:txBody>
                    <a:bodyPr/>
                    <a:lstStyle/>
                    <a:p>
                      <a:r>
                        <a:rPr lang="en-GB" sz="1600" b="1" i="1" dirty="0"/>
                        <a:t>Definition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  <a:p>
                      <a:endParaRPr lang="en-GB" sz="1900" dirty="0"/>
                    </a:p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4222088"/>
                  </a:ext>
                </a:extLst>
              </a:tr>
              <a:tr h="2080070">
                <a:tc>
                  <a:txBody>
                    <a:bodyPr/>
                    <a:lstStyle/>
                    <a:p>
                      <a:r>
                        <a:rPr lang="en-GB" sz="1600" b="1" i="1" dirty="0"/>
                        <a:t>Examples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14188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692697" y="6567014"/>
            <a:ext cx="552450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sz="1400" dirty="0"/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en-GB" sz="1400" dirty="0"/>
              <a:t>Which of these media outlets are you most familiar with?</a:t>
            </a:r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en-GB" sz="1400" dirty="0"/>
              <a:t>Are there any stories you can think of that you’ve seen/read recently from any of these outlets?</a:t>
            </a:r>
          </a:p>
          <a:p>
            <a:pPr marL="285738" indent="-285738">
              <a:buFont typeface="Arial" panose="020B0604020202020204" pitchFamily="34" charset="0"/>
              <a:buChar char="•"/>
            </a:pPr>
            <a:r>
              <a:rPr lang="en-GB" sz="1400" dirty="0"/>
              <a:t>What do you think makes a news piece ‘suitable’ for discussion in your ESB (International) assessment?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5C9B7B9-B65C-2C4F-BBE2-F9E7F0C9997E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827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936104"/>
          </a:xfrm>
        </p:spPr>
        <p:txBody>
          <a:bodyPr/>
          <a:lstStyle/>
          <a:p>
            <a:r>
              <a:rPr lang="en-US" b="1" i="1" dirty="0"/>
              <a:t>How Suitable?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25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836712" y="2290757"/>
            <a:ext cx="5178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 err="1">
                <a:solidFill>
                  <a:srgbClr val="004DB3"/>
                </a:solidFill>
                <a:hlinkClick r:id="rId2"/>
              </a:rPr>
              <a:t>SpaceX's</a:t>
            </a:r>
            <a:r>
              <a:rPr lang="en-GB" sz="1400" dirty="0">
                <a:solidFill>
                  <a:srgbClr val="004DB3"/>
                </a:solidFill>
                <a:hlinkClick r:id="rId2"/>
              </a:rPr>
              <a:t> </a:t>
            </a:r>
            <a:r>
              <a:rPr lang="en-GB" sz="1400" dirty="0" err="1">
                <a:solidFill>
                  <a:srgbClr val="004DB3"/>
                </a:solidFill>
                <a:hlinkClick r:id="rId2"/>
              </a:rPr>
              <a:t>Starship</a:t>
            </a:r>
            <a:r>
              <a:rPr lang="en-GB" sz="1400" dirty="0">
                <a:solidFill>
                  <a:srgbClr val="004DB3"/>
                </a:solidFill>
                <a:hlinkClick r:id="rId2"/>
              </a:rPr>
              <a:t> rocket starts a blaze in protected habitat surrounding </a:t>
            </a:r>
            <a:r>
              <a:rPr lang="en-GB" sz="1400" dirty="0" err="1">
                <a:solidFill>
                  <a:srgbClr val="004DB3"/>
                </a:solidFill>
                <a:hlinkClick r:id="rId2"/>
              </a:rPr>
              <a:t>Starbase</a:t>
            </a:r>
            <a:r>
              <a:rPr lang="en-GB" sz="1400" dirty="0">
                <a:solidFill>
                  <a:srgbClr val="004DB3"/>
                </a:solidFill>
                <a:hlinkClick r:id="rId2"/>
              </a:rPr>
              <a:t> during static fire test</a:t>
            </a:r>
            <a:endParaRPr lang="en-GB" sz="1400" dirty="0">
              <a:solidFill>
                <a:srgbClr val="000000"/>
              </a:solidFill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00552" y="3052791"/>
            <a:ext cx="6118947" cy="966919"/>
            <a:chOff x="400551" y="3052791"/>
            <a:chExt cx="6118947" cy="966919"/>
          </a:xfrm>
        </p:grpSpPr>
        <p:grpSp>
          <p:nvGrpSpPr>
            <p:cNvPr id="16" name="Group 15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B4F519F-7684-4D36-9A64-9D9F2297DC27}"/>
              </a:ext>
            </a:extLst>
          </p:cNvPr>
          <p:cNvSpPr txBox="1"/>
          <p:nvPr/>
        </p:nvSpPr>
        <p:spPr>
          <a:xfrm>
            <a:off x="510339" y="5941305"/>
            <a:ext cx="3073516" cy="310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/>
              <a:t>Your choice of news item should: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endParaRPr lang="en-GB" sz="1400" dirty="0"/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‘substance’.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suitable length and complexity to give you the opportunity to provide a full overview of the issues within a two minute window.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Allow you to explain and advocate different viewpoints.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Capture your audience’s interest and generate meaningful debate.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Give opportunities for further research.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00552" y="4826770"/>
            <a:ext cx="6118947" cy="966919"/>
            <a:chOff x="400551" y="3052791"/>
            <a:chExt cx="6118947" cy="966919"/>
          </a:xfrm>
        </p:grpSpPr>
        <p:grpSp>
          <p:nvGrpSpPr>
            <p:cNvPr id="24" name="Group 23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935285" y="4287714"/>
            <a:ext cx="517873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solidFill>
                  <a:srgbClr val="CC0000"/>
                </a:solidFill>
                <a:hlinkClick r:id="rId3"/>
              </a:rPr>
              <a:t>TfL security guard 'spontaneously' teams up for duet with Cambridge University music director at station</a:t>
            </a:r>
            <a:endParaRPr lang="en-GB" sz="1400" dirty="0">
              <a:solidFill>
                <a:srgbClr val="000000"/>
              </a:solidFill>
            </a:endParaRPr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E1F64AD5-333E-4D27-9C40-576DBC9C09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2" y="5966682"/>
            <a:ext cx="2802466" cy="3111612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930133" y="6363292"/>
            <a:ext cx="23762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Discuss the headlines (or full articles) together and decide how suitable they would be for your assessment. 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Which would you choose from the two? Why?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466B662-B5A8-5F31-DB7C-D43BF37F5C51}"/>
              </a:ext>
            </a:extLst>
          </p:cNvPr>
          <p:cNvPicPr/>
          <p:nvPr/>
        </p:nvPicPr>
        <p:blipFill rotWithShape="1">
          <a:blip r:embed="rId5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3611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936104"/>
          </a:xfrm>
        </p:spPr>
        <p:txBody>
          <a:bodyPr/>
          <a:lstStyle/>
          <a:p>
            <a:r>
              <a:rPr lang="en-US" b="1" i="1" dirty="0"/>
              <a:t>How Suitable?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26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902874" y="2454570"/>
            <a:ext cx="5178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600" dirty="0">
                <a:hlinkClick r:id="rId2"/>
              </a:rPr>
              <a:t>Climate change threatening buried UK treasures</a:t>
            </a:r>
            <a:endParaRPr lang="en-GB" sz="16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00552" y="3052791"/>
            <a:ext cx="6118947" cy="966919"/>
            <a:chOff x="400551" y="3052791"/>
            <a:chExt cx="6118947" cy="966919"/>
          </a:xfrm>
        </p:grpSpPr>
        <p:grpSp>
          <p:nvGrpSpPr>
            <p:cNvPr id="16" name="Group 15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B4F519F-7684-4D36-9A64-9D9F2297DC27}"/>
              </a:ext>
            </a:extLst>
          </p:cNvPr>
          <p:cNvSpPr txBox="1"/>
          <p:nvPr/>
        </p:nvSpPr>
        <p:spPr>
          <a:xfrm>
            <a:off x="510339" y="5941305"/>
            <a:ext cx="3073516" cy="310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/>
              <a:t>Your choice of news item should: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endParaRPr lang="en-GB" sz="1400" dirty="0"/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‘substance’.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suitable length and complexity to give you the opportunity to provide a full overview of the issues within a two minute window.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Allow you to explain and advocate different viewpoints.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Capture your audience’s interest and generate meaningful debate.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Give opportunities for further research.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00552" y="4826770"/>
            <a:ext cx="6118947" cy="966919"/>
            <a:chOff x="400551" y="3052791"/>
            <a:chExt cx="6118947" cy="966919"/>
          </a:xfrm>
        </p:grpSpPr>
        <p:grpSp>
          <p:nvGrpSpPr>
            <p:cNvPr id="24" name="Group 23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692697" y="4340389"/>
            <a:ext cx="56137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600" dirty="0">
                <a:hlinkClick r:id="rId3"/>
              </a:rPr>
              <a:t>Taylor Swift calls out Damon </a:t>
            </a:r>
            <a:r>
              <a:rPr lang="en-GB" sz="1600" dirty="0" err="1">
                <a:hlinkClick r:id="rId3"/>
              </a:rPr>
              <a:t>Albarn</a:t>
            </a:r>
            <a:r>
              <a:rPr lang="en-GB" sz="1600" dirty="0">
                <a:hlinkClick r:id="rId3"/>
              </a:rPr>
              <a:t> over </a:t>
            </a:r>
            <a:r>
              <a:rPr lang="en-GB" sz="1600" dirty="0" err="1">
                <a:hlinkClick r:id="rId3"/>
              </a:rPr>
              <a:t>songwriting</a:t>
            </a:r>
            <a:r>
              <a:rPr lang="en-GB" sz="1600" dirty="0">
                <a:hlinkClick r:id="rId3"/>
              </a:rPr>
              <a:t> comments</a:t>
            </a:r>
            <a:endParaRPr lang="en-GB" sz="16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E1F64AD5-333E-4D27-9C40-576DBC9C09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2" y="5966682"/>
            <a:ext cx="2802466" cy="3111612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930133" y="6363292"/>
            <a:ext cx="23762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Discuss the headlines (or full articles) together and decide how suitable they would be for your assessment. 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Which would you choose (if any) from the two? Why?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81037FA-B052-D8B7-C021-4ACEFC46EEAA}"/>
              </a:ext>
            </a:extLst>
          </p:cNvPr>
          <p:cNvPicPr/>
          <p:nvPr/>
        </p:nvPicPr>
        <p:blipFill rotWithShape="1">
          <a:blip r:embed="rId5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09146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936104"/>
          </a:xfrm>
        </p:spPr>
        <p:txBody>
          <a:bodyPr/>
          <a:lstStyle/>
          <a:p>
            <a:r>
              <a:rPr lang="en-US" b="1" i="1" dirty="0"/>
              <a:t>How Suitable?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27</a:t>
            </a:fld>
            <a:endParaRPr lang="en-GB"/>
          </a:p>
        </p:txBody>
      </p:sp>
      <p:sp>
        <p:nvSpPr>
          <p:cNvPr id="14" name="Rectangle 13"/>
          <p:cNvSpPr/>
          <p:nvPr/>
        </p:nvSpPr>
        <p:spPr>
          <a:xfrm>
            <a:off x="902874" y="2454570"/>
            <a:ext cx="517873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600" dirty="0">
                <a:hlinkClick r:id="rId2"/>
              </a:rPr>
              <a:t>I’ve seen the </a:t>
            </a:r>
            <a:r>
              <a:rPr lang="en-GB" sz="1600" dirty="0" err="1">
                <a:hlinkClick r:id="rId2"/>
              </a:rPr>
              <a:t>metaverse</a:t>
            </a:r>
            <a:r>
              <a:rPr lang="en-GB" sz="1600" dirty="0">
                <a:hlinkClick r:id="rId2"/>
              </a:rPr>
              <a:t> – and I don’t want it</a:t>
            </a:r>
            <a:endParaRPr lang="en-GB" sz="16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400552" y="3052791"/>
            <a:ext cx="6118947" cy="966919"/>
            <a:chOff x="400551" y="3052791"/>
            <a:chExt cx="6118947" cy="966919"/>
          </a:xfrm>
        </p:grpSpPr>
        <p:grpSp>
          <p:nvGrpSpPr>
            <p:cNvPr id="16" name="Group 15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7" name="Straight Connector 6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Straight Connector 8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Connector 10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Connector 11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TextBox 1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DB4F519F-7684-4D36-9A64-9D9F2297DC27}"/>
              </a:ext>
            </a:extLst>
          </p:cNvPr>
          <p:cNvSpPr txBox="1"/>
          <p:nvPr/>
        </p:nvSpPr>
        <p:spPr>
          <a:xfrm>
            <a:off x="510339" y="5941305"/>
            <a:ext cx="3073516" cy="310854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sz="1400" dirty="0"/>
              <a:t>Your choice of news item should: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endParaRPr lang="en-GB" sz="1400" dirty="0"/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‘substance’.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Be of suitable length and complexity to give you the opportunity to provide a full overview of the issues within a two minute window.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Allow you to explain and advocate different viewpoints.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Capture your audience’s interest and generate meaningful debate. </a:t>
            </a:r>
          </a:p>
          <a:p>
            <a:pPr marL="285738" indent="-285738">
              <a:buFont typeface="Wingdings" panose="05000000000000000000" pitchFamily="2" charset="2"/>
              <a:buChar char="q"/>
            </a:pPr>
            <a:r>
              <a:rPr lang="en-GB" sz="1400" dirty="0"/>
              <a:t>Give opportunities for further research. 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400552" y="4826770"/>
            <a:ext cx="6118947" cy="966919"/>
            <a:chOff x="400551" y="3052791"/>
            <a:chExt cx="6118947" cy="966919"/>
          </a:xfrm>
        </p:grpSpPr>
        <p:grpSp>
          <p:nvGrpSpPr>
            <p:cNvPr id="24" name="Group 23"/>
            <p:cNvGrpSpPr/>
            <p:nvPr/>
          </p:nvGrpSpPr>
          <p:grpSpPr>
            <a:xfrm>
              <a:off x="902874" y="3052791"/>
              <a:ext cx="5112568" cy="488995"/>
              <a:chOff x="476672" y="3052791"/>
              <a:chExt cx="5904656" cy="532057"/>
            </a:xfrm>
          </p:grpSpPr>
          <p:cxnSp>
            <p:nvCxnSpPr>
              <p:cNvPr id="30" name="Straight Connector 29"/>
              <p:cNvCxnSpPr/>
              <p:nvPr/>
            </p:nvCxnSpPr>
            <p:spPr>
              <a:xfrm>
                <a:off x="476672" y="3368824"/>
                <a:ext cx="5904656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>
              <a:xfrm>
                <a:off x="476672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>
              <a:xfrm>
                <a:off x="6381328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3573016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1988840" y="3052791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>
              <a:xfrm>
                <a:off x="5085184" y="3080792"/>
                <a:ext cx="0" cy="50405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TextBox 24"/>
            <p:cNvSpPr txBox="1"/>
            <p:nvPr/>
          </p:nvSpPr>
          <p:spPr>
            <a:xfrm>
              <a:off x="400551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Totally unsuitable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5511386" y="3496490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Perfectly suitable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09866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unsuitable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4437112" y="3493676"/>
              <a:ext cx="100811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Probably suitable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128975" y="3493676"/>
              <a:ext cx="100811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400" dirty="0"/>
                <a:t>Unsure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692697" y="4232920"/>
            <a:ext cx="56137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/>
            <a:r>
              <a:rPr lang="en-GB" sz="1600" dirty="0">
                <a:hlinkClick r:id="rId3"/>
              </a:rPr>
              <a:t>UN data reveals ‘nearly insurmountable’ scale of lost schooling due to Covid</a:t>
            </a:r>
            <a:endParaRPr lang="en-GB" sz="1600" dirty="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E1F64AD5-333E-4D27-9C40-576DBC9C09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032" y="5966682"/>
            <a:ext cx="2802466" cy="3111612"/>
          </a:xfrm>
          <a:prstGeom prst="rect">
            <a:avLst/>
          </a:prstGeom>
        </p:spPr>
      </p:pic>
      <p:sp>
        <p:nvSpPr>
          <p:cNvPr id="40" name="TextBox 39"/>
          <p:cNvSpPr txBox="1"/>
          <p:nvPr/>
        </p:nvSpPr>
        <p:spPr>
          <a:xfrm>
            <a:off x="3930133" y="6363292"/>
            <a:ext cx="237626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/>
              <a:t>Discuss the headlines (or full articles) together and decide how suitable they would be for your assessment. </a:t>
            </a:r>
          </a:p>
          <a:p>
            <a:pPr algn="ctr"/>
            <a:endParaRPr lang="en-GB" sz="1400" dirty="0"/>
          </a:p>
          <a:p>
            <a:pPr algn="ctr"/>
            <a:r>
              <a:rPr lang="en-GB" sz="1400" dirty="0"/>
              <a:t>Which would you choose (if any) from the two? Why?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B04D04-DE45-5322-524B-D531F698DF23}"/>
              </a:ext>
            </a:extLst>
          </p:cNvPr>
          <p:cNvPicPr/>
          <p:nvPr/>
        </p:nvPicPr>
        <p:blipFill rotWithShape="1">
          <a:blip r:embed="rId5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8658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634" y="1482268"/>
            <a:ext cx="5915025" cy="936099"/>
          </a:xfrm>
        </p:spPr>
        <p:txBody>
          <a:bodyPr/>
          <a:lstStyle/>
          <a:p>
            <a:r>
              <a:rPr lang="en-GB" b="1" i="1" dirty="0"/>
              <a:t>Generating Ideas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28</a:t>
            </a:fld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476672" y="2422415"/>
            <a:ext cx="5909840" cy="5480225"/>
            <a:chOff x="2794657" y="203611"/>
            <a:chExt cx="6103006" cy="5799404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7" name="Rounded Rectangle 6"/>
            <p:cNvSpPr/>
            <p:nvPr/>
          </p:nvSpPr>
          <p:spPr>
            <a:xfrm>
              <a:off x="2794657" y="203612"/>
              <a:ext cx="2957512" cy="2808317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t"/>
            <a:lstStyle/>
            <a:p>
              <a:pPr algn="ctr"/>
              <a:r>
                <a:rPr lang="en-GB" sz="1400" b="1" dirty="0"/>
                <a:t>Current Events:</a:t>
              </a:r>
            </a:p>
            <a:p>
              <a:pPr marL="285738" indent="-285738" algn="ctr">
                <a:buFont typeface="Arial" panose="020B0604020202020204" pitchFamily="34" charset="0"/>
                <a:buChar char="•"/>
              </a:pPr>
              <a:endParaRPr lang="en-GB" sz="1400" dirty="0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5940150" y="203611"/>
              <a:ext cx="2957513" cy="2808316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t"/>
            <a:lstStyle/>
            <a:p>
              <a:pPr algn="ctr"/>
              <a:r>
                <a:rPr lang="en-GB" sz="1400" b="1" dirty="0"/>
                <a:t>Big Issues</a:t>
              </a:r>
              <a:r>
                <a:rPr lang="en-GB" sz="1400" dirty="0"/>
                <a:t>:</a:t>
              </a:r>
            </a:p>
            <a:p>
              <a:pPr algn="ctr"/>
              <a:endParaRPr lang="en-GB" sz="1400" dirty="0"/>
            </a:p>
            <a:p>
              <a:pPr marL="285738" indent="-285738">
                <a:buFont typeface="Arial" panose="020B0604020202020204" pitchFamily="34" charset="0"/>
                <a:buChar char="•"/>
              </a:pPr>
              <a:endParaRPr lang="en-GB" sz="1400" dirty="0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4247126" y="3194697"/>
              <a:ext cx="2957513" cy="280831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36000" rIns="0" bIns="36000" rtlCol="0" anchor="t"/>
            <a:lstStyle/>
            <a:p>
              <a:pPr algn="ctr"/>
              <a:r>
                <a:rPr lang="en-GB" sz="1400" b="1" dirty="0"/>
                <a:t>Past events/issues of Interest:</a:t>
              </a:r>
            </a:p>
            <a:p>
              <a:pPr marL="285738" indent="-285738">
                <a:buFont typeface="Arial" panose="020B0604020202020204" pitchFamily="34" charset="0"/>
                <a:buChar char="•"/>
              </a:pPr>
              <a:endParaRPr lang="en-GB" sz="1400" dirty="0"/>
            </a:p>
          </p:txBody>
        </p:sp>
      </p:grpSp>
      <p:pic>
        <p:nvPicPr>
          <p:cNvPr id="10" name="Picture 9">
            <a:extLst>
              <a:ext uri="{FF2B5EF4-FFF2-40B4-BE49-F238E27FC236}">
                <a16:creationId xmlns:a16="http://schemas.microsoft.com/office/drawing/2014/main" id="{F7FFE77E-BE1A-F3D9-6098-428DE16AA3CE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5350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208584"/>
            <a:ext cx="5915025" cy="864091"/>
          </a:xfrm>
        </p:spPr>
        <p:txBody>
          <a:bodyPr/>
          <a:lstStyle/>
          <a:p>
            <a:r>
              <a:rPr lang="en-GB" b="1" i="1" dirty="0"/>
              <a:t>Introducing and Summarising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29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355942" y="1905512"/>
            <a:ext cx="6155199" cy="117528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i="1" dirty="0"/>
              <a:t>Your News Article:</a:t>
            </a:r>
          </a:p>
        </p:txBody>
      </p:sp>
      <p:sp>
        <p:nvSpPr>
          <p:cNvPr id="7" name="Rectangle 6"/>
          <p:cNvSpPr/>
          <p:nvPr/>
        </p:nvSpPr>
        <p:spPr>
          <a:xfrm>
            <a:off x="359953" y="3296816"/>
            <a:ext cx="2957512" cy="1224136"/>
          </a:xfrm>
          <a:prstGeom prst="rect">
            <a:avLst/>
          </a:prstGeom>
          <a:ln w="28575">
            <a:solidFill>
              <a:srgbClr val="E714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What?</a:t>
            </a:r>
          </a:p>
        </p:txBody>
      </p:sp>
      <p:sp>
        <p:nvSpPr>
          <p:cNvPr id="8" name="Rectangle 7"/>
          <p:cNvSpPr/>
          <p:nvPr/>
        </p:nvSpPr>
        <p:spPr>
          <a:xfrm>
            <a:off x="3553629" y="3296816"/>
            <a:ext cx="2957512" cy="1224136"/>
          </a:xfrm>
          <a:prstGeom prst="rect">
            <a:avLst/>
          </a:prstGeom>
          <a:ln w="28575">
            <a:solidFill>
              <a:srgbClr val="C4D82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Who?</a:t>
            </a:r>
          </a:p>
        </p:txBody>
      </p:sp>
      <p:sp>
        <p:nvSpPr>
          <p:cNvPr id="9" name="Rectangle 8"/>
          <p:cNvSpPr/>
          <p:nvPr/>
        </p:nvSpPr>
        <p:spPr>
          <a:xfrm>
            <a:off x="359953" y="4709169"/>
            <a:ext cx="2957512" cy="1224136"/>
          </a:xfrm>
          <a:prstGeom prst="rect">
            <a:avLst/>
          </a:prstGeom>
          <a:ln w="28575">
            <a:solidFill>
              <a:srgbClr val="FBD109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Where?</a:t>
            </a:r>
          </a:p>
        </p:txBody>
      </p:sp>
      <p:sp>
        <p:nvSpPr>
          <p:cNvPr id="10" name="Rectangle 9"/>
          <p:cNvSpPr/>
          <p:nvPr/>
        </p:nvSpPr>
        <p:spPr>
          <a:xfrm>
            <a:off x="3553629" y="4709169"/>
            <a:ext cx="2957512" cy="1224136"/>
          </a:xfrm>
          <a:prstGeom prst="rect">
            <a:avLst/>
          </a:prstGeom>
          <a:ln w="28575">
            <a:solidFill>
              <a:srgbClr val="F489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When?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9953" y="6121522"/>
            <a:ext cx="2957512" cy="2771848"/>
          </a:xfrm>
          <a:prstGeom prst="rect">
            <a:avLst/>
          </a:prstGeom>
          <a:ln w="28575">
            <a:solidFill>
              <a:srgbClr val="E714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Key Issues?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53629" y="6121522"/>
            <a:ext cx="2957512" cy="2771848"/>
          </a:xfrm>
          <a:prstGeom prst="rect">
            <a:avLst/>
          </a:prstGeom>
          <a:ln w="28575">
            <a:solidFill>
              <a:srgbClr val="C4D82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600" b="1" i="1" dirty="0"/>
              <a:t>Why was it written?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84C277F-7104-C5B9-F42A-8C3D1EB649F9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28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5724-DF5D-416E-A095-B37CCD28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568624"/>
            <a:ext cx="5915025" cy="527403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Contents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BFAD8-A9D1-4D71-AEFD-D3606DF6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19358-C54F-480C-B166-E536E0FE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ABBCF-7B6A-49F7-BBAE-6667F296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58E65A1-020C-42AF-A62D-582EA7145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946979"/>
              </p:ext>
            </p:extLst>
          </p:nvPr>
        </p:nvGraphicFramePr>
        <p:xfrm>
          <a:off x="548680" y="2216697"/>
          <a:ext cx="5837832" cy="444441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117752">
                  <a:extLst>
                    <a:ext uri="{9D8B030D-6E8A-4147-A177-3AD203B41FA5}">
                      <a16:colId xmlns:a16="http://schemas.microsoft.com/office/drawing/2014/main" val="208631119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2264982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Section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913871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51678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Generating Ideas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62628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Research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>
                          <a:solidFill>
                            <a:schemeClr val="tx1"/>
                          </a:solidFill>
                        </a:rPr>
                        <a:t>6-9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783271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Practise your Research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Skills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589278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Plan your Research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11-13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62290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Referencing and Plagiarism Guide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6474435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Structuring your Presentation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360545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Introductions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4940836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Signposting Cheat Sheet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332485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Engaging your Audience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8366318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Example Presentation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36852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pPr marL="0" marR="0" lvl="0" indent="0" algn="l" defTabSz="68577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  <a:p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55974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36299199-0025-0FCD-B94D-59E37526ED0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5713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136576"/>
            <a:ext cx="5915025" cy="864091"/>
          </a:xfrm>
        </p:spPr>
        <p:txBody>
          <a:bodyPr/>
          <a:lstStyle/>
          <a:p>
            <a:r>
              <a:rPr lang="en-GB" b="1" i="1" dirty="0"/>
              <a:t>Style, Bias and Viewpoints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30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BE86C-44DC-4371-BE66-02A4840A1488}"/>
              </a:ext>
            </a:extLst>
          </p:cNvPr>
          <p:cNvSpPr txBox="1"/>
          <p:nvPr/>
        </p:nvSpPr>
        <p:spPr>
          <a:xfrm>
            <a:off x="260648" y="1784648"/>
            <a:ext cx="371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 Guardian, 5</a:t>
            </a:r>
            <a:r>
              <a:rPr lang="en-GB" i="1" baseline="30000" dirty="0"/>
              <a:t>th</a:t>
            </a:r>
            <a:r>
              <a:rPr lang="en-GB" i="1" dirty="0"/>
              <a:t> January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BEFE7E-5535-4B97-B19F-9B3150B30B9F}"/>
              </a:ext>
            </a:extLst>
          </p:cNvPr>
          <p:cNvSpPr txBox="1"/>
          <p:nvPr/>
        </p:nvSpPr>
        <p:spPr>
          <a:xfrm>
            <a:off x="191654" y="4592961"/>
            <a:ext cx="643703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do we know about the source? </a:t>
            </a:r>
            <a:r>
              <a:rPr lang="en-GB" sz="1050" dirty="0"/>
              <a:t>E.g. Who are they (do they have known biases?); when is the information being relayed; why are they writing?</a:t>
            </a:r>
          </a:p>
          <a:p>
            <a:pPr marL="342886" indent="-342886">
              <a:buFont typeface="+mj-lt"/>
              <a:buAutoNum type="arabicPeriod"/>
            </a:pPr>
            <a:endParaRPr lang="en-GB" sz="1050" dirty="0"/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 range of viewpoints or just one?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evidence is provided to support the claims (and what are the sources of these)?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are other media outlets saying about the same story?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Who is the audience?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any language used which reveals bias?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E1D96E-58B1-4F89-959C-D4B3C8F54A4C}"/>
              </a:ext>
            </a:extLst>
          </p:cNvPr>
          <p:cNvSpPr txBox="1"/>
          <p:nvPr/>
        </p:nvSpPr>
        <p:spPr>
          <a:xfrm>
            <a:off x="260649" y="2153310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Which descriptors best suit the style of this article?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7A6018-22D2-4376-AB72-268EF0BE3B73}"/>
              </a:ext>
            </a:extLst>
          </p:cNvPr>
          <p:cNvSpPr/>
          <p:nvPr/>
        </p:nvSpPr>
        <p:spPr>
          <a:xfrm>
            <a:off x="260649" y="2504729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Informative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E04E44-191F-47F2-856A-1907BFCC11C0}"/>
              </a:ext>
            </a:extLst>
          </p:cNvPr>
          <p:cNvSpPr/>
          <p:nvPr/>
        </p:nvSpPr>
        <p:spPr>
          <a:xfrm>
            <a:off x="1565451" y="2504729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Persuasive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ABABD-37B3-4CD9-A95E-1F15858337CD}"/>
              </a:ext>
            </a:extLst>
          </p:cNvPr>
          <p:cNvSpPr/>
          <p:nvPr/>
        </p:nvSpPr>
        <p:spPr>
          <a:xfrm>
            <a:off x="2870253" y="2504728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Sensationalist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BB951B-90A9-4007-9B99-A01AFB3A9036}"/>
              </a:ext>
            </a:extLst>
          </p:cNvPr>
          <p:cNvSpPr/>
          <p:nvPr/>
        </p:nvSpPr>
        <p:spPr>
          <a:xfrm>
            <a:off x="4171446" y="2504728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Expository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A3DCEA-FB7F-4B60-A40E-D10634132BE8}"/>
              </a:ext>
            </a:extLst>
          </p:cNvPr>
          <p:cNvSpPr/>
          <p:nvPr/>
        </p:nvSpPr>
        <p:spPr>
          <a:xfrm>
            <a:off x="5472639" y="2504726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Narrative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210C9E-6111-48F4-B04C-1C33B409F583}"/>
              </a:ext>
            </a:extLst>
          </p:cNvPr>
          <p:cNvSpPr txBox="1"/>
          <p:nvPr/>
        </p:nvSpPr>
        <p:spPr>
          <a:xfrm>
            <a:off x="260649" y="2805338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Collect examples of language to support your decisions</a:t>
            </a:r>
          </a:p>
        </p:txBody>
      </p:sp>
      <p:graphicFrame>
        <p:nvGraphicFramePr>
          <p:cNvPr id="35" name="Table 35">
            <a:extLst>
              <a:ext uri="{FF2B5EF4-FFF2-40B4-BE49-F238E27FC236}">
                <a16:creationId xmlns:a16="http://schemas.microsoft.com/office/drawing/2014/main" id="{B0B96E24-368D-4DB7-A891-509C90928CB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375151"/>
              </p:ext>
            </p:extLst>
          </p:nvPr>
        </p:nvGraphicFramePr>
        <p:xfrm>
          <a:off x="260648" y="3119439"/>
          <a:ext cx="6399375" cy="1107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125">
                  <a:extLst>
                    <a:ext uri="{9D8B030D-6E8A-4147-A177-3AD203B41FA5}">
                      <a16:colId xmlns:a16="http://schemas.microsoft.com/office/drawing/2014/main" val="3597857250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384460624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2988249100"/>
                    </a:ext>
                  </a:extLst>
                </a:gridCol>
              </a:tblGrid>
              <a:tr h="27699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Quote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Language Used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Effect 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437082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50919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067136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335448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6A0BA776-9B15-4B4C-8DF0-45C81DC1AB3E}"/>
              </a:ext>
            </a:extLst>
          </p:cNvPr>
          <p:cNvSpPr txBox="1"/>
          <p:nvPr/>
        </p:nvSpPr>
        <p:spPr>
          <a:xfrm>
            <a:off x="229313" y="4323725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Bias – Work through and discuss the following questions: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80CAFDD-4CD1-4F56-A2C6-42693A4DDA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649" y="1219396"/>
            <a:ext cx="1551335" cy="123452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D0FF6EF-9B62-4777-AF6D-73FD05EC6670}"/>
              </a:ext>
            </a:extLst>
          </p:cNvPr>
          <p:cNvSpPr txBox="1"/>
          <p:nvPr/>
        </p:nvSpPr>
        <p:spPr>
          <a:xfrm>
            <a:off x="5173240" y="1419054"/>
            <a:ext cx="1368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You might want to annotate the article as you go.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4DF0141-7D84-4E67-B741-52F2EABE71AF}"/>
              </a:ext>
            </a:extLst>
          </p:cNvPr>
          <p:cNvSpPr txBox="1"/>
          <p:nvPr/>
        </p:nvSpPr>
        <p:spPr>
          <a:xfrm>
            <a:off x="260648" y="7340297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Issues and Viewpoints</a:t>
            </a:r>
          </a:p>
        </p:txBody>
      </p:sp>
      <p:graphicFrame>
        <p:nvGraphicFramePr>
          <p:cNvPr id="40" name="Table 40">
            <a:extLst>
              <a:ext uri="{FF2B5EF4-FFF2-40B4-BE49-F238E27FC236}">
                <a16:creationId xmlns:a16="http://schemas.microsoft.com/office/drawing/2014/main" id="{F2EEC14E-D99B-4681-B48E-105FD2B20B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0100613"/>
              </p:ext>
            </p:extLst>
          </p:nvPr>
        </p:nvGraphicFramePr>
        <p:xfrm>
          <a:off x="281396" y="7654724"/>
          <a:ext cx="3147604" cy="1145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7604">
                  <a:extLst>
                    <a:ext uri="{9D8B030D-6E8A-4147-A177-3AD203B41FA5}">
                      <a16:colId xmlns:a16="http://schemas.microsoft.com/office/drawing/2014/main" val="4065276119"/>
                    </a:ext>
                  </a:extLst>
                </a:gridCol>
              </a:tblGrid>
              <a:tr h="34141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List 3 ‘issues’ raised by the news piece</a:t>
                      </a:r>
                      <a:endParaRPr lang="en-GB" sz="1100" i="1" dirty="0"/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730973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56771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14160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967018"/>
                  </a:ext>
                </a:extLst>
              </a:tr>
            </a:tbl>
          </a:graphicData>
        </a:graphic>
      </p:graphicFrame>
      <p:pic>
        <p:nvPicPr>
          <p:cNvPr id="41" name="Picture 40">
            <a:extLst>
              <a:ext uri="{FF2B5EF4-FFF2-40B4-BE49-F238E27FC236}">
                <a16:creationId xmlns:a16="http://schemas.microsoft.com/office/drawing/2014/main" id="{2A0A7360-5241-489B-866A-1804687088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737" y="6860200"/>
            <a:ext cx="2373966" cy="188915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C97717F-39C1-4C76-BB6E-7BCD9C7CBBD2}"/>
              </a:ext>
            </a:extLst>
          </p:cNvPr>
          <p:cNvSpPr txBox="1"/>
          <p:nvPr/>
        </p:nvSpPr>
        <p:spPr>
          <a:xfrm>
            <a:off x="4171445" y="7098921"/>
            <a:ext cx="2126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Based on these findings, come up with a list of discussion points or questions you could use to guide a  group discussion.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FD1EDA6-41C8-7352-DB39-098569C2BDF2}"/>
              </a:ext>
            </a:extLst>
          </p:cNvPr>
          <p:cNvPicPr/>
          <p:nvPr/>
        </p:nvPicPr>
        <p:blipFill rotWithShape="1">
          <a:blip r:embed="rId4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32916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568624"/>
            <a:ext cx="5915025" cy="864091"/>
          </a:xfrm>
        </p:spPr>
        <p:txBody>
          <a:bodyPr/>
          <a:lstStyle/>
          <a:p>
            <a:r>
              <a:rPr lang="en-GB" b="1" i="1" dirty="0"/>
              <a:t>Style, Bias and Viewpoints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31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BE86C-44DC-4371-BE66-02A4840A1488}"/>
              </a:ext>
            </a:extLst>
          </p:cNvPr>
          <p:cNvSpPr txBox="1"/>
          <p:nvPr/>
        </p:nvSpPr>
        <p:spPr>
          <a:xfrm>
            <a:off x="260648" y="2216696"/>
            <a:ext cx="371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The Daily Mail, 5</a:t>
            </a:r>
            <a:r>
              <a:rPr lang="en-GB" i="1" baseline="30000" dirty="0"/>
              <a:t>th</a:t>
            </a:r>
            <a:r>
              <a:rPr lang="en-GB" i="1" dirty="0"/>
              <a:t> January 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BBEFE7E-5535-4B97-B19F-9B3150B30B9F}"/>
              </a:ext>
            </a:extLst>
          </p:cNvPr>
          <p:cNvSpPr txBox="1"/>
          <p:nvPr/>
        </p:nvSpPr>
        <p:spPr>
          <a:xfrm>
            <a:off x="191654" y="5025009"/>
            <a:ext cx="643703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do we know about the source? </a:t>
            </a:r>
            <a:r>
              <a:rPr lang="en-GB" sz="1050" dirty="0"/>
              <a:t>E.g. Who are they (do they have known biases?); when is the information being relayed; why are they writing?</a:t>
            </a:r>
          </a:p>
          <a:p>
            <a:pPr marL="342886" indent="-342886">
              <a:buFont typeface="+mj-lt"/>
              <a:buAutoNum type="arabicPeriod"/>
            </a:pPr>
            <a:endParaRPr lang="en-GB" sz="1050" dirty="0"/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 range of viewpoints or just one?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evidence is provided to support the claims (and what are the sources of these)?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are other media outlets saying about the same story?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Who is the audience?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any language used which reveals bias?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E1D96E-58B1-4F89-959C-D4B3C8F54A4C}"/>
              </a:ext>
            </a:extLst>
          </p:cNvPr>
          <p:cNvSpPr txBox="1"/>
          <p:nvPr/>
        </p:nvSpPr>
        <p:spPr>
          <a:xfrm>
            <a:off x="260649" y="2585358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Which descriptors best suit the style of this article?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7A6018-22D2-4376-AB72-268EF0BE3B73}"/>
              </a:ext>
            </a:extLst>
          </p:cNvPr>
          <p:cNvSpPr/>
          <p:nvPr/>
        </p:nvSpPr>
        <p:spPr>
          <a:xfrm>
            <a:off x="260649" y="2936777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Informative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CE04E44-191F-47F2-856A-1907BFCC11C0}"/>
              </a:ext>
            </a:extLst>
          </p:cNvPr>
          <p:cNvSpPr/>
          <p:nvPr/>
        </p:nvSpPr>
        <p:spPr>
          <a:xfrm>
            <a:off x="1565451" y="2936777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Persuasive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ABABD-37B3-4CD9-A95E-1F15858337CD}"/>
              </a:ext>
            </a:extLst>
          </p:cNvPr>
          <p:cNvSpPr/>
          <p:nvPr/>
        </p:nvSpPr>
        <p:spPr>
          <a:xfrm>
            <a:off x="2870253" y="2936776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Sensationalist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BB951B-90A9-4007-9B99-A01AFB3A9036}"/>
              </a:ext>
            </a:extLst>
          </p:cNvPr>
          <p:cNvSpPr/>
          <p:nvPr/>
        </p:nvSpPr>
        <p:spPr>
          <a:xfrm>
            <a:off x="4171446" y="2936776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Expository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A3DCEA-FB7F-4B60-A40E-D10634132BE8}"/>
              </a:ext>
            </a:extLst>
          </p:cNvPr>
          <p:cNvSpPr/>
          <p:nvPr/>
        </p:nvSpPr>
        <p:spPr>
          <a:xfrm>
            <a:off x="5472639" y="2936774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Narrative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9210C9E-6111-48F4-B04C-1C33B409F583}"/>
              </a:ext>
            </a:extLst>
          </p:cNvPr>
          <p:cNvSpPr txBox="1"/>
          <p:nvPr/>
        </p:nvSpPr>
        <p:spPr>
          <a:xfrm>
            <a:off x="260649" y="3237386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Collect examples of language to support your decisions</a:t>
            </a:r>
          </a:p>
        </p:txBody>
      </p:sp>
      <p:graphicFrame>
        <p:nvGraphicFramePr>
          <p:cNvPr id="35" name="Table 35">
            <a:extLst>
              <a:ext uri="{FF2B5EF4-FFF2-40B4-BE49-F238E27FC236}">
                <a16:creationId xmlns:a16="http://schemas.microsoft.com/office/drawing/2014/main" id="{B0B96E24-368D-4DB7-A891-509C90928CB2}"/>
              </a:ext>
            </a:extLst>
          </p:cNvPr>
          <p:cNvGraphicFramePr>
            <a:graphicFrameLocks noGrp="1"/>
          </p:cNvGraphicFramePr>
          <p:nvPr/>
        </p:nvGraphicFramePr>
        <p:xfrm>
          <a:off x="260648" y="3551487"/>
          <a:ext cx="6399375" cy="1107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125">
                  <a:extLst>
                    <a:ext uri="{9D8B030D-6E8A-4147-A177-3AD203B41FA5}">
                      <a16:colId xmlns:a16="http://schemas.microsoft.com/office/drawing/2014/main" val="3597857250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384460624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2988249100"/>
                    </a:ext>
                  </a:extLst>
                </a:gridCol>
              </a:tblGrid>
              <a:tr h="27699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Quote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Language Used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Effect 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437082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50919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067136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335448"/>
                  </a:ext>
                </a:extLst>
              </a:tr>
            </a:tbl>
          </a:graphicData>
        </a:graphic>
      </p:graphicFrame>
      <p:sp>
        <p:nvSpPr>
          <p:cNvPr id="36" name="TextBox 35">
            <a:extLst>
              <a:ext uri="{FF2B5EF4-FFF2-40B4-BE49-F238E27FC236}">
                <a16:creationId xmlns:a16="http://schemas.microsoft.com/office/drawing/2014/main" id="{6A0BA776-9B15-4B4C-8DF0-45C81DC1AB3E}"/>
              </a:ext>
            </a:extLst>
          </p:cNvPr>
          <p:cNvSpPr txBox="1"/>
          <p:nvPr/>
        </p:nvSpPr>
        <p:spPr>
          <a:xfrm>
            <a:off x="229313" y="4755773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Bias – Work through and discuss the following questions:</a:t>
            </a:r>
          </a:p>
        </p:txBody>
      </p:sp>
      <p:pic>
        <p:nvPicPr>
          <p:cNvPr id="37" name="Picture 36">
            <a:extLst>
              <a:ext uri="{FF2B5EF4-FFF2-40B4-BE49-F238E27FC236}">
                <a16:creationId xmlns:a16="http://schemas.microsoft.com/office/drawing/2014/main" id="{180CAFDD-4CD1-4F56-A2C6-42693A4DDAA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649" y="1651444"/>
            <a:ext cx="1551335" cy="1234522"/>
          </a:xfrm>
          <a:prstGeom prst="rect">
            <a:avLst/>
          </a:prstGeom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DD0FF6EF-9B62-4777-AF6D-73FD05EC6670}"/>
              </a:ext>
            </a:extLst>
          </p:cNvPr>
          <p:cNvSpPr txBox="1"/>
          <p:nvPr/>
        </p:nvSpPr>
        <p:spPr>
          <a:xfrm>
            <a:off x="5173240" y="1851102"/>
            <a:ext cx="1368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You might want to annotate the article as you go.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4DF0141-7D84-4E67-B741-52F2EABE71AF}"/>
              </a:ext>
            </a:extLst>
          </p:cNvPr>
          <p:cNvSpPr txBox="1"/>
          <p:nvPr/>
        </p:nvSpPr>
        <p:spPr>
          <a:xfrm>
            <a:off x="260648" y="7772345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Issues and Viewpoints</a:t>
            </a:r>
          </a:p>
        </p:txBody>
      </p:sp>
      <p:graphicFrame>
        <p:nvGraphicFramePr>
          <p:cNvPr id="40" name="Table 40">
            <a:extLst>
              <a:ext uri="{FF2B5EF4-FFF2-40B4-BE49-F238E27FC236}">
                <a16:creationId xmlns:a16="http://schemas.microsoft.com/office/drawing/2014/main" id="{F2EEC14E-D99B-4681-B48E-105FD2B20BA4}"/>
              </a:ext>
            </a:extLst>
          </p:cNvPr>
          <p:cNvGraphicFramePr>
            <a:graphicFrameLocks noGrp="1"/>
          </p:cNvGraphicFramePr>
          <p:nvPr/>
        </p:nvGraphicFramePr>
        <p:xfrm>
          <a:off x="281396" y="8086772"/>
          <a:ext cx="3147604" cy="1145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7604">
                  <a:extLst>
                    <a:ext uri="{9D8B030D-6E8A-4147-A177-3AD203B41FA5}">
                      <a16:colId xmlns:a16="http://schemas.microsoft.com/office/drawing/2014/main" val="4065276119"/>
                    </a:ext>
                  </a:extLst>
                </a:gridCol>
              </a:tblGrid>
              <a:tr h="34141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List 3 ‘issues’ raised by the news piece</a:t>
                      </a:r>
                      <a:endParaRPr lang="en-GB" sz="1100" i="1" dirty="0"/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730973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56771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14160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967018"/>
                  </a:ext>
                </a:extLst>
              </a:tr>
            </a:tbl>
          </a:graphicData>
        </a:graphic>
      </p:graphicFrame>
      <p:pic>
        <p:nvPicPr>
          <p:cNvPr id="41" name="Picture 40">
            <a:extLst>
              <a:ext uri="{FF2B5EF4-FFF2-40B4-BE49-F238E27FC236}">
                <a16:creationId xmlns:a16="http://schemas.microsoft.com/office/drawing/2014/main" id="{2A0A7360-5241-489B-866A-1804687088E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737" y="7292248"/>
            <a:ext cx="2373966" cy="1889155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9C97717F-39C1-4C76-BB6E-7BCD9C7CBBD2}"/>
              </a:ext>
            </a:extLst>
          </p:cNvPr>
          <p:cNvSpPr txBox="1"/>
          <p:nvPr/>
        </p:nvSpPr>
        <p:spPr>
          <a:xfrm>
            <a:off x="4139933" y="7543833"/>
            <a:ext cx="2126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Based on these findings, come up with a list of discussion points or questions you could use to guide a  group discussion.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2911D41-8327-366B-9A8A-1ADB4840ABFF}"/>
              </a:ext>
            </a:extLst>
          </p:cNvPr>
          <p:cNvPicPr/>
          <p:nvPr/>
        </p:nvPicPr>
        <p:blipFill rotWithShape="1">
          <a:blip r:embed="rId4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5946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648" y="1568624"/>
            <a:ext cx="5915025" cy="864091"/>
          </a:xfrm>
        </p:spPr>
        <p:txBody>
          <a:bodyPr/>
          <a:lstStyle/>
          <a:p>
            <a:r>
              <a:rPr lang="en-GB" b="1" i="1" dirty="0"/>
              <a:t>Style, Bias and Viewpoints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32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EBE86C-44DC-4371-BE66-02A4840A1488}"/>
              </a:ext>
            </a:extLst>
          </p:cNvPr>
          <p:cNvSpPr txBox="1"/>
          <p:nvPr/>
        </p:nvSpPr>
        <p:spPr>
          <a:xfrm>
            <a:off x="260648" y="2216696"/>
            <a:ext cx="37187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i="1" dirty="0"/>
              <a:t>Now try with your own article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874A076-49A0-47F2-9A87-B9B0B097B6B0}"/>
              </a:ext>
            </a:extLst>
          </p:cNvPr>
          <p:cNvSpPr txBox="1"/>
          <p:nvPr/>
        </p:nvSpPr>
        <p:spPr>
          <a:xfrm>
            <a:off x="191654" y="4939641"/>
            <a:ext cx="6437034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do we know about the source? </a:t>
            </a:r>
            <a:r>
              <a:rPr lang="en-GB" sz="1050" dirty="0"/>
              <a:t>E.g. Who are they (do they have known biases?); when is the information being relayed; why are they writing?</a:t>
            </a:r>
          </a:p>
          <a:p>
            <a:pPr marL="342886" indent="-342886">
              <a:buFont typeface="+mj-lt"/>
              <a:buAutoNum type="arabicPeriod"/>
            </a:pPr>
            <a:endParaRPr lang="en-GB" sz="1050" dirty="0"/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 range of viewpoints or just one?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evidence is provided to support the claims (and what are the sources of these)?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What are other media outlets saying about the same story?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Who is the audience?</a:t>
            </a: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endParaRPr lang="en-GB" sz="1050" b="1" i="1" dirty="0">
              <a:solidFill>
                <a:srgbClr val="E7151C"/>
              </a:solidFill>
            </a:endParaRPr>
          </a:p>
          <a:p>
            <a:pPr marL="342886" indent="-342886">
              <a:buFont typeface="+mj-lt"/>
              <a:buAutoNum type="arabicPeriod"/>
            </a:pPr>
            <a:r>
              <a:rPr lang="en-GB" sz="1050" b="1" i="1" dirty="0">
                <a:solidFill>
                  <a:srgbClr val="E7151C"/>
                </a:solidFill>
              </a:rPr>
              <a:t>Is there any language used which reveals bias?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697F8D-F917-433A-9C38-0410828BA9E4}"/>
              </a:ext>
            </a:extLst>
          </p:cNvPr>
          <p:cNvSpPr/>
          <p:nvPr/>
        </p:nvSpPr>
        <p:spPr>
          <a:xfrm>
            <a:off x="260649" y="2851409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Informative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1C2BD10-6D6F-444A-8491-1E7C7BA39455}"/>
              </a:ext>
            </a:extLst>
          </p:cNvPr>
          <p:cNvSpPr/>
          <p:nvPr/>
        </p:nvSpPr>
        <p:spPr>
          <a:xfrm>
            <a:off x="1565451" y="2851409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Persuasive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A22466-1D91-4E97-A4D2-B561A51A8F60}"/>
              </a:ext>
            </a:extLst>
          </p:cNvPr>
          <p:cNvSpPr/>
          <p:nvPr/>
        </p:nvSpPr>
        <p:spPr>
          <a:xfrm>
            <a:off x="2870253" y="2851407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Sensationalist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9658727-7587-4DC7-AF59-AA9DB51DFCEF}"/>
              </a:ext>
            </a:extLst>
          </p:cNvPr>
          <p:cNvSpPr/>
          <p:nvPr/>
        </p:nvSpPr>
        <p:spPr>
          <a:xfrm>
            <a:off x="4171446" y="2851407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Expository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C41E97-4356-4340-B589-B5F0F8FC4110}"/>
              </a:ext>
            </a:extLst>
          </p:cNvPr>
          <p:cNvSpPr/>
          <p:nvPr/>
        </p:nvSpPr>
        <p:spPr>
          <a:xfrm>
            <a:off x="5472639" y="2851407"/>
            <a:ext cx="1187387" cy="27699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dirty="0"/>
              <a:t>Narrative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B3160C5-D657-4288-81F8-0C4F69F2791C}"/>
              </a:ext>
            </a:extLst>
          </p:cNvPr>
          <p:cNvSpPr txBox="1"/>
          <p:nvPr/>
        </p:nvSpPr>
        <p:spPr>
          <a:xfrm>
            <a:off x="260649" y="3152018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Collect examples of language to support your decisions</a:t>
            </a:r>
          </a:p>
        </p:txBody>
      </p:sp>
      <p:graphicFrame>
        <p:nvGraphicFramePr>
          <p:cNvPr id="14" name="Table 35">
            <a:extLst>
              <a:ext uri="{FF2B5EF4-FFF2-40B4-BE49-F238E27FC236}">
                <a16:creationId xmlns:a16="http://schemas.microsoft.com/office/drawing/2014/main" id="{F0E0D511-8394-4350-A933-EE107ED5DB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481487"/>
              </p:ext>
            </p:extLst>
          </p:nvPr>
        </p:nvGraphicFramePr>
        <p:xfrm>
          <a:off x="260648" y="3466118"/>
          <a:ext cx="6399375" cy="11079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3125">
                  <a:extLst>
                    <a:ext uri="{9D8B030D-6E8A-4147-A177-3AD203B41FA5}">
                      <a16:colId xmlns:a16="http://schemas.microsoft.com/office/drawing/2014/main" val="3597857250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384460624"/>
                    </a:ext>
                  </a:extLst>
                </a:gridCol>
                <a:gridCol w="2133125">
                  <a:extLst>
                    <a:ext uri="{9D8B030D-6E8A-4147-A177-3AD203B41FA5}">
                      <a16:colId xmlns:a16="http://schemas.microsoft.com/office/drawing/2014/main" val="2988249100"/>
                    </a:ext>
                  </a:extLst>
                </a:gridCol>
              </a:tblGrid>
              <a:tr h="276999"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Quote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Language Used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Effect </a:t>
                      </a:r>
                    </a:p>
                  </a:txBody>
                  <a:tcPr>
                    <a:solidFill>
                      <a:srgbClr val="FBD10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6437082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050919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6067136"/>
                  </a:ext>
                </a:extLst>
              </a:tr>
              <a:tr h="276999"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200" b="1" i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335448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07E0C7E7-9FFD-4984-BD2D-045AE39EFB51}"/>
              </a:ext>
            </a:extLst>
          </p:cNvPr>
          <p:cNvSpPr txBox="1"/>
          <p:nvPr/>
        </p:nvSpPr>
        <p:spPr>
          <a:xfrm>
            <a:off x="229313" y="4670404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Bias – Work through and discuss the following questions: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473AD7B-FDE4-41F1-BF7E-EBBD4EE01533}"/>
              </a:ext>
            </a:extLst>
          </p:cNvPr>
          <p:cNvSpPr txBox="1"/>
          <p:nvPr/>
        </p:nvSpPr>
        <p:spPr>
          <a:xfrm>
            <a:off x="260649" y="2585358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Style – Which descriptors best suit the style of this article?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DC171DD-C9E9-4DC7-8071-401F553A0988}"/>
              </a:ext>
            </a:extLst>
          </p:cNvPr>
          <p:cNvSpPr txBox="1"/>
          <p:nvPr/>
        </p:nvSpPr>
        <p:spPr>
          <a:xfrm>
            <a:off x="260648" y="7772345"/>
            <a:ext cx="63993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i="1" dirty="0"/>
              <a:t>Issues and Viewpoints</a:t>
            </a:r>
          </a:p>
        </p:txBody>
      </p:sp>
      <p:graphicFrame>
        <p:nvGraphicFramePr>
          <p:cNvPr id="18" name="Table 40">
            <a:extLst>
              <a:ext uri="{FF2B5EF4-FFF2-40B4-BE49-F238E27FC236}">
                <a16:creationId xmlns:a16="http://schemas.microsoft.com/office/drawing/2014/main" id="{BD6FCF32-6A6E-4C44-8D67-EB5AEF5E016E}"/>
              </a:ext>
            </a:extLst>
          </p:cNvPr>
          <p:cNvGraphicFramePr>
            <a:graphicFrameLocks noGrp="1"/>
          </p:cNvGraphicFramePr>
          <p:nvPr/>
        </p:nvGraphicFramePr>
        <p:xfrm>
          <a:off x="281396" y="8086772"/>
          <a:ext cx="3147604" cy="1145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47604">
                  <a:extLst>
                    <a:ext uri="{9D8B030D-6E8A-4147-A177-3AD203B41FA5}">
                      <a16:colId xmlns:a16="http://schemas.microsoft.com/office/drawing/2014/main" val="4065276119"/>
                    </a:ext>
                  </a:extLst>
                </a:gridCol>
              </a:tblGrid>
              <a:tr h="341410"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List 3 ‘issues’ raised by the news piece</a:t>
                      </a:r>
                      <a:endParaRPr lang="en-GB" sz="1100" i="1" dirty="0"/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0730973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956771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3141601"/>
                  </a:ext>
                </a:extLst>
              </a:tr>
              <a:tr h="267896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9967018"/>
                  </a:ext>
                </a:extLst>
              </a:tr>
            </a:tbl>
          </a:graphicData>
        </a:graphic>
      </p:graphicFrame>
      <p:pic>
        <p:nvPicPr>
          <p:cNvPr id="19" name="Picture 18">
            <a:extLst>
              <a:ext uri="{FF2B5EF4-FFF2-40B4-BE49-F238E27FC236}">
                <a16:creationId xmlns:a16="http://schemas.microsoft.com/office/drawing/2014/main" id="{A0AC52CD-A1C5-4B9E-B05E-399CD6A0036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3737" y="7292248"/>
            <a:ext cx="2373966" cy="188915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DF53F739-A364-4448-AB93-03957A51033E}"/>
              </a:ext>
            </a:extLst>
          </p:cNvPr>
          <p:cNvSpPr txBox="1"/>
          <p:nvPr/>
        </p:nvSpPr>
        <p:spPr>
          <a:xfrm>
            <a:off x="4139933" y="7543833"/>
            <a:ext cx="212679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Based on these findings, come up with a list of discussion points or questions you could use to guide a  group discussion.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F5522CC8-A66C-4550-98FB-255FCA9A30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1649" y="1651444"/>
            <a:ext cx="1551335" cy="1103672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1C1A89E6-B6B8-4288-A56B-C46E99987450}"/>
              </a:ext>
            </a:extLst>
          </p:cNvPr>
          <p:cNvSpPr txBox="1"/>
          <p:nvPr/>
        </p:nvSpPr>
        <p:spPr>
          <a:xfrm>
            <a:off x="5157192" y="1784648"/>
            <a:ext cx="136815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100" i="1" dirty="0"/>
              <a:t>You might want to annotate the article as you go.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2AE3341E-712A-F924-881D-23D1AB0B9FEA}"/>
              </a:ext>
            </a:extLst>
          </p:cNvPr>
          <p:cNvPicPr/>
          <p:nvPr/>
        </p:nvPicPr>
        <p:blipFill rotWithShape="1">
          <a:blip r:embed="rId4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5569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1862" y="1268140"/>
            <a:ext cx="6435136" cy="720075"/>
          </a:xfrm>
        </p:spPr>
        <p:txBody>
          <a:bodyPr>
            <a:normAutofit fontScale="90000"/>
          </a:bodyPr>
          <a:lstStyle/>
          <a:p>
            <a:r>
              <a:rPr lang="en-GB" b="1" i="1" dirty="0"/>
              <a:t>What are the key ingredients of a ‘good’ discussion?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33</a:t>
            </a:fld>
            <a:endParaRPr lang="en-GB"/>
          </a:p>
        </p:txBody>
      </p:sp>
      <p:grpSp>
        <p:nvGrpSpPr>
          <p:cNvPr id="6" name="Group 5"/>
          <p:cNvGrpSpPr/>
          <p:nvPr/>
        </p:nvGrpSpPr>
        <p:grpSpPr>
          <a:xfrm>
            <a:off x="660340" y="2278728"/>
            <a:ext cx="5628561" cy="3948723"/>
            <a:chOff x="347132" y="1301442"/>
            <a:chExt cx="6267607" cy="4979639"/>
          </a:xfrm>
        </p:grpSpPr>
        <p:sp>
          <p:nvSpPr>
            <p:cNvPr id="7" name="Rectangle 6"/>
            <p:cNvSpPr/>
            <p:nvPr/>
          </p:nvSpPr>
          <p:spPr>
            <a:xfrm>
              <a:off x="2479401" y="1301442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68399" y="2296277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487513" y="2296277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47132" y="3308527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79401" y="3308527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598515" y="3308527"/>
              <a:ext cx="2016224" cy="936104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13" name="Group 12"/>
            <p:cNvGrpSpPr/>
            <p:nvPr/>
          </p:nvGrpSpPr>
          <p:grpSpPr>
            <a:xfrm rot="10800000">
              <a:off x="1419844" y="4350142"/>
              <a:ext cx="4135338" cy="1930939"/>
              <a:chOff x="1125910" y="2821928"/>
              <a:chExt cx="4135338" cy="1930939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2236912" y="2821928"/>
                <a:ext cx="2016224" cy="9361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1125910" y="3816763"/>
                <a:ext cx="2016224" cy="9361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245024" y="3816763"/>
                <a:ext cx="2016224" cy="936104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8" name="TextBox 17"/>
          <p:cNvSpPr txBox="1"/>
          <p:nvPr/>
        </p:nvSpPr>
        <p:spPr>
          <a:xfrm>
            <a:off x="465649" y="2515987"/>
            <a:ext cx="189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Most important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74755" y="5720087"/>
            <a:ext cx="18925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Least important</a:t>
            </a:r>
          </a:p>
        </p:txBody>
      </p:sp>
      <p:graphicFrame>
        <p:nvGraphicFramePr>
          <p:cNvPr id="29" name="Table 28"/>
          <p:cNvGraphicFramePr>
            <a:graphicFrameLocks noGrp="1"/>
          </p:cNvGraphicFramePr>
          <p:nvPr/>
        </p:nvGraphicFramePr>
        <p:xfrm>
          <a:off x="573847" y="6546060"/>
          <a:ext cx="5628561" cy="24230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76187">
                  <a:extLst>
                    <a:ext uri="{9D8B030D-6E8A-4147-A177-3AD203B41FA5}">
                      <a16:colId xmlns:a16="http://schemas.microsoft.com/office/drawing/2014/main" val="1266832114"/>
                    </a:ext>
                  </a:extLst>
                </a:gridCol>
                <a:gridCol w="1876187">
                  <a:extLst>
                    <a:ext uri="{9D8B030D-6E8A-4147-A177-3AD203B41FA5}">
                      <a16:colId xmlns:a16="http://schemas.microsoft.com/office/drawing/2014/main" val="3103764288"/>
                    </a:ext>
                  </a:extLst>
                </a:gridCol>
                <a:gridCol w="1876187">
                  <a:extLst>
                    <a:ext uri="{9D8B030D-6E8A-4147-A177-3AD203B41FA5}">
                      <a16:colId xmlns:a16="http://schemas.microsoft.com/office/drawing/2014/main" val="1440587537"/>
                    </a:ext>
                  </a:extLst>
                </a:gridCol>
              </a:tblGrid>
              <a:tr h="75430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Being focused and on topic</a:t>
                      </a:r>
                    </a:p>
                  </a:txBody>
                  <a:tcPr anchor="ctr">
                    <a:solidFill>
                      <a:srgbClr val="FBD2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Being polite</a:t>
                      </a:r>
                    </a:p>
                  </a:txBody>
                  <a:tcPr anchor="ctr">
                    <a:solidFill>
                      <a:srgbClr val="C3D7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Exploring</a:t>
                      </a:r>
                      <a:r>
                        <a:rPr lang="en-GB" baseline="0" dirty="0"/>
                        <a:t> different perspectives</a:t>
                      </a:r>
                      <a:endParaRPr lang="en-GB" dirty="0"/>
                    </a:p>
                  </a:txBody>
                  <a:tcPr anchor="ctr">
                    <a:solidFill>
                      <a:srgbClr val="FBD2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0085525"/>
                  </a:ext>
                </a:extLst>
              </a:tr>
              <a:tr h="75430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Having a clear leader</a:t>
                      </a:r>
                    </a:p>
                  </a:txBody>
                  <a:tcPr anchor="ctr">
                    <a:solidFill>
                      <a:srgbClr val="C3D7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Everyone having a chance to speak</a:t>
                      </a:r>
                    </a:p>
                  </a:txBody>
                  <a:tcPr anchor="ctr">
                    <a:solidFill>
                      <a:srgbClr val="FBD2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Speakers challenging one another’s ideas</a:t>
                      </a:r>
                    </a:p>
                  </a:txBody>
                  <a:tcPr anchor="ctr">
                    <a:solidFill>
                      <a:srgbClr val="C3D7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21539"/>
                  </a:ext>
                </a:extLst>
              </a:tr>
              <a:tr h="754306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Leader is knowledgeable and authoritative on the topic</a:t>
                      </a:r>
                    </a:p>
                  </a:txBody>
                  <a:tcPr anchor="ctr">
                    <a:solidFill>
                      <a:srgbClr val="FBD20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Research has been done to support</a:t>
                      </a:r>
                      <a:r>
                        <a:rPr lang="en-GB" baseline="0" dirty="0"/>
                        <a:t> ideas</a:t>
                      </a:r>
                      <a:endParaRPr lang="en-GB" dirty="0"/>
                    </a:p>
                  </a:txBody>
                  <a:tcPr anchor="ctr">
                    <a:solidFill>
                      <a:srgbClr val="C3D7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Topic</a:t>
                      </a:r>
                      <a:r>
                        <a:rPr lang="en-GB" baseline="0" dirty="0"/>
                        <a:t> is interesting and engaging</a:t>
                      </a:r>
                      <a:endParaRPr lang="en-GB" dirty="0"/>
                    </a:p>
                  </a:txBody>
                  <a:tcPr anchor="ctr">
                    <a:solidFill>
                      <a:srgbClr val="FBD20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3905974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6E97278F-7842-2F83-6DB1-85EE5DCD4BBA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  <p:sp>
        <p:nvSpPr>
          <p:cNvPr id="17" name="Footer Placeholder 16">
            <a:extLst>
              <a:ext uri="{FF2B5EF4-FFF2-40B4-BE49-F238E27FC236}">
                <a16:creationId xmlns:a16="http://schemas.microsoft.com/office/drawing/2014/main" id="{F1B4FD81-1F05-9F6D-EDE9-98786D018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74604" y="9198083"/>
            <a:ext cx="2700297" cy="527403"/>
          </a:xfrm>
        </p:spPr>
        <p:txBody>
          <a:bodyPr/>
          <a:lstStyle/>
          <a:p>
            <a:r>
              <a:rPr lang="en-US" dirty="0"/>
              <a:t>ESB-RES-C162  Level 3 Certificate in Speech (Grade 8) Learner Workbook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7689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809" y="1132861"/>
            <a:ext cx="5915025" cy="720075"/>
          </a:xfrm>
        </p:spPr>
        <p:txBody>
          <a:bodyPr/>
          <a:lstStyle/>
          <a:p>
            <a:r>
              <a:rPr lang="en-GB" b="1" i="1" dirty="0"/>
              <a:t>Causes, Effects, Solutions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34</a:t>
            </a:fld>
            <a:endParaRPr lang="en-GB"/>
          </a:p>
        </p:txBody>
      </p:sp>
      <p:grpSp>
        <p:nvGrpSpPr>
          <p:cNvPr id="25" name="Group 24"/>
          <p:cNvGrpSpPr/>
          <p:nvPr/>
        </p:nvGrpSpPr>
        <p:grpSpPr>
          <a:xfrm rot="16200000">
            <a:off x="-251042" y="2238613"/>
            <a:ext cx="7108055" cy="6336702"/>
            <a:chOff x="296654" y="3042135"/>
            <a:chExt cx="8368542" cy="443498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3" name="Rectangle 12"/>
            <p:cNvSpPr/>
            <p:nvPr/>
          </p:nvSpPr>
          <p:spPr>
            <a:xfrm>
              <a:off x="296654" y="3388752"/>
              <a:ext cx="288032" cy="4032448"/>
            </a:xfrm>
            <a:prstGeom prst="rect">
              <a:avLst/>
            </a:prstGeom>
            <a:solidFill>
              <a:srgbClr val="F68A1E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wordArtVert" rtlCol="0" anchor="ctr"/>
            <a:lstStyle/>
            <a:p>
              <a:pPr algn="ctr"/>
              <a:r>
                <a:rPr lang="en-GB" b="1" i="1" dirty="0"/>
                <a:t>CAUSES</a:t>
              </a: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3239171" y="3384601"/>
              <a:ext cx="288032" cy="4032448"/>
            </a:xfrm>
            <a:prstGeom prst="rect">
              <a:avLst/>
            </a:prstGeom>
            <a:solidFill>
              <a:srgbClr val="C3D72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wordArtVert" rtlCol="0" anchor="ctr"/>
            <a:lstStyle/>
            <a:p>
              <a:pPr algn="ctr"/>
              <a:r>
                <a:rPr lang="en-GB" b="1" i="1" dirty="0"/>
                <a:t>EFFECTS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7608" y="3384601"/>
              <a:ext cx="313742" cy="4032448"/>
            </a:xfrm>
            <a:prstGeom prst="rect">
              <a:avLst/>
            </a:prstGeom>
            <a:solidFill>
              <a:srgbClr val="FBD208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wordArtVert" rtlCol="0" anchor="ctr"/>
            <a:lstStyle/>
            <a:p>
              <a:pPr algn="ctr"/>
              <a:r>
                <a:rPr lang="en-GB" b="1" i="1" dirty="0"/>
                <a:t>SOLUTIONS</a:t>
              </a:r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656694" y="3384601"/>
              <a:ext cx="2304256" cy="1880019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F68A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ight Arrow 16"/>
            <p:cNvSpPr/>
            <p:nvPr/>
          </p:nvSpPr>
          <p:spPr>
            <a:xfrm>
              <a:off x="656694" y="5385048"/>
              <a:ext cx="2304256" cy="1880019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F68A1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ight Arrow 17"/>
            <p:cNvSpPr/>
            <p:nvPr/>
          </p:nvSpPr>
          <p:spPr>
            <a:xfrm>
              <a:off x="3707874" y="3042135"/>
              <a:ext cx="2304256" cy="1368152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C3D7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3707874" y="4575549"/>
              <a:ext cx="2304256" cy="1368152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C3D7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3707874" y="6108963"/>
              <a:ext cx="2304256" cy="1368152"/>
            </a:xfrm>
            <a:prstGeom prst="rightArrow">
              <a:avLst/>
            </a:prstGeom>
            <a:solidFill>
              <a:schemeClr val="bg1"/>
            </a:solidFill>
            <a:ln w="28575">
              <a:solidFill>
                <a:srgbClr val="C3D72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Flowchart: Alternate Process 20"/>
            <p:cNvSpPr/>
            <p:nvPr/>
          </p:nvSpPr>
          <p:spPr>
            <a:xfrm>
              <a:off x="6796828" y="3048448"/>
              <a:ext cx="1868368" cy="1010844"/>
            </a:xfrm>
            <a:prstGeom prst="flowChartAlternateProcess">
              <a:avLst/>
            </a:prstGeom>
            <a:solidFill>
              <a:schemeClr val="bg1"/>
            </a:solidFill>
            <a:ln w="28575">
              <a:solidFill>
                <a:srgbClr val="FBD2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Flowchart: Alternate Process 21"/>
            <p:cNvSpPr/>
            <p:nvPr/>
          </p:nvSpPr>
          <p:spPr>
            <a:xfrm>
              <a:off x="6796828" y="4238179"/>
              <a:ext cx="1868368" cy="976014"/>
            </a:xfrm>
            <a:prstGeom prst="flowChartAlternateProcess">
              <a:avLst/>
            </a:prstGeom>
            <a:solidFill>
              <a:schemeClr val="bg1"/>
            </a:solidFill>
            <a:ln w="28575">
              <a:solidFill>
                <a:srgbClr val="FBD2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Flowchart: Alternate Process 22"/>
            <p:cNvSpPr/>
            <p:nvPr/>
          </p:nvSpPr>
          <p:spPr>
            <a:xfrm>
              <a:off x="6778105" y="5454542"/>
              <a:ext cx="1868368" cy="938568"/>
            </a:xfrm>
            <a:prstGeom prst="flowChartAlternateProcess">
              <a:avLst/>
            </a:prstGeom>
            <a:solidFill>
              <a:schemeClr val="bg1"/>
            </a:solidFill>
            <a:ln w="28575">
              <a:solidFill>
                <a:srgbClr val="FBD2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Flowchart: Alternate Process 23"/>
            <p:cNvSpPr/>
            <p:nvPr/>
          </p:nvSpPr>
          <p:spPr>
            <a:xfrm>
              <a:off x="6778105" y="6595442"/>
              <a:ext cx="1868368" cy="881673"/>
            </a:xfrm>
            <a:prstGeom prst="flowChartAlternateProcess">
              <a:avLst/>
            </a:prstGeom>
            <a:solidFill>
              <a:schemeClr val="bg1"/>
            </a:solidFill>
            <a:ln w="28575">
              <a:solidFill>
                <a:srgbClr val="FBD20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C8684C55-B62E-91CE-6EC6-46AB8716960C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4530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9567" y="1184440"/>
            <a:ext cx="5915025" cy="648067"/>
          </a:xfrm>
        </p:spPr>
        <p:txBody>
          <a:bodyPr/>
          <a:lstStyle/>
          <a:p>
            <a:r>
              <a:rPr lang="en-GB" b="1" i="1" dirty="0"/>
              <a:t>Consequence Map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35</a:t>
            </a:fld>
            <a:endParaRPr lang="en-GB"/>
          </a:p>
        </p:txBody>
      </p:sp>
      <p:grpSp>
        <p:nvGrpSpPr>
          <p:cNvPr id="64" name="Group 63"/>
          <p:cNvGrpSpPr/>
          <p:nvPr/>
        </p:nvGrpSpPr>
        <p:grpSpPr>
          <a:xfrm rot="16200000">
            <a:off x="139810" y="2604284"/>
            <a:ext cx="6301397" cy="5571520"/>
            <a:chOff x="464808" y="2140081"/>
            <a:chExt cx="7895234" cy="311731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40" name="Rounded Rectangle 39"/>
            <p:cNvSpPr/>
            <p:nvPr/>
          </p:nvSpPr>
          <p:spPr>
            <a:xfrm>
              <a:off x="2411760" y="2852936"/>
              <a:ext cx="1440160" cy="72008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4978338" y="2852936"/>
              <a:ext cx="1440160" cy="72008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2385554" y="3789040"/>
              <a:ext cx="1440160" cy="72008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4982333" y="3826045"/>
              <a:ext cx="1440160" cy="720080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3695048" y="3272803"/>
              <a:ext cx="1453015" cy="792088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b="1" i="1" dirty="0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6539227" y="2140081"/>
              <a:ext cx="1491580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200" dirty="0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6850633" y="2775368"/>
              <a:ext cx="1491580" cy="576064"/>
            </a:xfrm>
            <a:prstGeom prst="round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sz="1400" dirty="0"/>
            </a:p>
          </p:txBody>
        </p:sp>
        <p:sp>
          <p:nvSpPr>
            <p:cNvPr id="48" name="Right Arrow 47"/>
            <p:cNvSpPr/>
            <p:nvPr/>
          </p:nvSpPr>
          <p:spPr>
            <a:xfrm>
              <a:off x="6360555" y="2960049"/>
              <a:ext cx="576064" cy="18383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49" name="Group 48"/>
            <p:cNvGrpSpPr/>
            <p:nvPr/>
          </p:nvGrpSpPr>
          <p:grpSpPr>
            <a:xfrm flipH="1">
              <a:off x="464811" y="2164661"/>
              <a:ext cx="2128619" cy="1208675"/>
              <a:chOff x="2460159" y="1853104"/>
              <a:chExt cx="2409528" cy="1208675"/>
            </a:xfrm>
          </p:grpSpPr>
          <p:sp>
            <p:nvSpPr>
              <p:cNvPr id="50" name="Rounded Rectangle 49"/>
              <p:cNvSpPr/>
              <p:nvPr/>
            </p:nvSpPr>
            <p:spPr>
              <a:xfrm>
                <a:off x="2845092" y="1853104"/>
                <a:ext cx="1740724" cy="57606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51" name="Rounded Rectangle 50"/>
              <p:cNvSpPr/>
              <p:nvPr/>
            </p:nvSpPr>
            <p:spPr>
              <a:xfrm>
                <a:off x="3151474" y="2485715"/>
                <a:ext cx="1718213" cy="57606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52" name="Right Arrow 51"/>
              <p:cNvSpPr/>
              <p:nvPr/>
            </p:nvSpPr>
            <p:spPr>
              <a:xfrm rot="19013346">
                <a:off x="2460159" y="2383186"/>
                <a:ext cx="672724" cy="176067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Right Arrow 52"/>
              <p:cNvSpPr/>
              <p:nvPr/>
            </p:nvSpPr>
            <p:spPr>
              <a:xfrm>
                <a:off x="2629340" y="2540152"/>
                <a:ext cx="641220" cy="183834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 flipH="1" flipV="1">
              <a:off x="464808" y="3986920"/>
              <a:ext cx="2195552" cy="1270480"/>
              <a:chOff x="2413767" y="1843009"/>
              <a:chExt cx="2485295" cy="1229858"/>
            </a:xfrm>
          </p:grpSpPr>
          <p:sp>
            <p:nvSpPr>
              <p:cNvPr id="56" name="Rounded Rectangle 55"/>
              <p:cNvSpPr/>
              <p:nvPr/>
            </p:nvSpPr>
            <p:spPr>
              <a:xfrm>
                <a:off x="3180845" y="2496803"/>
                <a:ext cx="1718217" cy="576064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/>
                <a:endParaRPr lang="en-GB" sz="1200" dirty="0"/>
              </a:p>
            </p:txBody>
          </p:sp>
          <p:sp>
            <p:nvSpPr>
              <p:cNvPr id="57" name="Right Arrow 56"/>
              <p:cNvSpPr/>
              <p:nvPr/>
            </p:nvSpPr>
            <p:spPr>
              <a:xfrm rot="18195308">
                <a:off x="2528005" y="2301688"/>
                <a:ext cx="232572" cy="461048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8" name="Right Arrow 57"/>
              <p:cNvSpPr/>
              <p:nvPr/>
            </p:nvSpPr>
            <p:spPr>
              <a:xfrm>
                <a:off x="2629338" y="2575870"/>
                <a:ext cx="594617" cy="183834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 sz="1600"/>
              </a:p>
            </p:txBody>
          </p:sp>
          <p:sp>
            <p:nvSpPr>
              <p:cNvPr id="55" name="Rounded Rectangle 54"/>
              <p:cNvSpPr/>
              <p:nvPr/>
            </p:nvSpPr>
            <p:spPr>
              <a:xfrm rot="10800000">
                <a:off x="2568080" y="1843009"/>
                <a:ext cx="1719150" cy="575791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/>
                <a:endParaRPr lang="en-GB" sz="1200" dirty="0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 flipV="1">
              <a:off x="6225938" y="3911401"/>
              <a:ext cx="2134104" cy="1309065"/>
              <a:chOff x="2523559" y="2041752"/>
              <a:chExt cx="2282907" cy="1104740"/>
            </a:xfrm>
          </p:grpSpPr>
          <p:sp>
            <p:nvSpPr>
              <p:cNvPr id="60" name="Rounded Rectangle 59"/>
              <p:cNvSpPr/>
              <p:nvPr/>
            </p:nvSpPr>
            <p:spPr>
              <a:xfrm rot="5400000">
                <a:off x="3413542" y="1486901"/>
                <a:ext cx="525476" cy="1635177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/>
                <a:endParaRPr lang="en-GB" sz="1400" dirty="0"/>
              </a:p>
            </p:txBody>
          </p:sp>
          <p:sp>
            <p:nvSpPr>
              <p:cNvPr id="61" name="Rounded Rectangle 60"/>
              <p:cNvSpPr/>
              <p:nvPr/>
            </p:nvSpPr>
            <p:spPr>
              <a:xfrm rot="5400000">
                <a:off x="3726139" y="2066166"/>
                <a:ext cx="525475" cy="1635178"/>
              </a:xfrm>
              <a:prstGeom prst="round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vert="horz" rtlCol="0" anchor="ctr"/>
              <a:lstStyle/>
              <a:p>
                <a:pPr algn="ctr"/>
                <a:endParaRPr lang="en-GB" sz="1400" dirty="0"/>
              </a:p>
            </p:txBody>
          </p:sp>
          <p:sp>
            <p:nvSpPr>
              <p:cNvPr id="62" name="Right Arrow 61"/>
              <p:cNvSpPr/>
              <p:nvPr/>
            </p:nvSpPr>
            <p:spPr>
              <a:xfrm rot="19013346">
                <a:off x="2523559" y="2551816"/>
                <a:ext cx="525635" cy="142531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Right Arrow 62"/>
              <p:cNvSpPr/>
              <p:nvPr/>
            </p:nvSpPr>
            <p:spPr>
              <a:xfrm>
                <a:off x="2687647" y="2697281"/>
                <a:ext cx="576063" cy="132683"/>
              </a:xfrm>
              <a:prstGeom prst="rightArrow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Right Arrow 46"/>
            <p:cNvSpPr/>
            <p:nvPr/>
          </p:nvSpPr>
          <p:spPr>
            <a:xfrm rot="18316308">
              <a:off x="6337938" y="2593937"/>
              <a:ext cx="234727" cy="394274"/>
            </a:xfrm>
            <a:prstGeom prst="rightArrow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5" name="Right Arrow 64"/>
          <p:cNvSpPr/>
          <p:nvPr/>
        </p:nvSpPr>
        <p:spPr>
          <a:xfrm rot="18786654" flipV="1">
            <a:off x="3647045" y="4712016"/>
            <a:ext cx="392178" cy="37288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ight Arrow 66"/>
          <p:cNvSpPr/>
          <p:nvPr/>
        </p:nvSpPr>
        <p:spPr>
          <a:xfrm rot="2545468" flipV="1">
            <a:off x="3633635" y="5716485"/>
            <a:ext cx="392178" cy="37288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ight Arrow 67"/>
          <p:cNvSpPr/>
          <p:nvPr/>
        </p:nvSpPr>
        <p:spPr>
          <a:xfrm rot="8036161" flipV="1">
            <a:off x="2422041" y="5684889"/>
            <a:ext cx="392178" cy="37288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ight Arrow 68"/>
          <p:cNvSpPr/>
          <p:nvPr/>
        </p:nvSpPr>
        <p:spPr>
          <a:xfrm rot="13810732" flipV="1">
            <a:off x="2421562" y="4712581"/>
            <a:ext cx="392178" cy="372882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5076EA-52F6-6FA4-88C3-A9155542DD14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74679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7167" y="1073889"/>
            <a:ext cx="6299123" cy="1440155"/>
          </a:xfrm>
        </p:spPr>
        <p:txBody>
          <a:bodyPr/>
          <a:lstStyle/>
          <a:p>
            <a:r>
              <a:rPr lang="en-GB" b="1" i="1" dirty="0"/>
              <a:t>Predicting: questions, opinions and challenges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36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411581" y="2374740"/>
            <a:ext cx="1872208" cy="4594484"/>
          </a:xfrm>
          <a:prstGeom prst="rect">
            <a:avLst/>
          </a:prstGeom>
          <a:ln>
            <a:solidFill>
              <a:srgbClr val="E714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2534091" y="2371292"/>
            <a:ext cx="1868742" cy="4597932"/>
          </a:xfrm>
          <a:prstGeom prst="rect">
            <a:avLst/>
          </a:prstGeom>
          <a:ln>
            <a:solidFill>
              <a:srgbClr val="F489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4653135" y="2371292"/>
            <a:ext cx="1868742" cy="4597932"/>
          </a:xfrm>
          <a:prstGeom prst="rect">
            <a:avLst/>
          </a:prstGeom>
          <a:ln>
            <a:solidFill>
              <a:srgbClr val="C4D82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411581" y="2360712"/>
            <a:ext cx="1872208" cy="651520"/>
          </a:xfrm>
          <a:prstGeom prst="rect">
            <a:avLst/>
          </a:prstGeom>
          <a:solidFill>
            <a:srgbClr val="E7141C"/>
          </a:solidFill>
          <a:ln>
            <a:solidFill>
              <a:srgbClr val="E714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i="1" dirty="0">
                <a:solidFill>
                  <a:schemeClr val="bg1"/>
                </a:solidFill>
              </a:rPr>
              <a:t>Questions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30625" y="2360712"/>
            <a:ext cx="1872208" cy="651520"/>
          </a:xfrm>
          <a:prstGeom prst="rect">
            <a:avLst/>
          </a:prstGeom>
          <a:solidFill>
            <a:srgbClr val="F4891C"/>
          </a:solidFill>
          <a:ln>
            <a:solidFill>
              <a:srgbClr val="F4891C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i="1" dirty="0">
                <a:solidFill>
                  <a:schemeClr val="bg1"/>
                </a:solidFill>
              </a:rPr>
              <a:t>Opinions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649669" y="2360712"/>
            <a:ext cx="1872208" cy="651520"/>
          </a:xfrm>
          <a:prstGeom prst="rect">
            <a:avLst/>
          </a:prstGeom>
          <a:solidFill>
            <a:srgbClr val="C4D820"/>
          </a:solidFill>
          <a:ln>
            <a:solidFill>
              <a:srgbClr val="C4D82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000" b="1" i="1" dirty="0">
                <a:solidFill>
                  <a:schemeClr val="bg1"/>
                </a:solidFill>
              </a:rPr>
              <a:t>Challenges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5306" y="8241845"/>
            <a:ext cx="6106572" cy="527579"/>
          </a:xfrm>
          <a:prstGeom prst="rect">
            <a:avLst/>
          </a:prstGeom>
          <a:ln w="28575">
            <a:solidFill>
              <a:srgbClr val="E5050D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i="1" dirty="0"/>
              <a:t>Looking at the issues and opinions raised by your news item, try to predict the questions, opinions, and challenges that your group members might raise during your discussion.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11581" y="7031917"/>
            <a:ext cx="6148190" cy="1013975"/>
          </a:xfrm>
          <a:prstGeom prst="rect">
            <a:avLst/>
          </a:prstGeom>
          <a:ln w="28575">
            <a:solidFill>
              <a:srgbClr val="FBD208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00" i="1" dirty="0"/>
          </a:p>
        </p:txBody>
      </p:sp>
      <p:sp>
        <p:nvSpPr>
          <p:cNvPr id="15" name="Rectangle 14"/>
          <p:cNvSpPr/>
          <p:nvPr/>
        </p:nvSpPr>
        <p:spPr>
          <a:xfrm>
            <a:off x="411581" y="7031917"/>
            <a:ext cx="599072" cy="1013975"/>
          </a:xfrm>
          <a:prstGeom prst="rect">
            <a:avLst/>
          </a:prstGeom>
          <a:solidFill>
            <a:srgbClr val="FBD208"/>
          </a:solidFill>
          <a:ln>
            <a:solidFill>
              <a:srgbClr val="FBD20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b="1" i="1" dirty="0"/>
              <a:t>Research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EDE2736-B402-784F-0CF6-157EE840BBA2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21631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50520" y="1097280"/>
          <a:ext cx="6156960" cy="796376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8720">
                  <a:extLst>
                    <a:ext uri="{9D8B030D-6E8A-4147-A177-3AD203B41FA5}">
                      <a16:colId xmlns:a16="http://schemas.microsoft.com/office/drawing/2014/main" val="316255293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04467920"/>
                    </a:ext>
                  </a:extLst>
                </a:gridCol>
                <a:gridCol w="2077720">
                  <a:extLst>
                    <a:ext uri="{9D8B030D-6E8A-4147-A177-3AD203B41FA5}">
                      <a16:colId xmlns:a16="http://schemas.microsoft.com/office/drawing/2014/main" val="2822870767"/>
                    </a:ext>
                  </a:extLst>
                </a:gridCol>
                <a:gridCol w="2052320">
                  <a:extLst>
                    <a:ext uri="{9D8B030D-6E8A-4147-A177-3AD203B41FA5}">
                      <a16:colId xmlns:a16="http://schemas.microsoft.com/office/drawing/2014/main" val="1677895569"/>
                    </a:ext>
                  </a:extLst>
                </a:gridCol>
              </a:tblGrid>
              <a:tr h="515803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Discussion</a:t>
                      </a:r>
                      <a:r>
                        <a:rPr lang="en-GB" sz="1400" b="1" i="1" baseline="0" dirty="0"/>
                        <a:t> Skill</a:t>
                      </a:r>
                      <a:endParaRPr lang="en-GB" sz="14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2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Grade</a:t>
                      </a:r>
                      <a:endParaRPr lang="en-GB" sz="14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F9D20B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4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i="1" dirty="0"/>
                        <a:t>Target</a:t>
                      </a:r>
                      <a:endParaRPr lang="en-GB" sz="1400" b="1" i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3D71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204158"/>
                  </a:ext>
                </a:extLst>
              </a:tr>
              <a:tr h="481299">
                <a:tc rowSpan="5">
                  <a:txBody>
                    <a:bodyPr/>
                    <a:lstStyle/>
                    <a:p>
                      <a:pPr algn="ctr"/>
                      <a:r>
                        <a:rPr lang="en-GB" b="1" i="1" dirty="0"/>
                        <a:t>Open the discussion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Opens discussion with own views.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5298738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Develops answers from knowledge and research.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783269"/>
                  </a:ext>
                </a:extLst>
              </a:tr>
              <a:tr h="5916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States discussion topic clearly, with personal viewpoint / opinions.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6073695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Full, fluent responses extend discussion.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9073768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effectLst/>
                        </a:rPr>
                        <a:t>Challenges thinking with considered ideas and opinions.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92639442"/>
                  </a:ext>
                </a:extLst>
              </a:tr>
              <a:tr h="481299">
                <a:tc rowSpan="5">
                  <a:txBody>
                    <a:bodyPr/>
                    <a:lstStyle/>
                    <a:p>
                      <a:pPr algn="ctr"/>
                      <a:r>
                        <a:rPr lang="en-GB" b="1" i="1" dirty="0"/>
                        <a:t>Maintain the 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Maintains flow by asking relevant questions.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1008344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Maintains flow of discussion by asking for ideas and opinions.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450889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Extends debate by ongoing analysis of responses.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537773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Maintains group focus. Engages well with group.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3160862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Controls pace and group dynamics.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4570043"/>
                  </a:ext>
                </a:extLst>
              </a:tr>
              <a:tr h="481299">
                <a:tc rowSpan="5">
                  <a:txBody>
                    <a:bodyPr/>
                    <a:lstStyle/>
                    <a:p>
                      <a:pPr algn="ctr"/>
                      <a:r>
                        <a:rPr lang="en-GB" b="1" i="1" dirty="0"/>
                        <a:t>Summarise and conclude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Brief statement of views expressed during discussion.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1749169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Considered statement of views expressed during discussion.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873247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Summarises debate and draws conclusions.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3077123"/>
                  </a:ext>
                </a:extLst>
              </a:tr>
              <a:tr h="5916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Summarises debate with a considered statement of views and draws conclusions.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608010"/>
                  </a:ext>
                </a:extLst>
              </a:tr>
              <a:tr h="481299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/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1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Concise perceptive analysis, with reference to main contributions.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692573"/>
                  </a:ext>
                </a:extLst>
              </a:tr>
            </a:tbl>
          </a:graphicData>
        </a:graphic>
      </p:graphicFrame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>
          <a:xfrm>
            <a:off x="134634" y="9181404"/>
            <a:ext cx="780313" cy="527403"/>
          </a:xfrm>
        </p:spPr>
        <p:txBody>
          <a:bodyPr/>
          <a:lstStyle/>
          <a:p>
            <a:r>
              <a:rPr lang="en-US" dirty="0"/>
              <a:t>v2 10/11/2024</a:t>
            </a:r>
            <a:endParaRPr lang="en-GB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08823" y="9181404"/>
            <a:ext cx="2844313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254533" y="9181404"/>
            <a:ext cx="1118685" cy="527403"/>
          </a:xfrm>
        </p:spPr>
        <p:txBody>
          <a:bodyPr/>
          <a:lstStyle/>
          <a:p>
            <a:fld id="{EFC07C4F-4DD7-4452-9CBE-7B4BC77324C7}" type="slidenum">
              <a:rPr lang="en-GB" smtClean="0"/>
              <a:t>37</a:t>
            </a:fld>
            <a:endParaRPr lang="en-GB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E3992DD-E577-30F2-60FC-D265681B108A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7B7CF8F-3122-4B25-0774-7C372CE4A2A5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419494" y="92998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05540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38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/>
        </p:nvGraphicFramePr>
        <p:xfrm>
          <a:off x="268277" y="2031325"/>
          <a:ext cx="6408712" cy="67730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keep to strict time limits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summarise key information succinctly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describe and/or analyse the style of a news item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identify bias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identify key issues and viewpoints in a piece of writing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clearly and fluently, using pause and pace for effect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research in order to prepare for a debate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effectively lead and steer a discussion/debate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ensure the group stays focused on the discussion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18744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summarise others’ viewpoints and draw conclusions from a debate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75269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28E3021-8696-9236-A204-FD4C021E7045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32500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39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1835445" y="4088904"/>
            <a:ext cx="3168351" cy="2056651"/>
            <a:chOff x="6156176" y="4775069"/>
            <a:chExt cx="2186457" cy="148547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222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051328" y="4471592"/>
            <a:ext cx="2825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i="1" dirty="0"/>
              <a:t>Section 3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84C8B01-6F6C-174E-31DD-092ECCC14354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22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19147"/>
              </p:ext>
            </p:extLst>
          </p:nvPr>
        </p:nvGraphicFramePr>
        <p:xfrm>
          <a:off x="268277" y="2031326"/>
          <a:ext cx="6408712" cy="69282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64579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514711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conduct thorough and pertinent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draw reasoned conclusions from my research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structure a talk/presentation effectively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stick to a strict time-limit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notes efficiently (not reading from the page or over-relying on them)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in a natural, confident way about a topic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speak audibly and clearly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pace, pause and emphasis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supportive material effectively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18744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eye contact and body language to engage with the audience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775269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8B29011-D0A1-DC0C-8B39-3282A1818F36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26330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5724-DF5D-416E-A095-B37CCD28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568624"/>
            <a:ext cx="5915025" cy="527403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Contents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BFAD8-A9D1-4D71-AEFD-D3606DF6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19358-C54F-480C-B166-E536E0FE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ABBCF-7B6A-49F7-BBAE-6667F296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40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58E65A1-020C-42AF-A62D-582EA7145C16}"/>
              </a:ext>
            </a:extLst>
          </p:cNvPr>
          <p:cNvGraphicFramePr>
            <a:graphicFrameLocks noGrp="1"/>
          </p:cNvGraphicFramePr>
          <p:nvPr/>
        </p:nvGraphicFramePr>
        <p:xfrm>
          <a:off x="548680" y="2216697"/>
          <a:ext cx="5837832" cy="365245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117752">
                  <a:extLst>
                    <a:ext uri="{9D8B030D-6E8A-4147-A177-3AD203B41FA5}">
                      <a16:colId xmlns:a16="http://schemas.microsoft.com/office/drawing/2014/main" val="208631119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2264982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Section 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913871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55974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Making a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42-43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74470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Evaluating your Recommendation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7649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Exploring 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762900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Critical Approaches to Literature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27845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Strengths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and Weaknesses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6172344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Storyboard Template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4537466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Memorisation Techniques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9991985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Self or Peer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Assessment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2598459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i="1" dirty="0"/>
                        <a:t>51</a:t>
                      </a:r>
                      <a:endParaRPr lang="en-GB" i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9270982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EBF9FDDF-7E80-9ADA-7BF6-5979AEB22000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717986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41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390453"/>
              </p:ext>
            </p:extLst>
          </p:nvPr>
        </p:nvGraphicFramePr>
        <p:xfrm>
          <a:off x="268277" y="2031325"/>
          <a:ext cx="6408712" cy="5492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recommend a suitable text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introduce a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I can give a critical evaluation of a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read aloud from a text I am familiar with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read aloud with minimal reference to the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pause, pace, vocality and gesture appropriately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When reading, I can convey the mood of the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show my awareness of the audience when I read or recite a piece of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187441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2C6E9AD4-4003-951E-EDE5-C4BA74921054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4094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4144A-2AD5-4A94-9998-58871E4F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864091"/>
          </a:xfrm>
        </p:spPr>
        <p:txBody>
          <a:bodyPr/>
          <a:lstStyle/>
          <a:p>
            <a:r>
              <a:rPr lang="en-GB" b="1" i="1" dirty="0"/>
              <a:t>Making a Recommendation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8EEE2-A53E-4376-ABF9-4E039D791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3347C6-46D3-4720-8952-E4AE93B3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423A2A-BDF0-4FFA-A97C-E9464AD2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42</a:t>
            </a:fld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F82A4C4-C989-4AF8-8CAF-78EBD6A2755E}"/>
              </a:ext>
            </a:extLst>
          </p:cNvPr>
          <p:cNvSpPr/>
          <p:nvPr/>
        </p:nvSpPr>
        <p:spPr>
          <a:xfrm>
            <a:off x="260648" y="2288699"/>
            <a:ext cx="6336704" cy="3096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/>
              <a:t>What might we recommend to other people?</a:t>
            </a:r>
          </a:p>
          <a:p>
            <a:r>
              <a:rPr lang="en-GB" sz="1200" i="1" dirty="0">
                <a:solidFill>
                  <a:srgbClr val="E5141B"/>
                </a:solidFill>
              </a:rPr>
              <a:t>Come up with as many as you can! E.g. Books, hotels, restaurants</a:t>
            </a:r>
          </a:p>
          <a:p>
            <a:pPr algn="ctr"/>
            <a:endParaRPr lang="en-GB" sz="12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2B5018-1309-4BD1-A5CB-832B7FFD3CA9}"/>
              </a:ext>
            </a:extLst>
          </p:cNvPr>
          <p:cNvSpPr/>
          <p:nvPr/>
        </p:nvSpPr>
        <p:spPr>
          <a:xfrm>
            <a:off x="260649" y="5689849"/>
            <a:ext cx="6336704" cy="309634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GB" sz="1200" dirty="0"/>
              <a:t>Think about what happens when you are making a recommendation to somebody – what do you include? What language are you using?</a:t>
            </a:r>
          </a:p>
          <a:p>
            <a:r>
              <a:rPr lang="en-GB" sz="1200" i="1" dirty="0">
                <a:solidFill>
                  <a:srgbClr val="E5141B"/>
                </a:solidFill>
              </a:rPr>
              <a:t>Come up with as many as you can! E.g. Facts, examples, supporting images</a:t>
            </a:r>
          </a:p>
          <a:p>
            <a:pPr algn="ctr"/>
            <a:endParaRPr lang="en-GB" sz="12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0619A00-096F-01C1-67F3-4DB498B7E5CD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4458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4144A-2AD5-4A94-9998-58871E4F0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864091"/>
          </a:xfrm>
        </p:spPr>
        <p:txBody>
          <a:bodyPr/>
          <a:lstStyle/>
          <a:p>
            <a:r>
              <a:rPr lang="en-GB" b="1" i="1" dirty="0"/>
              <a:t>Making a Recommendation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18EEE2-A53E-4376-ABF9-4E039D791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3347C6-46D3-4720-8952-E4AE93B3D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423A2A-BDF0-4FFA-A97C-E9464AD26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43</a:t>
            </a:fld>
            <a:endParaRPr lang="en-GB"/>
          </a:p>
        </p:txBody>
      </p:sp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CD856F64-254C-4348-970D-61F64EFB39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5114941"/>
              </p:ext>
            </p:extLst>
          </p:nvPr>
        </p:nvGraphicFramePr>
        <p:xfrm>
          <a:off x="332656" y="2216696"/>
          <a:ext cx="6264696" cy="61686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66174">
                  <a:extLst>
                    <a:ext uri="{9D8B030D-6E8A-4147-A177-3AD203B41FA5}">
                      <a16:colId xmlns:a16="http://schemas.microsoft.com/office/drawing/2014/main" val="1886001726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2489898905"/>
                    </a:ext>
                  </a:extLst>
                </a:gridCol>
                <a:gridCol w="1530170">
                  <a:extLst>
                    <a:ext uri="{9D8B030D-6E8A-4147-A177-3AD203B41FA5}">
                      <a16:colId xmlns:a16="http://schemas.microsoft.com/office/drawing/2014/main" val="2318204771"/>
                    </a:ext>
                  </a:extLst>
                </a:gridCol>
                <a:gridCol w="1566174">
                  <a:extLst>
                    <a:ext uri="{9D8B030D-6E8A-4147-A177-3AD203B41FA5}">
                      <a16:colId xmlns:a16="http://schemas.microsoft.com/office/drawing/2014/main" val="258538676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Text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Suitable?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Reasoning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87459828"/>
                  </a:ext>
                </a:extLst>
              </a:tr>
              <a:tr h="1104123"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306931"/>
                  </a:ext>
                </a:extLst>
              </a:tr>
              <a:tr h="1104123"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09826883"/>
                  </a:ext>
                </a:extLst>
              </a:tr>
              <a:tr h="1104123"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95370234"/>
                  </a:ext>
                </a:extLst>
              </a:tr>
              <a:tr h="1104123"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0208559"/>
                  </a:ext>
                </a:extLst>
              </a:tr>
              <a:tr h="1104123">
                <a:tc>
                  <a:txBody>
                    <a:bodyPr/>
                    <a:lstStyle/>
                    <a:p>
                      <a:pPr algn="ctr"/>
                      <a:endParaRPr lang="en-GB" sz="1400" b="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200721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0648" y="8553400"/>
            <a:ext cx="633670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i="1" dirty="0">
                <a:solidFill>
                  <a:srgbClr val="E7141C"/>
                </a:solidFill>
              </a:rPr>
              <a:t>Use this grid to collate your ideas and work together to assess their suitability for a ‘Literary Recommendation’.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360598-BA64-B7C6-7462-E8ECAAB7D78B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80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56" y="1496617"/>
            <a:ext cx="6192688" cy="792088"/>
          </a:xfrm>
        </p:spPr>
        <p:txBody>
          <a:bodyPr/>
          <a:lstStyle/>
          <a:p>
            <a:r>
              <a:rPr lang="en-GB" b="1" i="1" dirty="0"/>
              <a:t>Evaluating your Recommendation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44</a:t>
            </a:fld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335179" y="2712532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What is the text about?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3727" y="3843627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What are the main themes and how are they explored?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2656" y="2196907"/>
            <a:ext cx="3921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i="1" dirty="0"/>
              <a:t>Questions to consider: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33727" y="5094498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Do any of the events or characters resonate with you, personally?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27" y="6345368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How did you discover the text?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3727" y="7596237"/>
            <a:ext cx="619268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Have there been any controversies or debates around your choice?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0244006-E928-13BE-1D86-9849BAD85F4E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63730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2656" y="1496616"/>
            <a:ext cx="5915025" cy="1008107"/>
          </a:xfrm>
        </p:spPr>
        <p:txBody>
          <a:bodyPr/>
          <a:lstStyle/>
          <a:p>
            <a:r>
              <a:rPr lang="en-GB" b="1" i="1" dirty="0"/>
              <a:t>Exploring Context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45</a:t>
            </a:fld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332656" y="2648744"/>
            <a:ext cx="2957512" cy="2870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Historical/Social 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0168" y="2648744"/>
            <a:ext cx="2957512" cy="2870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Canonical</a:t>
            </a:r>
          </a:p>
        </p:txBody>
      </p:sp>
      <p:sp>
        <p:nvSpPr>
          <p:cNvPr id="9" name="Rectangle 8"/>
          <p:cNvSpPr/>
          <p:nvPr/>
        </p:nvSpPr>
        <p:spPr>
          <a:xfrm>
            <a:off x="332656" y="5531783"/>
            <a:ext cx="2975084" cy="2870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GB" sz="1200" dirty="0"/>
              <a:t>Cultural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0168" y="5531783"/>
            <a:ext cx="2957512" cy="28702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b"/>
          <a:lstStyle/>
          <a:p>
            <a:pPr algn="ctr"/>
            <a:r>
              <a:rPr lang="en-GB" sz="1200" dirty="0"/>
              <a:t>Ideological</a:t>
            </a:r>
          </a:p>
        </p:txBody>
      </p:sp>
      <p:sp>
        <p:nvSpPr>
          <p:cNvPr id="6" name="Rectangle 5"/>
          <p:cNvSpPr/>
          <p:nvPr/>
        </p:nvSpPr>
        <p:spPr>
          <a:xfrm>
            <a:off x="2310317" y="5260622"/>
            <a:ext cx="1944216" cy="64807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b="1" i="1" dirty="0"/>
              <a:t>CONTEXTS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ADF63B-BA46-F9CD-761D-852FC79A5FD0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05797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D1752-C7B1-4EC7-9342-C4814183F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496616"/>
            <a:ext cx="5915025" cy="489325"/>
          </a:xfrm>
        </p:spPr>
        <p:txBody>
          <a:bodyPr>
            <a:normAutofit fontScale="90000"/>
          </a:bodyPr>
          <a:lstStyle/>
          <a:p>
            <a:r>
              <a:rPr lang="en-GB" b="1" i="1" dirty="0"/>
              <a:t>Critical Approaches to Literature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1ECDE8-731F-47EF-B7D0-A06D3F5EA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7FFE19-2DDB-40C8-AF8D-92D553409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8CB1BF-6F2B-48F7-A84C-F025611C8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46</a:t>
            </a:fld>
            <a:endParaRPr lang="en-GB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4F34251-6A55-4AE9-91A0-CBD3A14DFC0D}"/>
              </a:ext>
            </a:extLst>
          </p:cNvPr>
          <p:cNvGrpSpPr/>
          <p:nvPr/>
        </p:nvGrpSpPr>
        <p:grpSpPr>
          <a:xfrm>
            <a:off x="378980" y="2000672"/>
            <a:ext cx="6191075" cy="5579421"/>
            <a:chOff x="260648" y="2136149"/>
            <a:chExt cx="5311319" cy="6926214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95DB27C9-1734-42AF-A27E-0DC232AC62F0}"/>
                </a:ext>
              </a:extLst>
            </p:cNvPr>
            <p:cNvSpPr/>
            <p:nvPr/>
          </p:nvSpPr>
          <p:spPr>
            <a:xfrm>
              <a:off x="260648" y="2136149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Feminist/Gender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C776D0A7-C48A-4EBC-8B2A-5A6B9E2BA662}"/>
                </a:ext>
              </a:extLst>
            </p:cNvPr>
            <p:cNvSpPr/>
            <p:nvPr/>
          </p:nvSpPr>
          <p:spPr>
            <a:xfrm>
              <a:off x="260648" y="4487436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Psychoanalytical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7DD20BF-E562-4769-9ED8-B8F6C1754ED0}"/>
                </a:ext>
              </a:extLst>
            </p:cNvPr>
            <p:cNvSpPr/>
            <p:nvPr/>
          </p:nvSpPr>
          <p:spPr>
            <a:xfrm>
              <a:off x="2979679" y="2136149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Marxist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8D852BA1-0A29-4EE5-BECE-C67A319675AB}"/>
                </a:ext>
              </a:extLst>
            </p:cNvPr>
            <p:cNvSpPr/>
            <p:nvPr/>
          </p:nvSpPr>
          <p:spPr>
            <a:xfrm>
              <a:off x="2979679" y="4487436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Historical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D119B632-61A9-4A46-ACE2-B9487A45E7E2}"/>
                </a:ext>
              </a:extLst>
            </p:cNvPr>
            <p:cNvSpPr/>
            <p:nvPr/>
          </p:nvSpPr>
          <p:spPr>
            <a:xfrm>
              <a:off x="2979679" y="6830115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Reader-response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9B07763-9EA0-4C21-B553-2BB636E8EDEB}"/>
                </a:ext>
              </a:extLst>
            </p:cNvPr>
            <p:cNvSpPr/>
            <p:nvPr/>
          </p:nvSpPr>
          <p:spPr>
            <a:xfrm>
              <a:off x="260648" y="6830115"/>
              <a:ext cx="2592288" cy="2232248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GB" sz="1200" dirty="0"/>
                <a:t>Biographical</a:t>
              </a:r>
            </a:p>
          </p:txBody>
        </p:sp>
      </p:grpSp>
      <p:sp>
        <p:nvSpPr>
          <p:cNvPr id="13" name="Rectangle 12">
            <a:extLst>
              <a:ext uri="{FF2B5EF4-FFF2-40B4-BE49-F238E27FC236}">
                <a16:creationId xmlns:a16="http://schemas.microsoft.com/office/drawing/2014/main" id="{2DF9B1A8-C27B-43A5-B856-892CB5CF480D}"/>
              </a:ext>
            </a:extLst>
          </p:cNvPr>
          <p:cNvSpPr/>
          <p:nvPr/>
        </p:nvSpPr>
        <p:spPr>
          <a:xfrm>
            <a:off x="378980" y="7682919"/>
            <a:ext cx="6191075" cy="13608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Other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90AC603-CBA2-6DBC-7F4C-BFB1C98A72A5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555248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A90AE56-3F28-4A98-A6CA-7EC9DD8C52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0008AA-EB92-4DCE-8583-80EA565353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7C3432F-EAC3-43F2-878B-060A8009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47</a:t>
            </a:fld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B0D0F99-CB12-45B9-A212-6805E8E7E04F}"/>
              </a:ext>
            </a:extLst>
          </p:cNvPr>
          <p:cNvGrpSpPr/>
          <p:nvPr/>
        </p:nvGrpSpPr>
        <p:grpSpPr>
          <a:xfrm>
            <a:off x="437569" y="2216696"/>
            <a:ext cx="5982862" cy="6480717"/>
            <a:chOff x="403650" y="2629176"/>
            <a:chExt cx="8336696" cy="3752152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813EE46-08C0-4882-8DA8-A6777DC1DE5E}"/>
                </a:ext>
              </a:extLst>
            </p:cNvPr>
            <p:cNvSpPr txBox="1"/>
            <p:nvPr/>
          </p:nvSpPr>
          <p:spPr>
            <a:xfrm>
              <a:off x="403650" y="2629176"/>
              <a:ext cx="4168348" cy="458597"/>
            </a:xfrm>
            <a:prstGeom prst="rect">
              <a:avLst/>
            </a:prstGeom>
            <a:solidFill>
              <a:srgbClr val="C2D720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2400" b="1" i="1" dirty="0"/>
                <a:t>Strengths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872BB1AF-29E8-4913-8D93-8E678E01BD16}"/>
                </a:ext>
              </a:extLst>
            </p:cNvPr>
            <p:cNvSpPr txBox="1"/>
            <p:nvPr/>
          </p:nvSpPr>
          <p:spPr>
            <a:xfrm>
              <a:off x="4571998" y="2629176"/>
              <a:ext cx="4168348" cy="462055"/>
            </a:xfrm>
            <a:prstGeom prst="rect">
              <a:avLst/>
            </a:prstGeom>
            <a:solidFill>
              <a:srgbClr val="FCD308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GB" sz="2400" b="1" i="1" dirty="0"/>
                <a:t>Weaknesses</a:t>
              </a: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FE0B5F0-CD34-4FA1-9B47-D07D40C1499F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0" y="2636912"/>
              <a:ext cx="0" cy="374441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6B86FC3-D1AD-4E11-9C0C-032249DD5BB1}"/>
              </a:ext>
            </a:extLst>
          </p:cNvPr>
          <p:cNvCxnSpPr/>
          <p:nvPr/>
        </p:nvCxnSpPr>
        <p:spPr>
          <a:xfrm>
            <a:off x="437569" y="3008785"/>
            <a:ext cx="59828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3FE8058-7926-4592-B543-9313501C8837}"/>
              </a:ext>
            </a:extLst>
          </p:cNvPr>
          <p:cNvSpPr txBox="1"/>
          <p:nvPr/>
        </p:nvSpPr>
        <p:spPr>
          <a:xfrm>
            <a:off x="385112" y="1467500"/>
            <a:ext cx="60877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i="1" dirty="0"/>
              <a:t>Evaluate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B145434-A076-8779-6A41-FA935F93FAB8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158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0AD1B3-6F7A-550C-C508-CE25EF6CE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99E27DA-082E-9388-5669-751DBF4FF6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48</a:t>
            </a:fld>
            <a:endParaRPr lang="en-GB"/>
          </a:p>
        </p:txBody>
      </p:sp>
      <p:pic>
        <p:nvPicPr>
          <p:cNvPr id="4" name="Picture 3" descr="Shape&#10;&#10;Description automatically generated with medium confidence">
            <a:extLst>
              <a:ext uri="{FF2B5EF4-FFF2-40B4-BE49-F238E27FC236}">
                <a16:creationId xmlns:a16="http://schemas.microsoft.com/office/drawing/2014/main" id="{D237F507-878E-DD0F-D88D-92632C7299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464224" y="2211900"/>
            <a:ext cx="7786454" cy="619268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2CECD76-6D2D-B33A-BB82-2098260D1301}"/>
              </a:ext>
            </a:extLst>
          </p:cNvPr>
          <p:cNvSpPr txBox="1"/>
          <p:nvPr/>
        </p:nvSpPr>
        <p:spPr>
          <a:xfrm>
            <a:off x="332658" y="920552"/>
            <a:ext cx="36724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i="1" dirty="0"/>
              <a:t>Storyboard Template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B3A0656-CCCB-A7E9-F3E3-0A42C6794521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31B9A5-80F7-46AC-5CED-C7E857B06D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010508" y="9234272"/>
            <a:ext cx="2700297" cy="527403"/>
          </a:xfrm>
        </p:spPr>
        <p:txBody>
          <a:bodyPr/>
          <a:lstStyle/>
          <a:p>
            <a:r>
              <a:rPr lang="en-US" dirty="0"/>
              <a:t>ESB-RES-C162  Level 3 Certificate in Speech (Grade 8) Learner Workbook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4691133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A260F5-A1FA-424B-9667-8B68DF478B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121" y="1372883"/>
            <a:ext cx="5915025" cy="864091"/>
          </a:xfrm>
        </p:spPr>
        <p:txBody>
          <a:bodyPr/>
          <a:lstStyle/>
          <a:p>
            <a:r>
              <a:rPr lang="en-GB" b="1" i="1" dirty="0"/>
              <a:t>Familiarisation Techniques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37CF2F1-A8EB-4D20-98C5-E1FBF328E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26F7F9-A56D-4D8F-B1B4-743CDFD3F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C27B0F-DF03-4A1B-8848-040F20A64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49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FB44AA69-7024-44DB-9761-465D93E683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4182348"/>
              </p:ext>
            </p:extLst>
          </p:nvPr>
        </p:nvGraphicFramePr>
        <p:xfrm>
          <a:off x="332657" y="2182616"/>
          <a:ext cx="6192687" cy="69987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4229">
                  <a:extLst>
                    <a:ext uri="{9D8B030D-6E8A-4147-A177-3AD203B41FA5}">
                      <a16:colId xmlns:a16="http://schemas.microsoft.com/office/drawing/2014/main" val="3367561094"/>
                    </a:ext>
                  </a:extLst>
                </a:gridCol>
                <a:gridCol w="2064229">
                  <a:extLst>
                    <a:ext uri="{9D8B030D-6E8A-4147-A177-3AD203B41FA5}">
                      <a16:colId xmlns:a16="http://schemas.microsoft.com/office/drawing/2014/main" val="3981614749"/>
                    </a:ext>
                  </a:extLst>
                </a:gridCol>
                <a:gridCol w="2064229">
                  <a:extLst>
                    <a:ext uri="{9D8B030D-6E8A-4147-A177-3AD203B41FA5}">
                      <a16:colId xmlns:a16="http://schemas.microsoft.com/office/drawing/2014/main" val="304244298"/>
                    </a:ext>
                  </a:extLst>
                </a:gridCol>
              </a:tblGrid>
              <a:tr h="399546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Method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Tried it?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Does it work for you?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3761486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r>
                        <a:rPr lang="en-GB" sz="1400" dirty="0"/>
                        <a:t>Repeating each line x6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9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843217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r>
                        <a:rPr lang="en-GB" sz="1400" dirty="0"/>
                        <a:t>Cover up and write it out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6163957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r>
                        <a:rPr lang="en-GB" sz="1400" dirty="0"/>
                        <a:t>Record and speak along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0000165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r>
                        <a:rPr lang="en-GB" sz="1400" dirty="0"/>
                        <a:t>Record and listen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531005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r>
                        <a:rPr lang="en-GB" sz="1400" dirty="0"/>
                        <a:t>Storyboard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0536524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7236031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7838387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47178"/>
                  </a:ext>
                </a:extLst>
              </a:tr>
              <a:tr h="733249"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9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3726222"/>
                  </a:ext>
                </a:extLst>
              </a:tr>
            </a:tbl>
          </a:graphicData>
        </a:graphic>
      </p:graphicFrame>
      <p:pic>
        <p:nvPicPr>
          <p:cNvPr id="8" name="Graphic 7" descr="Sad face outline with solid fill">
            <a:extLst>
              <a:ext uri="{FF2B5EF4-FFF2-40B4-BE49-F238E27FC236}">
                <a16:creationId xmlns:a16="http://schemas.microsoft.com/office/drawing/2014/main" id="{57D7D5CF-EF47-4B61-82FB-974232CDDC5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01043" y="2629786"/>
            <a:ext cx="644400" cy="644400"/>
          </a:xfrm>
          <a:prstGeom prst="rect">
            <a:avLst/>
          </a:prstGeom>
        </p:spPr>
      </p:pic>
      <p:pic>
        <p:nvPicPr>
          <p:cNvPr id="10" name="Graphic 9" descr="Grinning face outline with solid fill">
            <a:extLst>
              <a:ext uri="{FF2B5EF4-FFF2-40B4-BE49-F238E27FC236}">
                <a16:creationId xmlns:a16="http://schemas.microsoft.com/office/drawing/2014/main" id="{31355170-37E8-40E4-B6EF-BF2F4C22F62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4577" y="2602519"/>
            <a:ext cx="645635" cy="645635"/>
          </a:xfrm>
          <a:prstGeom prst="rect">
            <a:avLst/>
          </a:prstGeom>
        </p:spPr>
      </p:pic>
      <p:pic>
        <p:nvPicPr>
          <p:cNvPr id="12" name="Graphic 11" descr="Neutral face outline with solid fill">
            <a:extLst>
              <a:ext uri="{FF2B5EF4-FFF2-40B4-BE49-F238E27FC236}">
                <a16:creationId xmlns:a16="http://schemas.microsoft.com/office/drawing/2014/main" id="{8185C39D-75FE-40EB-B15D-267DC968DA9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7193" y="2628553"/>
            <a:ext cx="645635" cy="645635"/>
          </a:xfrm>
          <a:prstGeom prst="rect">
            <a:avLst/>
          </a:prstGeom>
        </p:spPr>
      </p:pic>
      <p:pic>
        <p:nvPicPr>
          <p:cNvPr id="13" name="Graphic 12" descr="Sad face outline with solid fill">
            <a:extLst>
              <a:ext uri="{FF2B5EF4-FFF2-40B4-BE49-F238E27FC236}">
                <a16:creationId xmlns:a16="http://schemas.microsoft.com/office/drawing/2014/main" id="{0107120E-1F2A-4481-8955-A1276D6342A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01043" y="3347708"/>
            <a:ext cx="644400" cy="644400"/>
          </a:xfrm>
          <a:prstGeom prst="rect">
            <a:avLst/>
          </a:prstGeom>
        </p:spPr>
      </p:pic>
      <p:pic>
        <p:nvPicPr>
          <p:cNvPr id="14" name="Graphic 13" descr="Grinning face outline with solid fill">
            <a:extLst>
              <a:ext uri="{FF2B5EF4-FFF2-40B4-BE49-F238E27FC236}">
                <a16:creationId xmlns:a16="http://schemas.microsoft.com/office/drawing/2014/main" id="{381B5047-8355-4B88-BF3D-AAF5123CB7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4577" y="3372507"/>
            <a:ext cx="645635" cy="645635"/>
          </a:xfrm>
          <a:prstGeom prst="rect">
            <a:avLst/>
          </a:prstGeom>
        </p:spPr>
      </p:pic>
      <p:pic>
        <p:nvPicPr>
          <p:cNvPr id="15" name="Graphic 14" descr="Neutral face outline with solid fill">
            <a:extLst>
              <a:ext uri="{FF2B5EF4-FFF2-40B4-BE49-F238E27FC236}">
                <a16:creationId xmlns:a16="http://schemas.microsoft.com/office/drawing/2014/main" id="{3F13601E-BADF-4C47-91E6-F90A651C5F2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7193" y="3346474"/>
            <a:ext cx="645635" cy="645635"/>
          </a:xfrm>
          <a:prstGeom prst="rect">
            <a:avLst/>
          </a:prstGeom>
        </p:spPr>
      </p:pic>
      <p:pic>
        <p:nvPicPr>
          <p:cNvPr id="16" name="Graphic 15" descr="Sad face outline with solid fill">
            <a:extLst>
              <a:ext uri="{FF2B5EF4-FFF2-40B4-BE49-F238E27FC236}">
                <a16:creationId xmlns:a16="http://schemas.microsoft.com/office/drawing/2014/main" id="{A5B26743-B4D0-4112-94FC-5D30E8C0654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9259" y="4117694"/>
            <a:ext cx="644400" cy="644400"/>
          </a:xfrm>
          <a:prstGeom prst="rect">
            <a:avLst/>
          </a:prstGeom>
        </p:spPr>
      </p:pic>
      <p:pic>
        <p:nvPicPr>
          <p:cNvPr id="17" name="Graphic 16" descr="Grinning face outline with solid fill">
            <a:extLst>
              <a:ext uri="{FF2B5EF4-FFF2-40B4-BE49-F238E27FC236}">
                <a16:creationId xmlns:a16="http://schemas.microsoft.com/office/drawing/2014/main" id="{A8D193BA-6E66-4BEA-8A98-C35C22DA5C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2793" y="4116460"/>
            <a:ext cx="645635" cy="645635"/>
          </a:xfrm>
          <a:prstGeom prst="rect">
            <a:avLst/>
          </a:prstGeom>
        </p:spPr>
      </p:pic>
      <p:pic>
        <p:nvPicPr>
          <p:cNvPr id="18" name="Graphic 17" descr="Neutral face outline with solid fill">
            <a:extLst>
              <a:ext uri="{FF2B5EF4-FFF2-40B4-BE49-F238E27FC236}">
                <a16:creationId xmlns:a16="http://schemas.microsoft.com/office/drawing/2014/main" id="{B9EA5D53-9CA8-49B0-931F-F0928623661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5408" y="4116460"/>
            <a:ext cx="645635" cy="645635"/>
          </a:xfrm>
          <a:prstGeom prst="rect">
            <a:avLst/>
          </a:prstGeom>
        </p:spPr>
      </p:pic>
      <p:pic>
        <p:nvPicPr>
          <p:cNvPr id="19" name="Graphic 18" descr="Sad face outline with solid fill">
            <a:extLst>
              <a:ext uri="{FF2B5EF4-FFF2-40B4-BE49-F238E27FC236}">
                <a16:creationId xmlns:a16="http://schemas.microsoft.com/office/drawing/2014/main" id="{4747F83F-1E60-4C48-B78E-E2965C8C07C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9259" y="4802061"/>
            <a:ext cx="644400" cy="644400"/>
          </a:xfrm>
          <a:prstGeom prst="rect">
            <a:avLst/>
          </a:prstGeom>
        </p:spPr>
      </p:pic>
      <p:pic>
        <p:nvPicPr>
          <p:cNvPr id="20" name="Graphic 19" descr="Grinning face outline with solid fill">
            <a:extLst>
              <a:ext uri="{FF2B5EF4-FFF2-40B4-BE49-F238E27FC236}">
                <a16:creationId xmlns:a16="http://schemas.microsoft.com/office/drawing/2014/main" id="{18E71994-CE18-4375-98B5-9B19E4C8577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2793" y="4774794"/>
            <a:ext cx="645635" cy="645635"/>
          </a:xfrm>
          <a:prstGeom prst="rect">
            <a:avLst/>
          </a:prstGeom>
        </p:spPr>
      </p:pic>
      <p:pic>
        <p:nvPicPr>
          <p:cNvPr id="21" name="Graphic 20" descr="Neutral face outline with solid fill">
            <a:extLst>
              <a:ext uri="{FF2B5EF4-FFF2-40B4-BE49-F238E27FC236}">
                <a16:creationId xmlns:a16="http://schemas.microsoft.com/office/drawing/2014/main" id="{2F824C5D-D3F5-495E-8237-ACBEFB86DDD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5408" y="4800827"/>
            <a:ext cx="645635" cy="645635"/>
          </a:xfrm>
          <a:prstGeom prst="rect">
            <a:avLst/>
          </a:prstGeom>
        </p:spPr>
      </p:pic>
      <p:pic>
        <p:nvPicPr>
          <p:cNvPr id="22" name="Graphic 21" descr="Sad face outline with solid fill">
            <a:extLst>
              <a:ext uri="{FF2B5EF4-FFF2-40B4-BE49-F238E27FC236}">
                <a16:creationId xmlns:a16="http://schemas.microsoft.com/office/drawing/2014/main" id="{F908A74B-3887-4A5F-98D2-A13F7EEDBE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9259" y="5519983"/>
            <a:ext cx="644400" cy="644400"/>
          </a:xfrm>
          <a:prstGeom prst="rect">
            <a:avLst/>
          </a:prstGeom>
        </p:spPr>
      </p:pic>
      <p:pic>
        <p:nvPicPr>
          <p:cNvPr id="23" name="Graphic 22" descr="Grinning face outline with solid fill">
            <a:extLst>
              <a:ext uri="{FF2B5EF4-FFF2-40B4-BE49-F238E27FC236}">
                <a16:creationId xmlns:a16="http://schemas.microsoft.com/office/drawing/2014/main" id="{4CC56003-C2F1-4712-8951-12AF8C21D9B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2793" y="5544781"/>
            <a:ext cx="645635" cy="645635"/>
          </a:xfrm>
          <a:prstGeom prst="rect">
            <a:avLst/>
          </a:prstGeom>
        </p:spPr>
      </p:pic>
      <p:pic>
        <p:nvPicPr>
          <p:cNvPr id="24" name="Graphic 23" descr="Neutral face outline with solid fill">
            <a:extLst>
              <a:ext uri="{FF2B5EF4-FFF2-40B4-BE49-F238E27FC236}">
                <a16:creationId xmlns:a16="http://schemas.microsoft.com/office/drawing/2014/main" id="{C2611C25-B651-4D63-88E1-DF161758187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5408" y="5518750"/>
            <a:ext cx="645635" cy="645635"/>
          </a:xfrm>
          <a:prstGeom prst="rect">
            <a:avLst/>
          </a:prstGeom>
        </p:spPr>
      </p:pic>
      <p:pic>
        <p:nvPicPr>
          <p:cNvPr id="25" name="Graphic 24" descr="Sad face outline with solid fill">
            <a:extLst>
              <a:ext uri="{FF2B5EF4-FFF2-40B4-BE49-F238E27FC236}">
                <a16:creationId xmlns:a16="http://schemas.microsoft.com/office/drawing/2014/main" id="{334DB3B9-1E83-438C-8450-FD7E7A5EB9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7475" y="6289969"/>
            <a:ext cx="644400" cy="644400"/>
          </a:xfrm>
          <a:prstGeom prst="rect">
            <a:avLst/>
          </a:prstGeom>
        </p:spPr>
      </p:pic>
      <p:pic>
        <p:nvPicPr>
          <p:cNvPr id="26" name="Graphic 25" descr="Grinning face outline with solid fill">
            <a:extLst>
              <a:ext uri="{FF2B5EF4-FFF2-40B4-BE49-F238E27FC236}">
                <a16:creationId xmlns:a16="http://schemas.microsoft.com/office/drawing/2014/main" id="{776DEF1F-2A89-4582-8560-32948C96CFD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1008" y="6288734"/>
            <a:ext cx="645635" cy="645635"/>
          </a:xfrm>
          <a:prstGeom prst="rect">
            <a:avLst/>
          </a:prstGeom>
        </p:spPr>
      </p:pic>
      <p:pic>
        <p:nvPicPr>
          <p:cNvPr id="27" name="Graphic 26" descr="Neutral face outline with solid fill">
            <a:extLst>
              <a:ext uri="{FF2B5EF4-FFF2-40B4-BE49-F238E27FC236}">
                <a16:creationId xmlns:a16="http://schemas.microsoft.com/office/drawing/2014/main" id="{8EB06A60-9800-4CAE-94E1-69C070BC3D1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3624" y="6288736"/>
            <a:ext cx="645635" cy="645635"/>
          </a:xfrm>
          <a:prstGeom prst="rect">
            <a:avLst/>
          </a:prstGeom>
        </p:spPr>
      </p:pic>
      <p:pic>
        <p:nvPicPr>
          <p:cNvPr id="28" name="Graphic 27" descr="Sad face outline with solid fill">
            <a:extLst>
              <a:ext uri="{FF2B5EF4-FFF2-40B4-BE49-F238E27FC236}">
                <a16:creationId xmlns:a16="http://schemas.microsoft.com/office/drawing/2014/main" id="{28472097-3DF9-4D41-B9C3-826AEB401CB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7475" y="7009700"/>
            <a:ext cx="644400" cy="644400"/>
          </a:xfrm>
          <a:prstGeom prst="rect">
            <a:avLst/>
          </a:prstGeom>
        </p:spPr>
      </p:pic>
      <p:pic>
        <p:nvPicPr>
          <p:cNvPr id="29" name="Graphic 28" descr="Grinning face outline with solid fill">
            <a:extLst>
              <a:ext uri="{FF2B5EF4-FFF2-40B4-BE49-F238E27FC236}">
                <a16:creationId xmlns:a16="http://schemas.microsoft.com/office/drawing/2014/main" id="{F8EDCAA6-255D-40B7-98A3-1858D105FAE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1008" y="6982432"/>
            <a:ext cx="645635" cy="645635"/>
          </a:xfrm>
          <a:prstGeom prst="rect">
            <a:avLst/>
          </a:prstGeom>
        </p:spPr>
      </p:pic>
      <p:pic>
        <p:nvPicPr>
          <p:cNvPr id="30" name="Graphic 29" descr="Neutral face outline with solid fill">
            <a:extLst>
              <a:ext uri="{FF2B5EF4-FFF2-40B4-BE49-F238E27FC236}">
                <a16:creationId xmlns:a16="http://schemas.microsoft.com/office/drawing/2014/main" id="{EAA37B4D-DD73-4837-80AD-CD602D397FF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3624" y="7008466"/>
            <a:ext cx="645635" cy="645635"/>
          </a:xfrm>
          <a:prstGeom prst="rect">
            <a:avLst/>
          </a:prstGeom>
        </p:spPr>
      </p:pic>
      <p:pic>
        <p:nvPicPr>
          <p:cNvPr id="31" name="Graphic 30" descr="Sad face outline with solid fill">
            <a:extLst>
              <a:ext uri="{FF2B5EF4-FFF2-40B4-BE49-F238E27FC236}">
                <a16:creationId xmlns:a16="http://schemas.microsoft.com/office/drawing/2014/main" id="{ACE9DDD9-1383-4E5B-A7BB-6850D01C69B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7475" y="7727622"/>
            <a:ext cx="644400" cy="644400"/>
          </a:xfrm>
          <a:prstGeom prst="rect">
            <a:avLst/>
          </a:prstGeom>
        </p:spPr>
      </p:pic>
      <p:pic>
        <p:nvPicPr>
          <p:cNvPr id="32" name="Graphic 31" descr="Grinning face outline with solid fill">
            <a:extLst>
              <a:ext uri="{FF2B5EF4-FFF2-40B4-BE49-F238E27FC236}">
                <a16:creationId xmlns:a16="http://schemas.microsoft.com/office/drawing/2014/main" id="{24E3366B-28CC-406C-BD44-EBE8F6A6E56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11008" y="7752420"/>
            <a:ext cx="645635" cy="645635"/>
          </a:xfrm>
          <a:prstGeom prst="rect">
            <a:avLst/>
          </a:prstGeom>
        </p:spPr>
      </p:pic>
      <p:pic>
        <p:nvPicPr>
          <p:cNvPr id="33" name="Graphic 32" descr="Neutral face outline with solid fill">
            <a:extLst>
              <a:ext uri="{FF2B5EF4-FFF2-40B4-BE49-F238E27FC236}">
                <a16:creationId xmlns:a16="http://schemas.microsoft.com/office/drawing/2014/main" id="{EA521DB2-99F9-4FF2-9C48-2F05B4C1C5AA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3624" y="7726388"/>
            <a:ext cx="645635" cy="645635"/>
          </a:xfrm>
          <a:prstGeom prst="rect">
            <a:avLst/>
          </a:prstGeom>
        </p:spPr>
      </p:pic>
      <p:pic>
        <p:nvPicPr>
          <p:cNvPr id="34" name="Graphic 33" descr="Sad face outline with solid fill">
            <a:extLst>
              <a:ext uri="{FF2B5EF4-FFF2-40B4-BE49-F238E27FC236}">
                <a16:creationId xmlns:a16="http://schemas.microsoft.com/office/drawing/2014/main" id="{643BB4CC-1D35-4DA2-91FA-02CB11F844A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95691" y="8497608"/>
            <a:ext cx="644400" cy="644400"/>
          </a:xfrm>
          <a:prstGeom prst="rect">
            <a:avLst/>
          </a:prstGeom>
        </p:spPr>
      </p:pic>
      <p:pic>
        <p:nvPicPr>
          <p:cNvPr id="35" name="Graphic 34" descr="Grinning face outline with solid fill">
            <a:extLst>
              <a:ext uri="{FF2B5EF4-FFF2-40B4-BE49-F238E27FC236}">
                <a16:creationId xmlns:a16="http://schemas.microsoft.com/office/drawing/2014/main" id="{61E5D995-7A6D-41D4-B687-161634F496C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09224" y="8496373"/>
            <a:ext cx="645635" cy="645635"/>
          </a:xfrm>
          <a:prstGeom prst="rect">
            <a:avLst/>
          </a:prstGeom>
        </p:spPr>
      </p:pic>
      <p:pic>
        <p:nvPicPr>
          <p:cNvPr id="36" name="Graphic 35" descr="Neutral face outline with solid fill">
            <a:extLst>
              <a:ext uri="{FF2B5EF4-FFF2-40B4-BE49-F238E27FC236}">
                <a16:creationId xmlns:a16="http://schemas.microsoft.com/office/drawing/2014/main" id="{9C968A51-3BC6-4058-8CC8-4BD185D1B777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151840" y="8496374"/>
            <a:ext cx="645635" cy="64563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CA84E8-EF90-E68C-ED66-E2713C4BFD09}"/>
              </a:ext>
            </a:extLst>
          </p:cNvPr>
          <p:cNvPicPr/>
          <p:nvPr/>
        </p:nvPicPr>
        <p:blipFill rotWithShape="1">
          <a:blip r:embed="rId8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196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BE111-21C9-43B5-8E3D-A682EE09E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424608"/>
            <a:ext cx="5915025" cy="720075"/>
          </a:xfrm>
        </p:spPr>
        <p:txBody>
          <a:bodyPr/>
          <a:lstStyle/>
          <a:p>
            <a:r>
              <a:rPr lang="en-GB" b="1" i="1" dirty="0">
                <a:latin typeface="+mn-lt"/>
              </a:rPr>
              <a:t>Generating Ideas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B52D763-4F30-45E5-BA75-F91D870BB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6B3F29-CF19-4439-8A59-D189C1F91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ESB-RES-C162  Level 3 Certificate in Speech (Grade 8) Learner Workbook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ECD83E-C60F-4C1C-A800-FE63281F5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</a:t>
            </a:fld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217875" y="2072675"/>
            <a:ext cx="6379477" cy="201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r>
              <a:rPr lang="en-GB" sz="1200" dirty="0"/>
              <a:t>Jot down all of your initial ideas.</a:t>
            </a:r>
          </a:p>
          <a:p>
            <a:pPr algn="just"/>
            <a:r>
              <a:rPr lang="en-GB" sz="1200" dirty="0"/>
              <a:t>You could use a mind map, a list, or just write key words anywhere there is space!</a:t>
            </a:r>
          </a:p>
        </p:txBody>
      </p:sp>
      <p:sp>
        <p:nvSpPr>
          <p:cNvPr id="7" name="Rectangle 6"/>
          <p:cNvSpPr/>
          <p:nvPr/>
        </p:nvSpPr>
        <p:spPr>
          <a:xfrm>
            <a:off x="217168" y="4581580"/>
            <a:ext cx="2088232" cy="20276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Idea 1</a:t>
            </a:r>
          </a:p>
        </p:txBody>
      </p:sp>
      <p:sp>
        <p:nvSpPr>
          <p:cNvPr id="8" name="Rectangle 7"/>
          <p:cNvSpPr/>
          <p:nvPr/>
        </p:nvSpPr>
        <p:spPr>
          <a:xfrm>
            <a:off x="2348172" y="4581580"/>
            <a:ext cx="2088232" cy="20276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Idea 2</a:t>
            </a:r>
          </a:p>
        </p:txBody>
      </p:sp>
      <p:sp>
        <p:nvSpPr>
          <p:cNvPr id="9" name="Rectangle 8"/>
          <p:cNvSpPr/>
          <p:nvPr/>
        </p:nvSpPr>
        <p:spPr>
          <a:xfrm>
            <a:off x="4479177" y="4581580"/>
            <a:ext cx="2118175" cy="20276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Idea 3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4634" y="4134110"/>
            <a:ext cx="646271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200" dirty="0"/>
              <a:t>Narrow this down to three ideas. Discuss them with a partner – what are the strengths and weaknesses of each? Which do you feel most passionately about? Take notes below.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60648" y="7204995"/>
            <a:ext cx="6315317" cy="15641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200"/>
          </a:p>
        </p:txBody>
      </p:sp>
      <p:sp>
        <p:nvSpPr>
          <p:cNvPr id="12" name="Rectangle 11"/>
          <p:cNvSpPr/>
          <p:nvPr/>
        </p:nvSpPr>
        <p:spPr>
          <a:xfrm>
            <a:off x="116633" y="6676257"/>
            <a:ext cx="646271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GB" sz="1200" dirty="0"/>
              <a:t>Once you have decided on a topic, come up with a list of questions you could frame your presentation around: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65B0C447-D8DD-A9E0-7C48-909F0AAB5C3F}"/>
              </a:ext>
            </a:extLst>
          </p:cNvPr>
          <p:cNvPicPr>
            <a:picLocks noGrp="1" noRot="1" noMove="1" noResize="1" noEditPoints="1" noAdjustHandles="1" noChangeArrowheads="1" noChangeShapeType="1" noCrop="1"/>
          </p:cNvPicPr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244348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267521" y="9280964"/>
            <a:ext cx="733172" cy="527403"/>
          </a:xfrm>
        </p:spPr>
        <p:txBody>
          <a:bodyPr/>
          <a:lstStyle/>
          <a:p>
            <a:r>
              <a:rPr lang="en-US" dirty="0"/>
              <a:t>v2 10/11/2024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231838" y="9333801"/>
            <a:ext cx="1118685" cy="527403"/>
          </a:xfrm>
        </p:spPr>
        <p:txBody>
          <a:bodyPr/>
          <a:lstStyle/>
          <a:p>
            <a:fld id="{EFC07C4F-4DD7-4452-9CBE-7B4BC77324C7}" type="slidenum">
              <a:rPr lang="en-GB" smtClean="0"/>
              <a:t>50</a:t>
            </a:fld>
            <a:endParaRPr lang="en-GB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0180495"/>
              </p:ext>
            </p:extLst>
          </p:nvPr>
        </p:nvGraphicFramePr>
        <p:xfrm>
          <a:off x="266544" y="1092491"/>
          <a:ext cx="6286657" cy="820254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9817">
                  <a:extLst>
                    <a:ext uri="{9D8B030D-6E8A-4147-A177-3AD203B41FA5}">
                      <a16:colId xmlns:a16="http://schemas.microsoft.com/office/drawing/2014/main" val="4290682050"/>
                    </a:ext>
                  </a:extLst>
                </a:gridCol>
                <a:gridCol w="982351">
                  <a:extLst>
                    <a:ext uri="{9D8B030D-6E8A-4147-A177-3AD203B41FA5}">
                      <a16:colId xmlns:a16="http://schemas.microsoft.com/office/drawing/2014/main" val="2820638527"/>
                    </a:ext>
                  </a:extLst>
                </a:gridCol>
                <a:gridCol w="1699889">
                  <a:extLst>
                    <a:ext uri="{9D8B030D-6E8A-4147-A177-3AD203B41FA5}">
                      <a16:colId xmlns:a16="http://schemas.microsoft.com/office/drawing/2014/main" val="4200377944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1412414505"/>
                    </a:ext>
                  </a:extLst>
                </a:gridCol>
              </a:tblGrid>
              <a:tr h="407113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Skills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Grade</a:t>
                      </a:r>
                    </a:p>
                  </a:txBody>
                  <a:tcPr anchor="ctr">
                    <a:solidFill>
                      <a:srgbClr val="FBD10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Target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6055077"/>
                  </a:ext>
                </a:extLst>
              </a:tr>
              <a:tr h="597877">
                <a:tc rowSpan="5"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A degree of familiarity with text but needs constant reference.</a:t>
                      </a:r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n-GB" sz="18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4309063"/>
                  </a:ext>
                </a:extLst>
              </a:tr>
              <a:tr h="5978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Clear familiarity with text but needs frequent reference.</a:t>
                      </a:r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956319"/>
                  </a:ext>
                </a:extLst>
              </a:tr>
              <a:tr h="5146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ts val="121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Confidently spoken, with regular text support.</a:t>
                      </a:r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7794864"/>
                  </a:ext>
                </a:extLst>
              </a:tr>
              <a:tr h="5146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l">
                        <a:lnSpc>
                          <a:spcPts val="1210"/>
                        </a:lnSpc>
                        <a:spcBef>
                          <a:spcPts val="100"/>
                        </a:spcBef>
                        <a:buNone/>
                      </a:pPr>
                      <a:r>
                        <a:rPr lang="en-US" sz="1100" b="0" i="0" u="none" strike="noStrike" spc="-5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Confidently spoken, with some text support.</a:t>
                      </a:r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502690"/>
                  </a:ext>
                </a:extLst>
              </a:tr>
              <a:tr h="55756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/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100" b="0" i="0" u="none" strike="noStrike" noProof="0" dirty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There is subtle reference to text.</a:t>
                      </a:r>
                      <a:endParaRPr lang="en-US" sz="110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269500"/>
                  </a:ext>
                </a:extLst>
              </a:tr>
              <a:tr h="597877">
                <a:tc rowSpan="5"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Delivery/voice/</a:t>
                      </a:r>
                      <a:br>
                        <a:rPr lang="en-GB" sz="1100" b="1" i="1" dirty="0"/>
                      </a:br>
                      <a:r>
                        <a:rPr lang="en-GB" sz="1100" b="1" i="1" dirty="0"/>
                        <a:t>face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Voice audible and clear, using vocal and facial expression.</a:t>
                      </a:r>
                      <a:endParaRPr lang="en-GB" sz="110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n-GB" sz="1800" b="1" i="1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975513"/>
                  </a:ext>
                </a:extLst>
              </a:tr>
              <a:tr h="5146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Voice audible and clear, appropriate phrasing.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1764744"/>
                  </a:ext>
                </a:extLst>
              </a:tr>
              <a:tr h="40774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Appropriate phrasing, pace and pause.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3737857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spc="-5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Appropriate phrasing, good use of pace and pause.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1094763"/>
                  </a:ext>
                </a:extLst>
              </a:tr>
              <a:tr h="40774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Free and fluent delivery.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944093"/>
                  </a:ext>
                </a:extLst>
              </a:tr>
              <a:tr h="463192">
                <a:tc rowSpan="5">
                  <a:txBody>
                    <a:bodyPr/>
                    <a:lstStyle/>
                    <a:p>
                      <a:pPr algn="ctr"/>
                      <a:r>
                        <a:rPr lang="en-GB" sz="1100" b="1" i="1" dirty="0"/>
                        <a:t>Interpretation/</a:t>
                      </a:r>
                      <a:br>
                        <a:rPr lang="en-GB" sz="1100" b="1" i="1" dirty="0"/>
                      </a:br>
                      <a:r>
                        <a:rPr lang="en-GB" sz="1100" b="1" i="1" dirty="0"/>
                        <a:t>communication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Concentrates on the metre or structure.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endParaRPr lang="en-GB" sz="1800" b="1" i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8659743"/>
                  </a:ext>
                </a:extLst>
              </a:tr>
              <a:tr h="463191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Good Pass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Conveys the meaning of the text well.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4424714"/>
                  </a:ext>
                </a:extLst>
              </a:tr>
              <a:tr h="46319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Merit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Creates and conveys mood.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7528285"/>
                  </a:ext>
                </a:extLst>
              </a:tr>
              <a:tr h="54864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Merit Plus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10"/>
                        </a:lnSpc>
                        <a:spcBef>
                          <a:spcPts val="100"/>
                        </a:spcBef>
                      </a:pPr>
                      <a:r>
                        <a:rPr lang="en-GB" sz="1100" b="0" spc="-5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Creates and conveys mood with good audience awareness.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415453"/>
                  </a:ext>
                </a:extLst>
              </a:tr>
              <a:tr h="597877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</a:rPr>
                        <a:t>Distinction</a:t>
                      </a:r>
                      <a:endParaRPr lang="en-GB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00"/>
                        </a:spcBef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Sense of spontaneity with sensitivity to text and audience.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2344692"/>
                  </a:ext>
                </a:extLst>
              </a:tr>
            </a:tbl>
          </a:graphicData>
        </a:graphic>
      </p:graphicFrame>
      <p:sp>
        <p:nvSpPr>
          <p:cNvPr id="2" name="Footer Placeholder 3">
            <a:extLst>
              <a:ext uri="{FF2B5EF4-FFF2-40B4-BE49-F238E27FC236}">
                <a16:creationId xmlns:a16="http://schemas.microsoft.com/office/drawing/2014/main" id="{B8F27BC5-136C-96B0-E20B-16CAB4534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17263" y="9280963"/>
            <a:ext cx="2663865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D239E0-EA9B-4529-827B-970644AD8921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61154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84" y="1424608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117655-7943-454B-AE7C-4F66A48E4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51</a:t>
            </a:fld>
            <a:endParaRPr lang="en-GB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DDA308A-9B7F-4A75-A9F5-8DE32B8ED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9580562"/>
              </p:ext>
            </p:extLst>
          </p:nvPr>
        </p:nvGraphicFramePr>
        <p:xfrm>
          <a:off x="224644" y="2288704"/>
          <a:ext cx="6300700" cy="54928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5175">
                  <a:extLst>
                    <a:ext uri="{9D8B030D-6E8A-4147-A177-3AD203B41FA5}">
                      <a16:colId xmlns:a16="http://schemas.microsoft.com/office/drawing/2014/main" val="1883310253"/>
                    </a:ext>
                  </a:extLst>
                </a:gridCol>
                <a:gridCol w="1575175">
                  <a:extLst>
                    <a:ext uri="{9D8B030D-6E8A-4147-A177-3AD203B41FA5}">
                      <a16:colId xmlns:a16="http://schemas.microsoft.com/office/drawing/2014/main" val="62657393"/>
                    </a:ext>
                  </a:extLst>
                </a:gridCol>
                <a:gridCol w="1575175">
                  <a:extLst>
                    <a:ext uri="{9D8B030D-6E8A-4147-A177-3AD203B41FA5}">
                      <a16:colId xmlns:a16="http://schemas.microsoft.com/office/drawing/2014/main" val="1438503902"/>
                    </a:ext>
                  </a:extLst>
                </a:gridCol>
                <a:gridCol w="1575175">
                  <a:extLst>
                    <a:ext uri="{9D8B030D-6E8A-4147-A177-3AD203B41FA5}">
                      <a16:colId xmlns:a16="http://schemas.microsoft.com/office/drawing/2014/main" val="328568619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5166977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recommend a suitable text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0695322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r>
                        <a:rPr lang="en-GB" sz="1200" dirty="0"/>
                        <a:t>I can introduce a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3020018"/>
                  </a:ext>
                </a:extLst>
              </a:tr>
              <a:tr h="527402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I can give a critical evaluation of a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599608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read aloud from a text I am familiar with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44232444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read aloud with minimal reference to the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383186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I can use pause, pace, vocality and gesture appropriately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32338657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r>
                        <a:rPr lang="en-GB" sz="1200" dirty="0"/>
                        <a:t>When reading, I can convey the mood of the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245651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show my awareness of the audience when I read or recite a piece of text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66982402"/>
                  </a:ext>
                </a:extLst>
              </a:tr>
            </a:tbl>
          </a:graphicData>
        </a:graphic>
      </p:graphicFrame>
      <p:pic>
        <p:nvPicPr>
          <p:cNvPr id="6" name="Picture 5">
            <a:extLst>
              <a:ext uri="{FF2B5EF4-FFF2-40B4-BE49-F238E27FC236}">
                <a16:creationId xmlns:a16="http://schemas.microsoft.com/office/drawing/2014/main" id="{0814037E-E20D-8FDC-93B7-D5EC828213C2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03723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52</a:t>
            </a:fld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5C651A-6543-4824-AF35-935D17A1D53E}"/>
              </a:ext>
            </a:extLst>
          </p:cNvPr>
          <p:cNvGrpSpPr/>
          <p:nvPr/>
        </p:nvGrpSpPr>
        <p:grpSpPr>
          <a:xfrm>
            <a:off x="1835445" y="4088904"/>
            <a:ext cx="3168351" cy="2056651"/>
            <a:chOff x="6156176" y="4775069"/>
            <a:chExt cx="2186457" cy="1485478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1F64AD5-333E-4D27-9C40-576DBC9C09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56176" y="4775069"/>
              <a:ext cx="2186457" cy="1485478"/>
            </a:xfrm>
            <a:prstGeom prst="rect">
              <a:avLst/>
            </a:prstGeom>
          </p:spPr>
        </p:pic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BF1BF4B-35B1-4A97-B9C3-930E5B2A78F7}"/>
                </a:ext>
              </a:extLst>
            </p:cNvPr>
            <p:cNvSpPr txBox="1"/>
            <p:nvPr/>
          </p:nvSpPr>
          <p:spPr>
            <a:xfrm>
              <a:off x="6476075" y="4979888"/>
              <a:ext cx="1546657" cy="2223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GB" sz="1400" dirty="0"/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2051328" y="4471592"/>
            <a:ext cx="28250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400" b="1" i="1" dirty="0"/>
              <a:t>Section 4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2740D8-1225-6643-3474-FCB1910C65A9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1667131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E45724-DF5D-416E-A095-B37CCD28D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7" y="1568624"/>
            <a:ext cx="5915025" cy="527403"/>
          </a:xfrm>
        </p:spPr>
        <p:txBody>
          <a:bodyPr>
            <a:normAutofit fontScale="90000"/>
          </a:bodyPr>
          <a:lstStyle/>
          <a:p>
            <a:r>
              <a:rPr lang="en-GB" b="1" i="1" dirty="0">
                <a:latin typeface="+mn-lt"/>
              </a:rPr>
              <a:t>Contents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9BFAD8-A9D1-4D71-AEFD-D3606DF6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19358-C54F-480C-B166-E536E0FE5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tx1">
                  <a:lumMod val="50000"/>
                  <a:lumOff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4ABBCF-7B6A-49F7-BBAE-6667F2960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53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658E65A1-020C-42AF-A62D-582EA7145C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094372"/>
              </p:ext>
            </p:extLst>
          </p:nvPr>
        </p:nvGraphicFramePr>
        <p:xfrm>
          <a:off x="548680" y="2216697"/>
          <a:ext cx="5837832" cy="130909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5117752">
                  <a:extLst>
                    <a:ext uri="{9D8B030D-6E8A-4147-A177-3AD203B41FA5}">
                      <a16:colId xmlns:a16="http://schemas.microsoft.com/office/drawing/2014/main" val="2086311199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4226498224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Section 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b="1" i="1" dirty="0">
                          <a:solidFill>
                            <a:schemeClr val="tx1"/>
                          </a:solidFill>
                        </a:rPr>
                        <a:t>Page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39913871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1559740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Questioning</a:t>
                      </a:r>
                      <a:r>
                        <a:rPr lang="en-GB" sz="1200" b="0" i="1" baseline="0" dirty="0">
                          <a:solidFill>
                            <a:schemeClr val="tx1"/>
                          </a:solidFill>
                        </a:rPr>
                        <a:t> Grid</a:t>
                      </a:r>
                      <a:endParaRPr lang="en-GB" sz="1200" b="0" i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5744702"/>
                  </a:ext>
                </a:extLst>
              </a:tr>
              <a:tr h="334765"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Skills Audit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200" b="0" i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9676499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4786FCEB-5309-127C-D13B-F8B2B3CE0DAA}"/>
              </a:ext>
            </a:extLst>
          </p:cNvPr>
          <p:cNvPicPr/>
          <p:nvPr/>
        </p:nvPicPr>
        <p:blipFill rotWithShape="1">
          <a:blip r:embed="rId3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87835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77" y="1035454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54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/>
        </p:nvGraphicFramePr>
        <p:xfrm>
          <a:off x="268277" y="1876920"/>
          <a:ext cx="6408712" cy="7111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respond</a:t>
                      </a:r>
                      <a:r>
                        <a:rPr lang="en-GB" sz="1200" baseline="0" dirty="0"/>
                        <a:t> to questions and challenges about my topics of choice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ask</a:t>
                      </a:r>
                      <a:r>
                        <a:rPr lang="en-GB" sz="1200" baseline="0" dirty="0"/>
                        <a:t> perceptive questions, which challenge the thinking of others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I can ask questions to further</a:t>
                      </a:r>
                      <a:r>
                        <a:rPr lang="en-GB" sz="1200" baseline="0" dirty="0"/>
                        <a:t> my own understanding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participate</a:t>
                      </a:r>
                      <a:r>
                        <a:rPr lang="en-GB" sz="1200" baseline="0" dirty="0"/>
                        <a:t> in a group discussion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offer my own ideas, and sometimes</a:t>
                      </a:r>
                      <a:r>
                        <a:rPr lang="en-GB" sz="1200" baseline="0" dirty="0"/>
                        <a:t> change my ideas if I need to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</a:t>
                      </a:r>
                      <a:r>
                        <a:rPr lang="en-GB" sz="1200" baseline="0" dirty="0"/>
                        <a:t> be a supportive and helpful listener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maintain a positive attitude throughout a group</a:t>
                      </a:r>
                      <a:r>
                        <a:rPr lang="en-GB" sz="1200" baseline="0" dirty="0"/>
                        <a:t> task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show encouragement to  my peers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</a:tbl>
          </a:graphicData>
        </a:graphic>
      </p:graphicFrame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4A3BA754-9B71-D397-F8E9-F191EDE32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823" y="9181404"/>
            <a:ext cx="2772305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353A31A-CA23-D91E-4075-430473DDF4B8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816810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046184" y="9227443"/>
            <a:ext cx="2741464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55</a:t>
            </a:fld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819473" y="1856654"/>
            <a:ext cx="8496949" cy="6336704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28464"/>
            <a:ext cx="5915025" cy="648067"/>
          </a:xfrm>
        </p:spPr>
        <p:txBody>
          <a:bodyPr/>
          <a:lstStyle/>
          <a:p>
            <a:r>
              <a:rPr lang="en-GB" b="1" i="1" dirty="0"/>
              <a:t>Questioning Grid</a:t>
            </a:r>
          </a:p>
        </p:txBody>
      </p:sp>
    </p:spTree>
    <p:extLst>
      <p:ext uri="{BB962C8B-B14F-4D97-AF65-F5344CB8AC3E}">
        <p14:creationId xmlns:p14="http://schemas.microsoft.com/office/powerpoint/2010/main" val="344672611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E4C9B-F572-4553-868F-071B7E4DF3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277" y="1035454"/>
            <a:ext cx="5915025" cy="648067"/>
          </a:xfrm>
        </p:spPr>
        <p:txBody>
          <a:bodyPr/>
          <a:lstStyle/>
          <a:p>
            <a:r>
              <a:rPr lang="en-GB" b="1" i="1" dirty="0"/>
              <a:t>Skills Audit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037E23-8190-40C0-A180-B3D5B99A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9A4187-BA8D-4049-9EDD-B1ECB3D5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56</a:t>
            </a:fld>
            <a:endParaRPr lang="en-GB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D4D04EFD-5A01-4E23-9BB8-7F41ADF11916}"/>
              </a:ext>
            </a:extLst>
          </p:cNvPr>
          <p:cNvGraphicFramePr>
            <a:graphicFrameLocks noGrp="1"/>
          </p:cNvGraphicFramePr>
          <p:nvPr/>
        </p:nvGraphicFramePr>
        <p:xfrm>
          <a:off x="268277" y="1876920"/>
          <a:ext cx="6408712" cy="711108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2178">
                  <a:extLst>
                    <a:ext uri="{9D8B030D-6E8A-4147-A177-3AD203B41FA5}">
                      <a16:colId xmlns:a16="http://schemas.microsoft.com/office/drawing/2014/main" val="787868252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878249721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590961038"/>
                    </a:ext>
                  </a:extLst>
                </a:gridCol>
                <a:gridCol w="1602178">
                  <a:extLst>
                    <a:ext uri="{9D8B030D-6E8A-4147-A177-3AD203B41FA5}">
                      <a16:colId xmlns:a16="http://schemas.microsoft.com/office/drawing/2014/main" val="3948152569"/>
                    </a:ext>
                  </a:extLst>
                </a:gridCol>
              </a:tblGrid>
              <a:tr h="527402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Skill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Not Confident</a:t>
                      </a:r>
                    </a:p>
                  </a:txBody>
                  <a:tcPr anchor="ctr">
                    <a:solidFill>
                      <a:srgbClr val="F4891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Somewhat Confident</a:t>
                      </a:r>
                    </a:p>
                  </a:txBody>
                  <a:tcPr anchor="ctr">
                    <a:solidFill>
                      <a:srgbClr val="FBD10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Very Confident</a:t>
                      </a:r>
                    </a:p>
                  </a:txBody>
                  <a:tcPr anchor="ctr">
                    <a:solidFill>
                      <a:srgbClr val="C4D82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953776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respond</a:t>
                      </a:r>
                      <a:r>
                        <a:rPr lang="en-GB" sz="1200" baseline="0" dirty="0"/>
                        <a:t> to questions and challenges about my topics of choice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91852291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ask</a:t>
                      </a:r>
                      <a:r>
                        <a:rPr lang="en-GB" sz="1200" baseline="0" dirty="0"/>
                        <a:t> perceptive questions, which challenge the thinking of others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9334833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/>
                        <a:t>I can ask questions to further</a:t>
                      </a:r>
                      <a:r>
                        <a:rPr lang="en-GB" sz="1200" baseline="0" dirty="0"/>
                        <a:t> my own understanding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3411040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participate</a:t>
                      </a:r>
                      <a:r>
                        <a:rPr lang="en-GB" sz="1200" baseline="0" dirty="0"/>
                        <a:t> in a group discussion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2688760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offer my own ideas, and sometimes</a:t>
                      </a:r>
                      <a:r>
                        <a:rPr lang="en-GB" sz="1200" baseline="0" dirty="0"/>
                        <a:t> change my ideas if I need to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09949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</a:t>
                      </a:r>
                      <a:r>
                        <a:rPr lang="en-GB" sz="1200" baseline="0" dirty="0"/>
                        <a:t> be a supportive and helpful listener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60175352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maintain a positive attitude throughout a group</a:t>
                      </a:r>
                      <a:r>
                        <a:rPr lang="en-GB" sz="1200" baseline="0" dirty="0"/>
                        <a:t> task</a:t>
                      </a:r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04948827"/>
                  </a:ext>
                </a:extLst>
              </a:tr>
              <a:tr h="822960">
                <a:tc>
                  <a:txBody>
                    <a:bodyPr/>
                    <a:lstStyle/>
                    <a:p>
                      <a:r>
                        <a:rPr lang="en-GB" sz="1200" dirty="0"/>
                        <a:t>I can show encouragement to  my peers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48418149"/>
                  </a:ext>
                </a:extLst>
              </a:tr>
            </a:tbl>
          </a:graphicData>
        </a:graphic>
      </p:graphicFrame>
      <p:sp>
        <p:nvSpPr>
          <p:cNvPr id="7" name="Footer Placeholder 3">
            <a:extLst>
              <a:ext uri="{FF2B5EF4-FFF2-40B4-BE49-F238E27FC236}">
                <a16:creationId xmlns:a16="http://schemas.microsoft.com/office/drawing/2014/main" id="{4BF8CF96-87C5-E4E7-0A6E-8B12F3DE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08823" y="9181404"/>
            <a:ext cx="2700297" cy="527403"/>
          </a:xfrm>
        </p:spPr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50000"/>
                    <a:lumOff val="50000"/>
                    <a:alpha val="80000"/>
                  </a:schemeClr>
                </a:solidFill>
              </a:rPr>
              <a:t>ESB-RES-C162  Level 3 Certificate in Speech (Grade 8) Learner Workbook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AE53483-A133-BDB9-B4B4-7F588E8C077B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865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D3E7-0812-448E-A7D1-22800DB9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647093"/>
            <a:ext cx="5915025" cy="720075"/>
          </a:xfrm>
        </p:spPr>
        <p:txBody>
          <a:bodyPr/>
          <a:lstStyle/>
          <a:p>
            <a:r>
              <a:rPr lang="en-GB" b="1" i="1" dirty="0">
                <a:latin typeface="+mn-lt"/>
              </a:rPr>
              <a:t>Research Methods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6FC62-200E-4A00-84C4-570ABEBB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07D73-484D-48F4-BB4E-51E415B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A8A1F-D362-4DD4-9E4C-8D0CB9E2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6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C5682-12A0-4D75-81DB-DD206EE03CF2}"/>
              </a:ext>
            </a:extLst>
          </p:cNvPr>
          <p:cNvSpPr txBox="1"/>
          <p:nvPr/>
        </p:nvSpPr>
        <p:spPr>
          <a:xfrm>
            <a:off x="260648" y="213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Read the information about Primary and Secondary Research Methods. In your groups, list as many strengths and weaknesses for each method as you can.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5113E6-8DA4-43C6-9E7E-5094E7E66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263987"/>
              </p:ext>
            </p:extLst>
          </p:nvPr>
        </p:nvGraphicFramePr>
        <p:xfrm>
          <a:off x="325163" y="3280377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42D6AAD-6455-4719-BC38-D6D3FEB1B018}"/>
              </a:ext>
            </a:extLst>
          </p:cNvPr>
          <p:cNvSpPr txBox="1">
            <a:spLocks/>
          </p:cNvSpPr>
          <p:nvPr/>
        </p:nvSpPr>
        <p:spPr>
          <a:xfrm>
            <a:off x="260649" y="2714302"/>
            <a:ext cx="5915025" cy="51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>
                <a:solidFill>
                  <a:srgbClr val="E7141C"/>
                </a:solidFill>
                <a:latin typeface="+mn-lt"/>
              </a:rPr>
              <a:t>Interviews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35113E6-8DA4-43C6-9E7E-5094E7E66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6619963"/>
              </p:ext>
            </p:extLst>
          </p:nvPr>
        </p:nvGraphicFramePr>
        <p:xfrm>
          <a:off x="325163" y="6303644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sp>
        <p:nvSpPr>
          <p:cNvPr id="13" name="Title 1">
            <a:extLst>
              <a:ext uri="{FF2B5EF4-FFF2-40B4-BE49-F238E27FC236}">
                <a16:creationId xmlns:a16="http://schemas.microsoft.com/office/drawing/2014/main" id="{642D6AAD-6455-4719-BC38-D6D3FEB1B018}"/>
              </a:ext>
            </a:extLst>
          </p:cNvPr>
          <p:cNvSpPr txBox="1">
            <a:spLocks/>
          </p:cNvSpPr>
          <p:nvPr/>
        </p:nvSpPr>
        <p:spPr>
          <a:xfrm>
            <a:off x="331755" y="5777725"/>
            <a:ext cx="5915025" cy="51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>
                <a:solidFill>
                  <a:srgbClr val="E7141C"/>
                </a:solidFill>
                <a:latin typeface="+mn-lt"/>
              </a:rPr>
              <a:t>Questionnaires and Surveys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91BEE42-38E9-9626-C4D8-BD99652077EA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7026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D3E7-0812-448E-A7D1-22800DB9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647093"/>
            <a:ext cx="5915025" cy="720075"/>
          </a:xfrm>
        </p:spPr>
        <p:txBody>
          <a:bodyPr/>
          <a:lstStyle/>
          <a:p>
            <a:r>
              <a:rPr lang="en-GB" b="1" i="1" dirty="0">
                <a:latin typeface="+mn-lt"/>
              </a:rPr>
              <a:t>Research Methods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6FC62-200E-4A00-84C4-570ABEBB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07D73-484D-48F4-BB4E-51E415B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A8A1F-D362-4DD4-9E4C-8D0CB9E2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7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C5682-12A0-4D75-81DB-DD206EE03CF2}"/>
              </a:ext>
            </a:extLst>
          </p:cNvPr>
          <p:cNvSpPr txBox="1"/>
          <p:nvPr/>
        </p:nvSpPr>
        <p:spPr>
          <a:xfrm>
            <a:off x="260648" y="213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Read the information about Primary and Secondary Research Methods. In your groups, list as many strengths and weaknesses for each method as you can.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5113E6-8DA4-43C6-9E7E-5094E7E66D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1359162"/>
              </p:ext>
            </p:extLst>
          </p:nvPr>
        </p:nvGraphicFramePr>
        <p:xfrm>
          <a:off x="325163" y="3240221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42D6AAD-6455-4719-BC38-D6D3FEB1B018}"/>
              </a:ext>
            </a:extLst>
          </p:cNvPr>
          <p:cNvSpPr txBox="1">
            <a:spLocks/>
          </p:cNvSpPr>
          <p:nvPr/>
        </p:nvSpPr>
        <p:spPr>
          <a:xfrm>
            <a:off x="331755" y="2714302"/>
            <a:ext cx="5915025" cy="51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>
                <a:solidFill>
                  <a:srgbClr val="E7141C"/>
                </a:solidFill>
                <a:latin typeface="+mn-lt"/>
              </a:rPr>
              <a:t>Experiments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9AEC103-65AA-45BC-AE62-D796C40570E0}"/>
              </a:ext>
            </a:extLst>
          </p:cNvPr>
          <p:cNvSpPr txBox="1">
            <a:spLocks/>
          </p:cNvSpPr>
          <p:nvPr/>
        </p:nvSpPr>
        <p:spPr>
          <a:xfrm>
            <a:off x="331755" y="5673080"/>
            <a:ext cx="5915025" cy="572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dirty="0">
                <a:solidFill>
                  <a:srgbClr val="E6151B"/>
                </a:solidFill>
                <a:latin typeface="+mn-lt"/>
              </a:rPr>
              <a:t>Observations</a:t>
            </a:r>
            <a:endParaRPr lang="en-GB" sz="2400" b="1" i="1" dirty="0">
              <a:solidFill>
                <a:srgbClr val="F5891C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4A7846F-7838-479A-9993-D3B99683C4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8522670"/>
              </p:ext>
            </p:extLst>
          </p:nvPr>
        </p:nvGraphicFramePr>
        <p:xfrm>
          <a:off x="277314" y="6321152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33A5ADC8-5B1C-9E9E-39E3-F15DD0284338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1838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D3E7-0812-448E-A7D1-22800DB9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647093"/>
            <a:ext cx="5915025" cy="720075"/>
          </a:xfrm>
        </p:spPr>
        <p:txBody>
          <a:bodyPr/>
          <a:lstStyle/>
          <a:p>
            <a:r>
              <a:rPr lang="en-GB" b="1" i="1" dirty="0">
                <a:latin typeface="+mn-lt"/>
              </a:rPr>
              <a:t>Research Methods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6FC62-200E-4A00-84C4-570ABEBB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07D73-484D-48F4-BB4E-51E415B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A8A1F-D362-4DD4-9E4C-8D0CB9E2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8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C5682-12A0-4D75-81DB-DD206EE03CF2}"/>
              </a:ext>
            </a:extLst>
          </p:cNvPr>
          <p:cNvSpPr txBox="1"/>
          <p:nvPr/>
        </p:nvSpPr>
        <p:spPr>
          <a:xfrm>
            <a:off x="260648" y="213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Read the information about Primary and Secondary Research Methods. In your groups, list as many strengths and weaknesses for each method as you can.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5113E6-8DA4-43C6-9E7E-5094E7E66DB6}"/>
              </a:ext>
            </a:extLst>
          </p:cNvPr>
          <p:cNvGraphicFramePr>
            <a:graphicFrameLocks noGrp="1"/>
          </p:cNvGraphicFramePr>
          <p:nvPr/>
        </p:nvGraphicFramePr>
        <p:xfrm>
          <a:off x="325163" y="3240221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42D6AAD-6455-4719-BC38-D6D3FEB1B018}"/>
              </a:ext>
            </a:extLst>
          </p:cNvPr>
          <p:cNvSpPr txBox="1">
            <a:spLocks/>
          </p:cNvSpPr>
          <p:nvPr/>
        </p:nvSpPr>
        <p:spPr>
          <a:xfrm>
            <a:off x="331755" y="2714302"/>
            <a:ext cx="5915025" cy="51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>
                <a:solidFill>
                  <a:srgbClr val="E7141C"/>
                </a:solidFill>
                <a:latin typeface="+mn-lt"/>
              </a:rPr>
              <a:t>Search Engines 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9AEC103-65AA-45BC-AE62-D796C40570E0}"/>
              </a:ext>
            </a:extLst>
          </p:cNvPr>
          <p:cNvSpPr txBox="1">
            <a:spLocks/>
          </p:cNvSpPr>
          <p:nvPr/>
        </p:nvSpPr>
        <p:spPr>
          <a:xfrm>
            <a:off x="331755" y="5673080"/>
            <a:ext cx="5915025" cy="572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dirty="0">
                <a:solidFill>
                  <a:srgbClr val="E6151B"/>
                </a:solidFill>
                <a:latin typeface="+mn-lt"/>
              </a:rPr>
              <a:t>Online Archives</a:t>
            </a:r>
            <a:endParaRPr lang="en-GB" sz="2400" b="1" i="1" dirty="0">
              <a:solidFill>
                <a:srgbClr val="F5891C"/>
              </a:solidFill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4A7846F-7838-479A-9993-D3B99683C435}"/>
              </a:ext>
            </a:extLst>
          </p:cNvPr>
          <p:cNvGraphicFramePr>
            <a:graphicFrameLocks noGrp="1"/>
          </p:cNvGraphicFramePr>
          <p:nvPr/>
        </p:nvGraphicFramePr>
        <p:xfrm>
          <a:off x="277314" y="6321152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id="{E7C2BB5A-FC14-F50A-85DC-54248AE1E452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0199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2D3E7-0812-448E-A7D1-22800DB98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648" y="1647093"/>
            <a:ext cx="5915025" cy="720075"/>
          </a:xfrm>
        </p:spPr>
        <p:txBody>
          <a:bodyPr/>
          <a:lstStyle/>
          <a:p>
            <a:r>
              <a:rPr lang="en-GB" b="1" i="1" dirty="0">
                <a:latin typeface="+mn-lt"/>
              </a:rPr>
              <a:t>Research Methods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E6FC62-200E-4A00-84C4-570ABEBB2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v2 10/11/2024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607D73-484D-48F4-BB4E-51E415B97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57181">
              <a:lnSpc>
                <a:spcPct val="90000"/>
              </a:lnSpc>
              <a:spcAft>
                <a:spcPts val="600"/>
              </a:spcAft>
            </a:pPr>
            <a:r>
              <a:rPr lang="en-US">
                <a:solidFill>
                  <a:schemeClr val="bg1">
                    <a:lumMod val="50000"/>
                    <a:alpha val="80000"/>
                  </a:schemeClr>
                </a:solidFill>
              </a:rPr>
              <a:t>ESB-RES-C162  Level 3 Certificate in Speech (Grade 8) Learner Workbook</a:t>
            </a:r>
            <a:endParaRPr lang="en-US" dirty="0">
              <a:solidFill>
                <a:schemeClr val="bg1">
                  <a:lumMod val="50000"/>
                  <a:alpha val="80000"/>
                </a:schemeClr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BA8A1F-D362-4DD4-9E4C-8D0CB9E25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C07C4F-4DD7-4452-9CBE-7B4BC77324C7}" type="slidenum">
              <a:rPr lang="en-GB" smtClean="0"/>
              <a:t>9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4C5682-12A0-4D75-81DB-DD206EE03CF2}"/>
              </a:ext>
            </a:extLst>
          </p:cNvPr>
          <p:cNvSpPr txBox="1"/>
          <p:nvPr/>
        </p:nvSpPr>
        <p:spPr>
          <a:xfrm>
            <a:off x="260648" y="2136335"/>
            <a:ext cx="64807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Read the information about Primary and Secondary Research Methods. In your groups, list as many strengths and weaknesses for each method as you can.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35113E6-8DA4-43C6-9E7E-5094E7E66DB6}"/>
              </a:ext>
            </a:extLst>
          </p:cNvPr>
          <p:cNvGraphicFramePr>
            <a:graphicFrameLocks noGrp="1"/>
          </p:cNvGraphicFramePr>
          <p:nvPr/>
        </p:nvGraphicFramePr>
        <p:xfrm>
          <a:off x="325163" y="3240221"/>
          <a:ext cx="6331828" cy="225095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165914">
                  <a:extLst>
                    <a:ext uri="{9D8B030D-6E8A-4147-A177-3AD203B41FA5}">
                      <a16:colId xmlns:a16="http://schemas.microsoft.com/office/drawing/2014/main" val="1993089612"/>
                    </a:ext>
                  </a:extLst>
                </a:gridCol>
                <a:gridCol w="3165914">
                  <a:extLst>
                    <a:ext uri="{9D8B030D-6E8A-4147-A177-3AD203B41FA5}">
                      <a16:colId xmlns:a16="http://schemas.microsoft.com/office/drawing/2014/main" val="3776135812"/>
                    </a:ext>
                  </a:extLst>
                </a:gridCol>
              </a:tblGrid>
              <a:tr h="370387"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Strengths</a:t>
                      </a:r>
                    </a:p>
                  </a:txBody>
                  <a:tcPr marL="68580" marR="68580" marT="34290" marB="34290">
                    <a:solidFill>
                      <a:srgbClr val="C3D92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i="1" dirty="0"/>
                        <a:t>Weaknesses</a:t>
                      </a:r>
                    </a:p>
                  </a:txBody>
                  <a:tcPr marL="68580" marR="68580" marT="34290" marB="34290">
                    <a:solidFill>
                      <a:srgbClr val="FCDF4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6143426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8144628"/>
                  </a:ext>
                </a:extLst>
              </a:tr>
              <a:tr h="399015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0584391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1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15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198148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C3D92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CDF46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6225109"/>
                  </a:ext>
                </a:extLst>
              </a:tr>
              <a:tr h="370387"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6F9D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400" b="1" i="1" dirty="0"/>
                    </a:p>
                  </a:txBody>
                  <a:tcPr marL="68580" marR="68580" marT="34290" marB="34290">
                    <a:solidFill>
                      <a:srgbClr val="FFFAE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289918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642D6AAD-6455-4719-BC38-D6D3FEB1B018}"/>
              </a:ext>
            </a:extLst>
          </p:cNvPr>
          <p:cNvSpPr txBox="1">
            <a:spLocks/>
          </p:cNvSpPr>
          <p:nvPr/>
        </p:nvSpPr>
        <p:spPr>
          <a:xfrm>
            <a:off x="331755" y="2714302"/>
            <a:ext cx="5915025" cy="5105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400" b="1" i="1" dirty="0">
                <a:solidFill>
                  <a:srgbClr val="E7141C"/>
                </a:solidFill>
                <a:latin typeface="+mn-lt"/>
              </a:rPr>
              <a:t>Local and School Libraries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9AEC103-65AA-45BC-AE62-D796C40570E0}"/>
              </a:ext>
            </a:extLst>
          </p:cNvPr>
          <p:cNvSpPr txBox="1">
            <a:spLocks/>
          </p:cNvSpPr>
          <p:nvPr/>
        </p:nvSpPr>
        <p:spPr>
          <a:xfrm>
            <a:off x="331755" y="5673080"/>
            <a:ext cx="5915025" cy="572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i="1" dirty="0">
                <a:solidFill>
                  <a:srgbClr val="E6151B"/>
                </a:solidFill>
                <a:latin typeface="+mn-lt"/>
              </a:rPr>
              <a:t>What will you use?</a:t>
            </a:r>
            <a:endParaRPr lang="en-GB" sz="2400" b="1" i="1" dirty="0">
              <a:solidFill>
                <a:srgbClr val="F5891C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CDEF969-7C47-4536-9C75-0C3AB0BCCB76}"/>
              </a:ext>
            </a:extLst>
          </p:cNvPr>
          <p:cNvSpPr/>
          <p:nvPr/>
        </p:nvSpPr>
        <p:spPr>
          <a:xfrm>
            <a:off x="331755" y="6212015"/>
            <a:ext cx="6325237" cy="25574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lang="en-GB" sz="1200" dirty="0"/>
              <a:t>Thinking about your own presentation now – what type of research will be best for you to use?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DAC66F-EB21-E6A9-26D9-FC501B65610A}"/>
              </a:ext>
            </a:extLst>
          </p:cNvPr>
          <p:cNvPicPr/>
          <p:nvPr/>
        </p:nvPicPr>
        <p:blipFill rotWithShape="1">
          <a:blip r:embed="rId2"/>
          <a:srcRect l="14665" t="1" r="11395" b="1"/>
          <a:stretch/>
        </p:blipFill>
        <p:spPr>
          <a:xfrm>
            <a:off x="6267094" y="9147443"/>
            <a:ext cx="486743" cy="527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87827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0c06fb-adfb-4972-b43b-36d810ddac6c">
      <Terms xmlns="http://schemas.microsoft.com/office/infopath/2007/PartnerControls"/>
    </lcf76f155ced4ddcb4097134ff3c332f>
    <TaxCatchAll xmlns="0e08f774-c844-414b-8174-1931542ea424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854722D9B506340931AF81ABA667AF9" ma:contentTypeVersion="15" ma:contentTypeDescription="Create a new document." ma:contentTypeScope="" ma:versionID="81a16124ef4976491a0aab36431837a4">
  <xsd:schema xmlns:xsd="http://www.w3.org/2001/XMLSchema" xmlns:xs="http://www.w3.org/2001/XMLSchema" xmlns:p="http://schemas.microsoft.com/office/2006/metadata/properties" xmlns:ns2="010c06fb-adfb-4972-b43b-36d810ddac6c" xmlns:ns3="0e08f774-c844-414b-8174-1931542ea424" targetNamespace="http://schemas.microsoft.com/office/2006/metadata/properties" ma:root="true" ma:fieldsID="13ad70da30d14ec8b1b61026820a5d4a" ns2:_="" ns3:_="">
    <xsd:import namespace="010c06fb-adfb-4972-b43b-36d810ddac6c"/>
    <xsd:import namespace="0e08f774-c844-414b-8174-1931542ea4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0c06fb-adfb-4972-b43b-36d810ddac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5101557-b141-4344-8eed-a9c28da8fb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08f774-c844-414b-8174-1931542ea424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ae4e3543-e7fe-4604-9e90-4040997bc85a}" ma:internalName="TaxCatchAll" ma:showField="CatchAllData" ma:web="0e08f774-c844-414b-8174-1931542ea42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79917E0-878C-4309-ACE8-E2EA4774F9C2}">
  <ds:schemaRefs>
    <ds:schemaRef ds:uri="http://schemas.microsoft.com/office/2006/metadata/properties"/>
    <ds:schemaRef ds:uri="http://schemas.microsoft.com/office/infopath/2007/PartnerControls"/>
    <ds:schemaRef ds:uri="010c06fb-adfb-4972-b43b-36d810ddac6c"/>
    <ds:schemaRef ds:uri="0e08f774-c844-414b-8174-1931542ea424"/>
  </ds:schemaRefs>
</ds:datastoreItem>
</file>

<file path=customXml/itemProps2.xml><?xml version="1.0" encoding="utf-8"?>
<ds:datastoreItem xmlns:ds="http://schemas.openxmlformats.org/officeDocument/2006/customXml" ds:itemID="{1F4AA800-F4B7-4791-9FA3-E437D25C64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0c06fb-adfb-4972-b43b-36d810ddac6c"/>
    <ds:schemaRef ds:uri="0e08f774-c844-414b-8174-1931542ea4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0F0A21-A1AE-406F-947D-4AF13A84C5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287</TotalTime>
  <Words>4664</Words>
  <Application>Microsoft Office PowerPoint</Application>
  <PresentationFormat>A4 Paper (210x297 mm)</PresentationFormat>
  <Paragraphs>893</Paragraphs>
  <Slides>56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56</vt:i4>
      </vt:variant>
    </vt:vector>
  </HeadingPairs>
  <TitlesOfParts>
    <vt:vector size="62" baseType="lpstr">
      <vt:lpstr>Arial</vt:lpstr>
      <vt:lpstr>Calibri</vt:lpstr>
      <vt:lpstr>Calibri Light</vt:lpstr>
      <vt:lpstr>Wingdings</vt:lpstr>
      <vt:lpstr>Custom Design</vt:lpstr>
      <vt:lpstr>Office Theme</vt:lpstr>
      <vt:lpstr>Learner Workbook  Name:______________________</vt:lpstr>
      <vt:lpstr>PowerPoint Presentation</vt:lpstr>
      <vt:lpstr>Contents</vt:lpstr>
      <vt:lpstr>Skills Audit</vt:lpstr>
      <vt:lpstr>Generating Ideas</vt:lpstr>
      <vt:lpstr>Research Methods</vt:lpstr>
      <vt:lpstr>Research Methods</vt:lpstr>
      <vt:lpstr>Research Methods</vt:lpstr>
      <vt:lpstr>Research Methods</vt:lpstr>
      <vt:lpstr>Practise your research skills</vt:lpstr>
      <vt:lpstr>PowerPoint Presentation</vt:lpstr>
      <vt:lpstr>Plan your Research</vt:lpstr>
      <vt:lpstr>Plan your Research</vt:lpstr>
      <vt:lpstr>Referencing and Plagiarism Guide</vt:lpstr>
      <vt:lpstr>Structuring your Presentation</vt:lpstr>
      <vt:lpstr>Introductions</vt:lpstr>
      <vt:lpstr>Signposting – Cheat Sheet</vt:lpstr>
      <vt:lpstr>Engaging Your Audience</vt:lpstr>
      <vt:lpstr>PowerPoint Presentation</vt:lpstr>
      <vt:lpstr>Skills Audit</vt:lpstr>
      <vt:lpstr>PowerPoint Presentation</vt:lpstr>
      <vt:lpstr>Contents</vt:lpstr>
      <vt:lpstr>Skills Audit</vt:lpstr>
      <vt:lpstr>Types of Media</vt:lpstr>
      <vt:lpstr>How Suitable?</vt:lpstr>
      <vt:lpstr>How Suitable?</vt:lpstr>
      <vt:lpstr>How Suitable?</vt:lpstr>
      <vt:lpstr>Generating Ideas</vt:lpstr>
      <vt:lpstr>Introducing and Summarising</vt:lpstr>
      <vt:lpstr>Style, Bias and Viewpoints</vt:lpstr>
      <vt:lpstr>Style, Bias and Viewpoints</vt:lpstr>
      <vt:lpstr>Style, Bias and Viewpoints</vt:lpstr>
      <vt:lpstr>What are the key ingredients of a ‘good’ discussion?</vt:lpstr>
      <vt:lpstr>Causes, Effects, Solutions</vt:lpstr>
      <vt:lpstr>Consequence Map</vt:lpstr>
      <vt:lpstr>Predicting: questions, opinions and challenges</vt:lpstr>
      <vt:lpstr>PowerPoint Presentation</vt:lpstr>
      <vt:lpstr>Skills Audit</vt:lpstr>
      <vt:lpstr>PowerPoint Presentation</vt:lpstr>
      <vt:lpstr>Contents</vt:lpstr>
      <vt:lpstr>Skills Audit</vt:lpstr>
      <vt:lpstr>Making a Recommendation</vt:lpstr>
      <vt:lpstr>Making a Recommendation</vt:lpstr>
      <vt:lpstr>Evaluating your Recommendation</vt:lpstr>
      <vt:lpstr>Exploring Context</vt:lpstr>
      <vt:lpstr>Critical Approaches to Literature</vt:lpstr>
      <vt:lpstr>PowerPoint Presentation</vt:lpstr>
      <vt:lpstr>PowerPoint Presentation</vt:lpstr>
      <vt:lpstr>Familiarisation Techniques</vt:lpstr>
      <vt:lpstr>PowerPoint Presentation</vt:lpstr>
      <vt:lpstr>Skills Audit</vt:lpstr>
      <vt:lpstr>PowerPoint Presentation</vt:lpstr>
      <vt:lpstr>Contents</vt:lpstr>
      <vt:lpstr>Skills Audit</vt:lpstr>
      <vt:lpstr>Questioning Grid</vt:lpstr>
      <vt:lpstr>Skills Audit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</dc:creator>
  <cp:lastModifiedBy>Anna Domaszek</cp:lastModifiedBy>
  <cp:revision>306</cp:revision>
  <cp:lastPrinted>2022-08-09T15:45:48Z</cp:lastPrinted>
  <dcterms:created xsi:type="dcterms:W3CDTF">2014-08-12T18:49:29Z</dcterms:created>
  <dcterms:modified xsi:type="dcterms:W3CDTF">2024-10-11T13:19:20Z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0x0101005854722D9B506340931AF81ABA667AF9</vt:lpwstr>
  </property>
  <property fmtid="{D5CDD505-2E9C-101B-9397-08002B2CF9AE}" pid="3" name="Order">
    <vt:r8>14400</vt:r8>
  </property>
  <property fmtid="{D5CDD505-2E9C-101B-9397-08002B2CF9AE}" pid="4" name="MediaServiceImageTags">
    <vt:lpwstr/>
  </property>
</Properties>
</file>