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  <p:sldMasterId id="2147483686" r:id="rId2"/>
  </p:sldMasterIdLst>
  <p:notesMasterIdLst>
    <p:notesMasterId r:id="rId22"/>
  </p:notesMasterIdLst>
  <p:handoutMasterIdLst>
    <p:handoutMasterId r:id="rId23"/>
  </p:handoutMasterIdLst>
  <p:sldIdLst>
    <p:sldId id="266" r:id="rId3"/>
    <p:sldId id="285" r:id="rId4"/>
    <p:sldId id="292" r:id="rId5"/>
    <p:sldId id="293" r:id="rId6"/>
    <p:sldId id="294" r:id="rId7"/>
    <p:sldId id="295" r:id="rId8"/>
    <p:sldId id="296" r:id="rId9"/>
    <p:sldId id="297" r:id="rId10"/>
    <p:sldId id="298" r:id="rId11"/>
    <p:sldId id="299" r:id="rId12"/>
    <p:sldId id="286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7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D821"/>
    <a:srgbClr val="FBDC22"/>
    <a:srgbClr val="E61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02" autoAdjust="0"/>
    <p:restoredTop sz="85553" autoAdjust="0"/>
  </p:normalViewPr>
  <p:slideViewPr>
    <p:cSldViewPr>
      <p:cViewPr varScale="1">
        <p:scale>
          <a:sx n="78" d="100"/>
          <a:sy n="78" d="100"/>
        </p:scale>
        <p:origin x="200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B807F-0FD5-4A88-8FB3-075F68B5A7D4}" type="datetimeFigureOut">
              <a:rPr lang="en-US" smtClean="0"/>
              <a:t>9/13/2022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16E86-8231-49A1-B4E5-5BBA590972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338454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21BD46-CE3A-421D-905D-D937B3AF2197}" type="datetimeFigureOut">
              <a:rPr lang="en-GB" smtClean="0"/>
              <a:t>13/09/2022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78F5A5-0FCD-4566-AFD1-269E75FC088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0664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259632" y="1330684"/>
            <a:ext cx="6858000" cy="1006476"/>
          </a:xfrm>
        </p:spPr>
        <p:txBody>
          <a:bodyPr anchor="b"/>
          <a:lstStyle>
            <a:lvl1pPr algn="ctr">
              <a:defRPr sz="4500" baseline="0"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259632" y="2946705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bg2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14300" y="6356351"/>
            <a:ext cx="2057400" cy="365125"/>
          </a:xfrm>
        </p:spPr>
        <p:txBody>
          <a:bodyPr/>
          <a:lstStyle/>
          <a:p>
            <a:fld id="{43E4FA3A-A82C-9342-ACC5-A8C8DFE30C83}" type="datetime1">
              <a:rPr lang="en-GB" smtClean="0"/>
              <a:t>13/09/2022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483768" y="6356350"/>
            <a:ext cx="3086100" cy="365125"/>
          </a:xfrm>
        </p:spPr>
        <p:txBody>
          <a:bodyPr/>
          <a:lstStyle/>
          <a:p>
            <a:r>
              <a:rPr lang="en-GB"/>
              <a:t>PowerPoint subject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880397" y="6356349"/>
            <a:ext cx="1623965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440" y="6237312"/>
            <a:ext cx="432048" cy="351252"/>
          </a:xfrm>
          <a:prstGeom prst="rect">
            <a:avLst/>
          </a:prstGeom>
        </p:spPr>
      </p:pic>
      <p:sp>
        <p:nvSpPr>
          <p:cNvPr id="10" name="TextBox 9"/>
          <p:cNvSpPr txBox="1"/>
          <p:nvPr userDrawn="1"/>
        </p:nvSpPr>
        <p:spPr>
          <a:xfrm>
            <a:off x="7507325" y="6237312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612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2B92F-D305-5444-A032-1387564170F9}" type="datetime1">
              <a:rPr lang="en-GB" smtClean="0"/>
              <a:t>13/09/2022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13006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87E4AB-51A7-C34F-A2B3-A6032CC7CCF6}" type="datetime1">
              <a:rPr lang="en-GB" smtClean="0"/>
              <a:t>13/09/2022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222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8F985-2F61-EF44-AC16-588E6BB3DFAB}" type="datetime1">
              <a:rPr lang="en-GB" smtClean="0"/>
              <a:t>13/09/2022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280653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271B70-08C4-A24E-9CFE-4CCCB25E68D8}" type="datetime1">
              <a:rPr lang="en-GB" smtClean="0"/>
              <a:t>13/09/2022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1359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5DB29-7BB4-7A45-8D62-6B51BCB1C4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E2C3B58-B294-A747-802A-776084A1C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B4C665-2C0E-6542-A07A-63A1FFB8F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3C441-F75E-F340-8984-BACC162761CD}" type="datetime1">
              <a:rPr lang="en-GB" smtClean="0"/>
              <a:t>13/09/2022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44DD4D-CF83-434C-8DAA-BE867DCBC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E3668-F498-1C4F-8A7B-1DA4DA3D81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7287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44FF3-0293-F242-8A38-C19881589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CC4797-360D-FB40-9984-BD6CA6D93F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BC5C93-C82D-6545-A89C-D1F018239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2ADFCB-0527-F042-8815-2E9E75EE78E7}" type="datetime1">
              <a:rPr lang="en-GB" smtClean="0"/>
              <a:t>13/09/2022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E0AAB1-487E-7448-BF62-D05379C1C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E5DF2-6728-914C-B046-382A09BD3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775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6FD78-2B18-5C41-9B2A-987A5E8F3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1F8DF-4D26-0E4A-9B43-4C8CF457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2C0573-21A9-E245-A498-690B213596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39B764-0D4E-314C-907C-9962B958C3B2}" type="datetime1">
              <a:rPr lang="en-GB" smtClean="0"/>
              <a:t>13/09/2022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FAED74-4105-0245-8D30-EBFFC80D4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14EEF4-DE88-A34C-A097-3C67B2345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0592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69B44-87F1-9449-B428-9797FCCCBC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BD7D64-9149-E845-94AC-A63568B966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A5A46E-30F4-C64D-AA5C-2B26832E791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D23D10-C011-794C-BE2C-F90C53302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05ECD1-EA86-5042-8E5D-8CD468D0EF7B}" type="datetime1">
              <a:rPr lang="en-GB" smtClean="0"/>
              <a:t>13/09/2022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E9DA27-CCC0-C845-83E0-D2DAED9401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39F30F-B6CD-1E4C-9F8D-7D95E731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343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4BF9DC-E5DE-134E-A1F0-C6AB5B036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A7FA9A-4A58-514F-A496-7197565DD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BCDE2-6557-9F4F-A945-7859F5B9DD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D9D11B-2219-5549-9D7C-A2E1833CC7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D6A558-8F49-FF47-942A-29E891C283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B389C6D-27D9-D34E-AD81-A008E0322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F4360-4481-7545-8D7C-4671AA4E9ABC}" type="datetime1">
              <a:rPr lang="en-GB" smtClean="0"/>
              <a:t>13/09/2022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ECB338C-347E-FD4B-BBE5-9556FC8C7F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83AFE20-7D27-9D4D-B202-493D1C17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1251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F8765-84D7-744A-A329-2D253F5994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A89E971-D553-764B-B27A-EFC8EC4268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57EF5-9C75-F247-90C6-330FFE7DD956}" type="datetime1">
              <a:rPr lang="en-GB" smtClean="0"/>
              <a:t>13/09/2022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C0F501C-F391-A04B-A77F-E22C9149A6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8490270-F13A-6042-AEFD-55131F5A4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049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84784"/>
            <a:ext cx="78867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79512" y="6356351"/>
            <a:ext cx="2057400" cy="365125"/>
          </a:xfrm>
        </p:spPr>
        <p:txBody>
          <a:bodyPr/>
          <a:lstStyle/>
          <a:p>
            <a:fld id="{A129F02E-E13B-E148-99C8-275F8509BA90}" type="datetime1">
              <a:rPr lang="en-GB" smtClean="0"/>
              <a:t>13/09/2022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411760" y="6356351"/>
            <a:ext cx="3086100" cy="365125"/>
          </a:xfrm>
        </p:spPr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5672708" y="6356351"/>
            <a:ext cx="1491580" cy="365125"/>
          </a:xfrm>
        </p:spPr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7E8AE4-960E-AD43-B751-DEF8CDFA61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6" b="25809"/>
          <a:stretch/>
        </p:blipFill>
        <p:spPr>
          <a:xfrm>
            <a:off x="0" y="0"/>
            <a:ext cx="9144000" cy="11521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066A86-E4DD-F341-B26F-3E2EB20DE3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2576" y="6356351"/>
            <a:ext cx="432048" cy="35125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596B760-A39D-D247-B599-343715BCDB13}"/>
              </a:ext>
            </a:extLst>
          </p:cNvPr>
          <p:cNvSpPr txBox="1"/>
          <p:nvPr userDrawn="1"/>
        </p:nvSpPr>
        <p:spPr>
          <a:xfrm>
            <a:off x="7510288" y="6352144"/>
            <a:ext cx="1022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@ESBUK</a:t>
            </a:r>
          </a:p>
        </p:txBody>
      </p:sp>
    </p:spTree>
    <p:extLst>
      <p:ext uri="{BB962C8B-B14F-4D97-AF65-F5344CB8AC3E}">
        <p14:creationId xmlns:p14="http://schemas.microsoft.com/office/powerpoint/2010/main" val="215392769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C45B39-8F22-CD45-B2B2-D556B9E90C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10497-FB40-F04E-9497-E757AF0D1A19}" type="datetime1">
              <a:rPr lang="en-GB" smtClean="0"/>
              <a:t>13/09/2022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30155F-E6BB-7D47-B74E-68E319176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838982-0AD9-5D43-AEA9-531E60410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074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9692C-9455-564A-915B-AABAD5AE1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0D9C1C-A125-E249-B796-E218343EFB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676FDA-F4A5-3149-9428-0D5355FE427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AE388B-6BE2-6F42-9FCD-F7383A89D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56A2FD-B516-C943-8B9D-2F08E1C907F4}" type="datetime1">
              <a:rPr lang="en-GB" smtClean="0"/>
              <a:t>13/09/2022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ECDA6-8AA7-BD4A-AD46-650DC514F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585C52-9624-F146-8E17-61263F963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396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CA5A5-E1D8-654A-99EB-B81115FAA7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CA6445-0338-BC4A-8520-0A47F3460B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2FAAF-1D5A-F74B-A238-BEE5395B269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1D4FBE-C7C1-6A4D-8763-912AE80996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B39BD-AEA2-E647-9907-9FB827C5704B}" type="datetime1">
              <a:rPr lang="en-GB" smtClean="0"/>
              <a:t>13/09/2022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04223B2-4D22-4042-894B-5587E2F3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0C9A0B-F2BA-F24A-9D99-DFA721710B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2461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9AE1F-43EE-3748-8ED8-C691B6F3BA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B80C4DA-3E51-2F4B-8402-3DBD7C69C7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366FBE-120C-6643-BC1D-FB83863045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40DD-3871-3941-B3EF-61029DBDF9E3}" type="datetime1">
              <a:rPr lang="en-GB" smtClean="0"/>
              <a:t>13/09/2022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E9543D-EA10-3546-8A86-631EC2720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A2AD0-F386-A740-A670-903E330009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6182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963CBD5-2396-1E41-9333-AD414D435A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0BB5769-E401-E944-A524-C2C35A108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14C7AC-73A6-3041-BB65-95F1FCE0A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2B3C-2039-C64F-905C-2E5E2ACCFE17}" type="datetime1">
              <a:rPr lang="en-GB" smtClean="0"/>
              <a:t>13/09/2022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0587F6-75C7-2148-8B79-31080C0FC5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PowerPoint subject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048A04-D702-C24C-9707-D3E019B6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4432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21D5E-CFEC-5A42-8E5F-8196582A131B}" type="datetime1">
              <a:rPr lang="en-GB" smtClean="0"/>
              <a:t>13/09/2022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0585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3CDDF-ABF6-2E46-B71A-203AEF044F4F}" type="datetime1">
              <a:rPr lang="en-GB" smtClean="0"/>
              <a:t>13/09/2022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061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DD03AE-556A-F545-B51E-38CE9AF27BAE}" type="datetime1">
              <a:rPr lang="en-GB" smtClean="0"/>
              <a:t>13/09/2022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1771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4F03C-2FB5-DC44-98B1-CC6FEE24020E}" type="datetime1">
              <a:rPr lang="en-GB" smtClean="0"/>
              <a:t>13/09/2022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77983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3098-7694-3E4F-B00D-6E47BFCB5581}" type="datetime1">
              <a:rPr lang="en-GB" smtClean="0"/>
              <a:t>13/09/2022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302DBA-3C4F-2944-BD52-F261101B18F8}" type="datetime1">
              <a:rPr lang="en-GB" smtClean="0"/>
              <a:t>13/09/2022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647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5C0585-436C-3044-86A3-A97BC7B853C2}" type="datetime1">
              <a:rPr lang="en-GB" smtClean="0"/>
              <a:t>13/09/2022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PowerPoint subject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89275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4239F-BD8D-CA4F-8587-DF30D3AE5589}" type="datetime1">
              <a:rPr lang="en-GB" smtClean="0"/>
              <a:t>13/09/2022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GB"/>
              <a:t>PowerPoint subject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07C4F-4DD7-4452-9CBE-7B4BC77324C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5221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85" r:id="rId2"/>
    <p:sldLayoutId id="2147483674" r:id="rId3"/>
    <p:sldLayoutId id="214748368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  <p:sldLayoutId id="2147483682" r:id="rId12"/>
    <p:sldLayoutId id="2147483683" r:id="rId13"/>
  </p:sldLayoutIdLst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B8F6DA-4F64-B141-A188-9B0FCB51C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A22BBE-F8C8-B04C-B0A8-E4551DD7CB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DFA96A-8A86-D041-B287-D9DB5F7BEA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CE6BF-836A-DF4F-9D8D-BEBA65A8F45B}" type="datetime1">
              <a:rPr lang="en-GB" smtClean="0"/>
              <a:t>13/09/2022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D5F56B-812F-FE48-B763-EDE7306DCB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PowerPoint subject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560CD7-9D28-234B-8A60-02B8976E02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8F4B7D-873E-F24F-88CE-73B8D20481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313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9E4F16-7FB8-4B2D-BF52-B8A17DEB22BA}"/>
              </a:ext>
            </a:extLst>
          </p:cNvPr>
          <p:cNvSpPr txBox="1"/>
          <p:nvPr/>
        </p:nvSpPr>
        <p:spPr>
          <a:xfrm>
            <a:off x="323528" y="6309320"/>
            <a:ext cx="80772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350" dirty="0"/>
              <a:t>Entry 1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36C441B1-0391-30B8-6A9D-C69D9E5FBCA2}"/>
              </a:ext>
            </a:extLst>
          </p:cNvPr>
          <p:cNvSpPr txBox="1">
            <a:spLocks/>
          </p:cNvSpPr>
          <p:nvPr/>
        </p:nvSpPr>
        <p:spPr>
          <a:xfrm>
            <a:off x="107504" y="1844824"/>
            <a:ext cx="9144000" cy="93848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 baseline="0">
                <a:solidFill>
                  <a:schemeClr val="tx1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r>
              <a:rPr lang="en-GB" sz="4400" b="1" i="1" dirty="0" smtClean="0"/>
              <a:t>Are you ready to answer questions? </a:t>
            </a:r>
            <a:endParaRPr lang="en-GB" sz="4400" b="1" i="1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08E51E3-0052-F431-8447-5B73E5E256AA}"/>
              </a:ext>
            </a:extLst>
          </p:cNvPr>
          <p:cNvSpPr txBox="1">
            <a:spLocks/>
          </p:cNvSpPr>
          <p:nvPr/>
        </p:nvSpPr>
        <p:spPr>
          <a:xfrm>
            <a:off x="118984" y="3425348"/>
            <a:ext cx="9144000" cy="6897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200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i="1" dirty="0" smtClean="0"/>
              <a:t>Look at the images on the next few slides. </a:t>
            </a:r>
            <a:endParaRPr lang="en-GB" b="1" i="1" dirty="0"/>
          </a:p>
        </p:txBody>
      </p:sp>
    </p:spTree>
    <p:extLst>
      <p:ext uri="{BB962C8B-B14F-4D97-AF65-F5344CB8AC3E}">
        <p14:creationId xmlns:p14="http://schemas.microsoft.com/office/powerpoint/2010/main" val="42347701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10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B711854-BE80-E21B-B0E5-AF8B9CCD2426}"/>
              </a:ext>
            </a:extLst>
          </p:cNvPr>
          <p:cNvSpPr txBox="1"/>
          <p:nvPr/>
        </p:nvSpPr>
        <p:spPr>
          <a:xfrm>
            <a:off x="5672708" y="2276310"/>
            <a:ext cx="32741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How many children are running?</a:t>
            </a:r>
          </a:p>
          <a:p>
            <a:pPr algn="ctr"/>
            <a:r>
              <a:rPr lang="en-GB" dirty="0"/>
              <a:t> </a:t>
            </a:r>
          </a:p>
          <a:p>
            <a:pPr algn="ctr"/>
            <a:r>
              <a:rPr lang="en-GB" dirty="0"/>
              <a:t>Why do you think they are running?</a:t>
            </a:r>
          </a:p>
          <a:p>
            <a:pPr algn="ctr"/>
            <a:r>
              <a:rPr lang="en-GB" dirty="0"/>
              <a:t> </a:t>
            </a:r>
          </a:p>
          <a:p>
            <a:pPr algn="ctr"/>
            <a:r>
              <a:rPr lang="en-GB" dirty="0"/>
              <a:t>Are they all having fun?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Who do you think is fastest?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548" y="1701954"/>
            <a:ext cx="5185554" cy="345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0815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11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D3ED83-ECE2-E8E8-BF49-9E2A266C3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974" y="1115707"/>
            <a:ext cx="8771168" cy="1017150"/>
          </a:xfrm>
        </p:spPr>
        <p:txBody>
          <a:bodyPr>
            <a:normAutofit/>
          </a:bodyPr>
          <a:lstStyle/>
          <a:p>
            <a:pPr algn="ctr"/>
            <a:r>
              <a:rPr lang="en-GB" sz="2800" b="1" i="1" dirty="0">
                <a:latin typeface="+mn-lt"/>
              </a:rPr>
              <a:t>Now imagine you are one of the </a:t>
            </a:r>
            <a:r>
              <a:rPr lang="en-GB" sz="2800" b="1" i="1" dirty="0" smtClean="0">
                <a:latin typeface="+mn-lt"/>
              </a:rPr>
              <a:t>people </a:t>
            </a:r>
            <a:r>
              <a:rPr lang="en-GB" sz="2800" b="1" i="1" dirty="0">
                <a:latin typeface="+mn-lt"/>
              </a:rPr>
              <a:t>in each picture.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1491730-D473-AAF4-6F9A-21E1DC75C25C}"/>
              </a:ext>
            </a:extLst>
          </p:cNvPr>
          <p:cNvSpPr txBox="1">
            <a:spLocks/>
          </p:cNvSpPr>
          <p:nvPr/>
        </p:nvSpPr>
        <p:spPr>
          <a:xfrm>
            <a:off x="572981" y="2296237"/>
            <a:ext cx="3888432" cy="28526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 smtClean="0"/>
              <a:t>What are you doing? </a:t>
            </a:r>
          </a:p>
          <a:p>
            <a:r>
              <a:rPr lang="en-GB" dirty="0" smtClean="0"/>
              <a:t>Where are you? </a:t>
            </a:r>
          </a:p>
          <a:p>
            <a:r>
              <a:rPr lang="en-GB" dirty="0" smtClean="0"/>
              <a:t>Who are you with? </a:t>
            </a:r>
          </a:p>
          <a:p>
            <a:r>
              <a:rPr lang="en-GB" dirty="0" smtClean="0"/>
              <a:t>What are you thinking about? </a:t>
            </a:r>
          </a:p>
          <a:p>
            <a:r>
              <a:rPr lang="en-GB" dirty="0" smtClean="0"/>
              <a:t>Are you saying anything? </a:t>
            </a:r>
          </a:p>
          <a:p>
            <a:r>
              <a:rPr lang="en-GB" dirty="0" smtClean="0"/>
              <a:t>What are you feeling? </a:t>
            </a:r>
          </a:p>
          <a:p>
            <a:r>
              <a:rPr lang="en-GB" dirty="0" smtClean="0"/>
              <a:t>Are you enjoying yourself? 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460" y="1965689"/>
            <a:ext cx="1972574" cy="17645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7518" y="1965689"/>
            <a:ext cx="2476425" cy="1985582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4283968" y="3730218"/>
            <a:ext cx="4449975" cy="2039740"/>
            <a:chOff x="4283968" y="3730218"/>
            <a:chExt cx="4846274" cy="2039740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4"/>
            <a:srcRect l="27471"/>
            <a:stretch/>
          </p:blipFill>
          <p:spPr>
            <a:xfrm>
              <a:off x="4283968" y="3734172"/>
              <a:ext cx="2471909" cy="2035786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55877" y="3730218"/>
              <a:ext cx="2374365" cy="2039740"/>
            </a:xfrm>
            <a:prstGeom prst="rect">
              <a:avLst/>
            </a:prstGeom>
          </p:spPr>
        </p:pic>
      </p:grpSp>
      <p:sp>
        <p:nvSpPr>
          <p:cNvPr id="15" name="TextBox 14"/>
          <p:cNvSpPr txBox="1"/>
          <p:nvPr/>
        </p:nvSpPr>
        <p:spPr>
          <a:xfrm>
            <a:off x="338074" y="11011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Entry 1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8487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12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D3ED83-ECE2-E8E8-BF49-9E2A266C3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974" y="1115707"/>
            <a:ext cx="8771168" cy="1017150"/>
          </a:xfrm>
        </p:spPr>
        <p:txBody>
          <a:bodyPr>
            <a:normAutofit/>
          </a:bodyPr>
          <a:lstStyle/>
          <a:p>
            <a:pPr algn="ctr"/>
            <a:r>
              <a:rPr lang="en-GB" sz="2800" b="1" i="1" dirty="0">
                <a:latin typeface="+mn-lt"/>
              </a:rPr>
              <a:t>Now imagine you are one of the </a:t>
            </a:r>
            <a:r>
              <a:rPr lang="en-GB" sz="2800" b="1" i="1" dirty="0" smtClean="0">
                <a:latin typeface="+mn-lt"/>
              </a:rPr>
              <a:t>people </a:t>
            </a:r>
            <a:r>
              <a:rPr lang="en-GB" sz="2800" b="1" i="1" dirty="0">
                <a:latin typeface="+mn-lt"/>
              </a:rPr>
              <a:t>in each picture.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1491730-D473-AAF4-6F9A-21E1DC75C25C}"/>
              </a:ext>
            </a:extLst>
          </p:cNvPr>
          <p:cNvSpPr txBox="1">
            <a:spLocks/>
          </p:cNvSpPr>
          <p:nvPr/>
        </p:nvSpPr>
        <p:spPr>
          <a:xfrm>
            <a:off x="464723" y="1956999"/>
            <a:ext cx="3888432" cy="28526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 smtClean="0"/>
              <a:t>What are you doing? </a:t>
            </a:r>
          </a:p>
          <a:p>
            <a:r>
              <a:rPr lang="en-GB" sz="1800" dirty="0" smtClean="0"/>
              <a:t>Where are you? </a:t>
            </a:r>
          </a:p>
          <a:p>
            <a:r>
              <a:rPr lang="en-GB" sz="1800" dirty="0" smtClean="0"/>
              <a:t>Who are you with? </a:t>
            </a:r>
          </a:p>
          <a:p>
            <a:r>
              <a:rPr lang="en-GB" sz="1800" dirty="0" smtClean="0"/>
              <a:t>What are you thinking about? </a:t>
            </a:r>
          </a:p>
          <a:p>
            <a:r>
              <a:rPr lang="en-GB" sz="1800" dirty="0" smtClean="0"/>
              <a:t>Are you saying anything? </a:t>
            </a:r>
          </a:p>
          <a:p>
            <a:r>
              <a:rPr lang="en-GB" sz="1800" dirty="0" smtClean="0"/>
              <a:t>What are you feeling? </a:t>
            </a:r>
          </a:p>
          <a:p>
            <a:r>
              <a:rPr lang="en-GB" sz="1800" dirty="0" smtClean="0"/>
              <a:t>Are you enjoying yourself?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148064" y="1965689"/>
            <a:ext cx="3585879" cy="2399415"/>
            <a:chOff x="4283968" y="1965689"/>
            <a:chExt cx="4449975" cy="3693957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9460" y="1965689"/>
              <a:ext cx="1972574" cy="176452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57518" y="1965689"/>
              <a:ext cx="2476425" cy="1985582"/>
            </a:xfrm>
            <a:prstGeom prst="rect">
              <a:avLst/>
            </a:prstGeom>
          </p:spPr>
        </p:pic>
        <p:grpSp>
          <p:nvGrpSpPr>
            <p:cNvPr id="14" name="Group 13"/>
            <p:cNvGrpSpPr/>
            <p:nvPr/>
          </p:nvGrpSpPr>
          <p:grpSpPr>
            <a:xfrm>
              <a:off x="4283968" y="3619906"/>
              <a:ext cx="4449975" cy="2039740"/>
              <a:chOff x="4283968" y="3730218"/>
              <a:chExt cx="4846274" cy="2039740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4"/>
              <a:srcRect l="27471"/>
              <a:stretch/>
            </p:blipFill>
            <p:spPr>
              <a:xfrm>
                <a:off x="4283968" y="3734172"/>
                <a:ext cx="2471909" cy="2035786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55877" y="3730218"/>
                <a:ext cx="2374365" cy="2039740"/>
              </a:xfrm>
              <a:prstGeom prst="rect">
                <a:avLst/>
              </a:prstGeom>
            </p:spPr>
          </p:pic>
        </p:grpSp>
      </p:grpSp>
      <p:sp>
        <p:nvSpPr>
          <p:cNvPr id="2" name="Rectangle 1"/>
          <p:cNvSpPr/>
          <p:nvPr/>
        </p:nvSpPr>
        <p:spPr>
          <a:xfrm>
            <a:off x="445152" y="4760563"/>
            <a:ext cx="82887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i="1" dirty="0"/>
              <a:t>Take it in turns to answer questions about some of the people in the pictures. Work with a partner or as a whole class. </a:t>
            </a:r>
          </a:p>
          <a:p>
            <a:pPr algn="ctr"/>
            <a:endParaRPr lang="en-GB" i="1" dirty="0"/>
          </a:p>
          <a:p>
            <a:pPr algn="ctr"/>
            <a:r>
              <a:rPr lang="en-GB" i="1" dirty="0"/>
              <a:t>Identify which </a:t>
            </a:r>
            <a:r>
              <a:rPr lang="en-GB" i="1" dirty="0" smtClean="0"/>
              <a:t>person you </a:t>
            </a:r>
            <a:r>
              <a:rPr lang="en-GB" i="1" dirty="0"/>
              <a:t>are taking on the role of. Answer some questions in that role. </a:t>
            </a:r>
          </a:p>
        </p:txBody>
      </p:sp>
      <p:sp>
        <p:nvSpPr>
          <p:cNvPr id="7" name="Rectangle 6"/>
          <p:cNvSpPr/>
          <p:nvPr/>
        </p:nvSpPr>
        <p:spPr>
          <a:xfrm>
            <a:off x="340508" y="89148"/>
            <a:ext cx="848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Entry </a:t>
            </a:r>
            <a:r>
              <a:rPr lang="en-GB" dirty="0" smtClean="0">
                <a:solidFill>
                  <a:srgbClr val="FF0000"/>
                </a:solidFill>
              </a:rPr>
              <a:t>2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6660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13</a:t>
            </a:fld>
            <a:endParaRPr lang="en-GB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DD3ED83-ECE2-E8E8-BF49-9E2A266C33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0974" y="1115707"/>
            <a:ext cx="8771168" cy="1017150"/>
          </a:xfrm>
        </p:spPr>
        <p:txBody>
          <a:bodyPr>
            <a:normAutofit/>
          </a:bodyPr>
          <a:lstStyle/>
          <a:p>
            <a:pPr algn="ctr"/>
            <a:r>
              <a:rPr lang="en-GB" sz="2800" b="1" i="1" dirty="0">
                <a:latin typeface="+mn-lt"/>
              </a:rPr>
              <a:t>Now imagine you are one of the </a:t>
            </a:r>
            <a:r>
              <a:rPr lang="en-GB" sz="2800" b="1" i="1" dirty="0" smtClean="0">
                <a:latin typeface="+mn-lt"/>
              </a:rPr>
              <a:t>people </a:t>
            </a:r>
            <a:r>
              <a:rPr lang="en-GB" sz="2800" b="1" i="1" dirty="0">
                <a:latin typeface="+mn-lt"/>
              </a:rPr>
              <a:t>in each picture. 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11491730-D473-AAF4-6F9A-21E1DC75C25C}"/>
              </a:ext>
            </a:extLst>
          </p:cNvPr>
          <p:cNvSpPr txBox="1">
            <a:spLocks/>
          </p:cNvSpPr>
          <p:nvPr/>
        </p:nvSpPr>
        <p:spPr>
          <a:xfrm>
            <a:off x="464723" y="1956999"/>
            <a:ext cx="3888432" cy="2852665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 smtClean="0"/>
              <a:t>What are you doing? </a:t>
            </a:r>
          </a:p>
          <a:p>
            <a:r>
              <a:rPr lang="en-GB" sz="1800" dirty="0" smtClean="0"/>
              <a:t>Where are you? </a:t>
            </a:r>
          </a:p>
          <a:p>
            <a:r>
              <a:rPr lang="en-GB" sz="1800" dirty="0" smtClean="0"/>
              <a:t>Who are you with? </a:t>
            </a:r>
          </a:p>
          <a:p>
            <a:r>
              <a:rPr lang="en-GB" sz="1800" dirty="0" smtClean="0"/>
              <a:t>What are you thinking about? </a:t>
            </a:r>
          </a:p>
          <a:p>
            <a:r>
              <a:rPr lang="en-GB" sz="1800" dirty="0" smtClean="0"/>
              <a:t>Are you saying anything? </a:t>
            </a:r>
          </a:p>
          <a:p>
            <a:r>
              <a:rPr lang="en-GB" sz="1800" dirty="0" smtClean="0"/>
              <a:t>What are you feeling? </a:t>
            </a:r>
          </a:p>
          <a:p>
            <a:r>
              <a:rPr lang="en-GB" sz="1800" dirty="0" smtClean="0"/>
              <a:t>Are you enjoying yourself?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5148064" y="1965689"/>
            <a:ext cx="3585879" cy="2399415"/>
            <a:chOff x="4283968" y="1965689"/>
            <a:chExt cx="4449975" cy="3693957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89460" y="1965689"/>
              <a:ext cx="1972574" cy="1764529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57518" y="1965689"/>
              <a:ext cx="2476425" cy="1985582"/>
            </a:xfrm>
            <a:prstGeom prst="rect">
              <a:avLst/>
            </a:prstGeom>
          </p:spPr>
        </p:pic>
        <p:grpSp>
          <p:nvGrpSpPr>
            <p:cNvPr id="14" name="Group 13"/>
            <p:cNvGrpSpPr/>
            <p:nvPr/>
          </p:nvGrpSpPr>
          <p:grpSpPr>
            <a:xfrm>
              <a:off x="4283968" y="3619906"/>
              <a:ext cx="4449975" cy="2039740"/>
              <a:chOff x="4283968" y="3730218"/>
              <a:chExt cx="4846274" cy="2039740"/>
            </a:xfrm>
          </p:grpSpPr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4"/>
              <a:srcRect l="27471"/>
              <a:stretch/>
            </p:blipFill>
            <p:spPr>
              <a:xfrm>
                <a:off x="4283968" y="3734172"/>
                <a:ext cx="2471909" cy="2035786"/>
              </a:xfrm>
              <a:prstGeom prst="rect">
                <a:avLst/>
              </a:prstGeom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55877" y="3730218"/>
                <a:ext cx="2374365" cy="2039740"/>
              </a:xfrm>
              <a:prstGeom prst="rect">
                <a:avLst/>
              </a:prstGeom>
            </p:spPr>
          </p:pic>
        </p:grpSp>
      </p:grpSp>
      <p:sp>
        <p:nvSpPr>
          <p:cNvPr id="2" name="Rectangle 1"/>
          <p:cNvSpPr/>
          <p:nvPr/>
        </p:nvSpPr>
        <p:spPr>
          <a:xfrm>
            <a:off x="464723" y="4620688"/>
            <a:ext cx="828879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GB" i="1" dirty="0"/>
              <a:t>Take it in turns to answer questions about some of the people in the pictures. Work with a partner or as a whole class. </a:t>
            </a:r>
          </a:p>
          <a:p>
            <a:pPr algn="ctr">
              <a:spcAft>
                <a:spcPts val="600"/>
              </a:spcAft>
            </a:pPr>
            <a:r>
              <a:rPr lang="en-GB" i="1" dirty="0"/>
              <a:t>One person imagines they are one of the </a:t>
            </a:r>
            <a:r>
              <a:rPr lang="en-GB" i="1" dirty="0" smtClean="0"/>
              <a:t>people in </a:t>
            </a:r>
            <a:r>
              <a:rPr lang="en-GB" i="1" dirty="0"/>
              <a:t>the picture on the screen. Ask them questions and then listen to their answers. </a:t>
            </a:r>
          </a:p>
          <a:p>
            <a:pPr algn="ctr">
              <a:spcAft>
                <a:spcPts val="600"/>
              </a:spcAft>
            </a:pPr>
            <a:r>
              <a:rPr lang="en-GB" i="1" dirty="0"/>
              <a:t>Try to guess which </a:t>
            </a:r>
            <a:r>
              <a:rPr lang="en-GB" i="1" dirty="0" smtClean="0"/>
              <a:t>person </a:t>
            </a:r>
            <a:r>
              <a:rPr lang="en-GB" i="1" dirty="0"/>
              <a:t>they are. </a:t>
            </a:r>
          </a:p>
        </p:txBody>
      </p:sp>
      <p:sp>
        <p:nvSpPr>
          <p:cNvPr id="7" name="Rectangle 6"/>
          <p:cNvSpPr/>
          <p:nvPr/>
        </p:nvSpPr>
        <p:spPr>
          <a:xfrm>
            <a:off x="340508" y="89148"/>
            <a:ext cx="8489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Entry 3</a:t>
            </a:r>
          </a:p>
        </p:txBody>
      </p:sp>
    </p:spTree>
    <p:extLst>
      <p:ext uri="{BB962C8B-B14F-4D97-AF65-F5344CB8AC3E}">
        <p14:creationId xmlns:p14="http://schemas.microsoft.com/office/powerpoint/2010/main" val="2591237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14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5A977D-A31A-93ED-39DF-F5E0EA5DF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101" y="669880"/>
            <a:ext cx="10896600" cy="1325563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Topic Discussion</a:t>
            </a:r>
            <a:r>
              <a:rPr lang="en-GB" dirty="0"/>
              <a:t/>
            </a:r>
            <a:br>
              <a:rPr lang="en-GB" dirty="0"/>
            </a:br>
            <a:r>
              <a:rPr lang="en-GB" sz="2400" b="1" i="1" dirty="0">
                <a:latin typeface="+mn-lt"/>
              </a:rPr>
              <a:t>Have a look at the topics below. </a:t>
            </a:r>
            <a:endParaRPr lang="en-GB" b="1" i="1" dirty="0">
              <a:latin typeface="+mn-lt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93AA83D-F4ED-3B90-5B1D-C4039E57A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6390090"/>
              </p:ext>
            </p:extLst>
          </p:nvPr>
        </p:nvGraphicFramePr>
        <p:xfrm>
          <a:off x="611560" y="1844824"/>
          <a:ext cx="8003232" cy="403198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667744">
                  <a:extLst>
                    <a:ext uri="{9D8B030D-6E8A-4147-A177-3AD203B41FA5}">
                      <a16:colId xmlns:a16="http://schemas.microsoft.com/office/drawing/2014/main" val="2783796261"/>
                    </a:ext>
                  </a:extLst>
                </a:gridCol>
                <a:gridCol w="2667744">
                  <a:extLst>
                    <a:ext uri="{9D8B030D-6E8A-4147-A177-3AD203B41FA5}">
                      <a16:colId xmlns:a16="http://schemas.microsoft.com/office/drawing/2014/main" val="1306928957"/>
                    </a:ext>
                  </a:extLst>
                </a:gridCol>
                <a:gridCol w="2667744">
                  <a:extLst>
                    <a:ext uri="{9D8B030D-6E8A-4147-A177-3AD203B41FA5}">
                      <a16:colId xmlns:a16="http://schemas.microsoft.com/office/drawing/2014/main" val="3517947156"/>
                    </a:ext>
                  </a:extLst>
                </a:gridCol>
              </a:tblGrid>
              <a:tr h="1343996"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/>
                        <a:t>sport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/>
                        <a:t>food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/>
                        <a:t>animals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868203"/>
                  </a:ext>
                </a:extLst>
              </a:tr>
              <a:tr h="1343996"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/>
                        <a:t>school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/>
                        <a:t>friends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/>
                        <a:t>family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162105"/>
                  </a:ext>
                </a:extLst>
              </a:tr>
              <a:tr h="1343996"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/>
                        <a:t>pets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/>
                        <a:t>holidays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4400" b="0" dirty="0"/>
                        <a:t>books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00780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81B9210-3871-6CDE-3D54-DE4BCC3EDD7B}"/>
              </a:ext>
            </a:extLst>
          </p:cNvPr>
          <p:cNvSpPr txBox="1"/>
          <p:nvPr/>
        </p:nvSpPr>
        <p:spPr>
          <a:xfrm>
            <a:off x="251520" y="138522"/>
            <a:ext cx="1637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Entry 1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6400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15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5A977D-A31A-93ED-39DF-F5E0EA5DF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597" y="860334"/>
            <a:ext cx="10896600" cy="1325563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Topic Discussion</a:t>
            </a:r>
            <a:r>
              <a:rPr lang="en-GB" dirty="0"/>
              <a:t/>
            </a:r>
            <a:br>
              <a:rPr lang="en-GB" dirty="0"/>
            </a:br>
            <a:r>
              <a:rPr lang="en-GB" sz="2400" b="1" i="1" dirty="0" smtClean="0">
                <a:latin typeface="+mn-lt"/>
              </a:rPr>
              <a:t>Are you ready to ask and answer questions?</a:t>
            </a:r>
            <a:endParaRPr lang="en-GB" b="1" i="1" dirty="0">
              <a:latin typeface="+mn-lt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93AA83D-F4ED-3B90-5B1D-C4039E57A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8278138"/>
              </p:ext>
            </p:extLst>
          </p:nvPr>
        </p:nvGraphicFramePr>
        <p:xfrm>
          <a:off x="395536" y="2466218"/>
          <a:ext cx="4752528" cy="280831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584176">
                  <a:extLst>
                    <a:ext uri="{9D8B030D-6E8A-4147-A177-3AD203B41FA5}">
                      <a16:colId xmlns:a16="http://schemas.microsoft.com/office/drawing/2014/main" val="2783796261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1306928957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3517947156"/>
                    </a:ext>
                  </a:extLst>
                </a:gridCol>
              </a:tblGrid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sport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food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animals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868203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school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friends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family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162105"/>
                  </a:ext>
                </a:extLst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pets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holidays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books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00780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81B9210-3871-6CDE-3D54-DE4BCC3EDD7B}"/>
              </a:ext>
            </a:extLst>
          </p:cNvPr>
          <p:cNvSpPr txBox="1"/>
          <p:nvPr/>
        </p:nvSpPr>
        <p:spPr>
          <a:xfrm>
            <a:off x="251520" y="138522"/>
            <a:ext cx="1637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Entry 1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672708" y="1988448"/>
            <a:ext cx="279204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Take it in turns to come to the front of the class.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Choose a topic that </a:t>
            </a:r>
            <a:r>
              <a:rPr lang="en-GB" dirty="0" smtClean="0"/>
              <a:t>you feel you </a:t>
            </a:r>
            <a:r>
              <a:rPr lang="en-GB" dirty="0"/>
              <a:t>can talk confidently about.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The rest of the class will make up questions for you to answer about the topic.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Think about the topic first so you are ready to talk confidently. </a:t>
            </a:r>
          </a:p>
        </p:txBody>
      </p:sp>
    </p:spTree>
    <p:extLst>
      <p:ext uri="{BB962C8B-B14F-4D97-AF65-F5344CB8AC3E}">
        <p14:creationId xmlns:p14="http://schemas.microsoft.com/office/powerpoint/2010/main" val="37150886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16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5A977D-A31A-93ED-39DF-F5E0EA5DF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101" y="669880"/>
            <a:ext cx="10896600" cy="1325563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Topic Discussion</a:t>
            </a:r>
            <a:r>
              <a:rPr lang="en-GB" dirty="0"/>
              <a:t/>
            </a:r>
            <a:br>
              <a:rPr lang="en-GB" dirty="0"/>
            </a:br>
            <a:r>
              <a:rPr lang="en-GB" sz="2400" b="1" i="1" dirty="0">
                <a:latin typeface="+mn-lt"/>
              </a:rPr>
              <a:t>Have a look at the topics below. </a:t>
            </a:r>
            <a:endParaRPr lang="en-GB" b="1" i="1" dirty="0">
              <a:latin typeface="+mn-lt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93AA83D-F4ED-3B90-5B1D-C4039E57A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6277769"/>
              </p:ext>
            </p:extLst>
          </p:nvPr>
        </p:nvGraphicFramePr>
        <p:xfrm>
          <a:off x="611560" y="1844824"/>
          <a:ext cx="8003232" cy="403198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667744">
                  <a:extLst>
                    <a:ext uri="{9D8B030D-6E8A-4147-A177-3AD203B41FA5}">
                      <a16:colId xmlns:a16="http://schemas.microsoft.com/office/drawing/2014/main" val="2783796261"/>
                    </a:ext>
                  </a:extLst>
                </a:gridCol>
                <a:gridCol w="2667744">
                  <a:extLst>
                    <a:ext uri="{9D8B030D-6E8A-4147-A177-3AD203B41FA5}">
                      <a16:colId xmlns:a16="http://schemas.microsoft.com/office/drawing/2014/main" val="1306928957"/>
                    </a:ext>
                  </a:extLst>
                </a:gridCol>
                <a:gridCol w="2667744">
                  <a:extLst>
                    <a:ext uri="{9D8B030D-6E8A-4147-A177-3AD203B41FA5}">
                      <a16:colId xmlns:a16="http://schemas.microsoft.com/office/drawing/2014/main" val="3517947156"/>
                    </a:ext>
                  </a:extLst>
                </a:gridCol>
              </a:tblGrid>
              <a:tr h="1343996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environmental issues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friends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protecting animals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868203"/>
                  </a:ext>
                </a:extLst>
              </a:tr>
              <a:tr h="1343996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exploration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school subjects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family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162105"/>
                  </a:ext>
                </a:extLst>
              </a:tr>
              <a:tr h="1343996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pets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holidays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books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00780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81B9210-3871-6CDE-3D54-DE4BCC3EDD7B}"/>
              </a:ext>
            </a:extLst>
          </p:cNvPr>
          <p:cNvSpPr txBox="1"/>
          <p:nvPr/>
        </p:nvSpPr>
        <p:spPr>
          <a:xfrm>
            <a:off x="251520" y="138522"/>
            <a:ext cx="1637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Entry 2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4056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17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5A977D-A31A-93ED-39DF-F5E0EA5DF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597" y="860334"/>
            <a:ext cx="10896600" cy="1325563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Topic Discussion</a:t>
            </a:r>
            <a:r>
              <a:rPr lang="en-GB" dirty="0"/>
              <a:t/>
            </a:r>
            <a:br>
              <a:rPr lang="en-GB" dirty="0"/>
            </a:br>
            <a:r>
              <a:rPr lang="en-GB" sz="2400" b="1" i="1" dirty="0" smtClean="0">
                <a:latin typeface="+mn-lt"/>
              </a:rPr>
              <a:t>Are you ready to ask and answer questions?</a:t>
            </a:r>
            <a:endParaRPr lang="en-GB" b="1" i="1" dirty="0">
              <a:latin typeface="+mn-lt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93AA83D-F4ED-3B90-5B1D-C4039E57A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559255"/>
              </p:ext>
            </p:extLst>
          </p:nvPr>
        </p:nvGraphicFramePr>
        <p:xfrm>
          <a:off x="344117" y="2538377"/>
          <a:ext cx="5328591" cy="319258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776197">
                  <a:extLst>
                    <a:ext uri="{9D8B030D-6E8A-4147-A177-3AD203B41FA5}">
                      <a16:colId xmlns:a16="http://schemas.microsoft.com/office/drawing/2014/main" val="2783796261"/>
                    </a:ext>
                  </a:extLst>
                </a:gridCol>
                <a:gridCol w="1776197">
                  <a:extLst>
                    <a:ext uri="{9D8B030D-6E8A-4147-A177-3AD203B41FA5}">
                      <a16:colId xmlns:a16="http://schemas.microsoft.com/office/drawing/2014/main" val="1306928957"/>
                    </a:ext>
                  </a:extLst>
                </a:gridCol>
                <a:gridCol w="1776197">
                  <a:extLst>
                    <a:ext uri="{9D8B030D-6E8A-4147-A177-3AD203B41FA5}">
                      <a16:colId xmlns:a16="http://schemas.microsoft.com/office/drawing/2014/main" val="3517947156"/>
                    </a:ext>
                  </a:extLst>
                </a:gridCol>
              </a:tblGrid>
              <a:tr h="1064196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environmental issues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friends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protecting animals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868203"/>
                  </a:ext>
                </a:extLst>
              </a:tr>
              <a:tr h="1064196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exploration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school subjects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family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162105"/>
                  </a:ext>
                </a:extLst>
              </a:tr>
              <a:tr h="1064196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pets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holidays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books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00780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81B9210-3871-6CDE-3D54-DE4BCC3EDD7B}"/>
              </a:ext>
            </a:extLst>
          </p:cNvPr>
          <p:cNvSpPr txBox="1"/>
          <p:nvPr/>
        </p:nvSpPr>
        <p:spPr>
          <a:xfrm>
            <a:off x="251520" y="138522"/>
            <a:ext cx="1637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Entry 2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940152" y="1988840"/>
            <a:ext cx="279204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Take it in turns to come to the front of the class.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Choose a topic that </a:t>
            </a:r>
            <a:r>
              <a:rPr lang="en-GB" dirty="0" smtClean="0"/>
              <a:t>you feel you </a:t>
            </a:r>
            <a:r>
              <a:rPr lang="en-GB" dirty="0"/>
              <a:t>can talk confidently about.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The rest of the class will make up questions for you to answer about the topic.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Think about the topic first so you are ready to talk confidently. </a:t>
            </a:r>
          </a:p>
        </p:txBody>
      </p:sp>
    </p:spTree>
    <p:extLst>
      <p:ext uri="{BB962C8B-B14F-4D97-AF65-F5344CB8AC3E}">
        <p14:creationId xmlns:p14="http://schemas.microsoft.com/office/powerpoint/2010/main" val="3480463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18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5A977D-A31A-93ED-39DF-F5E0EA5DF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4101" y="669880"/>
            <a:ext cx="10896600" cy="1325563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Topic Discussion</a:t>
            </a:r>
            <a:r>
              <a:rPr lang="en-GB" dirty="0"/>
              <a:t/>
            </a:r>
            <a:br>
              <a:rPr lang="en-GB" dirty="0"/>
            </a:br>
            <a:r>
              <a:rPr lang="en-GB" sz="2400" b="1" i="1" dirty="0">
                <a:latin typeface="+mn-lt"/>
              </a:rPr>
              <a:t>Have a look at the topics below. </a:t>
            </a:r>
            <a:endParaRPr lang="en-GB" b="1" i="1" dirty="0">
              <a:latin typeface="+mn-lt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93AA83D-F4ED-3B90-5B1D-C4039E57A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469863"/>
              </p:ext>
            </p:extLst>
          </p:nvPr>
        </p:nvGraphicFramePr>
        <p:xfrm>
          <a:off x="611560" y="1844824"/>
          <a:ext cx="8003232" cy="403198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667744">
                  <a:extLst>
                    <a:ext uri="{9D8B030D-6E8A-4147-A177-3AD203B41FA5}">
                      <a16:colId xmlns:a16="http://schemas.microsoft.com/office/drawing/2014/main" val="2783796261"/>
                    </a:ext>
                  </a:extLst>
                </a:gridCol>
                <a:gridCol w="2667744">
                  <a:extLst>
                    <a:ext uri="{9D8B030D-6E8A-4147-A177-3AD203B41FA5}">
                      <a16:colId xmlns:a16="http://schemas.microsoft.com/office/drawing/2014/main" val="1306928957"/>
                    </a:ext>
                  </a:extLst>
                </a:gridCol>
                <a:gridCol w="2667744">
                  <a:extLst>
                    <a:ext uri="{9D8B030D-6E8A-4147-A177-3AD203B41FA5}">
                      <a16:colId xmlns:a16="http://schemas.microsoft.com/office/drawing/2014/main" val="3517947156"/>
                    </a:ext>
                  </a:extLst>
                </a:gridCol>
              </a:tblGrid>
              <a:tr h="1343996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environmental issues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beliefs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protecting animals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868203"/>
                  </a:ext>
                </a:extLst>
              </a:tr>
              <a:tr h="1343996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exploration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school subjects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fears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162105"/>
                  </a:ext>
                </a:extLst>
              </a:tr>
              <a:tr h="1343996"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competition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travel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200" b="0" dirty="0"/>
                        <a:t>health and wellbeing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00780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81B9210-3871-6CDE-3D54-DE4BCC3EDD7B}"/>
              </a:ext>
            </a:extLst>
          </p:cNvPr>
          <p:cNvSpPr txBox="1"/>
          <p:nvPr/>
        </p:nvSpPr>
        <p:spPr>
          <a:xfrm>
            <a:off x="251520" y="138522"/>
            <a:ext cx="1637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Entry 3</a:t>
            </a:r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2228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19</a:t>
            </a:fld>
            <a:endParaRPr lang="en-GB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F65A977D-A31A-93ED-39DF-F5E0EA5DF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6597" y="860334"/>
            <a:ext cx="10896600" cy="1325563"/>
          </a:xfrm>
        </p:spPr>
        <p:txBody>
          <a:bodyPr/>
          <a:lstStyle/>
          <a:p>
            <a:r>
              <a:rPr lang="en-GB" b="1" i="1" dirty="0">
                <a:latin typeface="+mn-lt"/>
              </a:rPr>
              <a:t>Topic Discussion</a:t>
            </a:r>
            <a:r>
              <a:rPr lang="en-GB" dirty="0"/>
              <a:t/>
            </a:r>
            <a:br>
              <a:rPr lang="en-GB" dirty="0"/>
            </a:br>
            <a:r>
              <a:rPr lang="en-GB" sz="2400" b="1" i="1" dirty="0" smtClean="0">
                <a:latin typeface="+mn-lt"/>
              </a:rPr>
              <a:t>Are you ready to ask and answer questions?</a:t>
            </a:r>
            <a:endParaRPr lang="en-GB" b="1" i="1" dirty="0">
              <a:latin typeface="+mn-lt"/>
            </a:endParaRPr>
          </a:p>
        </p:txBody>
      </p:sp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793AA83D-F4ED-3B90-5B1D-C4039E57A2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0515536"/>
              </p:ext>
            </p:extLst>
          </p:nvPr>
        </p:nvGraphicFramePr>
        <p:xfrm>
          <a:off x="344117" y="2538377"/>
          <a:ext cx="5328591" cy="3192588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1776197">
                  <a:extLst>
                    <a:ext uri="{9D8B030D-6E8A-4147-A177-3AD203B41FA5}">
                      <a16:colId xmlns:a16="http://schemas.microsoft.com/office/drawing/2014/main" val="2783796261"/>
                    </a:ext>
                  </a:extLst>
                </a:gridCol>
                <a:gridCol w="1776197">
                  <a:extLst>
                    <a:ext uri="{9D8B030D-6E8A-4147-A177-3AD203B41FA5}">
                      <a16:colId xmlns:a16="http://schemas.microsoft.com/office/drawing/2014/main" val="1306928957"/>
                    </a:ext>
                  </a:extLst>
                </a:gridCol>
                <a:gridCol w="1776197">
                  <a:extLst>
                    <a:ext uri="{9D8B030D-6E8A-4147-A177-3AD203B41FA5}">
                      <a16:colId xmlns:a16="http://schemas.microsoft.com/office/drawing/2014/main" val="3517947156"/>
                    </a:ext>
                  </a:extLst>
                </a:gridCol>
              </a:tblGrid>
              <a:tr h="1064196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environmental issues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beliefs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protecting animals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5868203"/>
                  </a:ext>
                </a:extLst>
              </a:tr>
              <a:tr h="1064196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exploration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school subjects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fears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162105"/>
                  </a:ext>
                </a:extLst>
              </a:tr>
              <a:tr h="1064196"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competition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travel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C2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0" dirty="0"/>
                        <a:t>health and wellbeing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3D82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51007803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C81B9210-3871-6CDE-3D54-DE4BCC3EDD7B}"/>
              </a:ext>
            </a:extLst>
          </p:cNvPr>
          <p:cNvSpPr txBox="1"/>
          <p:nvPr/>
        </p:nvSpPr>
        <p:spPr>
          <a:xfrm>
            <a:off x="251520" y="138522"/>
            <a:ext cx="1637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Entry 3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940152" y="1988840"/>
            <a:ext cx="279204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dirty="0"/>
              <a:t>Take it in turns to come to the front of the class.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Choose a topic that </a:t>
            </a:r>
            <a:r>
              <a:rPr lang="en-GB" dirty="0" smtClean="0"/>
              <a:t>you feel you </a:t>
            </a:r>
            <a:r>
              <a:rPr lang="en-GB" dirty="0"/>
              <a:t>can talk confidently about.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The rest of the class will make up questions for you to answer about the topic.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Think about the topic first so you are ready to talk confidently. </a:t>
            </a:r>
          </a:p>
        </p:txBody>
      </p:sp>
    </p:spTree>
    <p:extLst>
      <p:ext uri="{BB962C8B-B14F-4D97-AF65-F5344CB8AC3E}">
        <p14:creationId xmlns:p14="http://schemas.microsoft.com/office/powerpoint/2010/main" val="41588483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2</a:t>
            </a:fld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124744"/>
            <a:ext cx="6652758" cy="4988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446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3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268760"/>
            <a:ext cx="8208020" cy="4902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220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4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268760"/>
            <a:ext cx="5472608" cy="4895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858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5</a:t>
            </a:fld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1268760"/>
            <a:ext cx="7305575" cy="487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513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i="1">
                <a:latin typeface="+mn-lt"/>
              </a:rPr>
              <a:t>Now answer questions about what you can see in the pictures.</a:t>
            </a:r>
            <a:endParaRPr lang="en-GB">
              <a:latin typeface="+mn-l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24014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7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58EAE7-F2A7-DA12-04A8-2C37ACC3922B}"/>
              </a:ext>
            </a:extLst>
          </p:cNvPr>
          <p:cNvSpPr txBox="1"/>
          <p:nvPr/>
        </p:nvSpPr>
        <p:spPr>
          <a:xfrm>
            <a:off x="6084168" y="1837497"/>
            <a:ext cx="2698955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How many children can you see?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Who do you think they all are? Are they related?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Which child do you think is most confident? Why?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Which child do you think is least confident? Why?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Would you like to join in?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741241"/>
            <a:ext cx="5182677" cy="3885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531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8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3E0669-EBE9-F8BE-3AEA-6CE9CEB932A6}"/>
              </a:ext>
            </a:extLst>
          </p:cNvPr>
          <p:cNvSpPr txBox="1"/>
          <p:nvPr/>
        </p:nvSpPr>
        <p:spPr>
          <a:xfrm>
            <a:off x="6588224" y="2060848"/>
            <a:ext cx="24113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Who can you see on the beach?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What are the children in the foreground doing?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What do you think the boy in the white t-shirt is saying?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866" y="1685929"/>
            <a:ext cx="6047222" cy="3612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070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07C4F-4DD7-4452-9CBE-7B4BC77324C7}" type="slidenum">
              <a:rPr lang="en-GB" smtClean="0"/>
              <a:t>9</a:t>
            </a:fld>
            <a:endParaRPr lang="en-GB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623EDA-9053-63F4-6D90-09A39342AEF5}"/>
              </a:ext>
            </a:extLst>
          </p:cNvPr>
          <p:cNvSpPr txBox="1"/>
          <p:nvPr/>
        </p:nvSpPr>
        <p:spPr>
          <a:xfrm>
            <a:off x="5497860" y="2565807"/>
            <a:ext cx="320777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Where do you think these people are?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What is the weather like? </a:t>
            </a:r>
          </a:p>
          <a:p>
            <a:pPr algn="ctr"/>
            <a:endParaRPr lang="en-GB" dirty="0"/>
          </a:p>
          <a:p>
            <a:pPr algn="ctr"/>
            <a:r>
              <a:rPr lang="en-GB" dirty="0"/>
              <a:t>Is everyone enjoying themselves here?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3318" y="1510387"/>
            <a:ext cx="4630544" cy="414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76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3268</TotalTime>
  <Words>743</Words>
  <Application>Microsoft Office PowerPoint</Application>
  <PresentationFormat>On-screen Show (4:3)</PresentationFormat>
  <Paragraphs>168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Now answer questions about what you can see in the pictures.</vt:lpstr>
      <vt:lpstr>PowerPoint Presentation</vt:lpstr>
      <vt:lpstr>PowerPoint Presentation</vt:lpstr>
      <vt:lpstr>PowerPoint Presentation</vt:lpstr>
      <vt:lpstr>PowerPoint Presentation</vt:lpstr>
      <vt:lpstr>Now imagine you are one of the people in each picture. </vt:lpstr>
      <vt:lpstr>Now imagine you are one of the people in each picture. </vt:lpstr>
      <vt:lpstr>Now imagine you are one of the people in each picture. </vt:lpstr>
      <vt:lpstr>Topic Discussion Have a look at the topics below. </vt:lpstr>
      <vt:lpstr>Topic Discussion Are you ready to ask and answer questions?</vt:lpstr>
      <vt:lpstr>Topic Discussion Have a look at the topics below. </vt:lpstr>
      <vt:lpstr>Topic Discussion Are you ready to ask and answer questions?</vt:lpstr>
      <vt:lpstr>Topic Discussion Have a look at the topics below. </vt:lpstr>
      <vt:lpstr>Topic Discussion Are you ready to ask and answer 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Liam</dc:creator>
  <cp:lastModifiedBy>Lauren Kearney</cp:lastModifiedBy>
  <cp:revision>124</cp:revision>
  <dcterms:created xsi:type="dcterms:W3CDTF">2014-08-12T18:49:29Z</dcterms:created>
  <dcterms:modified xsi:type="dcterms:W3CDTF">2022-09-13T10:04:18Z</dcterms:modified>
</cp:coreProperties>
</file>