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4"/>
    <p:sldMasterId id="2147483686" r:id="rId5"/>
  </p:sldMasterIdLst>
  <p:notesMasterIdLst>
    <p:notesMasterId r:id="rId15"/>
  </p:notesMasterIdLst>
  <p:handoutMasterIdLst>
    <p:handoutMasterId r:id="rId16"/>
  </p:handoutMasterIdLst>
  <p:sldIdLst>
    <p:sldId id="269" r:id="rId6"/>
    <p:sldId id="270" r:id="rId7"/>
    <p:sldId id="283" r:id="rId8"/>
    <p:sldId id="284" r:id="rId9"/>
    <p:sldId id="277" r:id="rId10"/>
    <p:sldId id="282" r:id="rId11"/>
    <p:sldId id="275" r:id="rId12"/>
    <p:sldId id="285" r:id="rId13"/>
    <p:sldId id="265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C1C0E40-34EA-DA0C-9181-768F35F2C384}" name="Tina Renshaw BA Hons (Oxon), MA (Oxon), PGCE, PGCHRM" initials="TP" userId="S::tina.renshaw@esbuk.org::94dc95e1-b3b7-4783-9628-eae13940e46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151C"/>
    <a:srgbClr val="C3D91F"/>
    <a:srgbClr val="F58B1D"/>
    <a:srgbClr val="FBD209"/>
    <a:srgbClr val="C3D821"/>
    <a:srgbClr val="E7141C"/>
    <a:srgbClr val="FAD008"/>
    <a:srgbClr val="F4891C"/>
    <a:srgbClr val="E614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965" autoAdjust="0"/>
    <p:restoredTop sz="82409" autoAdjust="0"/>
  </p:normalViewPr>
  <p:slideViewPr>
    <p:cSldViewPr>
      <p:cViewPr>
        <p:scale>
          <a:sx n="146" d="100"/>
          <a:sy n="146" d="100"/>
        </p:scale>
        <p:origin x="192" y="-22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3/7/2024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07/03/2024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Collect ideas from the group.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4700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Ask students to give examples of</a:t>
            </a:r>
            <a:r>
              <a:rPr lang="en-GB" baseline="0" dirty="0"/>
              <a:t> spoken news reports that they have heard recently. Explain that they will be exploring different spoken news items and learning how to structure a spoken news report.</a:t>
            </a:r>
          </a:p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8073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173455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don’t have to use all three of these sheets, but we have provided copies in case you want to analyse multiple news items. </a:t>
            </a: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34742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678F5A5-0FCD-4566-AFD1-269E75FC088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53392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r>
              <a:rPr lang="en-GB"/>
              <a:t>07/03/2024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en-GB"/>
              <a:t>L1G2I: 2.1 - Choosing a news item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222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065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135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153927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8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17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98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64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L1G2I: 2.1 - Choosing a news item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27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07/03/2024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L1G2I: 2.1 - Choosing a news item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522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74" r:id="rId3"/>
    <p:sldLayoutId id="214748368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07/03/2024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L1G2I: 2.1 - Choosing a news item</a:t>
            </a: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irstnews.co.uk/about-first-news/" TargetMode="External"/><Relationship Id="rId3" Type="http://schemas.openxmlformats.org/officeDocument/2006/relationships/hyperlink" Target="https://www.bbc.co.uk/newsround" TargetMode="External"/><Relationship Id="rId7" Type="http://schemas.openxmlformats.org/officeDocument/2006/relationships/hyperlink" Target="https://theday.co.uk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heguardianfoundation.org/programmes/newswise/schools/unit-of-work" TargetMode="External"/><Relationship Id="rId11" Type="http://schemas.openxmlformats.org/officeDocument/2006/relationships/image" Target="../media/image3.jpeg"/><Relationship Id="rId5" Type="http://schemas.openxmlformats.org/officeDocument/2006/relationships/hyperlink" Target="https://www.independent.co.uk/" TargetMode="External"/><Relationship Id="rId10" Type="http://schemas.openxmlformats.org/officeDocument/2006/relationships/image" Target="../media/image8.png"/><Relationship Id="rId4" Type="http://schemas.openxmlformats.org/officeDocument/2006/relationships/hyperlink" Target="https://news.sky.com/" TargetMode="External"/><Relationship Id="rId9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hyperlink" Target="https://www.nobelprize.org/prizes/peace/2014/yousafzai/facts/" TargetMode="External"/><Relationship Id="rId18" Type="http://schemas.openxmlformats.org/officeDocument/2006/relationships/image" Target="../media/image16.png"/><Relationship Id="rId3" Type="http://schemas.openxmlformats.org/officeDocument/2006/relationships/hyperlink" Target="https://www.turkishmuseums.com/blog/detail/do-you-know-worlds-first-international-peace-treaty/10040/4" TargetMode="External"/><Relationship Id="rId7" Type="http://schemas.openxmlformats.org/officeDocument/2006/relationships/hyperlink" Target="https://www.bbc.co.uk/news/av/world-us-canada-65762080" TargetMode="External"/><Relationship Id="rId12" Type="http://schemas.openxmlformats.org/officeDocument/2006/relationships/image" Target="../media/image14.png"/><Relationship Id="rId17" Type="http://schemas.openxmlformats.org/officeDocument/2006/relationships/hyperlink" Target="https://www.bbc.com/culture/article/20240207-in-history-nelson-mandela-walks-out-of-prison-a-free-man" TargetMode="External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www.un.org/ungifts/sites/www.un.org.ungifts/files/unny067g.jpg" TargetMode="External"/><Relationship Id="rId20" Type="http://schemas.openxmlformats.org/officeDocument/2006/relationships/hyperlink" Target="https://www.britannica.com/biography/Malala-Yousafza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fa.com/fifaplus/en/watch/4UhDkvqOhHgvd14PuDBMd5" TargetMode="External"/><Relationship Id="rId11" Type="http://schemas.openxmlformats.org/officeDocument/2006/relationships/image" Target="../media/image13.png"/><Relationship Id="rId5" Type="http://schemas.openxmlformats.org/officeDocument/2006/relationships/image" Target="../media/image10.png"/><Relationship Id="rId15" Type="http://schemas.openxmlformats.org/officeDocument/2006/relationships/image" Target="../media/image15.png"/><Relationship Id="rId10" Type="http://schemas.openxmlformats.org/officeDocument/2006/relationships/hyperlink" Target="https://www.bbc.co.uk/news/uk-england-cumbria-67203097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s://www.youtube.com/watch?v=FMDuHPvNtgg" TargetMode="External"/><Relationship Id="rId9" Type="http://schemas.openxmlformats.org/officeDocument/2006/relationships/image" Target="../media/image12.png"/><Relationship Id="rId1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 txBox="1">
            <a:spLocks/>
          </p:cNvSpPr>
          <p:nvPr/>
        </p:nvSpPr>
        <p:spPr>
          <a:xfrm>
            <a:off x="323528" y="1268760"/>
            <a:ext cx="78867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i="1" dirty="0">
                <a:latin typeface="+mn-lt"/>
              </a:rPr>
              <a:t>Section 2 – What makes a suitable news story?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99D1078A-C66D-48F3-9603-61AA1E82CA34}"/>
              </a:ext>
            </a:extLst>
          </p:cNvPr>
          <p:cNvSpPr/>
          <p:nvPr/>
        </p:nvSpPr>
        <p:spPr>
          <a:xfrm>
            <a:off x="323528" y="2276872"/>
            <a:ext cx="8496944" cy="792088"/>
          </a:xfrm>
          <a:prstGeom prst="rect">
            <a:avLst/>
          </a:prstGeom>
          <a:solidFill>
            <a:srgbClr val="C3D620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2400" b="1" i="1" dirty="0"/>
              <a:t>Lesson Objective: To explore a range of possible news items and gain an understanding of what a good news story needs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802D75-4751-4BB2-B5BD-7B9278E0C5BA}"/>
              </a:ext>
            </a:extLst>
          </p:cNvPr>
          <p:cNvSpPr/>
          <p:nvPr/>
        </p:nvSpPr>
        <p:spPr>
          <a:xfrm>
            <a:off x="323528" y="3284984"/>
            <a:ext cx="8496944" cy="2592288"/>
          </a:xfrm>
          <a:prstGeom prst="rect">
            <a:avLst/>
          </a:prstGeom>
          <a:solidFill>
            <a:srgbClr val="FBD10B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r>
              <a:rPr lang="en-GB" b="1" i="1" dirty="0"/>
              <a:t>Lesson Outcomes: </a:t>
            </a:r>
          </a:p>
          <a:p>
            <a:r>
              <a:rPr lang="en-GB" b="1" i="1" dirty="0"/>
              <a:t>By the end of this lesson, you should have: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Explored a range of events from past and present and analysed their suitability for the task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i="1" dirty="0"/>
              <a:t>Developed your own list of ideas for a news story to deliver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  <a:p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b="1" i="1" dirty="0"/>
          </a:p>
        </p:txBody>
      </p:sp>
      <p:pic>
        <p:nvPicPr>
          <p:cNvPr id="7" name="Picture 6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D00763C6-2937-4AD9-B01C-53780CB9C2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11069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731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1188214"/>
            <a:ext cx="7886700" cy="504055"/>
          </a:xfrm>
        </p:spPr>
        <p:txBody>
          <a:bodyPr>
            <a:noAutofit/>
          </a:bodyPr>
          <a:lstStyle/>
          <a:p>
            <a:r>
              <a:rPr lang="en-GB" sz="3200" b="1" i="1" dirty="0">
                <a:latin typeface="+mn-lt"/>
              </a:rPr>
              <a:t>Relevant Grade Descriptors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2588058"/>
              </p:ext>
            </p:extLst>
          </p:nvPr>
        </p:nvGraphicFramePr>
        <p:xfrm>
          <a:off x="423162" y="1844824"/>
          <a:ext cx="8297676" cy="34929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82946">
                  <a:extLst>
                    <a:ext uri="{9D8B030D-6E8A-4147-A177-3AD203B41FA5}">
                      <a16:colId xmlns:a16="http://schemas.microsoft.com/office/drawing/2014/main" val="586849962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432970131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2677484745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3149520564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215520350"/>
                    </a:ext>
                  </a:extLst>
                </a:gridCol>
                <a:gridCol w="1382946">
                  <a:extLst>
                    <a:ext uri="{9D8B030D-6E8A-4147-A177-3AD203B41FA5}">
                      <a16:colId xmlns:a16="http://schemas.microsoft.com/office/drawing/2014/main" val="1411141566"/>
                    </a:ext>
                  </a:extLst>
                </a:gridCol>
              </a:tblGrid>
              <a:tr h="5485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Section 2: Present a news story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Time: 4 minutes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Pa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Good Pass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M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</a:t>
                      </a:r>
                      <a:r>
                        <a:rPr lang="en-GB" sz="1200" b="1" spc="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r</a:t>
                      </a:r>
                      <a:r>
                        <a:rPr lang="en-GB" sz="1200" b="1" spc="-5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Merit Plus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(Endorsed)</a:t>
                      </a:r>
                      <a:endParaRPr lang="en-GB" sz="1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Di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</a:t>
                      </a:r>
                      <a:r>
                        <a:rPr lang="en-GB" sz="1200" b="1" spc="1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</a:t>
                      </a:r>
                      <a:r>
                        <a:rPr lang="en-GB" sz="1200" b="1" spc="-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</a:t>
                      </a:r>
                      <a:r>
                        <a:rPr lang="en-GB" sz="1200" b="1" spc="5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nc</a:t>
                      </a:r>
                      <a:r>
                        <a:rPr lang="en-GB" sz="1200" b="1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tion</a:t>
                      </a:r>
                      <a:endParaRPr lang="en-GB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C2D7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51259"/>
                  </a:ext>
                </a:extLst>
              </a:tr>
              <a:tr h="1395707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</a:pPr>
                      <a:r>
                        <a:rPr lang="en-GB" sz="12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Planning 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>
                    <a:solidFill>
                      <a:srgbClr val="C2D72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Bef>
                          <a:spcPts val="100"/>
                        </a:spcBef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talk shows </a:t>
                      </a:r>
                      <a:r>
                        <a:rPr lang="en-US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evidence of planning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which covers </a:t>
                      </a:r>
                      <a:r>
                        <a:rPr lang="en-US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1Ws or 2Ws 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news gathering (Who, What, When, Where and Why).</a:t>
                      </a: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100"/>
                        </a:spcBef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100"/>
                        </a:spcBef>
                      </a:pP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story runs under or over 2 minutes by 45 seconds.  </a:t>
                      </a: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spcBef>
                          <a:spcPts val="100"/>
                        </a:spcBef>
                      </a:pPr>
                      <a:r>
                        <a:rPr lang="en-GB" sz="1200" b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talk shows evidence of planning, which covers </a:t>
                      </a:r>
                      <a:r>
                        <a:rPr lang="en-GB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2Ws or 3Ws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news gathering (Who, What, When, Where and Why).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story runs under or over 2 minutes by 30 seconds. 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talk shows evidence of </a:t>
                      </a:r>
                      <a:r>
                        <a:rPr lang="en-GB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careful planning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which covers </a:t>
                      </a:r>
                      <a:r>
                        <a:rPr lang="en-GB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3Ws of news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gathering (Who, What, When, Where and Why).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story adheres to a 2-minute time limit.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talk shows evidence of careful planning, which covers </a:t>
                      </a:r>
                      <a:r>
                        <a:rPr lang="en-GB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4Ws of news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gathering (Who, What, When, Where and Why).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story adheres to a 2-minute time limit.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talk shows evidence of </a:t>
                      </a:r>
                      <a:r>
                        <a:rPr lang="en-GB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effective planning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which covers </a:t>
                      </a:r>
                      <a:r>
                        <a:rPr lang="en-GB" sz="1200" b="0" dirty="0">
                          <a:solidFill>
                            <a:srgbClr val="E5151C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 the 5Ws of news </a:t>
                      </a: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gathering (Who, What, When, Where and Why). 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The story adheres to a 2-minute time limit.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100"/>
                        </a:spcBef>
                        <a:spcAft>
                          <a:spcPts val="800"/>
                        </a:spcAft>
                      </a:pPr>
                      <a:r>
                        <a:rPr lang="en-GB" sz="1200" b="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en-GB" sz="12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36000" marB="0"/>
                </a:tc>
                <a:extLst>
                  <a:ext uri="{0D108BD9-81ED-4DB2-BD59-A6C34878D82A}">
                    <a16:rowId xmlns:a16="http://schemas.microsoft.com/office/drawing/2014/main" val="2882478616"/>
                  </a:ext>
                </a:extLst>
              </a:tr>
            </a:tbl>
          </a:graphicData>
        </a:graphic>
      </p:graphicFrame>
      <p:pic>
        <p:nvPicPr>
          <p:cNvPr id="7" name="Picture 6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C328A1D0-3536-86DB-6966-91C0404F3B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1069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5947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5D0F0-A9C3-607D-7D1D-555A531A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19660"/>
            <a:ext cx="7886700" cy="365126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What is ‘news’?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F5D5E4-458B-798E-0901-91731FE10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7B0AC9-F98E-933F-17D6-06201C548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6801F-64BD-6357-334B-5C7CE3E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66E914-698F-1251-BAA0-5E1D9EFE5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72708" y="1135321"/>
            <a:ext cx="3105150" cy="142875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48BC8B8-8CF6-DBCA-92C0-7D0B3257CDCC}"/>
              </a:ext>
            </a:extLst>
          </p:cNvPr>
          <p:cNvSpPr/>
          <p:nvPr/>
        </p:nvSpPr>
        <p:spPr>
          <a:xfrm>
            <a:off x="323528" y="1839121"/>
            <a:ext cx="4608512" cy="365125"/>
          </a:xfrm>
          <a:prstGeom prst="rect">
            <a:avLst/>
          </a:prstGeom>
          <a:solidFill>
            <a:srgbClr val="FBD2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>
                <a:solidFill>
                  <a:sysClr val="windowText" lastClr="000000"/>
                </a:solidFill>
              </a:rPr>
              <a:t>What do you think the word ‘news’ means?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89F4CB-4492-9A1A-9E6C-A8650E90E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717898"/>
            <a:ext cx="1584176" cy="162642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CF5478D-BD40-22FB-9F39-F5AAA5BB2082}"/>
              </a:ext>
            </a:extLst>
          </p:cNvPr>
          <p:cNvGrpSpPr/>
          <p:nvPr/>
        </p:nvGrpSpPr>
        <p:grpSpPr>
          <a:xfrm>
            <a:off x="3234726" y="3182030"/>
            <a:ext cx="2460412" cy="1512168"/>
            <a:chOff x="5236020" y="3077417"/>
            <a:chExt cx="2206573" cy="148547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191DA63-0619-3EDC-18BD-B4352FD00D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6020" y="3077417"/>
              <a:ext cx="2186457" cy="148547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C3D63C7-A43A-8BAD-0650-D0097B11EC58}"/>
                </a:ext>
              </a:extLst>
            </p:cNvPr>
            <p:cNvSpPr txBox="1"/>
            <p:nvPr/>
          </p:nvSpPr>
          <p:spPr>
            <a:xfrm>
              <a:off x="5358243" y="3249291"/>
              <a:ext cx="2084350" cy="81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/>
                <a:t>Discuss your ideas together and then share as a class.</a:t>
              </a:r>
            </a:p>
            <a:p>
              <a:endParaRPr lang="en-GB" sz="1200" dirty="0"/>
            </a:p>
            <a:p>
              <a:r>
                <a:rPr lang="en-GB" sz="1200" dirty="0"/>
                <a:t>Do you all agree on what news is?</a:t>
              </a:r>
            </a:p>
          </p:txBody>
        </p: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177988EF-905D-95C9-D6DA-FFAB92465ECA}"/>
              </a:ext>
            </a:extLst>
          </p:cNvPr>
          <p:cNvSpPr/>
          <p:nvPr/>
        </p:nvSpPr>
        <p:spPr>
          <a:xfrm>
            <a:off x="4355976" y="5714858"/>
            <a:ext cx="4608512" cy="365125"/>
          </a:xfrm>
          <a:prstGeom prst="rect">
            <a:avLst/>
          </a:prstGeom>
          <a:solidFill>
            <a:srgbClr val="C3D9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1400" b="1" i="1" dirty="0">
                <a:solidFill>
                  <a:sysClr val="windowText" lastClr="000000"/>
                </a:solidFill>
              </a:rPr>
              <a:t>Note down any words or phrases you associate with ‘news’.</a:t>
            </a:r>
          </a:p>
        </p:txBody>
      </p:sp>
      <p:pic>
        <p:nvPicPr>
          <p:cNvPr id="6" name="Picture 5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49C507E9-664E-1A7E-97A5-906CD27DBE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23912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671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25D0F0-A9C3-607D-7D1D-555A531A6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1119660"/>
            <a:ext cx="7886700" cy="365126"/>
          </a:xfrm>
        </p:spPr>
        <p:txBody>
          <a:bodyPr>
            <a:normAutofit fontScale="90000"/>
          </a:bodyPr>
          <a:lstStyle/>
          <a:p>
            <a:r>
              <a:rPr lang="en-GB" b="1" i="1" dirty="0">
                <a:latin typeface="+mn-lt"/>
              </a:rPr>
              <a:t>What is ‘news’?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2F5D5E4-458B-798E-0901-91731FE10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7B0AC9-F98E-933F-17D6-06201C5484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6801F-64BD-6357-334B-5C7CE3E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66E914-698F-1251-BAA0-5E1D9EFE5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1135321"/>
            <a:ext cx="2621682" cy="1206295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C48BC8B8-8CF6-DBCA-92C0-7D0B3257CDCC}"/>
              </a:ext>
            </a:extLst>
          </p:cNvPr>
          <p:cNvSpPr/>
          <p:nvPr/>
        </p:nvSpPr>
        <p:spPr>
          <a:xfrm>
            <a:off x="323528" y="1596767"/>
            <a:ext cx="4608512" cy="365125"/>
          </a:xfrm>
          <a:prstGeom prst="rect">
            <a:avLst/>
          </a:prstGeom>
          <a:solidFill>
            <a:srgbClr val="FBD20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>
                <a:solidFill>
                  <a:sysClr val="windowText" lastClr="000000"/>
                </a:solidFill>
              </a:rPr>
              <a:t>‘News’ should be…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389F4CB-4492-9A1A-9E6C-A8650E90EE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717898"/>
            <a:ext cx="1584176" cy="1626421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3CF5478D-BD40-22FB-9F39-F5AAA5BB2082}"/>
              </a:ext>
            </a:extLst>
          </p:cNvPr>
          <p:cNvGrpSpPr/>
          <p:nvPr/>
        </p:nvGrpSpPr>
        <p:grpSpPr>
          <a:xfrm>
            <a:off x="3234726" y="3182030"/>
            <a:ext cx="2437982" cy="1512168"/>
            <a:chOff x="5236020" y="3077417"/>
            <a:chExt cx="2186457" cy="148547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1191DA63-0619-3EDC-18BD-B4352FD00D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6020" y="3077417"/>
              <a:ext cx="2186457" cy="1485478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C3D63C7-A43A-8BAD-0650-D0097B11EC58}"/>
                </a:ext>
              </a:extLst>
            </p:cNvPr>
            <p:cNvSpPr txBox="1"/>
            <p:nvPr/>
          </p:nvSpPr>
          <p:spPr>
            <a:xfrm>
              <a:off x="5287073" y="3457343"/>
              <a:ext cx="2084350" cy="362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b="1" i="1" dirty="0"/>
                <a:t>What is ‘news’?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33715050-8395-AE6E-F8F8-3E1D9E0774C2}"/>
              </a:ext>
            </a:extLst>
          </p:cNvPr>
          <p:cNvSpPr/>
          <p:nvPr/>
        </p:nvSpPr>
        <p:spPr>
          <a:xfrm>
            <a:off x="930424" y="2522218"/>
            <a:ext cx="1697360" cy="545118"/>
          </a:xfrm>
          <a:prstGeom prst="roundRect">
            <a:avLst/>
          </a:prstGeom>
          <a:solidFill>
            <a:srgbClr val="C3D91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Relevant</a:t>
            </a:r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E4728889-5CF9-3220-9D0C-E1A0CB46F2EA}"/>
              </a:ext>
            </a:extLst>
          </p:cNvPr>
          <p:cNvSpPr/>
          <p:nvPr/>
        </p:nvSpPr>
        <p:spPr>
          <a:xfrm>
            <a:off x="1763688" y="4752118"/>
            <a:ext cx="1697360" cy="545118"/>
          </a:xfrm>
          <a:prstGeom prst="roundRect">
            <a:avLst/>
          </a:prstGeom>
          <a:solidFill>
            <a:srgbClr val="C3D91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Impactful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9AB67280-CB2A-E73F-BFA3-44E4A51A6434}"/>
              </a:ext>
            </a:extLst>
          </p:cNvPr>
          <p:cNvSpPr/>
          <p:nvPr/>
        </p:nvSpPr>
        <p:spPr>
          <a:xfrm>
            <a:off x="3291652" y="2317671"/>
            <a:ext cx="1697360" cy="545118"/>
          </a:xfrm>
          <a:prstGeom prst="roundRect">
            <a:avLst/>
          </a:prstGeom>
          <a:solidFill>
            <a:srgbClr val="F58B1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Accurate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DD95471-69BC-B5D9-E85E-272D3BB6C127}"/>
              </a:ext>
            </a:extLst>
          </p:cNvPr>
          <p:cNvSpPr/>
          <p:nvPr/>
        </p:nvSpPr>
        <p:spPr>
          <a:xfrm>
            <a:off x="359532" y="3695674"/>
            <a:ext cx="1697360" cy="545118"/>
          </a:xfrm>
          <a:prstGeom prst="roundRect">
            <a:avLst/>
          </a:prstGeom>
          <a:solidFill>
            <a:srgbClr val="E5151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Objective</a:t>
            </a: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979750C-37F7-0FAE-2AF2-0DB8F742F81E}"/>
              </a:ext>
            </a:extLst>
          </p:cNvPr>
          <p:cNvSpPr/>
          <p:nvPr/>
        </p:nvSpPr>
        <p:spPr>
          <a:xfrm>
            <a:off x="6001862" y="4832673"/>
            <a:ext cx="1697360" cy="545118"/>
          </a:xfrm>
          <a:prstGeom prst="roundRect">
            <a:avLst/>
          </a:prstGeom>
          <a:solidFill>
            <a:srgbClr val="F58B1D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Clear </a:t>
            </a:r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319AE763-5C79-3D2B-6E62-BCD7F80CAFBA}"/>
              </a:ext>
            </a:extLst>
          </p:cNvPr>
          <p:cNvSpPr/>
          <p:nvPr/>
        </p:nvSpPr>
        <p:spPr>
          <a:xfrm>
            <a:off x="5973806" y="2622451"/>
            <a:ext cx="1697360" cy="545118"/>
          </a:xfrm>
          <a:prstGeom prst="roundRect">
            <a:avLst/>
          </a:prstGeom>
          <a:solidFill>
            <a:srgbClr val="E5151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Balanced</a:t>
            </a: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7D3276C7-972D-9DBB-909B-635800FFB813}"/>
              </a:ext>
            </a:extLst>
          </p:cNvPr>
          <p:cNvSpPr/>
          <p:nvPr/>
        </p:nvSpPr>
        <p:spPr>
          <a:xfrm>
            <a:off x="6792434" y="3662697"/>
            <a:ext cx="1697360" cy="545118"/>
          </a:xfrm>
          <a:prstGeom prst="roundRect">
            <a:avLst/>
          </a:prstGeom>
          <a:solidFill>
            <a:srgbClr val="C3D91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/>
              <a:t>Ethical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639D8A35-78F1-E0F6-5103-504014BCCAC7}"/>
              </a:ext>
            </a:extLst>
          </p:cNvPr>
          <p:cNvSpPr/>
          <p:nvPr/>
        </p:nvSpPr>
        <p:spPr>
          <a:xfrm>
            <a:off x="3857804" y="5297236"/>
            <a:ext cx="1697360" cy="545118"/>
          </a:xfrm>
          <a:prstGeom prst="roundRect">
            <a:avLst/>
          </a:prstGeom>
          <a:solidFill>
            <a:srgbClr val="E5151C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chemeClr val="bg1"/>
                </a:solidFill>
              </a:rPr>
              <a:t>Human interest</a:t>
            </a:r>
          </a:p>
        </p:txBody>
      </p:sp>
      <p:pic>
        <p:nvPicPr>
          <p:cNvPr id="20" name="Picture 19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06049838-E3A7-3A4F-8B0B-EAB6B9B1C80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6755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9926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768B1-DBBF-0FE9-EA4B-8632186F2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5536" y="980729"/>
            <a:ext cx="7886700" cy="1008112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What is a spoken news report?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DDA1B1C-CB2C-C6BD-6FA8-E9118B2AAA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A2D19F4-B5F9-208D-3AA7-F751214CB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049791-A73D-0DA7-8920-68655C425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3D06FD-B657-C471-4D3C-EB665A6578B8}"/>
              </a:ext>
            </a:extLst>
          </p:cNvPr>
          <p:cNvSpPr txBox="1"/>
          <p:nvPr/>
        </p:nvSpPr>
        <p:spPr>
          <a:xfrm>
            <a:off x="423090" y="1871627"/>
            <a:ext cx="8352928" cy="523220"/>
          </a:xfrm>
          <a:prstGeom prst="rect">
            <a:avLst/>
          </a:prstGeom>
          <a:solidFill>
            <a:srgbClr val="C3D821"/>
          </a:solidFill>
        </p:spPr>
        <p:txBody>
          <a:bodyPr wrap="square" rtlCol="0">
            <a:spAutoFit/>
          </a:bodyPr>
          <a:lstStyle/>
          <a:p>
            <a:r>
              <a:rPr lang="en-GB" sz="1400" dirty="0"/>
              <a:t>For Section 2 of your ESB assessment, you will adopt the role of a television presenter either ‘in the studio’ or ‘on the scene’ and present a real news story, past or present, for 2 minutes.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E8E148-7FAE-C701-CC6D-9B2896CB18C2}"/>
              </a:ext>
            </a:extLst>
          </p:cNvPr>
          <p:cNvSpPr txBox="1"/>
          <p:nvPr/>
        </p:nvSpPr>
        <p:spPr>
          <a:xfrm>
            <a:off x="423090" y="2601691"/>
            <a:ext cx="3086100" cy="2893100"/>
          </a:xfrm>
          <a:prstGeom prst="rect">
            <a:avLst/>
          </a:prstGeom>
          <a:solidFill>
            <a:srgbClr val="FAD008">
              <a:alpha val="50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b="1" i="1" dirty="0"/>
              <a:t>What is a spoken news report?</a:t>
            </a:r>
          </a:p>
          <a:p>
            <a:pPr algn="ctr"/>
            <a:endParaRPr lang="en-GB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/>
              <a:t>A verbal account of an event or issue that is happening or has happened in the world, which is usually broadcast on radio or television.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52525"/>
                </a:solidFill>
                <a:effectLst/>
              </a:rPr>
              <a:t>It might cover local issues, such as the opening of a new shopping centre, or a major national or international event, such as a general election or a United Nations conference.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200" dirty="0">
              <a:solidFill>
                <a:srgbClr val="252525"/>
              </a:solidFill>
              <a:effectLst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200" dirty="0">
                <a:solidFill>
                  <a:srgbClr val="252525"/>
                </a:solidFill>
                <a:effectLst/>
              </a:rPr>
              <a:t>Sports, entertainment, and human interest are also popular topics in the news.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23C2575-389D-7833-3531-4597C2F53DCD}"/>
              </a:ext>
            </a:extLst>
          </p:cNvPr>
          <p:cNvSpPr txBox="1"/>
          <p:nvPr/>
        </p:nvSpPr>
        <p:spPr>
          <a:xfrm>
            <a:off x="3707904" y="2610195"/>
            <a:ext cx="2590144" cy="2893100"/>
          </a:xfrm>
          <a:prstGeom prst="rect">
            <a:avLst/>
          </a:prstGeom>
          <a:solidFill>
            <a:srgbClr val="F58B1D">
              <a:alpha val="50000"/>
            </a:srgbClr>
          </a:solidFill>
        </p:spPr>
        <p:txBody>
          <a:bodyPr wrap="square" rtlCol="0">
            <a:noAutofit/>
          </a:bodyPr>
          <a:lstStyle/>
          <a:p>
            <a:r>
              <a:rPr lang="en-GB" sz="1400" b="1" i="1" dirty="0"/>
              <a:t>Useful links:</a:t>
            </a:r>
          </a:p>
          <a:p>
            <a:endParaRPr lang="en-GB" sz="1400" b="1" i="1" dirty="0"/>
          </a:p>
          <a:p>
            <a:r>
              <a:rPr lang="en-GB" sz="1400" dirty="0">
                <a:hlinkClick r:id="rId3"/>
              </a:rPr>
              <a:t>BBC Newsround</a:t>
            </a:r>
            <a:endParaRPr lang="en-GB" sz="1400" dirty="0"/>
          </a:p>
          <a:p>
            <a:r>
              <a:rPr lang="en-GB" sz="1400" dirty="0">
                <a:hlinkClick r:id="rId4"/>
              </a:rPr>
              <a:t>Sky News</a:t>
            </a:r>
            <a:endParaRPr lang="en-GB" sz="1400" dirty="0"/>
          </a:p>
          <a:p>
            <a:r>
              <a:rPr lang="en-GB" sz="1400" dirty="0">
                <a:hlinkClick r:id="rId5"/>
              </a:rPr>
              <a:t>The Independent</a:t>
            </a:r>
            <a:endParaRPr lang="en-GB" sz="1400" dirty="0"/>
          </a:p>
          <a:p>
            <a:r>
              <a:rPr lang="en-GB" sz="1400" dirty="0">
                <a:hlinkClick r:id="rId6"/>
              </a:rPr>
              <a:t>The Guardian Newswise</a:t>
            </a:r>
            <a:endParaRPr lang="en-GB" sz="1400" dirty="0"/>
          </a:p>
          <a:p>
            <a:r>
              <a:rPr lang="en-GB" sz="1400" dirty="0">
                <a:hlinkClick r:id="rId7"/>
              </a:rPr>
              <a:t>The Day</a:t>
            </a:r>
            <a:endParaRPr lang="en-GB" sz="1400" dirty="0"/>
          </a:p>
          <a:p>
            <a:r>
              <a:rPr lang="en-GB" sz="1400" dirty="0">
                <a:hlinkClick r:id="rId8"/>
              </a:rPr>
              <a:t>First News</a:t>
            </a:r>
            <a:endParaRPr lang="en-GB" sz="1400" dirty="0"/>
          </a:p>
          <a:p>
            <a:endParaRPr lang="en-GB" sz="1400" dirty="0"/>
          </a:p>
          <a:p>
            <a:endParaRPr lang="en-GB" sz="12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3A02315-8BA9-CFDC-7988-B6A11DFF82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04248" y="2588323"/>
            <a:ext cx="1625440" cy="161939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C6B6A50-C1E6-4C6B-4338-2EFA9E35407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92085" y="4350932"/>
            <a:ext cx="2028825" cy="177165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D88B6666-92E0-D43C-7522-14BA7D587464}"/>
              </a:ext>
            </a:extLst>
          </p:cNvPr>
          <p:cNvSpPr/>
          <p:nvPr/>
        </p:nvSpPr>
        <p:spPr>
          <a:xfrm>
            <a:off x="423090" y="5661248"/>
            <a:ext cx="5874958" cy="461334"/>
          </a:xfrm>
          <a:prstGeom prst="rect">
            <a:avLst/>
          </a:prstGeom>
          <a:solidFill>
            <a:srgbClr val="E5151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/>
              <a:t>What news reports have you heard recently?</a:t>
            </a:r>
          </a:p>
        </p:txBody>
      </p:sp>
      <p:pic>
        <p:nvPicPr>
          <p:cNvPr id="9" name="Picture 8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6130E00C-45CB-CA62-42F5-62FF425B03C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23912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503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7DC3B-E358-B6C9-9062-DBEBBE339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010" y="1160749"/>
            <a:ext cx="7886700" cy="648072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News stories should be…</a:t>
            </a:r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94F079-D591-6B0B-C116-A2DDE829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405B72-9338-D1D6-7199-E7A81AB94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9DED13-8A45-A109-C8C2-7AFD32A67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46F996D-A894-0D4A-BAD9-A03A3A3DBD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235923"/>
              </p:ext>
            </p:extLst>
          </p:nvPr>
        </p:nvGraphicFramePr>
        <p:xfrm>
          <a:off x="359017" y="2204864"/>
          <a:ext cx="8425966" cy="3230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7214">
                  <a:extLst>
                    <a:ext uri="{9D8B030D-6E8A-4147-A177-3AD203B41FA5}">
                      <a16:colId xmlns:a16="http://schemas.microsoft.com/office/drawing/2014/main" val="1216774692"/>
                    </a:ext>
                  </a:extLst>
                </a:gridCol>
                <a:gridCol w="6768752">
                  <a:extLst>
                    <a:ext uri="{9D8B030D-6E8A-4147-A177-3AD203B41FA5}">
                      <a16:colId xmlns:a16="http://schemas.microsoft.com/office/drawing/2014/main" val="32983240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Relevant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story is something that the audience </a:t>
                      </a:r>
                      <a:r>
                        <a:rPr lang="en-GB" u="sng" dirty="0"/>
                        <a:t>need</a:t>
                      </a:r>
                      <a:r>
                        <a:rPr lang="en-GB" dirty="0"/>
                        <a:t> or </a:t>
                      </a:r>
                      <a:r>
                        <a:rPr lang="en-GB" u="sng" dirty="0"/>
                        <a:t>want</a:t>
                      </a:r>
                      <a:r>
                        <a:rPr lang="en-GB" dirty="0"/>
                        <a:t> to know.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809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Accurate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Information in the report is </a:t>
                      </a:r>
                      <a:r>
                        <a:rPr lang="en-GB" u="sng" dirty="0"/>
                        <a:t>factual, truthful and verified</a:t>
                      </a:r>
                      <a:r>
                        <a:rPr lang="en-GB" u="none" dirty="0"/>
                        <a:t> </a:t>
                      </a:r>
                      <a:r>
                        <a:rPr lang="en-GB" dirty="0"/>
                        <a:t>to the best extent possible.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07708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Balanced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stories </a:t>
                      </a:r>
                      <a:r>
                        <a:rPr lang="en-GB" u="sng" dirty="0"/>
                        <a:t>show different sides fairly</a:t>
                      </a:r>
                      <a:r>
                        <a:rPr lang="en-GB" dirty="0"/>
                        <a:t>, without taking sides.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9945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Ethical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The report </a:t>
                      </a:r>
                      <a:r>
                        <a:rPr lang="en-GB" u="sng" dirty="0"/>
                        <a:t>respects</a:t>
                      </a:r>
                      <a:r>
                        <a:rPr lang="en-GB" dirty="0"/>
                        <a:t> the rights of the individuals, treating them with </a:t>
                      </a:r>
                      <a:r>
                        <a:rPr lang="en-GB" u="sng" dirty="0"/>
                        <a:t>dignity</a:t>
                      </a:r>
                      <a:r>
                        <a:rPr lang="en-GB" dirty="0"/>
                        <a:t> and </a:t>
                      </a:r>
                      <a:r>
                        <a:rPr lang="en-GB" u="sng" dirty="0"/>
                        <a:t>avoiding harm or misinformation</a:t>
                      </a:r>
                      <a:r>
                        <a:rPr lang="en-GB" u="none" dirty="0"/>
                        <a:t>. 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67282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Clear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News stories are presented in a </a:t>
                      </a:r>
                      <a:r>
                        <a:rPr lang="en-GB" sz="1350" b="0" i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straightforward and understandable</a:t>
                      </a:r>
                      <a:r>
                        <a:rPr lang="en-GB" sz="1350" b="0" i="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manner, ensuring that the audience can grasp the information easily.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153587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Human interest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Stories include things that touch people's </a:t>
                      </a:r>
                      <a:r>
                        <a:rPr lang="en-GB" u="sng" dirty="0"/>
                        <a:t>feelings or experiences</a:t>
                      </a:r>
                      <a:r>
                        <a:rPr lang="en-GB" dirty="0"/>
                        <a:t>.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11369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Impactful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</a:t>
                      </a:r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tories have the potential to </a:t>
                      </a:r>
                      <a:r>
                        <a:rPr lang="en-GB" sz="1350" b="0" i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influence opinions, policies, or actions</a:t>
                      </a:r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40575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Objective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News stories stick to the facts </a:t>
                      </a:r>
                      <a:r>
                        <a:rPr lang="en-GB" sz="1350" b="0" i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without personal opinions</a:t>
                      </a:r>
                      <a:r>
                        <a:rPr lang="en-GB" sz="1350" b="0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GB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9117228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056DC069-385A-26CB-3707-0D38EEA68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3719" y="1196753"/>
            <a:ext cx="833013" cy="864096"/>
          </a:xfrm>
          <a:prstGeom prst="rect">
            <a:avLst/>
          </a:prstGeom>
        </p:spPr>
      </p:pic>
      <p:pic>
        <p:nvPicPr>
          <p:cNvPr id="6" name="Picture 5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2832890F-515E-3C7B-DF1A-6390643C11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6755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898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5825" y="958224"/>
            <a:ext cx="7886700" cy="742584"/>
          </a:xfrm>
        </p:spPr>
        <p:txBody>
          <a:bodyPr>
            <a:normAutofit fontScale="90000"/>
          </a:bodyPr>
          <a:lstStyle/>
          <a:p>
            <a:r>
              <a:rPr lang="en-US" sz="2800" b="1" i="1" dirty="0">
                <a:latin typeface="+mn-lt"/>
              </a:rPr>
              <a:t>In the news</a:t>
            </a:r>
            <a:br>
              <a:rPr lang="en-US" sz="2800" b="1" i="1" dirty="0">
                <a:latin typeface="+mn-lt"/>
              </a:rPr>
            </a:br>
            <a:endParaRPr lang="en-US" sz="2000" b="1" i="1" dirty="0">
              <a:solidFill>
                <a:srgbClr val="E6141B"/>
              </a:solidFill>
              <a:latin typeface="+mn-l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5EC4341-E698-4CBB-97AA-CBCF8B41E038}"/>
              </a:ext>
            </a:extLst>
          </p:cNvPr>
          <p:cNvSpPr txBox="1"/>
          <p:nvPr/>
        </p:nvSpPr>
        <p:spPr>
          <a:xfrm>
            <a:off x="315825" y="1372123"/>
            <a:ext cx="8496944" cy="461665"/>
          </a:xfrm>
          <a:prstGeom prst="rect">
            <a:avLst/>
          </a:prstGeom>
          <a:solidFill>
            <a:srgbClr val="FAD00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b="1" i="1" dirty="0"/>
              <a:t>Here are some examples of news stories past and present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828CE1-415A-93B7-EDA1-E58BF5771F2E}"/>
              </a:ext>
            </a:extLst>
          </p:cNvPr>
          <p:cNvSpPr txBox="1"/>
          <p:nvPr/>
        </p:nvSpPr>
        <p:spPr>
          <a:xfrm>
            <a:off x="334543" y="1919816"/>
            <a:ext cx="30861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linkClick r:id="rId3"/>
              </a:rPr>
              <a:t>Pharaoh Ramesses II and Hattusili III sign the first ever peace treaty, 1258 BC</a:t>
            </a:r>
            <a:endParaRPr lang="en-GB" sz="12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1D7D97-F974-53AE-84E6-14A211CB1078}"/>
              </a:ext>
            </a:extLst>
          </p:cNvPr>
          <p:cNvSpPr txBox="1"/>
          <p:nvPr/>
        </p:nvSpPr>
        <p:spPr>
          <a:xfrm>
            <a:off x="334543" y="4162183"/>
            <a:ext cx="354118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hlinkClick r:id="rId4"/>
              </a:rPr>
              <a:t>England wins the World Cup, 1966 </a:t>
            </a:r>
            <a:endParaRPr lang="en-GB" sz="12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3E2B238F-109D-3057-8171-5576467B5E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552" y="4463285"/>
            <a:ext cx="2580600" cy="1451772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C6673CB-382F-3240-720C-150FEFB8824B}"/>
              </a:ext>
            </a:extLst>
          </p:cNvPr>
          <p:cNvSpPr txBox="1"/>
          <p:nvPr/>
        </p:nvSpPr>
        <p:spPr>
          <a:xfrm>
            <a:off x="334543" y="5869884"/>
            <a:ext cx="27219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900" dirty="0">
                <a:hlinkClick r:id="rId6"/>
              </a:rPr>
              <a:t>https://www.fifa.com/fifaplus/en/watch/4UhDkvqOhHgvd14PuDBMd5</a:t>
            </a:r>
            <a:r>
              <a:rPr lang="en-GB" sz="900" dirty="0"/>
              <a:t> 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0E627E1-1C25-1F83-370C-9BD9C117440A}"/>
              </a:ext>
            </a:extLst>
          </p:cNvPr>
          <p:cNvSpPr txBox="1"/>
          <p:nvPr/>
        </p:nvSpPr>
        <p:spPr>
          <a:xfrm>
            <a:off x="3479937" y="4155955"/>
            <a:ext cx="20143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hlinkClick r:id="rId7"/>
              </a:rPr>
              <a:t>Black bear walks into bakery and eats 60 cupcakes, 2023 </a:t>
            </a:r>
            <a:endParaRPr lang="en-GB" sz="1200" dirty="0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874A70A8-CBE3-CA9D-E706-334A76B08D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95687" y="4764354"/>
            <a:ext cx="1685925" cy="126682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AFE0E407-46B4-57FD-2198-546355C4CE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082852" y="5294055"/>
            <a:ext cx="423393" cy="599807"/>
          </a:xfrm>
          <a:prstGeom prst="rect">
            <a:avLst/>
          </a:prstGeom>
        </p:spPr>
      </p:pic>
      <p:grpSp>
        <p:nvGrpSpPr>
          <p:cNvPr id="20" name="Group 19">
            <a:extLst>
              <a:ext uri="{FF2B5EF4-FFF2-40B4-BE49-F238E27FC236}">
                <a16:creationId xmlns:a16="http://schemas.microsoft.com/office/drawing/2014/main" id="{4F4D195A-8DE0-47D5-8031-981FCEF5D01C}"/>
              </a:ext>
            </a:extLst>
          </p:cNvPr>
          <p:cNvGrpSpPr/>
          <p:nvPr/>
        </p:nvGrpSpPr>
        <p:grpSpPr>
          <a:xfrm>
            <a:off x="3688016" y="1968780"/>
            <a:ext cx="2556524" cy="1751602"/>
            <a:chOff x="6321078" y="2040260"/>
            <a:chExt cx="2556524" cy="1751602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1B182DE-FC0B-B018-DB41-7E34D6282C45}"/>
                </a:ext>
              </a:extLst>
            </p:cNvPr>
            <p:cNvSpPr txBox="1"/>
            <p:nvPr/>
          </p:nvSpPr>
          <p:spPr>
            <a:xfrm>
              <a:off x="6347785" y="2040260"/>
              <a:ext cx="252981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>
                  <a:solidFill>
                    <a:srgbClr val="141414"/>
                  </a:solidFill>
                  <a:latin typeface="ReithSerif"/>
                  <a:hlinkClick r:id="rId10"/>
                </a:rPr>
                <a:t>Llamas on loose on A66 bring traffic to a standstill, 2023</a:t>
              </a:r>
              <a:endParaRPr lang="en-GB" sz="1200" b="0" i="0" dirty="0">
                <a:solidFill>
                  <a:srgbClr val="141414"/>
                </a:solidFill>
                <a:effectLst/>
                <a:latin typeface="ReithSerif"/>
              </a:endParaRPr>
            </a:p>
          </p:txBody>
        </p:sp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C1CFD59E-C190-39B4-279A-A86A2F057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103108" y="2614472"/>
              <a:ext cx="1748246" cy="1177390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08990225-7DAD-C603-C42E-9D02EDF9A8D2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6321078" y="2623053"/>
              <a:ext cx="709613" cy="1119188"/>
            </a:xfrm>
            <a:prstGeom prst="rect">
              <a:avLst/>
            </a:prstGeom>
          </p:spPr>
        </p:pic>
      </p:grpSp>
      <p:sp>
        <p:nvSpPr>
          <p:cNvPr id="35" name="TextBox 34">
            <a:extLst>
              <a:ext uri="{FF2B5EF4-FFF2-40B4-BE49-F238E27FC236}">
                <a16:creationId xmlns:a16="http://schemas.microsoft.com/office/drawing/2014/main" id="{D46CF7B6-AFEE-D682-FDE1-E5848CA59463}"/>
              </a:ext>
            </a:extLst>
          </p:cNvPr>
          <p:cNvSpPr txBox="1"/>
          <p:nvPr/>
        </p:nvSpPr>
        <p:spPr>
          <a:xfrm>
            <a:off x="6274649" y="4153449"/>
            <a:ext cx="272013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i="0" dirty="0">
                <a:solidFill>
                  <a:srgbClr val="141414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3"/>
              </a:rPr>
              <a:t>Malala </a:t>
            </a:r>
            <a:r>
              <a:rPr lang="en-US" sz="1200" b="0" i="0" dirty="0" err="1">
                <a:solidFill>
                  <a:srgbClr val="141414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3"/>
              </a:rPr>
              <a:t>Yousefzai</a:t>
            </a:r>
            <a:r>
              <a:rPr lang="en-US" sz="1200" b="0" i="0" dirty="0">
                <a:solidFill>
                  <a:srgbClr val="141414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  <a:hlinkClick r:id="rId13"/>
              </a:rPr>
              <a:t> wins the Nobel Peace Prize, 2014</a:t>
            </a:r>
            <a:endParaRPr lang="en-US" sz="1200" b="0" i="0" dirty="0">
              <a:solidFill>
                <a:srgbClr val="141414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Picture 5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96010348-3153-2F74-8B90-E896AA77DCC3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62440" y="6180334"/>
            <a:ext cx="495300" cy="533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06AB58B-0128-CBB8-5CD3-A93D113FDCC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06552" y="2381481"/>
            <a:ext cx="1756175" cy="13999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4A1B0BF-AEC3-0B03-3A98-C4CD899AA450}"/>
              </a:ext>
            </a:extLst>
          </p:cNvPr>
          <p:cNvSpPr txBox="1"/>
          <p:nvPr/>
        </p:nvSpPr>
        <p:spPr>
          <a:xfrm>
            <a:off x="334543" y="3792143"/>
            <a:ext cx="253480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hlinkClick r:id="rId16"/>
              </a:rPr>
              <a:t>https://www.un.org/ungifts/sites/www.un.org.ungifts/files/unny067g.jpg</a:t>
            </a:r>
            <a:r>
              <a:rPr lang="en-GB" sz="800" dirty="0"/>
              <a:t>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D0669DC8-55E1-6139-15C1-C31107CF6B76}"/>
              </a:ext>
            </a:extLst>
          </p:cNvPr>
          <p:cNvGrpSpPr/>
          <p:nvPr/>
        </p:nvGrpSpPr>
        <p:grpSpPr>
          <a:xfrm>
            <a:off x="6704948" y="1906653"/>
            <a:ext cx="2520280" cy="2012399"/>
            <a:chOff x="3635896" y="1892370"/>
            <a:chExt cx="2520280" cy="2012399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FA1851-2AEC-C6B2-86E8-47929BF501C8}"/>
                </a:ext>
              </a:extLst>
            </p:cNvPr>
            <p:cNvSpPr txBox="1"/>
            <p:nvPr/>
          </p:nvSpPr>
          <p:spPr>
            <a:xfrm>
              <a:off x="3635896" y="1892370"/>
              <a:ext cx="252028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GB" sz="1200" dirty="0">
                  <a:hlinkClick r:id="rId17"/>
                </a:rPr>
                <a:t>Nelson Mandela is released from prison, 1990</a:t>
              </a:r>
              <a:endParaRPr lang="en-GB" sz="1200" dirty="0"/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701E46C2-9024-39C2-CD85-937B06310B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3756538" y="2373454"/>
              <a:ext cx="1586285" cy="1531315"/>
            </a:xfrm>
            <a:prstGeom prst="rect">
              <a:avLst/>
            </a:prstGeom>
          </p:spPr>
        </p:pic>
      </p:grpSp>
      <p:pic>
        <p:nvPicPr>
          <p:cNvPr id="24" name="Picture 23">
            <a:extLst>
              <a:ext uri="{FF2B5EF4-FFF2-40B4-BE49-F238E27FC236}">
                <a16:creationId xmlns:a16="http://schemas.microsoft.com/office/drawing/2014/main" id="{1D69E15D-4632-8B17-3233-77BBA16DBC60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658740" y="4603058"/>
            <a:ext cx="1903700" cy="126682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6F8771AE-8CD3-8926-D405-42C8352CE551}"/>
              </a:ext>
            </a:extLst>
          </p:cNvPr>
          <p:cNvSpPr txBox="1"/>
          <p:nvPr/>
        </p:nvSpPr>
        <p:spPr>
          <a:xfrm>
            <a:off x="6604081" y="5918102"/>
            <a:ext cx="230705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800" dirty="0">
                <a:hlinkClick r:id="rId20"/>
              </a:rPr>
              <a:t>https://www.britannica.com/biography/Malala-Yousafzai</a:t>
            </a:r>
            <a:r>
              <a:rPr lang="en-GB" sz="8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65958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7DC3B-E358-B6C9-9062-DBEBBE339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490" y="1172262"/>
            <a:ext cx="7886700" cy="468051"/>
          </a:xfrm>
        </p:spPr>
        <p:txBody>
          <a:bodyPr>
            <a:normAutofit/>
          </a:bodyPr>
          <a:lstStyle/>
          <a:p>
            <a:r>
              <a:rPr lang="en-GB" sz="2000" b="1" i="1" dirty="0">
                <a:latin typeface="+mn-lt"/>
              </a:rPr>
              <a:t>News stories should be…</a:t>
            </a:r>
            <a:endParaRPr lang="en-GB" sz="2000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194F079-D591-6B0B-C116-A2DDE8291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405B72-9338-D1D6-7199-E7A81AB94B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9DED13-8A45-A109-C8C2-7AFD32A67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38CCDCD-ACF6-68F3-7AD3-95889AEED60B}"/>
              </a:ext>
            </a:extLst>
          </p:cNvPr>
          <p:cNvSpPr txBox="1"/>
          <p:nvPr/>
        </p:nvSpPr>
        <p:spPr>
          <a:xfrm>
            <a:off x="369394" y="1859340"/>
            <a:ext cx="324036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Using the examples given on the previous slide, or examples you have researched yourself, use the worksheets on pages 6-8 to work through the appropriateness of different news items.</a:t>
            </a:r>
          </a:p>
          <a:p>
            <a:endParaRPr lang="en-GB" sz="1600" dirty="0"/>
          </a:p>
          <a:p>
            <a:r>
              <a:rPr lang="en-GB" sz="1600" dirty="0"/>
              <a:t>You can use these questions to analyse news items you might want to turn into a live news report. 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AEC6AE0-78D8-26EF-D025-14C6C41D9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757455">
            <a:off x="4565776" y="1503386"/>
            <a:ext cx="3372370" cy="423807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FC4D8DE-886E-0B53-6A88-EDDD4DFFD8A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859" b="6469"/>
          <a:stretch/>
        </p:blipFill>
        <p:spPr>
          <a:xfrm>
            <a:off x="539552" y="4766952"/>
            <a:ext cx="1195827" cy="123633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43F0E2F-94E4-1E1F-3B46-92D4CD6459F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6021" y="4755508"/>
            <a:ext cx="1209675" cy="1247775"/>
          </a:xfrm>
          <a:prstGeom prst="rect">
            <a:avLst/>
          </a:prstGeom>
        </p:spPr>
      </p:pic>
      <p:pic>
        <p:nvPicPr>
          <p:cNvPr id="6" name="Picture 5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4D7000A4-F134-3499-862C-0A460A388A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11069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5717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C97A73-8511-DD43-BE87-4328925D3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5608" y="981665"/>
            <a:ext cx="7886700" cy="487400"/>
          </a:xfrm>
        </p:spPr>
        <p:txBody>
          <a:bodyPr>
            <a:normAutofit fontScale="90000"/>
          </a:bodyPr>
          <a:lstStyle/>
          <a:p>
            <a:r>
              <a:rPr lang="en-US" b="1" i="1" dirty="0">
                <a:latin typeface="+mn-lt"/>
              </a:rPr>
              <a:t>Choosing your news story</a:t>
            </a:r>
            <a:endParaRPr lang="en-US" sz="2800" b="1" i="1" dirty="0">
              <a:solidFill>
                <a:srgbClr val="E6141B"/>
              </a:solidFill>
              <a:latin typeface="+mn-lt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E7C02B-C5E1-7A4E-85E0-707A23B3F2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GB"/>
              <a:t>07/03/2024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B758FB9-9D8A-6B4F-90F2-BDD3ED420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ESB-RES-C234</a:t>
            </a:r>
          </a:p>
          <a:p>
            <a:r>
              <a:rPr lang="en-GB" dirty="0"/>
              <a:t>L1G2-Speech to Inform-2.1-PPT-Choosing a news item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869DDC0-3EF1-4D47-B239-B6DE7EB0D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7B9083-98CB-443E-BEE8-FB76CDDD9233}"/>
              </a:ext>
            </a:extLst>
          </p:cNvPr>
          <p:cNvSpPr txBox="1"/>
          <p:nvPr/>
        </p:nvSpPr>
        <p:spPr>
          <a:xfrm>
            <a:off x="297899" y="1914401"/>
            <a:ext cx="8126778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endParaRPr lang="en-GB" dirty="0"/>
          </a:p>
          <a:p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64F5C2-EF61-598F-914E-147548392766}"/>
              </a:ext>
            </a:extLst>
          </p:cNvPr>
          <p:cNvSpPr txBox="1"/>
          <p:nvPr/>
        </p:nvSpPr>
        <p:spPr>
          <a:xfrm>
            <a:off x="6964298" y="1541178"/>
            <a:ext cx="1881803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latin typeface="+mn-lt"/>
              </a:rPr>
              <a:t>Suitable topics on which to base your story could include: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p</a:t>
            </a:r>
            <a:r>
              <a:rPr lang="en-US" sz="1100" dirty="0">
                <a:latin typeface="+mn-lt"/>
              </a:rPr>
              <a:t>olitics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h</a:t>
            </a:r>
            <a:r>
              <a:rPr lang="en-US" sz="1100" dirty="0">
                <a:latin typeface="+mn-lt"/>
              </a:rPr>
              <a:t>ealth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+mn-lt"/>
              </a:rPr>
              <a:t>technology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+mn-lt"/>
              </a:rPr>
              <a:t>the environment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local issues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+mn-lt"/>
              </a:rPr>
              <a:t>significant historical events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>
                <a:latin typeface="+mn-lt"/>
              </a:rPr>
              <a:t>sports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education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cultural events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human interest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100" dirty="0"/>
              <a:t>“good news” stories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100" dirty="0"/>
          </a:p>
          <a:p>
            <a:endParaRPr lang="en-GB" sz="11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356F95A0-FFCA-1F92-E739-2007AC1930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0482890"/>
              </p:ext>
            </p:extLst>
          </p:nvPr>
        </p:nvGraphicFramePr>
        <p:xfrm>
          <a:off x="335608" y="1541178"/>
          <a:ext cx="6463302" cy="36704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31651">
                  <a:extLst>
                    <a:ext uri="{9D8B030D-6E8A-4147-A177-3AD203B41FA5}">
                      <a16:colId xmlns:a16="http://schemas.microsoft.com/office/drawing/2014/main" val="1155315260"/>
                    </a:ext>
                  </a:extLst>
                </a:gridCol>
                <a:gridCol w="3231651">
                  <a:extLst>
                    <a:ext uri="{9D8B030D-6E8A-4147-A177-3AD203B41FA5}">
                      <a16:colId xmlns:a16="http://schemas.microsoft.com/office/drawing/2014/main" val="2569364873"/>
                    </a:ext>
                  </a:extLst>
                </a:gridCol>
              </a:tblGrid>
              <a:tr h="1835242"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i="1" dirty="0">
                          <a:solidFill>
                            <a:sysClr val="windowText" lastClr="000000"/>
                          </a:solidFill>
                        </a:rPr>
                        <a:t>What do people need to know?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i="1" dirty="0">
                          <a:solidFill>
                            <a:sysClr val="windowText" lastClr="000000"/>
                          </a:solidFill>
                        </a:rPr>
                        <a:t>What do people want to know?</a:t>
                      </a:r>
                    </a:p>
                    <a:p>
                      <a:pPr algn="ctr"/>
                      <a:endParaRPr lang="en-GB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3036669"/>
                  </a:ext>
                </a:extLst>
              </a:tr>
              <a:tr h="1835242">
                <a:tc>
                  <a:txBody>
                    <a:bodyPr/>
                    <a:lstStyle/>
                    <a:p>
                      <a:pPr algn="ctr"/>
                      <a:r>
                        <a:rPr lang="en-GB" b="1" i="1" dirty="0">
                          <a:solidFill>
                            <a:sysClr val="windowText" lastClr="000000"/>
                          </a:solidFill>
                        </a:rPr>
                        <a:t>What are you interested in?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1" i="1" dirty="0">
                          <a:solidFill>
                            <a:sysClr val="windowText" lastClr="000000"/>
                          </a:solidFill>
                        </a:rPr>
                        <a:t>What issues are close </a:t>
                      </a:r>
                      <a:r>
                        <a:rPr lang="en-GB" b="1" i="1">
                          <a:solidFill>
                            <a:sysClr val="windowText" lastClr="000000"/>
                          </a:solidFill>
                        </a:rPr>
                        <a:t>to your </a:t>
                      </a:r>
                      <a:r>
                        <a:rPr lang="en-GB" b="1" i="1" dirty="0">
                          <a:solidFill>
                            <a:sysClr val="windowText" lastClr="000000"/>
                          </a:solidFill>
                        </a:rPr>
                        <a:t>heart?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1621930"/>
                  </a:ext>
                </a:extLst>
              </a:tr>
            </a:tbl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A21DD48D-8C35-2B95-23AC-78027BA756D3}"/>
              </a:ext>
            </a:extLst>
          </p:cNvPr>
          <p:cNvGrpSpPr/>
          <p:nvPr/>
        </p:nvGrpSpPr>
        <p:grpSpPr>
          <a:xfrm>
            <a:off x="6890891" y="4077908"/>
            <a:ext cx="2072198" cy="1418746"/>
            <a:chOff x="7823005" y="2717376"/>
            <a:chExt cx="2077588" cy="1418746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060D1550-B279-49A9-8C95-5727B78D7E63}"/>
                </a:ext>
              </a:extLst>
            </p:cNvPr>
            <p:cNvGrpSpPr/>
            <p:nvPr/>
          </p:nvGrpSpPr>
          <p:grpSpPr>
            <a:xfrm>
              <a:off x="7823005" y="2717376"/>
              <a:ext cx="2077588" cy="1418746"/>
              <a:chOff x="5292080" y="3955813"/>
              <a:chExt cx="3384376" cy="2299344"/>
            </a:xfrm>
          </p:grpSpPr>
          <p:pic>
            <p:nvPicPr>
              <p:cNvPr id="9" name="Picture 8">
                <a:extLst>
                  <a:ext uri="{FF2B5EF4-FFF2-40B4-BE49-F238E27FC236}">
                    <a16:creationId xmlns:a16="http://schemas.microsoft.com/office/drawing/2014/main" id="{99EADD4E-76A6-4152-9615-3E29A38892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92080" y="3955813"/>
                <a:ext cx="3384376" cy="2299344"/>
              </a:xfrm>
              <a:prstGeom prst="rect">
                <a:avLst/>
              </a:prstGeom>
            </p:spPr>
          </p:pic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435C115-CDF7-4C97-8BEA-AB04F07352D1}"/>
                  </a:ext>
                </a:extLst>
              </p:cNvPr>
              <p:cNvSpPr txBox="1"/>
              <p:nvPr/>
            </p:nvSpPr>
            <p:spPr>
              <a:xfrm>
                <a:off x="5511166" y="4158208"/>
                <a:ext cx="3096344" cy="36237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en-GB" sz="1400" dirty="0"/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AD0D7D7-E35D-4C7F-8A04-6F6A24DC2758}"/>
                </a:ext>
              </a:extLst>
            </p:cNvPr>
            <p:cNvSpPr txBox="1"/>
            <p:nvPr/>
          </p:nvSpPr>
          <p:spPr>
            <a:xfrm>
              <a:off x="7915173" y="2912436"/>
              <a:ext cx="1924127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GB" sz="1200" dirty="0"/>
                <a:t>Use the worksheet to gather ideas and help you to choose a story. </a:t>
              </a:r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32C07AC6-3C68-A940-F198-69D322750251}"/>
              </a:ext>
            </a:extLst>
          </p:cNvPr>
          <p:cNvSpPr/>
          <p:nvPr/>
        </p:nvSpPr>
        <p:spPr>
          <a:xfrm>
            <a:off x="335135" y="5494416"/>
            <a:ext cx="6509765" cy="503119"/>
          </a:xfrm>
          <a:prstGeom prst="rect">
            <a:avLst/>
          </a:prstGeom>
          <a:solidFill>
            <a:srgbClr val="C3D91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b="1" i="1" dirty="0">
                <a:solidFill>
                  <a:schemeClr val="tx1"/>
                </a:solidFill>
              </a:rPr>
              <a:t>You could choose a news item that links to your section 1 talk and/or your section 3 argument. </a:t>
            </a:r>
          </a:p>
        </p:txBody>
      </p:sp>
      <p:pic>
        <p:nvPicPr>
          <p:cNvPr id="6" name="Picture 5" descr="A black x on a white background&#10;&#10;Description automatically generated">
            <a:extLst>
              <a:ext uri="{FF2B5EF4-FFF2-40B4-BE49-F238E27FC236}">
                <a16:creationId xmlns:a16="http://schemas.microsoft.com/office/drawing/2014/main" id="{8245B813-B2BA-1546-C2EB-CAF7381399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1069" y="6180334"/>
            <a:ext cx="4953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119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010c06fb-adfb-4972-b43b-36d810ddac6c">
      <Terms xmlns="http://schemas.microsoft.com/office/infopath/2007/PartnerControls"/>
    </lcf76f155ced4ddcb4097134ff3c332f>
    <TaxCatchAll xmlns="0e08f774-c844-414b-8174-1931542ea42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54722D9B506340931AF81ABA667AF9" ma:contentTypeVersion="15" ma:contentTypeDescription="Create a new document." ma:contentTypeScope="" ma:versionID="e4327d030073c802c811082e2b0f03ca">
  <xsd:schema xmlns:xsd="http://www.w3.org/2001/XMLSchema" xmlns:xs="http://www.w3.org/2001/XMLSchema" xmlns:p="http://schemas.microsoft.com/office/2006/metadata/properties" xmlns:ns2="010c06fb-adfb-4972-b43b-36d810ddac6c" xmlns:ns3="0e08f774-c844-414b-8174-1931542ea424" targetNamespace="http://schemas.microsoft.com/office/2006/metadata/properties" ma:root="true" ma:fieldsID="18bf0a04ac494a229fd458bdb0debf4f" ns2:_="" ns3:_="">
    <xsd:import namespace="010c06fb-adfb-4972-b43b-36d810ddac6c"/>
    <xsd:import namespace="0e08f774-c844-414b-8174-1931542ea42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10c06fb-adfb-4972-b43b-36d810ddac6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Image Tags" ma:readOnly="false" ma:fieldId="{5cf76f15-5ced-4ddc-b409-7134ff3c332f}" ma:taxonomyMulti="true" ma:sspId="95101557-b141-4344-8eed-a9c28da8fb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08f774-c844-414b-8174-1931542ea424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ae4e3543-e7fe-4604-9e90-4040997bc85a}" ma:internalName="TaxCatchAll" ma:showField="CatchAllData" ma:web="0e08f774-c844-414b-8174-1931542ea42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48AE1D2-28BA-4FBF-9F98-0088A3C9EB8D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elements/1.1/"/>
    <ds:schemaRef ds:uri="0e08f774-c844-414b-8174-1931542ea424"/>
    <ds:schemaRef ds:uri="http://schemas.microsoft.com/office/infopath/2007/PartnerControls"/>
    <ds:schemaRef ds:uri="010c06fb-adfb-4972-b43b-36d810ddac6c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90B9BCE1-A873-4C4A-9929-6B4451B9A8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10c06fb-adfb-4972-b43b-36d810ddac6c"/>
    <ds:schemaRef ds:uri="0e08f774-c844-414b-8174-1931542ea42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47ACA96-03EB-4425-805F-1C2A73923ED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3489</TotalTime>
  <Words>1088</Words>
  <Application>Microsoft Office PowerPoint</Application>
  <PresentationFormat>On-screen Show (4:3)</PresentationFormat>
  <Paragraphs>170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ReithSerif</vt:lpstr>
      <vt:lpstr>Office Theme</vt:lpstr>
      <vt:lpstr>Custom Design</vt:lpstr>
      <vt:lpstr>PowerPoint Presentation</vt:lpstr>
      <vt:lpstr>Relevant Grade Descriptors</vt:lpstr>
      <vt:lpstr>What is ‘news’?</vt:lpstr>
      <vt:lpstr>What is ‘news’?</vt:lpstr>
      <vt:lpstr>What is a spoken news report?</vt:lpstr>
      <vt:lpstr>News stories should be…</vt:lpstr>
      <vt:lpstr>In the news </vt:lpstr>
      <vt:lpstr>News stories should be…</vt:lpstr>
      <vt:lpstr>Choosing your news story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Sheena Singleton</cp:lastModifiedBy>
  <cp:revision>145</cp:revision>
  <dcterms:created xsi:type="dcterms:W3CDTF">2014-08-12T18:49:29Z</dcterms:created>
  <dcterms:modified xsi:type="dcterms:W3CDTF">2024-03-07T15:44:59Z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0x0101005854722D9B506340931AF81ABA667AF9</vt:lpwstr>
  </property>
  <property fmtid="{D5CDD505-2E9C-101B-9397-08002B2CF9AE}" pid="3" name="Order">
    <vt:r8>3000</vt:r8>
  </property>
  <property fmtid="{D5CDD505-2E9C-101B-9397-08002B2CF9AE}" pid="4" name="MediaServiceImageTags">
    <vt:lpwstr/>
  </property>
</Properties>
</file>