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sldIdLst>
    <p:sldId id="269" r:id="rId5"/>
    <p:sldId id="271" r:id="rId6"/>
    <p:sldId id="273" r:id="rId7"/>
    <p:sldId id="272" r:id="rId8"/>
    <p:sldId id="274" r:id="rId9"/>
    <p:sldId id="277" r:id="rId10"/>
    <p:sldId id="278" r:id="rId11"/>
    <p:sldId id="279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C646402-DB4F-7FBF-FBDB-6DC2C1F8B3CE}" name="Nicola Holloway" initials="NH" userId="S::nicola.holloway@esbuk.org::495b01b1-cbe1-4db7-9a4c-b80dea6f9af9" providerId="AD"/>
  <p188:author id="{64292760-1B77-CB76-9F05-75DFC0409C48}" name="Anthea Wilson" initials="AW" userId="S::Anthea.Wilson@esbuk.org::f289f84a-f1ae-46ed-b624-bcccc8b169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D821"/>
    <a:srgbClr val="F7871D"/>
    <a:srgbClr val="FBD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A7F7A1-8A83-4D5F-AF34-31E4C168D81D}" v="8" dt="2026-03-02T16:17:22.7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89070" autoAdjust="0"/>
  </p:normalViewPr>
  <p:slideViewPr>
    <p:cSldViewPr snapToGrid="0">
      <p:cViewPr varScale="1">
        <p:scale>
          <a:sx n="79" d="100"/>
          <a:sy n="79" d="100"/>
        </p:scale>
        <p:origin x="14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D63795-F551-43DB-A01C-089ACC19652F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5844A-093F-4C2E-A276-9A22BD474A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03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Collect ideas from the group.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70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lphaLcParenR"/>
            </a:pPr>
            <a:r>
              <a:rPr lang="en-GB" dirty="0"/>
              <a:t>Happy – smiling, arms in the air, running/jumping with joy</a:t>
            </a:r>
          </a:p>
          <a:p>
            <a:pPr marL="228600" indent="-228600">
              <a:buAutoNum type="alphaLcParenR"/>
            </a:pPr>
            <a:r>
              <a:rPr lang="en-GB" dirty="0"/>
              <a:t>Worried – eyebrows contracted/frowning, shoulders slightly raised, biting nails</a:t>
            </a:r>
          </a:p>
          <a:p>
            <a:pPr marL="228600" indent="-228600">
              <a:buAutoNum type="alphaLcParenR"/>
            </a:pPr>
            <a:r>
              <a:rPr lang="en-GB" dirty="0"/>
              <a:t>Proud – head tilted upward, eyebrows raised, hands on hips in triumphant stance, shoulders back, eyes closed (unafraid), smiling</a:t>
            </a:r>
          </a:p>
          <a:p>
            <a:pPr marL="228600" indent="-228600">
              <a:buAutoNum type="alphaLcParenR"/>
            </a:pPr>
            <a:r>
              <a:rPr lang="en-GB" dirty="0"/>
              <a:t>Sad – arms folded across body (sign of discomfort), head tilted down, eyes on floor, mouth turned down </a:t>
            </a:r>
          </a:p>
          <a:p>
            <a:pPr marL="228600" indent="-228600">
              <a:buAutoNum type="alphaLcParenR"/>
            </a:pPr>
            <a:r>
              <a:rPr lang="en-GB" dirty="0"/>
              <a:t>Angry – deep frown, teeth bared (aggression), tensed fingers n claw position indicating frustration and arms raised to head.</a:t>
            </a:r>
          </a:p>
          <a:p>
            <a:pPr marL="228600" indent="-228600">
              <a:buAutoNum type="alphaLcParenR"/>
            </a:pPr>
            <a:endParaRPr lang="en-GB" dirty="0"/>
          </a:p>
          <a:p>
            <a:pPr marL="0" indent="0">
              <a:buNone/>
            </a:pPr>
            <a:r>
              <a:rPr lang="en-GB" dirty="0"/>
              <a:t>(allow for fair interpretation e.g. b) could also be fear, e) could be frustration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38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430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6603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Encourage learners to take notes of what they consider to be particularly effective techniques, aim for at least one in each category. They could use a blank ‘person-shape’ if they wanted. These clips can also be used for vocal techniques, too.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896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779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 the accompanying teacher guidance for the game instructions.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65844A-093F-4C2E-A276-9A22BD474AD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628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4671-066F-4143-A941-C7DA2053CF9E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8143321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28D6-4037-4503-B003-C50B81E268C3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236752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6188-32CE-4443-8699-022B791F8E71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806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79512" y="6356351"/>
            <a:ext cx="2057400" cy="365125"/>
          </a:xfrm>
        </p:spPr>
        <p:txBody>
          <a:bodyPr/>
          <a:lstStyle/>
          <a:p>
            <a:fld id="{B01494A3-5CC2-4D70-BDB1-8990192871BD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672708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8AE4-960E-AD43-B751-DEF8CDFA6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76" y="6356351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7510288" y="6352144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</p:spTree>
    <p:extLst>
      <p:ext uri="{BB962C8B-B14F-4D97-AF65-F5344CB8AC3E}">
        <p14:creationId xmlns:p14="http://schemas.microsoft.com/office/powerpoint/2010/main" val="2484720907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B996-1D8D-4709-BDBE-A504B31AF0EF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4321160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09A8C-F14E-4E27-B967-DE505B4AC01B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618957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8F2EF-1EFD-4A1C-87FF-5D39AE984494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222753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9D88-F5F3-45B5-A8CA-9A50AFDF0FCF}" type="datetime1">
              <a:rPr lang="en-GB" smtClean="0"/>
              <a:t>02/03/2026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983795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07EA7-A4C5-4420-A4BC-7E9257088659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781221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002F4-BC16-4B46-B4BE-55167EAACE8A}" type="datetime1">
              <a:rPr lang="en-GB" smtClean="0"/>
              <a:t>02/03/2026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46372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0BBBC-3617-43D3-98AD-EE67CE40CE3E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915163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DBCB7-A989-47D9-99AE-0F81116F9B6A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1.6 – Delivering your talk p2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159059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CA189-CF94-4D1C-8B66-FCC81DF24A45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L2G4 Employability: 1.6 – Delivering your talk p2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DB1BB-813E-49B2-94CA-E06B7A9E33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75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jpeg"/><Relationship Id="rId2" Type="http://schemas.openxmlformats.org/officeDocument/2006/relationships/video" Target="https://www.youtube.com/embed/GnCk5YbzAVQ?start=46&amp;feature=oembed" TargetMode="External"/><Relationship Id="rId1" Type="http://schemas.openxmlformats.org/officeDocument/2006/relationships/video" Target="https://www.youtube.com/embed/wznroZvpVHU?feature=oembed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olladie.net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.co/kgs/W1u6G9" TargetMode="Externa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701E-A9CE-4BC7-A578-DF9CC5FE56FB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58FB9-9D8A-6B4F-90F2-BDD3ED420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59" y="6356351"/>
            <a:ext cx="3408015" cy="365125"/>
          </a:xfrm>
        </p:spPr>
        <p:txBody>
          <a:bodyPr/>
          <a:lstStyle/>
          <a:p>
            <a:r>
              <a:rPr lang="en-GB" dirty="0"/>
              <a:t> ESB-RES-C257 L2G4-SpeechforEmployability-1.6-PPT-DeliveringTalk2 v1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</a:t>
            </a:fld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 txBox="1">
            <a:spLocks/>
          </p:cNvSpPr>
          <p:nvPr/>
        </p:nvSpPr>
        <p:spPr>
          <a:xfrm>
            <a:off x="323528" y="1268760"/>
            <a:ext cx="78867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>
                <a:latin typeface="+mn-lt"/>
              </a:rPr>
              <a:t>Section 1 – delivering </a:t>
            </a:r>
            <a:r>
              <a:rPr lang="en-US" b="1" i="1" dirty="0">
                <a:latin typeface="+mn-lt"/>
              </a:rPr>
              <a:t>your talk – part 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D1078A-C66D-48F3-9603-61AA1E82CA34}"/>
              </a:ext>
            </a:extLst>
          </p:cNvPr>
          <p:cNvSpPr/>
          <p:nvPr/>
        </p:nvSpPr>
        <p:spPr>
          <a:xfrm>
            <a:off x="323528" y="2276872"/>
            <a:ext cx="8496944" cy="792088"/>
          </a:xfrm>
          <a:prstGeom prst="rect">
            <a:avLst/>
          </a:prstGeom>
          <a:solidFill>
            <a:srgbClr val="C3D6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 b="1" i="1" dirty="0"/>
              <a:t>Objective: Know how to show your awareness of the audience using body language, expression, and gesture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802D75-4751-4BB2-B5BD-7B9278E0C5BA}"/>
              </a:ext>
            </a:extLst>
          </p:cNvPr>
          <p:cNvSpPr/>
          <p:nvPr/>
        </p:nvSpPr>
        <p:spPr>
          <a:xfrm>
            <a:off x="323528" y="3284984"/>
            <a:ext cx="8496944" cy="2592288"/>
          </a:xfrm>
          <a:prstGeom prst="rect">
            <a:avLst/>
          </a:prstGeom>
          <a:solidFill>
            <a:srgbClr val="FBD10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r>
              <a:rPr lang="en-GB" b="1" i="1" dirty="0"/>
              <a:t>Outcomes: </a:t>
            </a:r>
          </a:p>
          <a:p>
            <a:r>
              <a:rPr lang="en-GB" b="1" i="1" dirty="0"/>
              <a:t>By the end of this session, you should have:</a:t>
            </a:r>
            <a:br>
              <a:rPr lang="en-GB" b="1" i="1" dirty="0"/>
            </a:br>
            <a:endParaRPr lang="en-GB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Explained the difference between body language, gesture and expression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Explored different methods of showing your awareness of the audience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Practised using body language, gesture, and expression in your talk</a:t>
            </a:r>
          </a:p>
          <a:p>
            <a:endParaRPr lang="en-GB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F53736-A59F-A1DC-1F39-9A1DC5E3B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0146" y="6197939"/>
            <a:ext cx="4857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3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88214"/>
            <a:ext cx="7886700" cy="504055"/>
          </a:xfrm>
        </p:spPr>
        <p:txBody>
          <a:bodyPr>
            <a:noAutofit/>
          </a:bodyPr>
          <a:lstStyle/>
          <a:p>
            <a:r>
              <a:rPr lang="en-GB" sz="3200" b="1" i="1" dirty="0">
                <a:latin typeface="+mn-lt"/>
              </a:rPr>
              <a:t>Relevant Grade Descriptors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2558F-969D-4C48-922E-DAAFF8F809B3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18008"/>
              </p:ext>
            </p:extLst>
          </p:nvPr>
        </p:nvGraphicFramePr>
        <p:xfrm>
          <a:off x="378779" y="2060848"/>
          <a:ext cx="8297676" cy="40607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82946">
                  <a:extLst>
                    <a:ext uri="{9D8B030D-6E8A-4147-A177-3AD203B41FA5}">
                      <a16:colId xmlns:a16="http://schemas.microsoft.com/office/drawing/2014/main" val="586849962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432970131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2677484745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3149520564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215520350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411141566"/>
                    </a:ext>
                  </a:extLst>
                </a:gridCol>
              </a:tblGrid>
              <a:tr h="898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Section 1: Curriculum Talk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Time: 4 minutes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Pa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</a:t>
                      </a:r>
                      <a:endParaRPr lang="en-GB" sz="1200" dirty="0">
                        <a:effectLst/>
                        <a:latin typeface="Calibri"/>
                        <a:ea typeface="Calibri" panose="020F0502020204030204" pitchFamily="34" charset="0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Good Pass</a:t>
                      </a:r>
                      <a:endParaRPr lang="en-GB" sz="1200" dirty="0"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(Endorsed)</a:t>
                      </a:r>
                      <a:endParaRPr lang="en-GB" sz="1200" dirty="0"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M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e</a:t>
                      </a: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r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i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</a:t>
                      </a:r>
                      <a:endParaRPr lang="en-GB" sz="1200" dirty="0">
                        <a:effectLst/>
                        <a:latin typeface="Calibri"/>
                        <a:ea typeface="Calibri" panose="020F0502020204030204" pitchFamily="34" charset="0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Merit Plus</a:t>
                      </a:r>
                      <a:endParaRPr lang="en-GB" sz="1200" dirty="0"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(Endorsed)</a:t>
                      </a:r>
                      <a:endParaRPr lang="en-GB" sz="1200" dirty="0"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Di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</a:t>
                      </a:r>
                      <a:r>
                        <a:rPr lang="en-GB" sz="1200" b="1" spc="1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i</a:t>
                      </a: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nc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tion</a:t>
                      </a:r>
                      <a:endParaRPr lang="en-GB" sz="1200" dirty="0">
                        <a:effectLst/>
                        <a:latin typeface="Calibri"/>
                        <a:ea typeface="Calibri" panose="020F0502020204030204" pitchFamily="34" charset="0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1259"/>
                  </a:ext>
                </a:extLst>
              </a:tr>
              <a:tr h="1477761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Audience Awareness</a:t>
                      </a:r>
                      <a:endParaRPr lang="en-GB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72000" marB="0"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There is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some</a:t>
                      </a:r>
                      <a:r>
                        <a:rPr lang="en-GB" sz="1200" b="0" dirty="0"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eye contact with the assessor and/or the group at the beginning and end of the talk. </a:t>
                      </a:r>
                      <a:endParaRPr lang="en-GB" sz="1200" b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There is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some eye contact with the assessor and/or the group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throughout the talk.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There is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regular eye contact with the assessor and some of the group 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throughout the talk. 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There is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appropriate body language (facial expression, gesture, etc.).</a:t>
                      </a:r>
                      <a:endParaRPr lang="en-GB" sz="1200" b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 panose="020F0502020204030204" pitchFamily="34" charset="0"/>
                        <a:cs typeface="Calibri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There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is regular eye contact with the assessor and all of the group 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throughout the talk.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There is an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appropriate and consistent use of body language (facial expression, gesture, etc.).</a:t>
                      </a:r>
                      <a:endParaRPr lang="en-GB" sz="1200" b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 panose="020F0502020204030204" pitchFamily="34" charset="0"/>
                        <a:cs typeface="Calibri"/>
                      </a:endParaRPr>
                    </a:p>
                    <a:p>
                      <a:pPr algn="l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72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There is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regular and confident eye contact with the assessor and all of the group 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throughout the talk.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There is an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appropriate, consistent and confident use of body language (facial expression, gesture, etc.). </a:t>
                      </a:r>
                      <a:endParaRPr lang="en-GB" sz="1200" b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 panose="020F0502020204030204" pitchFamily="34" charset="0"/>
                        <a:cs typeface="Calibri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72000" marB="0"/>
                </a:tc>
                <a:extLst>
                  <a:ext uri="{0D108BD9-81ED-4DB2-BD59-A6C34878D82A}">
                    <a16:rowId xmlns:a16="http://schemas.microsoft.com/office/drawing/2014/main" val="288247861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4ACD009E-917B-7D10-6B93-6134BD7D49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227" y="6193291"/>
            <a:ext cx="485775" cy="523875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E566EE39-83B2-CB47-01A2-11ABF5EFD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59" y="6356351"/>
            <a:ext cx="3408015" cy="365125"/>
          </a:xfrm>
        </p:spPr>
        <p:txBody>
          <a:bodyPr/>
          <a:lstStyle/>
          <a:p>
            <a:r>
              <a:rPr lang="en-GB" dirty="0"/>
              <a:t> ESB-RES-C257 L2G4-SpeechforEmployability-1.6-PPT-DeliveringTalk2 v1</a:t>
            </a:r>
          </a:p>
        </p:txBody>
      </p:sp>
    </p:spTree>
    <p:extLst>
      <p:ext uri="{BB962C8B-B14F-4D97-AF65-F5344CB8AC3E}">
        <p14:creationId xmlns:p14="http://schemas.microsoft.com/office/powerpoint/2010/main" val="3688436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68001-4406-75E9-D05C-08D8261CB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687" y="1103045"/>
            <a:ext cx="7886700" cy="690246"/>
          </a:xfrm>
        </p:spPr>
        <p:txBody>
          <a:bodyPr>
            <a:normAutofit/>
          </a:bodyPr>
          <a:lstStyle/>
          <a:p>
            <a:r>
              <a:rPr lang="en-GB" sz="3200" b="1" i="1" dirty="0">
                <a:latin typeface="+mn-lt"/>
              </a:rPr>
              <a:t>Body language, gesture, expression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FFE72D-83CB-13E5-D28E-E83C5F7D44C0}"/>
              </a:ext>
            </a:extLst>
          </p:cNvPr>
          <p:cNvSpPr txBox="1"/>
          <p:nvPr/>
        </p:nvSpPr>
        <p:spPr>
          <a:xfrm>
            <a:off x="335687" y="1793291"/>
            <a:ext cx="8472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Body language is a way of communicating without using words. Our bodies make movements that can give clues about how we're feeling or what we're thinking.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E06158-8975-3028-6AF5-58115A154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2122" y="2526993"/>
            <a:ext cx="4922483" cy="390588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F73147A-CE60-7CC0-5EF4-98BB1B19C15F}"/>
              </a:ext>
            </a:extLst>
          </p:cNvPr>
          <p:cNvGrpSpPr/>
          <p:nvPr/>
        </p:nvGrpSpPr>
        <p:grpSpPr>
          <a:xfrm>
            <a:off x="239436" y="3093581"/>
            <a:ext cx="3273787" cy="2772707"/>
            <a:chOff x="6091893" y="5055945"/>
            <a:chExt cx="2186457" cy="148547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DEB040-6DA9-F8AE-C422-03777468A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1893" y="5055945"/>
              <a:ext cx="2186457" cy="148547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225BD79-7D45-DF7F-AA43-03DA78C0ABC5}"/>
                </a:ext>
              </a:extLst>
            </p:cNvPr>
            <p:cNvSpPr txBox="1"/>
            <p:nvPr/>
          </p:nvSpPr>
          <p:spPr>
            <a:xfrm>
              <a:off x="6221490" y="5245364"/>
              <a:ext cx="1927263" cy="742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How would you describe the emotions of each of the figures here?</a:t>
              </a:r>
              <a:br>
                <a:rPr lang="en-GB" sz="1400" dirty="0"/>
              </a:br>
              <a:endParaRPr lang="en-GB" sz="1400" dirty="0"/>
            </a:p>
            <a:p>
              <a:pPr algn="ctr"/>
              <a:r>
                <a:rPr lang="en-GB" sz="1400" dirty="0"/>
                <a:t>Think about how we can tell how they feel from their non-verbal communication.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2C9B598-1842-652E-A425-49C439989120}"/>
              </a:ext>
            </a:extLst>
          </p:cNvPr>
          <p:cNvSpPr txBox="1"/>
          <p:nvPr/>
        </p:nvSpPr>
        <p:spPr>
          <a:xfrm>
            <a:off x="3513223" y="2569314"/>
            <a:ext cx="372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ECB359-613E-C84C-8E2C-91CE6C256FA8}"/>
              </a:ext>
            </a:extLst>
          </p:cNvPr>
          <p:cNvSpPr txBox="1"/>
          <p:nvPr/>
        </p:nvSpPr>
        <p:spPr>
          <a:xfrm>
            <a:off x="5281865" y="2526993"/>
            <a:ext cx="475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2B37A3-18E4-ECDF-8C3C-BDB535C0B902}"/>
              </a:ext>
            </a:extLst>
          </p:cNvPr>
          <p:cNvSpPr txBox="1"/>
          <p:nvPr/>
        </p:nvSpPr>
        <p:spPr>
          <a:xfrm>
            <a:off x="3504248" y="4658774"/>
            <a:ext cx="475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C26C23-4E56-7595-F315-6C9E54564241}"/>
              </a:ext>
            </a:extLst>
          </p:cNvPr>
          <p:cNvSpPr txBox="1"/>
          <p:nvPr/>
        </p:nvSpPr>
        <p:spPr>
          <a:xfrm>
            <a:off x="5281864" y="4625965"/>
            <a:ext cx="475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34C981-FB55-17AB-B533-C3E3DB6304B5}"/>
              </a:ext>
            </a:extLst>
          </p:cNvPr>
          <p:cNvSpPr txBox="1"/>
          <p:nvPr/>
        </p:nvSpPr>
        <p:spPr>
          <a:xfrm>
            <a:off x="7177340" y="2516324"/>
            <a:ext cx="475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329E3-42C8-346E-6BC0-FB5265C10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94DA-889A-445B-8384-7970B669FEB1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5EADD4-DFC9-4B24-8434-C20C10B1B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405F332-44A5-9B75-1FA6-0F9A501841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227" y="6193291"/>
            <a:ext cx="485775" cy="523875"/>
          </a:xfrm>
          <a:prstGeom prst="rect">
            <a:avLst/>
          </a:prstGeom>
        </p:spPr>
      </p:pic>
      <p:sp>
        <p:nvSpPr>
          <p:cNvPr id="17" name="Footer Placeholder 3">
            <a:extLst>
              <a:ext uri="{FF2B5EF4-FFF2-40B4-BE49-F238E27FC236}">
                <a16:creationId xmlns:a16="http://schemas.microsoft.com/office/drawing/2014/main" id="{053964EE-AF30-A2D0-B094-A8460066A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59" y="6356351"/>
            <a:ext cx="3408015" cy="365125"/>
          </a:xfrm>
        </p:spPr>
        <p:txBody>
          <a:bodyPr/>
          <a:lstStyle/>
          <a:p>
            <a:r>
              <a:rPr lang="en-GB" dirty="0"/>
              <a:t> ESB-RES-C257 L2G4-SpeechforEmployability-1.6-PPT-DeliveringTalk2 v1</a:t>
            </a:r>
          </a:p>
        </p:txBody>
      </p:sp>
    </p:spTree>
    <p:extLst>
      <p:ext uri="{BB962C8B-B14F-4D97-AF65-F5344CB8AC3E}">
        <p14:creationId xmlns:p14="http://schemas.microsoft.com/office/powerpoint/2010/main" val="4128846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91BEA3-228F-A9C4-E5CF-88D58CD25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144" y="1498569"/>
            <a:ext cx="2286000" cy="48196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01EBD1-E5C0-84DE-530B-CFFCA74D3FD3}"/>
              </a:ext>
            </a:extLst>
          </p:cNvPr>
          <p:cNvSpPr txBox="1"/>
          <p:nvPr/>
        </p:nvSpPr>
        <p:spPr>
          <a:xfrm>
            <a:off x="376016" y="1138884"/>
            <a:ext cx="2681057" cy="2246769"/>
          </a:xfrm>
          <a:prstGeom prst="rect">
            <a:avLst/>
          </a:prstGeom>
          <a:solidFill>
            <a:srgbClr val="FBD00B">
              <a:alpha val="3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Body language includes lots of different things like:</a:t>
            </a:r>
          </a:p>
          <a:p>
            <a:pPr algn="ctr"/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facial expressions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how we stand or sit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the gestures we make with our hands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how close we are to other people when we're talking to them.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C474868-0C39-E56A-9F42-F34CEBA4CAAF}"/>
              </a:ext>
            </a:extLst>
          </p:cNvPr>
          <p:cNvCxnSpPr>
            <a:cxnSpLocks/>
          </p:cNvCxnSpPr>
          <p:nvPr/>
        </p:nvCxnSpPr>
        <p:spPr>
          <a:xfrm>
            <a:off x="4758431" y="1890944"/>
            <a:ext cx="1362724" cy="28408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6C7B85B-AFCA-0F83-94D5-8972319E9B0B}"/>
              </a:ext>
            </a:extLst>
          </p:cNvPr>
          <p:cNvSpPr txBox="1"/>
          <p:nvPr/>
        </p:nvSpPr>
        <p:spPr>
          <a:xfrm>
            <a:off x="6356414" y="1926455"/>
            <a:ext cx="2286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We use our eyes to show how we feel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Narrow eyes to show suspicion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Widen eyes to show shock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Roll eyes to show annoyance.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8EBCDB9-26B8-5852-83BB-3F279D4A1E7A}"/>
              </a:ext>
            </a:extLst>
          </p:cNvPr>
          <p:cNvGrpSpPr/>
          <p:nvPr/>
        </p:nvGrpSpPr>
        <p:grpSpPr>
          <a:xfrm>
            <a:off x="215372" y="3908394"/>
            <a:ext cx="3168351" cy="2056651"/>
            <a:chOff x="6156176" y="4775069"/>
            <a:chExt cx="2186457" cy="148547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8F3A4AE-1373-F034-F038-6F7B162A9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76" y="4775069"/>
              <a:ext cx="2186457" cy="148547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B60C5FF-16F3-3917-72AB-1AC8AE401221}"/>
                </a:ext>
              </a:extLst>
            </p:cNvPr>
            <p:cNvSpPr txBox="1"/>
            <p:nvPr/>
          </p:nvSpPr>
          <p:spPr>
            <a:xfrm>
              <a:off x="6285773" y="5156267"/>
              <a:ext cx="1927263" cy="422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/>
                <a:t>Label the person-shape with as many examples as you can. </a:t>
              </a:r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21D179-B61A-C156-8493-457339EA6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3AB2-A4EB-4CE2-90B8-769CE5274E87}" type="datetime1">
              <a:rPr lang="en-GB" smtClean="0"/>
              <a:t>02/03/2026</a:t>
            </a:fld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38641F-D323-ED26-5918-F0F467F82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B07EAD-D8D8-199C-8C20-D74D48B3CD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227" y="6225947"/>
            <a:ext cx="485775" cy="523875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033C39E2-2FBB-5C54-94BF-5AC6D0972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59" y="6356351"/>
            <a:ext cx="3408015" cy="365125"/>
          </a:xfrm>
        </p:spPr>
        <p:txBody>
          <a:bodyPr/>
          <a:lstStyle/>
          <a:p>
            <a:r>
              <a:rPr lang="en-GB" dirty="0"/>
              <a:t> ESB-RES-C257 L2G4-SpeechforEmployability-1.6-PPT-DeliveringTalk2 v1</a:t>
            </a:r>
          </a:p>
        </p:txBody>
      </p:sp>
    </p:spTree>
    <p:extLst>
      <p:ext uri="{BB962C8B-B14F-4D97-AF65-F5344CB8AC3E}">
        <p14:creationId xmlns:p14="http://schemas.microsoft.com/office/powerpoint/2010/main" val="939934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91BEA3-228F-A9C4-E5CF-88D58CD25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5208" y="1618889"/>
            <a:ext cx="2286000" cy="4819650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C474868-0C39-E56A-9F42-F34CEBA4CAAF}"/>
              </a:ext>
            </a:extLst>
          </p:cNvPr>
          <p:cNvCxnSpPr>
            <a:cxnSpLocks/>
          </p:cNvCxnSpPr>
          <p:nvPr/>
        </p:nvCxnSpPr>
        <p:spPr>
          <a:xfrm flipV="1">
            <a:off x="4782495" y="1479888"/>
            <a:ext cx="1437832" cy="53137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6C7B85B-AFCA-0F83-94D5-8972319E9B0B}"/>
              </a:ext>
            </a:extLst>
          </p:cNvPr>
          <p:cNvSpPr txBox="1"/>
          <p:nvPr/>
        </p:nvSpPr>
        <p:spPr>
          <a:xfrm>
            <a:off x="6380478" y="1245365"/>
            <a:ext cx="2286000" cy="18158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/>
              <a:t>We use our eyes to show how we feel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Narrow eyes to show suspicion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Widen eyes to show shock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Roll eyes to show annoyance</a:t>
            </a:r>
            <a:endParaRPr lang="en-GB" sz="1400" dirty="0">
              <a:cs typeface="Calibri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B09B92A-5F85-1043-5A29-5435B6F2496D}"/>
              </a:ext>
            </a:extLst>
          </p:cNvPr>
          <p:cNvCxnSpPr/>
          <p:nvPr/>
        </p:nvCxnSpPr>
        <p:spPr>
          <a:xfrm>
            <a:off x="5570622" y="4235120"/>
            <a:ext cx="1299410" cy="30078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D5EF989-EC6F-DF69-3B9A-8E7A02BED833}"/>
              </a:ext>
            </a:extLst>
          </p:cNvPr>
          <p:cNvSpPr txBox="1"/>
          <p:nvPr/>
        </p:nvSpPr>
        <p:spPr>
          <a:xfrm>
            <a:off x="6966285" y="4223088"/>
            <a:ext cx="198521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Use hand gestures to  emphasise our words: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Pointing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Showing size/shape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Indicating direction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D918FA0-7CEA-30B1-77A7-539B9D7EB660}"/>
              </a:ext>
            </a:extLst>
          </p:cNvPr>
          <p:cNvCxnSpPr/>
          <p:nvPr/>
        </p:nvCxnSpPr>
        <p:spPr>
          <a:xfrm flipH="1">
            <a:off x="2743201" y="6124078"/>
            <a:ext cx="121518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CEC2E37-825D-7538-E864-92A3F85CF505}"/>
              </a:ext>
            </a:extLst>
          </p:cNvPr>
          <p:cNvSpPr txBox="1"/>
          <p:nvPr/>
        </p:nvSpPr>
        <p:spPr>
          <a:xfrm>
            <a:off x="541422" y="5510467"/>
            <a:ext cx="1904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Move closer to or further from the audience for effect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AA1CA0-3B2E-9C9D-BE42-31A752516E68}"/>
              </a:ext>
            </a:extLst>
          </p:cNvPr>
          <p:cNvCxnSpPr/>
          <p:nvPr/>
        </p:nvCxnSpPr>
        <p:spPr>
          <a:xfrm flipH="1">
            <a:off x="3080088" y="1864899"/>
            <a:ext cx="129941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39E3DA5-A258-C860-83ED-D13C17FD698A}"/>
              </a:ext>
            </a:extLst>
          </p:cNvPr>
          <p:cNvSpPr txBox="1"/>
          <p:nvPr/>
        </p:nvSpPr>
        <p:spPr>
          <a:xfrm>
            <a:off x="288760" y="1101817"/>
            <a:ext cx="28033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Change the position of our head: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Upward to show confidence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Downward to show shyness or fear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To the side to show curiosity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Nod/shake head to emphasise agreement/disagreement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11110A2-AE67-A533-82E8-87980A846069}"/>
              </a:ext>
            </a:extLst>
          </p:cNvPr>
          <p:cNvCxnSpPr/>
          <p:nvPr/>
        </p:nvCxnSpPr>
        <p:spPr>
          <a:xfrm flipH="1">
            <a:off x="3092120" y="2702255"/>
            <a:ext cx="1070807" cy="49814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566902D-2193-858B-6A9C-D13CA02CE477}"/>
              </a:ext>
            </a:extLst>
          </p:cNvPr>
          <p:cNvSpPr txBox="1"/>
          <p:nvPr/>
        </p:nvSpPr>
        <p:spPr>
          <a:xfrm>
            <a:off x="457201" y="3200404"/>
            <a:ext cx="2286000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dirty="0"/>
              <a:t>Arm/shoulder movements: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Shrugging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Arms folded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Arms behind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Using arm movements to include the audience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50592C-FE0D-E3AE-A618-C5DC69E4A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22916-6F6A-4667-8B94-451B863BD15C}" type="datetime1">
              <a:rPr lang="en-GB" smtClean="0"/>
              <a:t>02/03/2026</a:t>
            </a:fld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0F587EE-5E1C-4109-B709-8B20467B7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A7BEFD-980E-8292-A4F8-2B9AB2430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8342" y="6182405"/>
            <a:ext cx="485775" cy="523875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E4262AEA-EAFC-CB09-A387-098CD1DD7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59" y="6356351"/>
            <a:ext cx="3408015" cy="365125"/>
          </a:xfrm>
        </p:spPr>
        <p:txBody>
          <a:bodyPr/>
          <a:lstStyle/>
          <a:p>
            <a:r>
              <a:rPr lang="en-GB" dirty="0"/>
              <a:t> ESB-RES-C257 L2G4-SpeechforEmployability-1.6-PPT-DeliveringTalk2 v1</a:t>
            </a:r>
          </a:p>
        </p:txBody>
      </p:sp>
    </p:spTree>
    <p:extLst>
      <p:ext uri="{BB962C8B-B14F-4D97-AF65-F5344CB8AC3E}">
        <p14:creationId xmlns:p14="http://schemas.microsoft.com/office/powerpoint/2010/main" val="10851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4" grpId="0"/>
      <p:bldP spid="17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6E6B24-58E5-1344-69D2-F46C8F32B608}"/>
              </a:ext>
            </a:extLst>
          </p:cNvPr>
          <p:cNvSpPr txBox="1"/>
          <p:nvPr/>
        </p:nvSpPr>
        <p:spPr>
          <a:xfrm>
            <a:off x="397042" y="1227224"/>
            <a:ext cx="8361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Watch the two example speakers and discuss how they use body language, gesture and expression to communicate.</a:t>
            </a:r>
          </a:p>
        </p:txBody>
      </p:sp>
      <p:pic>
        <p:nvPicPr>
          <p:cNvPr id="5" name="Online Media 2" title="Power of Reading from a Reluctant Teenager | Alexia Safieh | TEDxActonAcademyGuatemala">
            <a:hlinkClick r:id="" action="ppaction://media"/>
            <a:extLst>
              <a:ext uri="{FF2B5EF4-FFF2-40B4-BE49-F238E27FC236}">
                <a16:creationId xmlns:a16="http://schemas.microsoft.com/office/drawing/2014/main" id="{C4A38F5A-F5A6-99FD-3493-EB159A9B673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85010" y="2183731"/>
            <a:ext cx="4009858" cy="22655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3EA70-18B2-CC03-97F5-16827B0528BB}"/>
              </a:ext>
            </a:extLst>
          </p:cNvPr>
          <p:cNvSpPr txBox="1"/>
          <p:nvPr/>
        </p:nvSpPr>
        <p:spPr>
          <a:xfrm>
            <a:off x="385010" y="4596063"/>
            <a:ext cx="40098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Body language:</a:t>
            </a:r>
          </a:p>
          <a:p>
            <a:endParaRPr lang="en-GB" dirty="0"/>
          </a:p>
          <a:p>
            <a:r>
              <a:rPr lang="en-GB" dirty="0"/>
              <a:t>Gesture:</a:t>
            </a:r>
          </a:p>
          <a:p>
            <a:endParaRPr lang="en-GB" dirty="0"/>
          </a:p>
          <a:p>
            <a:r>
              <a:rPr lang="en-GB" dirty="0"/>
              <a:t>Facial expression: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F7CCB3-2F0C-CBC6-1509-74CF141F87F8}"/>
              </a:ext>
            </a:extLst>
          </p:cNvPr>
          <p:cNvSpPr txBox="1"/>
          <p:nvPr/>
        </p:nvSpPr>
        <p:spPr>
          <a:xfrm>
            <a:off x="4914900" y="4596063"/>
            <a:ext cx="40098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Body language:</a:t>
            </a:r>
          </a:p>
          <a:p>
            <a:endParaRPr lang="en-GB" dirty="0"/>
          </a:p>
          <a:p>
            <a:r>
              <a:rPr lang="en-GB" dirty="0"/>
              <a:t>Gesture:</a:t>
            </a:r>
          </a:p>
          <a:p>
            <a:endParaRPr lang="en-GB" dirty="0"/>
          </a:p>
          <a:p>
            <a:r>
              <a:rPr lang="en-GB" dirty="0"/>
              <a:t>Facial expression: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8AE322-6DE2-EA71-8117-1D3B2FF34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DF75-1ED7-490B-AD67-AC51A891FD64}" type="datetime1">
              <a:rPr lang="en-GB" smtClean="0"/>
              <a:t>02/03/2026</a:t>
            </a:fld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57815D-8302-884A-9139-A99AB7C7B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  <p:pic>
        <p:nvPicPr>
          <p:cNvPr id="12" name="Online Media 9" title="Reese Witherspoon: &quot;Ambition is Not a Dirty Word&quot;">
            <a:hlinkClick r:id="" action="ppaction://media"/>
            <a:extLst>
              <a:ext uri="{FF2B5EF4-FFF2-40B4-BE49-F238E27FC236}">
                <a16:creationId xmlns:a16="http://schemas.microsoft.com/office/drawing/2014/main" id="{CD60F90F-C1AE-7F36-2896-355074EEAB86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4749131" y="2183731"/>
            <a:ext cx="4009858" cy="22655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9D09A2-0EF9-9AF3-541F-F5240BFF04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0999" y="6193291"/>
            <a:ext cx="485775" cy="523875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1E842326-1475-211C-BA8E-7551D3C37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59" y="6356351"/>
            <a:ext cx="3408015" cy="365125"/>
          </a:xfrm>
        </p:spPr>
        <p:txBody>
          <a:bodyPr/>
          <a:lstStyle/>
          <a:p>
            <a:r>
              <a:rPr lang="en-GB" dirty="0"/>
              <a:t> ESB-RES-C257 L2G4-SpeechforEmployability-1.6-PPT-DeliveringTalk2 v1</a:t>
            </a:r>
          </a:p>
        </p:txBody>
      </p:sp>
    </p:spTree>
    <p:extLst>
      <p:ext uri="{BB962C8B-B14F-4D97-AF65-F5344CB8AC3E}">
        <p14:creationId xmlns:p14="http://schemas.microsoft.com/office/powerpoint/2010/main" val="17363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E6652-96CD-6479-E6C1-003E68A14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734" y="1171964"/>
            <a:ext cx="7886700" cy="680900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Putting it all into practice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649B668-991B-0213-CF94-60E3759673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608294"/>
              </p:ext>
            </p:extLst>
          </p:nvPr>
        </p:nvGraphicFramePr>
        <p:xfrm>
          <a:off x="509336" y="2015690"/>
          <a:ext cx="8125332" cy="1182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1333">
                  <a:extLst>
                    <a:ext uri="{9D8B030D-6E8A-4147-A177-3AD203B41FA5}">
                      <a16:colId xmlns:a16="http://schemas.microsoft.com/office/drawing/2014/main" val="955098271"/>
                    </a:ext>
                  </a:extLst>
                </a:gridCol>
                <a:gridCol w="2031333">
                  <a:extLst>
                    <a:ext uri="{9D8B030D-6E8A-4147-A177-3AD203B41FA5}">
                      <a16:colId xmlns:a16="http://schemas.microsoft.com/office/drawing/2014/main" val="1004563046"/>
                    </a:ext>
                  </a:extLst>
                </a:gridCol>
                <a:gridCol w="2031333">
                  <a:extLst>
                    <a:ext uri="{9D8B030D-6E8A-4147-A177-3AD203B41FA5}">
                      <a16:colId xmlns:a16="http://schemas.microsoft.com/office/drawing/2014/main" val="1038188997"/>
                    </a:ext>
                  </a:extLst>
                </a:gridCol>
                <a:gridCol w="2031333">
                  <a:extLst>
                    <a:ext uri="{9D8B030D-6E8A-4147-A177-3AD203B41FA5}">
                      <a16:colId xmlns:a16="http://schemas.microsoft.com/office/drawing/2014/main" val="360361489"/>
                    </a:ext>
                  </a:extLst>
                </a:gridCol>
              </a:tblGrid>
              <a:tr h="591419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GB" dirty="0"/>
                        <a:t>Head</a:t>
                      </a:r>
                    </a:p>
                  </a:txBody>
                  <a:tcPr anchor="ctr">
                    <a:solidFill>
                      <a:srgbClr val="F7871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Eyes</a:t>
                      </a:r>
                    </a:p>
                  </a:txBody>
                  <a:tcPr anchor="ctr">
                    <a:solidFill>
                      <a:srgbClr val="F7871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Mouth</a:t>
                      </a:r>
                    </a:p>
                  </a:txBody>
                  <a:tcPr anchor="ctr">
                    <a:solidFill>
                      <a:srgbClr val="F7871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Shoulders</a:t>
                      </a:r>
                    </a:p>
                  </a:txBody>
                  <a:tcPr anchor="ctr">
                    <a:solidFill>
                      <a:srgbClr val="F7871D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294113"/>
                  </a:ext>
                </a:extLst>
              </a:tr>
              <a:tr h="591419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Arms</a:t>
                      </a:r>
                    </a:p>
                  </a:txBody>
                  <a:tcPr anchor="ctr">
                    <a:solidFill>
                      <a:srgbClr val="F7871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Hands</a:t>
                      </a:r>
                    </a:p>
                  </a:txBody>
                  <a:tcPr anchor="ctr">
                    <a:solidFill>
                      <a:srgbClr val="F7871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Fingers</a:t>
                      </a:r>
                    </a:p>
                  </a:txBody>
                  <a:tcPr anchor="ctr">
                    <a:solidFill>
                      <a:srgbClr val="F7871D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Legs</a:t>
                      </a:r>
                    </a:p>
                  </a:txBody>
                  <a:tcPr anchor="ctr">
                    <a:solidFill>
                      <a:srgbClr val="F7871D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12774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672FAE-EBE3-FD75-D39D-E95063BE33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114217"/>
              </p:ext>
            </p:extLst>
          </p:nvPr>
        </p:nvGraphicFramePr>
        <p:xfrm>
          <a:off x="509336" y="3575249"/>
          <a:ext cx="8125328" cy="1182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1332">
                  <a:extLst>
                    <a:ext uri="{9D8B030D-6E8A-4147-A177-3AD203B41FA5}">
                      <a16:colId xmlns:a16="http://schemas.microsoft.com/office/drawing/2014/main" val="955098271"/>
                    </a:ext>
                  </a:extLst>
                </a:gridCol>
                <a:gridCol w="2031332">
                  <a:extLst>
                    <a:ext uri="{9D8B030D-6E8A-4147-A177-3AD203B41FA5}">
                      <a16:colId xmlns:a16="http://schemas.microsoft.com/office/drawing/2014/main" val="1004563046"/>
                    </a:ext>
                  </a:extLst>
                </a:gridCol>
                <a:gridCol w="2031332">
                  <a:extLst>
                    <a:ext uri="{9D8B030D-6E8A-4147-A177-3AD203B41FA5}">
                      <a16:colId xmlns:a16="http://schemas.microsoft.com/office/drawing/2014/main" val="1038188997"/>
                    </a:ext>
                  </a:extLst>
                </a:gridCol>
                <a:gridCol w="2031332">
                  <a:extLst>
                    <a:ext uri="{9D8B030D-6E8A-4147-A177-3AD203B41FA5}">
                      <a16:colId xmlns:a16="http://schemas.microsoft.com/office/drawing/2014/main" val="360361489"/>
                    </a:ext>
                  </a:extLst>
                </a:gridCol>
              </a:tblGrid>
              <a:tr h="591419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Confident</a:t>
                      </a:r>
                    </a:p>
                  </a:txBody>
                  <a:tcPr anchor="ctr">
                    <a:solidFill>
                      <a:srgbClr val="C3D821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Happy</a:t>
                      </a:r>
                    </a:p>
                  </a:txBody>
                  <a:tcPr anchor="ctr">
                    <a:solidFill>
                      <a:srgbClr val="C3D821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Afraid</a:t>
                      </a:r>
                    </a:p>
                  </a:txBody>
                  <a:tcPr anchor="ctr">
                    <a:solidFill>
                      <a:srgbClr val="C3D821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Sad</a:t>
                      </a:r>
                    </a:p>
                  </a:txBody>
                  <a:tcPr anchor="ctr">
                    <a:solidFill>
                      <a:srgbClr val="C3D821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294113"/>
                  </a:ext>
                </a:extLst>
              </a:tr>
              <a:tr h="591419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Worried</a:t>
                      </a:r>
                    </a:p>
                  </a:txBody>
                  <a:tcPr anchor="ctr">
                    <a:solidFill>
                      <a:srgbClr val="C3D821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Excited</a:t>
                      </a:r>
                    </a:p>
                  </a:txBody>
                  <a:tcPr anchor="ctr">
                    <a:solidFill>
                      <a:srgbClr val="C3D821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Shocked</a:t>
                      </a:r>
                    </a:p>
                  </a:txBody>
                  <a:tcPr anchor="ctr">
                    <a:solidFill>
                      <a:srgbClr val="C3D821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Confused</a:t>
                      </a:r>
                    </a:p>
                  </a:txBody>
                  <a:tcPr anchor="ctr">
                    <a:solidFill>
                      <a:srgbClr val="C3D821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1277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B679F09-8FA5-0D7E-EBEB-0BC90E9FA784}"/>
              </a:ext>
            </a:extLst>
          </p:cNvPr>
          <p:cNvSpPr txBox="1"/>
          <p:nvPr/>
        </p:nvSpPr>
        <p:spPr>
          <a:xfrm>
            <a:off x="512323" y="5338950"/>
            <a:ext cx="487279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Follow </a:t>
            </a:r>
            <a:r>
              <a:rPr lang="en-GB">
                <a:hlinkClick r:id="rId3"/>
              </a:rPr>
              <a:t>the link</a:t>
            </a:r>
            <a:r>
              <a:rPr lang="en-GB"/>
              <a:t> for a handy dice roller.</a:t>
            </a:r>
          </a:p>
          <a:p>
            <a:r>
              <a:rPr lang="en-GB" dirty="0"/>
              <a:t>Game suggestions are on the following slides.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B19DF8-E0F7-052C-3D2A-CEF882646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E4468-D9B3-4794-932F-A5BFE138869F}" type="datetime1">
              <a:rPr lang="en-GB" smtClean="0"/>
              <a:t>02/03/2026</a:t>
            </a:fld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A6C19C-7602-47D1-9BC4-D86E311C4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9CA83F-3291-3120-B986-032B5DAB4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8341" y="6193291"/>
            <a:ext cx="485775" cy="523875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96EA5F83-09D7-A55B-26E0-B4EDEFA4C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59" y="6356351"/>
            <a:ext cx="3408015" cy="365125"/>
          </a:xfrm>
        </p:spPr>
        <p:txBody>
          <a:bodyPr/>
          <a:lstStyle/>
          <a:p>
            <a:r>
              <a:rPr lang="en-GB" dirty="0"/>
              <a:t> ESB-RES-C257 L2G4-SpeechforEmployability-1.6-PPT-DeliveringTalk2 v1</a:t>
            </a:r>
          </a:p>
        </p:txBody>
      </p:sp>
    </p:spTree>
    <p:extLst>
      <p:ext uri="{BB962C8B-B14F-4D97-AF65-F5344CB8AC3E}">
        <p14:creationId xmlns:p14="http://schemas.microsoft.com/office/powerpoint/2010/main" val="4046794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52992-6E01-D09B-811D-CA556B762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10" y="1563674"/>
            <a:ext cx="7886700" cy="620741"/>
          </a:xfrm>
        </p:spPr>
        <p:txBody>
          <a:bodyPr>
            <a:normAutofit/>
          </a:bodyPr>
          <a:lstStyle/>
          <a:p>
            <a:r>
              <a:rPr lang="en-GB" sz="2800" b="1" i="1" dirty="0">
                <a:latin typeface="+mn-lt"/>
              </a:rPr>
              <a:t>Game 1 – Roll the Dice</a:t>
            </a:r>
          </a:p>
        </p:txBody>
      </p:sp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49D03245-86F7-9BCF-3479-02D9CE5658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4742" y="1331743"/>
            <a:ext cx="2035758" cy="1319072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89F031-2A65-7AF9-2566-F1DAF29E5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7B2EE-833F-4136-8360-417D5B68F54A}" type="datetime1">
              <a:rPr lang="en-GB" smtClean="0"/>
              <a:t>02/03/2026</a:t>
            </a:fld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D7A1A7-7D5E-857C-D689-E69DEE4E2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A29A11-A483-4317-5954-0805947ECD6D}"/>
              </a:ext>
            </a:extLst>
          </p:cNvPr>
          <p:cNvSpPr txBox="1">
            <a:spLocks/>
          </p:cNvSpPr>
          <p:nvPr/>
        </p:nvSpPr>
        <p:spPr>
          <a:xfrm>
            <a:off x="289510" y="3317587"/>
            <a:ext cx="7886700" cy="620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i="1" dirty="0">
                <a:latin typeface="+mn-lt"/>
              </a:rPr>
              <a:t>Game 2 – Park Bench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2B5E634-3D70-B52B-97DB-6F85AAA83E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2667" y="3134812"/>
            <a:ext cx="1692014" cy="103076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EBF0481-34F0-00F5-7443-0A3D1E2C0EB5}"/>
              </a:ext>
            </a:extLst>
          </p:cNvPr>
          <p:cNvSpPr txBox="1">
            <a:spLocks/>
          </p:cNvSpPr>
          <p:nvPr/>
        </p:nvSpPr>
        <p:spPr>
          <a:xfrm>
            <a:off x="344054" y="4894294"/>
            <a:ext cx="7886700" cy="813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i="1" dirty="0">
                <a:latin typeface="+mn-lt"/>
              </a:rPr>
              <a:t>Game 3 – Reach Every Corner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45A2516-C1BF-2F73-B90C-A12B745B2B30}"/>
              </a:ext>
            </a:extLst>
          </p:cNvPr>
          <p:cNvGrpSpPr/>
          <p:nvPr/>
        </p:nvGrpSpPr>
        <p:grpSpPr>
          <a:xfrm>
            <a:off x="5428789" y="4807622"/>
            <a:ext cx="1265683" cy="986591"/>
            <a:chOff x="5872052" y="4910395"/>
            <a:chExt cx="2871769" cy="1866576"/>
          </a:xfrm>
        </p:grpSpPr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3B5CB090-A52D-480B-58FA-CA9506F5C7DC}"/>
                </a:ext>
              </a:extLst>
            </p:cNvPr>
            <p:cNvSpPr/>
            <p:nvPr/>
          </p:nvSpPr>
          <p:spPr>
            <a:xfrm rot="19118562">
              <a:off x="7383842" y="4919538"/>
              <a:ext cx="1359979" cy="553452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616D7499-7B1F-CBB2-C504-3C4051DCA4B0}"/>
                </a:ext>
              </a:extLst>
            </p:cNvPr>
            <p:cNvSpPr/>
            <p:nvPr/>
          </p:nvSpPr>
          <p:spPr>
            <a:xfrm rot="13224652">
              <a:off x="5872052" y="4910395"/>
              <a:ext cx="1348737" cy="553452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5A81C18F-5E8A-7ECC-13DF-1B9F59AF7706}"/>
                </a:ext>
              </a:extLst>
            </p:cNvPr>
            <p:cNvSpPr/>
            <p:nvPr/>
          </p:nvSpPr>
          <p:spPr>
            <a:xfrm rot="2508576">
              <a:off x="7381914" y="6217849"/>
              <a:ext cx="1359979" cy="553452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08FF7873-4DEF-8157-991F-D8F948A05F9C}"/>
                </a:ext>
              </a:extLst>
            </p:cNvPr>
            <p:cNvSpPr/>
            <p:nvPr/>
          </p:nvSpPr>
          <p:spPr>
            <a:xfrm rot="8186352">
              <a:off x="5885543" y="6223519"/>
              <a:ext cx="1348737" cy="553452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6874694B-069C-A74B-6D37-D63B444CD4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8301" y="4869515"/>
            <a:ext cx="1536282" cy="7940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1614A8-1878-DEB7-4C8E-E77812B68B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0113" y="6193291"/>
            <a:ext cx="485775" cy="523875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9B2715A5-15FF-ECBF-3CB1-B9DC3E64B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59" y="6356351"/>
            <a:ext cx="3408015" cy="365125"/>
          </a:xfrm>
        </p:spPr>
        <p:txBody>
          <a:bodyPr/>
          <a:lstStyle/>
          <a:p>
            <a:r>
              <a:rPr lang="en-GB" dirty="0"/>
              <a:t> ESB-RES-C257 L2G4-SpeechforEmployability-1.6-PPT-DeliveringTalk2 v1</a:t>
            </a:r>
          </a:p>
        </p:txBody>
      </p:sp>
    </p:spTree>
    <p:extLst>
      <p:ext uri="{BB962C8B-B14F-4D97-AF65-F5344CB8AC3E}">
        <p14:creationId xmlns:p14="http://schemas.microsoft.com/office/powerpoint/2010/main" val="3768662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F2FF12-D53B-4030-BEA1-F60C8D402A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48CD58-3A9E-4015-BD5E-13B4737183B2}">
  <ds:schemaRefs>
    <ds:schemaRef ds:uri="http://purl.org/dc/terms/"/>
    <ds:schemaRef ds:uri="http://purl.org/dc/dcmitype/"/>
    <ds:schemaRef ds:uri="010c06fb-adfb-4972-b43b-36d810ddac6c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0e08f774-c844-414b-8174-1931542ea42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3A61E4A-9026-4481-A79C-166CC9D47B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7676</TotalTime>
  <Words>816</Words>
  <Application>Microsoft Office PowerPoint</Application>
  <PresentationFormat>On-screen Show (4:3)</PresentationFormat>
  <Paragraphs>145</Paragraphs>
  <Slides>8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Relevant Grade Descriptors</vt:lpstr>
      <vt:lpstr>Body language, gesture, expression</vt:lpstr>
      <vt:lpstr>PowerPoint Presentation</vt:lpstr>
      <vt:lpstr>PowerPoint Presentation</vt:lpstr>
      <vt:lpstr>PowerPoint Presentation</vt:lpstr>
      <vt:lpstr>Putting it all into practice</vt:lpstr>
      <vt:lpstr>Game 1 – Roll the Dice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Kearney</dc:creator>
  <cp:lastModifiedBy>Anthea Wilson</cp:lastModifiedBy>
  <cp:revision>96</cp:revision>
  <dcterms:created xsi:type="dcterms:W3CDTF">2023-01-18T15:53:10Z</dcterms:created>
  <dcterms:modified xsi:type="dcterms:W3CDTF">2026-03-02T16:18:33Z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7200</vt:r8>
  </property>
  <property fmtid="{D5CDD505-2E9C-101B-9397-08002B2CF9AE}" pid="4" name="MediaServiceImageTags">
    <vt:lpwstr/>
  </property>
</Properties>
</file>