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9"/>
  </p:notesMasterIdLst>
  <p:sldIdLst>
    <p:sldId id="269" r:id="rId5"/>
    <p:sldId id="273" r:id="rId6"/>
    <p:sldId id="275" r:id="rId7"/>
    <p:sldId id="276" r:id="rId8"/>
    <p:sldId id="274" r:id="rId9"/>
    <p:sldId id="278" r:id="rId10"/>
    <p:sldId id="299" r:id="rId11"/>
    <p:sldId id="300" r:id="rId12"/>
    <p:sldId id="279" r:id="rId13"/>
    <p:sldId id="282" r:id="rId14"/>
    <p:sldId id="281" r:id="rId15"/>
    <p:sldId id="283" r:id="rId16"/>
    <p:sldId id="284" r:id="rId17"/>
    <p:sldId id="280" r:id="rId18"/>
    <p:sldId id="277" r:id="rId19"/>
    <p:sldId id="294" r:id="rId20"/>
    <p:sldId id="295" r:id="rId21"/>
    <p:sldId id="285" r:id="rId22"/>
    <p:sldId id="292" r:id="rId23"/>
    <p:sldId id="291" r:id="rId24"/>
    <p:sldId id="296" r:id="rId25"/>
    <p:sldId id="297" r:id="rId26"/>
    <p:sldId id="272" r:id="rId27"/>
    <p:sldId id="298"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12EAD14C-01FA-4F3D-B355-FF0B65129F77}">
          <p14:sldIdLst>
            <p14:sldId id="269"/>
            <p14:sldId id="273"/>
            <p14:sldId id="275"/>
            <p14:sldId id="276"/>
          </p14:sldIdLst>
        </p14:section>
        <p14:section name="Identify and Question" id="{B1F5E253-955C-44AB-B102-D56E73586177}">
          <p14:sldIdLst>
            <p14:sldId id="274"/>
            <p14:sldId id="278"/>
          </p14:sldIdLst>
        </p14:section>
        <p14:section name="Locate and Explore" id="{44258563-1268-4AA7-9787-33DDACFD1FD3}">
          <p14:sldIdLst>
            <p14:sldId id="299"/>
            <p14:sldId id="300"/>
            <p14:sldId id="279"/>
            <p14:sldId id="282"/>
            <p14:sldId id="281"/>
            <p14:sldId id="283"/>
            <p14:sldId id="284"/>
            <p14:sldId id="280"/>
            <p14:sldId id="277"/>
            <p14:sldId id="294"/>
            <p14:sldId id="295"/>
          </p14:sldIdLst>
        </p14:section>
        <p14:section name="Evaluate and Present" id="{8139BB06-1947-41EA-AB51-99387FF0E16A}">
          <p14:sldIdLst>
            <p14:sldId id="285"/>
            <p14:sldId id="292"/>
            <p14:sldId id="291"/>
            <p14:sldId id="296"/>
            <p14:sldId id="297"/>
          </p14:sldIdLst>
        </p14:section>
        <p14:section name="Adding Personal Experience" id="{B79C78F8-A9C8-4B62-8285-523DD58B3D9E}">
          <p14:sldIdLst>
            <p14:sldId id="272"/>
            <p14:sldId id="298"/>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C646402-DB4F-7FBF-FBDB-6DC2C1F8B3CE}" name="Nicola Holloway" initials="NH" userId="S::nicola.holloway@esbuk.org::495b01b1-cbe1-4db7-9a4c-b80dea6f9af9" providerId="AD"/>
  <p188:author id="{2C1C0E40-34EA-DA0C-9181-768F35F2C384}" name="Tina Renshaw BA Hons (Oxon), MA (Oxon), PGCE, PGCHRM" initials="TP" userId="S::tina.renshaw@esbuk.org::94dc95e1-b3b7-4783-9628-eae13940e46e" providerId="AD"/>
  <p188:author id="{64292760-1B77-CB76-9F05-75DFC0409C48}" name="Anthea Wilson" initials="AW" userId="S::Anthea.Wilson@esbuk.org::f289f84a-f1ae-46ed-b624-bcccc8b1693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E8F1A5"/>
    <a:srgbClr val="FEF1B0"/>
    <a:srgbClr val="FBCD9F"/>
    <a:srgbClr val="F58B1D"/>
    <a:srgbClr val="C2D621"/>
    <a:srgbClr val="FCD107"/>
    <a:srgbClr val="FCD10B"/>
    <a:srgbClr val="F58B1E"/>
    <a:srgbClr val="E30A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EDD8BE-258C-409E-9F20-46E8CFA822EB}" v="26" dt="2026-03-02T15:09:41.4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53" y="12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46D753-4C71-4FA6-88BA-7528AF983B88}" type="datetimeFigureOut">
              <a:rPr lang="en-GB" smtClean="0"/>
              <a:t>02/03/2026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DFE42D-B511-4431-97E7-2D669AC3A2A1}" type="slidenum">
              <a:rPr lang="en-GB" smtClean="0"/>
              <a:t>‹#›</a:t>
            </a:fld>
            <a:endParaRPr lang="en-GB"/>
          </a:p>
        </p:txBody>
      </p:sp>
    </p:spTree>
    <p:extLst>
      <p:ext uri="{BB962C8B-B14F-4D97-AF65-F5344CB8AC3E}">
        <p14:creationId xmlns:p14="http://schemas.microsoft.com/office/powerpoint/2010/main" val="27667801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9678F5A5-0FCD-4566-AFD1-269E75FC0888}" type="slidenum">
              <a:rPr lang="en-GB" smtClean="0"/>
              <a:t>1</a:t>
            </a:fld>
            <a:endParaRPr lang="en-GB"/>
          </a:p>
        </p:txBody>
      </p:sp>
    </p:spTree>
    <p:extLst>
      <p:ext uri="{BB962C8B-B14F-4D97-AF65-F5344CB8AC3E}">
        <p14:creationId xmlns:p14="http://schemas.microsoft.com/office/powerpoint/2010/main" val="2044700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Make sure to view in presenter mode</a:t>
            </a:r>
          </a:p>
        </p:txBody>
      </p:sp>
      <p:sp>
        <p:nvSpPr>
          <p:cNvPr id="4" name="Slide Number Placeholder 3"/>
          <p:cNvSpPr>
            <a:spLocks noGrp="1"/>
          </p:cNvSpPr>
          <p:nvPr>
            <p:ph type="sldNum" sz="quarter" idx="5"/>
          </p:nvPr>
        </p:nvSpPr>
        <p:spPr/>
        <p:txBody>
          <a:bodyPr/>
          <a:lstStyle/>
          <a:p>
            <a:fld id="{F6DFE42D-B511-4431-97E7-2D669AC3A2A1}" type="slidenum">
              <a:rPr lang="en-GB" smtClean="0"/>
              <a:t>14</a:t>
            </a:fld>
            <a:endParaRPr lang="en-GB"/>
          </a:p>
        </p:txBody>
      </p:sp>
    </p:spTree>
    <p:extLst>
      <p:ext uri="{BB962C8B-B14F-4D97-AF65-F5344CB8AC3E}">
        <p14:creationId xmlns:p14="http://schemas.microsoft.com/office/powerpoint/2010/main" val="2365791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6DFE42D-B511-4431-97E7-2D669AC3A2A1}" type="slidenum">
              <a:rPr lang="en-GB" smtClean="0"/>
              <a:t>15</a:t>
            </a:fld>
            <a:endParaRPr lang="en-GB"/>
          </a:p>
        </p:txBody>
      </p:sp>
    </p:spTree>
    <p:extLst>
      <p:ext uri="{BB962C8B-B14F-4D97-AF65-F5344CB8AC3E}">
        <p14:creationId xmlns:p14="http://schemas.microsoft.com/office/powerpoint/2010/main" val="1816636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(more able readers can try in 45 or 30 seconds)</a:t>
            </a:r>
          </a:p>
          <a:p>
            <a:r>
              <a:rPr lang="en-GB"/>
              <a:t>Text and questions are on pages 13 and 14 of the workbook, which can be found here: </a:t>
            </a:r>
            <a:r>
              <a:rPr lang="en-GB" b="1" i="1"/>
              <a:t>(insert link)</a:t>
            </a:r>
          </a:p>
          <a:p>
            <a:r>
              <a:rPr lang="en-GB" b="1" i="1"/>
              <a:t>Open in presenter mode to use timers</a:t>
            </a:r>
          </a:p>
        </p:txBody>
      </p:sp>
      <p:sp>
        <p:nvSpPr>
          <p:cNvPr id="4" name="Slide Number Placeholder 3"/>
          <p:cNvSpPr>
            <a:spLocks noGrp="1"/>
          </p:cNvSpPr>
          <p:nvPr>
            <p:ph type="sldNum" sz="quarter" idx="5"/>
          </p:nvPr>
        </p:nvSpPr>
        <p:spPr/>
        <p:txBody>
          <a:bodyPr/>
          <a:lstStyle/>
          <a:p>
            <a:fld id="{F6DFE42D-B511-4431-97E7-2D669AC3A2A1}" type="slidenum">
              <a:rPr lang="en-GB" smtClean="0"/>
              <a:t>16</a:t>
            </a:fld>
            <a:endParaRPr lang="en-GB"/>
          </a:p>
        </p:txBody>
      </p:sp>
    </p:spTree>
    <p:extLst>
      <p:ext uri="{BB962C8B-B14F-4D97-AF65-F5344CB8AC3E}">
        <p14:creationId xmlns:p14="http://schemas.microsoft.com/office/powerpoint/2010/main" val="11712263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(more able readers can try in 45 or 30 seconds)</a:t>
            </a:r>
          </a:p>
          <a:p>
            <a:r>
              <a:rPr lang="en-GB"/>
              <a:t>Text and questions are on pages 12 and 13 of the workbook, which can be found here: </a:t>
            </a:r>
            <a:r>
              <a:rPr lang="en-GB" b="1" i="1"/>
              <a:t>(insert link)</a:t>
            </a:r>
          </a:p>
        </p:txBody>
      </p:sp>
      <p:sp>
        <p:nvSpPr>
          <p:cNvPr id="4" name="Slide Number Placeholder 3"/>
          <p:cNvSpPr>
            <a:spLocks noGrp="1"/>
          </p:cNvSpPr>
          <p:nvPr>
            <p:ph type="sldNum" sz="quarter" idx="5"/>
          </p:nvPr>
        </p:nvSpPr>
        <p:spPr/>
        <p:txBody>
          <a:bodyPr/>
          <a:lstStyle/>
          <a:p>
            <a:fld id="{F6DFE42D-B511-4431-97E7-2D669AC3A2A1}" type="slidenum">
              <a:rPr lang="en-GB" smtClean="0"/>
              <a:t>17</a:t>
            </a:fld>
            <a:endParaRPr lang="en-GB"/>
          </a:p>
        </p:txBody>
      </p:sp>
    </p:spTree>
    <p:extLst>
      <p:ext uri="{BB962C8B-B14F-4D97-AF65-F5344CB8AC3E}">
        <p14:creationId xmlns:p14="http://schemas.microsoft.com/office/powerpoint/2010/main" val="2540504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6DFE42D-B511-4431-97E7-2D669AC3A2A1}" type="slidenum">
              <a:rPr lang="en-GB" smtClean="0"/>
              <a:t>19</a:t>
            </a:fld>
            <a:endParaRPr lang="en-GB"/>
          </a:p>
        </p:txBody>
      </p:sp>
    </p:spTree>
    <p:extLst>
      <p:ext uri="{BB962C8B-B14F-4D97-AF65-F5344CB8AC3E}">
        <p14:creationId xmlns:p14="http://schemas.microsoft.com/office/powerpoint/2010/main" val="28677249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AutoNum type="arabicPeriod"/>
            </a:pPr>
            <a:r>
              <a:rPr lang="en-GB" sz="1200" b="0" i="0">
                <a:solidFill>
                  <a:srgbClr val="353740"/>
                </a:solidFill>
                <a:effectLst/>
              </a:rPr>
              <a:t>Start by looking at the author of the source. Who wrote it? Is the author an expert in the topic? Do they have any credentials or qualifications that make them an authority on the subject? </a:t>
            </a:r>
            <a:br>
              <a:rPr lang="en-GB" sz="1200" b="0" i="0">
                <a:solidFill>
                  <a:srgbClr val="353740"/>
                </a:solidFill>
                <a:effectLst/>
              </a:rPr>
            </a:br>
            <a:endParaRPr lang="en-GB" sz="1200" b="0" i="0">
              <a:solidFill>
                <a:srgbClr val="353740"/>
              </a:solidFill>
              <a:effectLst/>
            </a:endParaRPr>
          </a:p>
          <a:p>
            <a:pPr marL="342900" indent="-342900">
              <a:buFontTx/>
              <a:buAutoNum type="arabicPeriod"/>
            </a:pPr>
            <a:r>
              <a:rPr lang="en-GB" sz="1200" b="0" i="0">
                <a:solidFill>
                  <a:srgbClr val="353740"/>
                </a:solidFill>
                <a:effectLst/>
                <a:latin typeface="ColfaxAI"/>
              </a:rPr>
              <a:t>Look at when the source was published. Is it recent or outdated? Is the information still relevant? </a:t>
            </a:r>
          </a:p>
          <a:p>
            <a:pPr marL="342900" indent="-342900">
              <a:buFontTx/>
              <a:buAutoNum type="arabicPeriod"/>
            </a:pPr>
            <a:endParaRPr lang="en-GB" sz="1200">
              <a:solidFill>
                <a:srgbClr val="353740"/>
              </a:solidFill>
              <a:latin typeface="ColfaxAI"/>
            </a:endParaRPr>
          </a:p>
          <a:p>
            <a:pPr marL="342900" indent="-342900">
              <a:buFontTx/>
              <a:buAutoNum type="arabicPeriod"/>
            </a:pPr>
            <a:r>
              <a:rPr lang="en-GB" sz="1200" b="0" i="0">
                <a:solidFill>
                  <a:srgbClr val="353740"/>
                </a:solidFill>
                <a:effectLst/>
                <a:latin typeface="ColfaxAI"/>
              </a:rPr>
              <a:t>Check the source for bias. Does the author have any particular agenda or point of view that could influence their writing?</a:t>
            </a:r>
          </a:p>
          <a:p>
            <a:pPr marL="342900" indent="-342900">
              <a:buFontTx/>
              <a:buAutoNum type="arabicPeriod"/>
            </a:pPr>
            <a:endParaRPr lang="en-GB" sz="1200">
              <a:solidFill>
                <a:srgbClr val="353740"/>
              </a:solidFill>
              <a:latin typeface="ColfaxAI"/>
            </a:endParaRPr>
          </a:p>
          <a:p>
            <a:pPr marL="342900" indent="-342900">
              <a:buFontTx/>
              <a:buAutoNum type="arabicPeriod"/>
            </a:pPr>
            <a:r>
              <a:rPr lang="en-GB" sz="1200" b="0" i="0">
                <a:solidFill>
                  <a:srgbClr val="353740"/>
                </a:solidFill>
                <a:effectLst/>
                <a:latin typeface="ColfaxAI"/>
              </a:rPr>
              <a:t>Look at the accuracy of the source. Are there any facts or statistics that can be verified? Are there any sources cited that can be checked for accuracy?</a:t>
            </a:r>
          </a:p>
          <a:p>
            <a:pPr marL="342900" indent="-342900">
              <a:buFontTx/>
              <a:buAutoNum type="arabicPeriod"/>
            </a:pPr>
            <a:endParaRPr lang="en-GB" sz="1200">
              <a:solidFill>
                <a:srgbClr val="353740"/>
              </a:solidFill>
              <a:latin typeface="ColfaxAI"/>
            </a:endParaRPr>
          </a:p>
          <a:p>
            <a:pPr marL="342900" indent="-342900">
              <a:buFontTx/>
              <a:buAutoNum type="arabicPeriod"/>
            </a:pPr>
            <a:r>
              <a:rPr lang="en-GB" sz="1200" b="0" i="0">
                <a:solidFill>
                  <a:srgbClr val="353740"/>
                </a:solidFill>
                <a:effectLst/>
                <a:latin typeface="ColfaxAI"/>
              </a:rPr>
              <a:t>Consider the purpose of the source. Is it meant to inform, persuade, or entertain? Does it meet its purpose?</a:t>
            </a:r>
          </a:p>
          <a:p>
            <a:pPr marL="342900" indent="-342900">
              <a:buFontTx/>
              <a:buAutoNum type="arabicPeriod"/>
            </a:pPr>
            <a:endParaRPr lang="en-GB" sz="1200">
              <a:solidFill>
                <a:srgbClr val="353740"/>
              </a:solidFill>
              <a:latin typeface="ColfaxAI"/>
            </a:endParaRPr>
          </a:p>
          <a:p>
            <a:pPr marL="342900" indent="-342900">
              <a:buFontTx/>
              <a:buAutoNum type="arabicPeriod"/>
            </a:pPr>
            <a:r>
              <a:rPr lang="en-GB" sz="1200" b="0" i="0">
                <a:solidFill>
                  <a:srgbClr val="353740"/>
                </a:solidFill>
                <a:effectLst/>
                <a:latin typeface="ColfaxAI"/>
              </a:rPr>
              <a:t>Finally, consider the quality of the source. Is it well-written and organized? Does it contain any errors or typos?</a:t>
            </a:r>
            <a:endParaRPr lang="en-GB" sz="1200"/>
          </a:p>
          <a:p>
            <a:endParaRPr lang="en-GB"/>
          </a:p>
          <a:p>
            <a:endParaRPr lang="en-GB"/>
          </a:p>
        </p:txBody>
      </p:sp>
      <p:sp>
        <p:nvSpPr>
          <p:cNvPr id="4" name="Slide Number Placeholder 3"/>
          <p:cNvSpPr>
            <a:spLocks noGrp="1"/>
          </p:cNvSpPr>
          <p:nvPr>
            <p:ph type="sldNum" sz="quarter" idx="5"/>
          </p:nvPr>
        </p:nvSpPr>
        <p:spPr/>
        <p:txBody>
          <a:bodyPr/>
          <a:lstStyle/>
          <a:p>
            <a:fld id="{F6DFE42D-B511-4431-97E7-2D669AC3A2A1}" type="slidenum">
              <a:rPr lang="en-GB" smtClean="0"/>
              <a:t>21</a:t>
            </a:fld>
            <a:endParaRPr lang="en-GB"/>
          </a:p>
        </p:txBody>
      </p:sp>
    </p:spTree>
    <p:extLst>
      <p:ext uri="{BB962C8B-B14F-4D97-AF65-F5344CB8AC3E}">
        <p14:creationId xmlns:p14="http://schemas.microsoft.com/office/powerpoint/2010/main" val="23564081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AutoNum type="arabicPeriod"/>
            </a:pPr>
            <a:r>
              <a:rPr lang="en-GB" sz="1200" b="0" i="0">
                <a:solidFill>
                  <a:srgbClr val="353740"/>
                </a:solidFill>
                <a:effectLst/>
              </a:rPr>
              <a:t>Start by looking at the author of the source. Who wrote it? Is the author an expert in the topic? Do they have any credentials or qualifications that make them an authority on the subject? </a:t>
            </a:r>
            <a:br>
              <a:rPr lang="en-GB" sz="1200" b="0" i="0">
                <a:solidFill>
                  <a:srgbClr val="353740"/>
                </a:solidFill>
                <a:effectLst/>
              </a:rPr>
            </a:br>
            <a:endParaRPr lang="en-GB" sz="1200" b="0" i="0">
              <a:solidFill>
                <a:srgbClr val="353740"/>
              </a:solidFill>
              <a:effectLst/>
            </a:endParaRPr>
          </a:p>
          <a:p>
            <a:pPr marL="342900" indent="-342900">
              <a:buFontTx/>
              <a:buAutoNum type="arabicPeriod"/>
            </a:pPr>
            <a:r>
              <a:rPr lang="en-GB" sz="1200" b="0" i="0">
                <a:solidFill>
                  <a:srgbClr val="353740"/>
                </a:solidFill>
                <a:effectLst/>
                <a:latin typeface="ColfaxAI"/>
              </a:rPr>
              <a:t>Look at when the source was published. Is it recent or outdated? Is the information still relevant? </a:t>
            </a:r>
          </a:p>
          <a:p>
            <a:pPr marL="342900" indent="-342900">
              <a:buFontTx/>
              <a:buAutoNum type="arabicPeriod"/>
            </a:pPr>
            <a:endParaRPr lang="en-GB" sz="1200">
              <a:solidFill>
                <a:srgbClr val="353740"/>
              </a:solidFill>
              <a:latin typeface="ColfaxAI"/>
            </a:endParaRPr>
          </a:p>
          <a:p>
            <a:pPr marL="342900" indent="-342900">
              <a:buFontTx/>
              <a:buAutoNum type="arabicPeriod"/>
            </a:pPr>
            <a:r>
              <a:rPr lang="en-GB" sz="1200" b="0" i="0">
                <a:solidFill>
                  <a:srgbClr val="353740"/>
                </a:solidFill>
                <a:effectLst/>
                <a:latin typeface="ColfaxAI"/>
              </a:rPr>
              <a:t>Check the source for bias. Does the author have any particular agenda or point of view that could influence their writing?</a:t>
            </a:r>
          </a:p>
          <a:p>
            <a:pPr marL="342900" indent="-342900">
              <a:buFontTx/>
              <a:buAutoNum type="arabicPeriod"/>
            </a:pPr>
            <a:endParaRPr lang="en-GB" sz="1200">
              <a:solidFill>
                <a:srgbClr val="353740"/>
              </a:solidFill>
              <a:latin typeface="ColfaxAI"/>
            </a:endParaRPr>
          </a:p>
          <a:p>
            <a:pPr marL="342900" indent="-342900">
              <a:buFontTx/>
              <a:buAutoNum type="arabicPeriod"/>
            </a:pPr>
            <a:r>
              <a:rPr lang="en-GB" sz="1200" b="0" i="0">
                <a:solidFill>
                  <a:srgbClr val="353740"/>
                </a:solidFill>
                <a:effectLst/>
                <a:latin typeface="ColfaxAI"/>
              </a:rPr>
              <a:t>Look at the accuracy of the source. Are there any facts or statistics that can be verified? Are there any sources cited that can be checked for accuracy?</a:t>
            </a:r>
          </a:p>
          <a:p>
            <a:pPr marL="342900" indent="-342900">
              <a:buFontTx/>
              <a:buAutoNum type="arabicPeriod"/>
            </a:pPr>
            <a:endParaRPr lang="en-GB" sz="1200">
              <a:solidFill>
                <a:srgbClr val="353740"/>
              </a:solidFill>
              <a:latin typeface="ColfaxAI"/>
            </a:endParaRPr>
          </a:p>
          <a:p>
            <a:pPr marL="342900" indent="-342900">
              <a:buFontTx/>
              <a:buAutoNum type="arabicPeriod"/>
            </a:pPr>
            <a:r>
              <a:rPr lang="en-GB" sz="1200" b="0" i="0">
                <a:solidFill>
                  <a:srgbClr val="353740"/>
                </a:solidFill>
                <a:effectLst/>
                <a:latin typeface="ColfaxAI"/>
              </a:rPr>
              <a:t>Consider the purpose of the source. Is it meant to inform, persuade, or entertain? Does it meet its purpose?</a:t>
            </a:r>
          </a:p>
          <a:p>
            <a:pPr marL="342900" indent="-342900">
              <a:buFontTx/>
              <a:buAutoNum type="arabicPeriod"/>
            </a:pPr>
            <a:endParaRPr lang="en-GB" sz="1200">
              <a:solidFill>
                <a:srgbClr val="353740"/>
              </a:solidFill>
              <a:latin typeface="ColfaxAI"/>
            </a:endParaRPr>
          </a:p>
          <a:p>
            <a:pPr marL="342900" indent="-342900">
              <a:buFontTx/>
              <a:buAutoNum type="arabicPeriod"/>
            </a:pPr>
            <a:r>
              <a:rPr lang="en-GB" sz="1200" b="0" i="0">
                <a:solidFill>
                  <a:srgbClr val="353740"/>
                </a:solidFill>
                <a:effectLst/>
                <a:latin typeface="ColfaxAI"/>
              </a:rPr>
              <a:t>Finally, consider the quality of the source. Is it well-written and organised? Does it contain any errors or typos?</a:t>
            </a:r>
            <a:endParaRPr lang="en-GB" sz="1200"/>
          </a:p>
          <a:p>
            <a:endParaRPr lang="en-GB"/>
          </a:p>
          <a:p>
            <a:endParaRPr lang="en-GB"/>
          </a:p>
        </p:txBody>
      </p:sp>
      <p:sp>
        <p:nvSpPr>
          <p:cNvPr id="4" name="Slide Number Placeholder 3"/>
          <p:cNvSpPr>
            <a:spLocks noGrp="1"/>
          </p:cNvSpPr>
          <p:nvPr>
            <p:ph type="sldNum" sz="quarter" idx="5"/>
          </p:nvPr>
        </p:nvSpPr>
        <p:spPr/>
        <p:txBody>
          <a:bodyPr/>
          <a:lstStyle/>
          <a:p>
            <a:fld id="{F6DFE42D-B511-4431-97E7-2D669AC3A2A1}" type="slidenum">
              <a:rPr lang="en-GB" smtClean="0"/>
              <a:t>22</a:t>
            </a:fld>
            <a:endParaRPr lang="en-GB"/>
          </a:p>
        </p:txBody>
      </p:sp>
    </p:spTree>
    <p:extLst>
      <p:ext uri="{BB962C8B-B14F-4D97-AF65-F5344CB8AC3E}">
        <p14:creationId xmlns:p14="http://schemas.microsoft.com/office/powerpoint/2010/main" val="35071218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2FEA847-D0DE-462E-AB80-E2FE8798DBDA}" type="datetime1">
              <a:rPr lang="en-GB" smtClean="0"/>
              <a:t>02/03/2026</a:t>
            </a:fld>
            <a:endParaRPr lang="en-GB"/>
          </a:p>
        </p:txBody>
      </p:sp>
      <p:sp>
        <p:nvSpPr>
          <p:cNvPr id="5" name="Footer Placeholder 4"/>
          <p:cNvSpPr>
            <a:spLocks noGrp="1"/>
          </p:cNvSpPr>
          <p:nvPr>
            <p:ph type="ftr" sz="quarter" idx="11"/>
          </p:nvPr>
        </p:nvSpPr>
        <p:spPr/>
        <p:txBody>
          <a:bodyPr/>
          <a:lstStyle/>
          <a:p>
            <a:r>
              <a:rPr lang="en-GB"/>
              <a:t>L2G4 Employability: 1.3 - Research and personal interest</a:t>
            </a:r>
          </a:p>
        </p:txBody>
      </p:sp>
      <p:sp>
        <p:nvSpPr>
          <p:cNvPr id="6" name="Slide Number Placeholder 5"/>
          <p:cNvSpPr>
            <a:spLocks noGrp="1"/>
          </p:cNvSpPr>
          <p:nvPr>
            <p:ph type="sldNum" sz="quarter" idx="12"/>
          </p:nvPr>
        </p:nvSpPr>
        <p:spPr/>
        <p:txBody>
          <a:bodyPr/>
          <a:lstStyle/>
          <a:p>
            <a:fld id="{A0ED6DD2-D26D-4DCB-8515-934A7C921E16}" type="slidenum">
              <a:rPr lang="en-GB" smtClean="0"/>
              <a:t>‹#›</a:t>
            </a:fld>
            <a:endParaRPr lang="en-GB"/>
          </a:p>
        </p:txBody>
      </p:sp>
    </p:spTree>
    <p:extLst>
      <p:ext uri="{BB962C8B-B14F-4D97-AF65-F5344CB8AC3E}">
        <p14:creationId xmlns:p14="http://schemas.microsoft.com/office/powerpoint/2010/main" val="34948023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94BD880-CAF9-470D-A635-C7671A9AE27A}" type="datetime1">
              <a:rPr lang="en-GB" smtClean="0"/>
              <a:t>02/03/2026</a:t>
            </a:fld>
            <a:endParaRPr lang="en-GB"/>
          </a:p>
        </p:txBody>
      </p:sp>
      <p:sp>
        <p:nvSpPr>
          <p:cNvPr id="5" name="Footer Placeholder 4"/>
          <p:cNvSpPr>
            <a:spLocks noGrp="1"/>
          </p:cNvSpPr>
          <p:nvPr>
            <p:ph type="ftr" sz="quarter" idx="11"/>
          </p:nvPr>
        </p:nvSpPr>
        <p:spPr/>
        <p:txBody>
          <a:bodyPr/>
          <a:lstStyle/>
          <a:p>
            <a:r>
              <a:rPr lang="en-GB"/>
              <a:t>L2G4 Employability: 1.3 - Research and personal interest</a:t>
            </a:r>
          </a:p>
        </p:txBody>
      </p:sp>
      <p:sp>
        <p:nvSpPr>
          <p:cNvPr id="6" name="Slide Number Placeholder 5"/>
          <p:cNvSpPr>
            <a:spLocks noGrp="1"/>
          </p:cNvSpPr>
          <p:nvPr>
            <p:ph type="sldNum" sz="quarter" idx="12"/>
          </p:nvPr>
        </p:nvSpPr>
        <p:spPr/>
        <p:txBody>
          <a:bodyPr/>
          <a:lstStyle/>
          <a:p>
            <a:fld id="{A0ED6DD2-D26D-4DCB-8515-934A7C921E16}" type="slidenum">
              <a:rPr lang="en-GB" smtClean="0"/>
              <a:t>‹#›</a:t>
            </a:fld>
            <a:endParaRPr lang="en-GB"/>
          </a:p>
        </p:txBody>
      </p:sp>
    </p:spTree>
    <p:extLst>
      <p:ext uri="{BB962C8B-B14F-4D97-AF65-F5344CB8AC3E}">
        <p14:creationId xmlns:p14="http://schemas.microsoft.com/office/powerpoint/2010/main" val="9093111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CCC6A47-AC63-462A-A776-EA571AF7864A}" type="datetime1">
              <a:rPr lang="en-GB" smtClean="0"/>
              <a:t>02/03/2026</a:t>
            </a:fld>
            <a:endParaRPr lang="en-GB"/>
          </a:p>
        </p:txBody>
      </p:sp>
      <p:sp>
        <p:nvSpPr>
          <p:cNvPr id="5" name="Footer Placeholder 4"/>
          <p:cNvSpPr>
            <a:spLocks noGrp="1"/>
          </p:cNvSpPr>
          <p:nvPr>
            <p:ph type="ftr" sz="quarter" idx="11"/>
          </p:nvPr>
        </p:nvSpPr>
        <p:spPr/>
        <p:txBody>
          <a:bodyPr/>
          <a:lstStyle/>
          <a:p>
            <a:r>
              <a:rPr lang="en-GB"/>
              <a:t>L2G4 Employability: 1.3 - Research and personal interest</a:t>
            </a:r>
          </a:p>
        </p:txBody>
      </p:sp>
      <p:sp>
        <p:nvSpPr>
          <p:cNvPr id="6" name="Slide Number Placeholder 5"/>
          <p:cNvSpPr>
            <a:spLocks noGrp="1"/>
          </p:cNvSpPr>
          <p:nvPr>
            <p:ph type="sldNum" sz="quarter" idx="12"/>
          </p:nvPr>
        </p:nvSpPr>
        <p:spPr/>
        <p:txBody>
          <a:bodyPr/>
          <a:lstStyle/>
          <a:p>
            <a:fld id="{A0ED6DD2-D26D-4DCB-8515-934A7C921E16}" type="slidenum">
              <a:rPr lang="en-GB" smtClean="0"/>
              <a:t>‹#›</a:t>
            </a:fld>
            <a:endParaRPr lang="en-GB"/>
          </a:p>
        </p:txBody>
      </p:sp>
    </p:spTree>
    <p:extLst>
      <p:ext uri="{BB962C8B-B14F-4D97-AF65-F5344CB8AC3E}">
        <p14:creationId xmlns:p14="http://schemas.microsoft.com/office/powerpoint/2010/main" val="26591100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0" y="1484784"/>
            <a:ext cx="7886700" cy="1325563"/>
          </a:xfrm>
        </p:spPr>
        <p:txBody>
          <a:bodyPr/>
          <a:lstStyle/>
          <a:p>
            <a:r>
              <a:rPr lang="en-US"/>
              <a:t>Click to edit Master title style</a:t>
            </a:r>
          </a:p>
        </p:txBody>
      </p:sp>
      <p:sp>
        <p:nvSpPr>
          <p:cNvPr id="3" name="Date Placeholder 2"/>
          <p:cNvSpPr>
            <a:spLocks noGrp="1"/>
          </p:cNvSpPr>
          <p:nvPr>
            <p:ph type="dt" sz="half" idx="10"/>
          </p:nvPr>
        </p:nvSpPr>
        <p:spPr>
          <a:xfrm>
            <a:off x="179512" y="6356351"/>
            <a:ext cx="2057400" cy="365125"/>
          </a:xfrm>
        </p:spPr>
        <p:txBody>
          <a:bodyPr/>
          <a:lstStyle/>
          <a:p>
            <a:fld id="{57CEFCFB-312F-4503-9470-B6587E3B8D52}" type="datetime1">
              <a:rPr lang="en-GB" smtClean="0"/>
              <a:t>02/03/2026</a:t>
            </a:fld>
            <a:endParaRPr lang="en-GB"/>
          </a:p>
        </p:txBody>
      </p:sp>
      <p:sp>
        <p:nvSpPr>
          <p:cNvPr id="4" name="Footer Placeholder 3"/>
          <p:cNvSpPr>
            <a:spLocks noGrp="1"/>
          </p:cNvSpPr>
          <p:nvPr>
            <p:ph type="ftr" sz="quarter" idx="11"/>
          </p:nvPr>
        </p:nvSpPr>
        <p:spPr>
          <a:xfrm>
            <a:off x="2411760" y="6356351"/>
            <a:ext cx="3086100" cy="365125"/>
          </a:xfrm>
        </p:spPr>
        <p:txBody>
          <a:bodyPr/>
          <a:lstStyle/>
          <a:p>
            <a:r>
              <a:rPr lang="en-GB"/>
              <a:t>L2G4 Employability: 1.3 - Research and personal interest</a:t>
            </a:r>
          </a:p>
        </p:txBody>
      </p:sp>
      <p:sp>
        <p:nvSpPr>
          <p:cNvPr id="5" name="Slide Number Placeholder 4"/>
          <p:cNvSpPr>
            <a:spLocks noGrp="1"/>
          </p:cNvSpPr>
          <p:nvPr>
            <p:ph type="sldNum" sz="quarter" idx="12"/>
          </p:nvPr>
        </p:nvSpPr>
        <p:spPr>
          <a:xfrm>
            <a:off x="5672708" y="6356351"/>
            <a:ext cx="1491580" cy="365125"/>
          </a:xfrm>
        </p:spPr>
        <p:txBody>
          <a:bodyPr/>
          <a:lstStyle/>
          <a:p>
            <a:fld id="{EFC07C4F-4DD7-4452-9CBE-7B4BC77324C7}" type="slidenum">
              <a:rPr lang="en-GB" smtClean="0"/>
              <a:t>‹#›</a:t>
            </a:fld>
            <a:endParaRPr lang="en-GB"/>
          </a:p>
        </p:txBody>
      </p:sp>
      <p:pic>
        <p:nvPicPr>
          <p:cNvPr id="6" name="Picture 5">
            <a:extLst>
              <a:ext uri="{FF2B5EF4-FFF2-40B4-BE49-F238E27FC236}">
                <a16:creationId xmlns:a16="http://schemas.microsoft.com/office/drawing/2014/main" id="{147E8AE4-960E-AD43-B751-DEF8CDFA610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3006" b="25809"/>
          <a:stretch/>
        </p:blipFill>
        <p:spPr>
          <a:xfrm>
            <a:off x="0" y="0"/>
            <a:ext cx="9144000" cy="1152128"/>
          </a:xfrm>
          <a:prstGeom prst="rect">
            <a:avLst/>
          </a:prstGeom>
        </p:spPr>
      </p:pic>
      <p:pic>
        <p:nvPicPr>
          <p:cNvPr id="7" name="Picture 6">
            <a:extLst>
              <a:ext uri="{FF2B5EF4-FFF2-40B4-BE49-F238E27FC236}">
                <a16:creationId xmlns:a16="http://schemas.microsoft.com/office/drawing/2014/main" id="{33066A86-E4DD-F341-B26F-3E2EB20DE3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62576" y="6356351"/>
            <a:ext cx="432048" cy="351252"/>
          </a:xfrm>
          <a:prstGeom prst="rect">
            <a:avLst/>
          </a:prstGeom>
        </p:spPr>
      </p:pic>
      <p:sp>
        <p:nvSpPr>
          <p:cNvPr id="8" name="TextBox 7">
            <a:extLst>
              <a:ext uri="{FF2B5EF4-FFF2-40B4-BE49-F238E27FC236}">
                <a16:creationId xmlns:a16="http://schemas.microsoft.com/office/drawing/2014/main" id="{2596B760-A39D-D247-B599-343715BCDB13}"/>
              </a:ext>
            </a:extLst>
          </p:cNvPr>
          <p:cNvSpPr txBox="1"/>
          <p:nvPr userDrawn="1"/>
        </p:nvSpPr>
        <p:spPr>
          <a:xfrm>
            <a:off x="7510288" y="6352144"/>
            <a:ext cx="1022152" cy="369332"/>
          </a:xfrm>
          <a:prstGeom prst="rect">
            <a:avLst/>
          </a:prstGeom>
          <a:noFill/>
        </p:spPr>
        <p:txBody>
          <a:bodyPr wrap="square" rtlCol="0">
            <a:spAutoFit/>
          </a:bodyPr>
          <a:lstStyle/>
          <a:p>
            <a:r>
              <a:rPr lang="en-GB"/>
              <a:t>@ESBUK</a:t>
            </a:r>
          </a:p>
        </p:txBody>
      </p:sp>
    </p:spTree>
    <p:extLst>
      <p:ext uri="{BB962C8B-B14F-4D97-AF65-F5344CB8AC3E}">
        <p14:creationId xmlns:p14="http://schemas.microsoft.com/office/powerpoint/2010/main" val="290895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C68C04-91D0-4C6C-B83B-4A1B0ADD327D}" type="datetime1">
              <a:rPr lang="en-GB" smtClean="0"/>
              <a:t>02/03/2026</a:t>
            </a:fld>
            <a:endParaRPr lang="en-GB"/>
          </a:p>
        </p:txBody>
      </p:sp>
      <p:sp>
        <p:nvSpPr>
          <p:cNvPr id="5" name="Footer Placeholder 4"/>
          <p:cNvSpPr>
            <a:spLocks noGrp="1"/>
          </p:cNvSpPr>
          <p:nvPr>
            <p:ph type="ftr" sz="quarter" idx="11"/>
          </p:nvPr>
        </p:nvSpPr>
        <p:spPr/>
        <p:txBody>
          <a:bodyPr/>
          <a:lstStyle/>
          <a:p>
            <a:r>
              <a:rPr lang="en-GB"/>
              <a:t>L2G4 Employability: 1.3 - Research and personal interest</a:t>
            </a:r>
          </a:p>
        </p:txBody>
      </p:sp>
      <p:sp>
        <p:nvSpPr>
          <p:cNvPr id="6" name="Slide Number Placeholder 5"/>
          <p:cNvSpPr>
            <a:spLocks noGrp="1"/>
          </p:cNvSpPr>
          <p:nvPr>
            <p:ph type="sldNum" sz="quarter" idx="12"/>
          </p:nvPr>
        </p:nvSpPr>
        <p:spPr/>
        <p:txBody>
          <a:bodyPr/>
          <a:lstStyle/>
          <a:p>
            <a:fld id="{A0ED6DD2-D26D-4DCB-8515-934A7C921E16}" type="slidenum">
              <a:rPr lang="en-GB" smtClean="0"/>
              <a:t>‹#›</a:t>
            </a:fld>
            <a:endParaRPr lang="en-GB"/>
          </a:p>
        </p:txBody>
      </p:sp>
    </p:spTree>
    <p:extLst>
      <p:ext uri="{BB962C8B-B14F-4D97-AF65-F5344CB8AC3E}">
        <p14:creationId xmlns:p14="http://schemas.microsoft.com/office/powerpoint/2010/main" val="2873260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EFF0809-0F35-4736-BAEB-4FE350F5B115}" type="datetime1">
              <a:rPr lang="en-GB" smtClean="0"/>
              <a:t>02/03/2026</a:t>
            </a:fld>
            <a:endParaRPr lang="en-GB"/>
          </a:p>
        </p:txBody>
      </p:sp>
      <p:sp>
        <p:nvSpPr>
          <p:cNvPr id="5" name="Footer Placeholder 4"/>
          <p:cNvSpPr>
            <a:spLocks noGrp="1"/>
          </p:cNvSpPr>
          <p:nvPr>
            <p:ph type="ftr" sz="quarter" idx="11"/>
          </p:nvPr>
        </p:nvSpPr>
        <p:spPr/>
        <p:txBody>
          <a:bodyPr/>
          <a:lstStyle/>
          <a:p>
            <a:r>
              <a:rPr lang="en-GB"/>
              <a:t>L2G4 Employability: 1.3 - Research and personal interest</a:t>
            </a:r>
          </a:p>
        </p:txBody>
      </p:sp>
      <p:sp>
        <p:nvSpPr>
          <p:cNvPr id="6" name="Slide Number Placeholder 5"/>
          <p:cNvSpPr>
            <a:spLocks noGrp="1"/>
          </p:cNvSpPr>
          <p:nvPr>
            <p:ph type="sldNum" sz="quarter" idx="12"/>
          </p:nvPr>
        </p:nvSpPr>
        <p:spPr/>
        <p:txBody>
          <a:bodyPr/>
          <a:lstStyle/>
          <a:p>
            <a:fld id="{A0ED6DD2-D26D-4DCB-8515-934A7C921E16}" type="slidenum">
              <a:rPr lang="en-GB" smtClean="0"/>
              <a:t>‹#›</a:t>
            </a:fld>
            <a:endParaRPr lang="en-GB"/>
          </a:p>
        </p:txBody>
      </p:sp>
    </p:spTree>
    <p:extLst>
      <p:ext uri="{BB962C8B-B14F-4D97-AF65-F5344CB8AC3E}">
        <p14:creationId xmlns:p14="http://schemas.microsoft.com/office/powerpoint/2010/main" val="2695332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FD74C00-1F0C-4A01-917E-7FBDBBDE22E5}" type="datetime1">
              <a:rPr lang="en-GB" smtClean="0"/>
              <a:t>02/03/2026</a:t>
            </a:fld>
            <a:endParaRPr lang="en-GB"/>
          </a:p>
        </p:txBody>
      </p:sp>
      <p:sp>
        <p:nvSpPr>
          <p:cNvPr id="6" name="Footer Placeholder 5"/>
          <p:cNvSpPr>
            <a:spLocks noGrp="1"/>
          </p:cNvSpPr>
          <p:nvPr>
            <p:ph type="ftr" sz="quarter" idx="11"/>
          </p:nvPr>
        </p:nvSpPr>
        <p:spPr/>
        <p:txBody>
          <a:bodyPr/>
          <a:lstStyle/>
          <a:p>
            <a:r>
              <a:rPr lang="en-GB"/>
              <a:t>L2G4 Employability: 1.3 - Research and personal interest</a:t>
            </a:r>
          </a:p>
        </p:txBody>
      </p:sp>
      <p:sp>
        <p:nvSpPr>
          <p:cNvPr id="7" name="Slide Number Placeholder 6"/>
          <p:cNvSpPr>
            <a:spLocks noGrp="1"/>
          </p:cNvSpPr>
          <p:nvPr>
            <p:ph type="sldNum" sz="quarter" idx="12"/>
          </p:nvPr>
        </p:nvSpPr>
        <p:spPr/>
        <p:txBody>
          <a:bodyPr/>
          <a:lstStyle/>
          <a:p>
            <a:fld id="{A0ED6DD2-D26D-4DCB-8515-934A7C921E16}" type="slidenum">
              <a:rPr lang="en-GB" smtClean="0"/>
              <a:t>‹#›</a:t>
            </a:fld>
            <a:endParaRPr lang="en-GB"/>
          </a:p>
        </p:txBody>
      </p:sp>
    </p:spTree>
    <p:extLst>
      <p:ext uri="{BB962C8B-B14F-4D97-AF65-F5344CB8AC3E}">
        <p14:creationId xmlns:p14="http://schemas.microsoft.com/office/powerpoint/2010/main" val="16454329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AE2A1E2-EC18-49BD-90B3-4A038D1C82AE}" type="datetime1">
              <a:rPr lang="en-GB" smtClean="0"/>
              <a:t>02/03/2026</a:t>
            </a:fld>
            <a:endParaRPr lang="en-GB"/>
          </a:p>
        </p:txBody>
      </p:sp>
      <p:sp>
        <p:nvSpPr>
          <p:cNvPr id="8" name="Footer Placeholder 7"/>
          <p:cNvSpPr>
            <a:spLocks noGrp="1"/>
          </p:cNvSpPr>
          <p:nvPr>
            <p:ph type="ftr" sz="quarter" idx="11"/>
          </p:nvPr>
        </p:nvSpPr>
        <p:spPr/>
        <p:txBody>
          <a:bodyPr/>
          <a:lstStyle/>
          <a:p>
            <a:r>
              <a:rPr lang="en-GB"/>
              <a:t>L2G4 Employability: 1.3 - Research and personal interest</a:t>
            </a:r>
          </a:p>
        </p:txBody>
      </p:sp>
      <p:sp>
        <p:nvSpPr>
          <p:cNvPr id="9" name="Slide Number Placeholder 8"/>
          <p:cNvSpPr>
            <a:spLocks noGrp="1"/>
          </p:cNvSpPr>
          <p:nvPr>
            <p:ph type="sldNum" sz="quarter" idx="12"/>
          </p:nvPr>
        </p:nvSpPr>
        <p:spPr/>
        <p:txBody>
          <a:bodyPr/>
          <a:lstStyle/>
          <a:p>
            <a:fld id="{A0ED6DD2-D26D-4DCB-8515-934A7C921E16}" type="slidenum">
              <a:rPr lang="en-GB" smtClean="0"/>
              <a:t>‹#›</a:t>
            </a:fld>
            <a:endParaRPr lang="en-GB"/>
          </a:p>
        </p:txBody>
      </p:sp>
    </p:spTree>
    <p:extLst>
      <p:ext uri="{BB962C8B-B14F-4D97-AF65-F5344CB8AC3E}">
        <p14:creationId xmlns:p14="http://schemas.microsoft.com/office/powerpoint/2010/main" val="2445609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52B0BF7-F841-4651-93B2-A671EC345254}" type="datetime1">
              <a:rPr lang="en-GB" smtClean="0"/>
              <a:t>02/03/2026</a:t>
            </a:fld>
            <a:endParaRPr lang="en-GB"/>
          </a:p>
        </p:txBody>
      </p:sp>
      <p:sp>
        <p:nvSpPr>
          <p:cNvPr id="4" name="Footer Placeholder 3"/>
          <p:cNvSpPr>
            <a:spLocks noGrp="1"/>
          </p:cNvSpPr>
          <p:nvPr>
            <p:ph type="ftr" sz="quarter" idx="11"/>
          </p:nvPr>
        </p:nvSpPr>
        <p:spPr/>
        <p:txBody>
          <a:bodyPr/>
          <a:lstStyle/>
          <a:p>
            <a:r>
              <a:rPr lang="en-GB"/>
              <a:t>L2G4 Employability: 1.3 - Research and personal interest</a:t>
            </a:r>
          </a:p>
        </p:txBody>
      </p:sp>
      <p:sp>
        <p:nvSpPr>
          <p:cNvPr id="5" name="Slide Number Placeholder 4"/>
          <p:cNvSpPr>
            <a:spLocks noGrp="1"/>
          </p:cNvSpPr>
          <p:nvPr>
            <p:ph type="sldNum" sz="quarter" idx="12"/>
          </p:nvPr>
        </p:nvSpPr>
        <p:spPr/>
        <p:txBody>
          <a:bodyPr/>
          <a:lstStyle/>
          <a:p>
            <a:fld id="{A0ED6DD2-D26D-4DCB-8515-934A7C921E16}" type="slidenum">
              <a:rPr lang="en-GB" smtClean="0"/>
              <a:t>‹#›</a:t>
            </a:fld>
            <a:endParaRPr lang="en-GB"/>
          </a:p>
        </p:txBody>
      </p:sp>
    </p:spTree>
    <p:extLst>
      <p:ext uri="{BB962C8B-B14F-4D97-AF65-F5344CB8AC3E}">
        <p14:creationId xmlns:p14="http://schemas.microsoft.com/office/powerpoint/2010/main" val="3625182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139784-ECFD-4F2C-8256-4D07C98A4581}" type="datetime1">
              <a:rPr lang="en-GB" smtClean="0"/>
              <a:t>02/03/2026</a:t>
            </a:fld>
            <a:endParaRPr lang="en-GB"/>
          </a:p>
        </p:txBody>
      </p:sp>
      <p:sp>
        <p:nvSpPr>
          <p:cNvPr id="3" name="Footer Placeholder 2"/>
          <p:cNvSpPr>
            <a:spLocks noGrp="1"/>
          </p:cNvSpPr>
          <p:nvPr>
            <p:ph type="ftr" sz="quarter" idx="11"/>
          </p:nvPr>
        </p:nvSpPr>
        <p:spPr/>
        <p:txBody>
          <a:bodyPr/>
          <a:lstStyle/>
          <a:p>
            <a:r>
              <a:rPr lang="en-GB"/>
              <a:t>L2G4 Employability: 1.3 - Research and personal interest</a:t>
            </a:r>
          </a:p>
        </p:txBody>
      </p:sp>
      <p:sp>
        <p:nvSpPr>
          <p:cNvPr id="4" name="Slide Number Placeholder 3"/>
          <p:cNvSpPr>
            <a:spLocks noGrp="1"/>
          </p:cNvSpPr>
          <p:nvPr>
            <p:ph type="sldNum" sz="quarter" idx="12"/>
          </p:nvPr>
        </p:nvSpPr>
        <p:spPr/>
        <p:txBody>
          <a:bodyPr/>
          <a:lstStyle/>
          <a:p>
            <a:fld id="{A0ED6DD2-D26D-4DCB-8515-934A7C921E16}" type="slidenum">
              <a:rPr lang="en-GB" smtClean="0"/>
              <a:t>‹#›</a:t>
            </a:fld>
            <a:endParaRPr lang="en-GB"/>
          </a:p>
        </p:txBody>
      </p:sp>
    </p:spTree>
    <p:extLst>
      <p:ext uri="{BB962C8B-B14F-4D97-AF65-F5344CB8AC3E}">
        <p14:creationId xmlns:p14="http://schemas.microsoft.com/office/powerpoint/2010/main" val="24071104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28CC24C-A757-4C7F-BEFB-1B4A37C0DEBB}" type="datetime1">
              <a:rPr lang="en-GB" smtClean="0"/>
              <a:t>02/03/2026</a:t>
            </a:fld>
            <a:endParaRPr lang="en-GB"/>
          </a:p>
        </p:txBody>
      </p:sp>
      <p:sp>
        <p:nvSpPr>
          <p:cNvPr id="6" name="Footer Placeholder 5"/>
          <p:cNvSpPr>
            <a:spLocks noGrp="1"/>
          </p:cNvSpPr>
          <p:nvPr>
            <p:ph type="ftr" sz="quarter" idx="11"/>
          </p:nvPr>
        </p:nvSpPr>
        <p:spPr/>
        <p:txBody>
          <a:bodyPr/>
          <a:lstStyle/>
          <a:p>
            <a:r>
              <a:rPr lang="en-GB"/>
              <a:t>L2G4 Employability: 1.3 - Research and personal interest</a:t>
            </a:r>
          </a:p>
        </p:txBody>
      </p:sp>
      <p:sp>
        <p:nvSpPr>
          <p:cNvPr id="7" name="Slide Number Placeholder 6"/>
          <p:cNvSpPr>
            <a:spLocks noGrp="1"/>
          </p:cNvSpPr>
          <p:nvPr>
            <p:ph type="sldNum" sz="quarter" idx="12"/>
          </p:nvPr>
        </p:nvSpPr>
        <p:spPr/>
        <p:txBody>
          <a:bodyPr/>
          <a:lstStyle/>
          <a:p>
            <a:fld id="{A0ED6DD2-D26D-4DCB-8515-934A7C921E16}" type="slidenum">
              <a:rPr lang="en-GB" smtClean="0"/>
              <a:t>‹#›</a:t>
            </a:fld>
            <a:endParaRPr lang="en-GB"/>
          </a:p>
        </p:txBody>
      </p:sp>
    </p:spTree>
    <p:extLst>
      <p:ext uri="{BB962C8B-B14F-4D97-AF65-F5344CB8AC3E}">
        <p14:creationId xmlns:p14="http://schemas.microsoft.com/office/powerpoint/2010/main" val="2471702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55F2EB2-DD77-4F6C-9DEA-78DCD08FBDDE}" type="datetime1">
              <a:rPr lang="en-GB" smtClean="0"/>
              <a:t>02/03/2026</a:t>
            </a:fld>
            <a:endParaRPr lang="en-GB"/>
          </a:p>
        </p:txBody>
      </p:sp>
      <p:sp>
        <p:nvSpPr>
          <p:cNvPr id="6" name="Footer Placeholder 5"/>
          <p:cNvSpPr>
            <a:spLocks noGrp="1"/>
          </p:cNvSpPr>
          <p:nvPr>
            <p:ph type="ftr" sz="quarter" idx="11"/>
          </p:nvPr>
        </p:nvSpPr>
        <p:spPr/>
        <p:txBody>
          <a:bodyPr/>
          <a:lstStyle/>
          <a:p>
            <a:r>
              <a:rPr lang="en-GB"/>
              <a:t>L2G4 Employability: 1.3 - Research and personal interest</a:t>
            </a:r>
          </a:p>
        </p:txBody>
      </p:sp>
      <p:sp>
        <p:nvSpPr>
          <p:cNvPr id="7" name="Slide Number Placeholder 6"/>
          <p:cNvSpPr>
            <a:spLocks noGrp="1"/>
          </p:cNvSpPr>
          <p:nvPr>
            <p:ph type="sldNum" sz="quarter" idx="12"/>
          </p:nvPr>
        </p:nvSpPr>
        <p:spPr/>
        <p:txBody>
          <a:bodyPr/>
          <a:lstStyle/>
          <a:p>
            <a:fld id="{A0ED6DD2-D26D-4DCB-8515-934A7C921E16}" type="slidenum">
              <a:rPr lang="en-GB" smtClean="0"/>
              <a:t>‹#›</a:t>
            </a:fld>
            <a:endParaRPr lang="en-GB"/>
          </a:p>
        </p:txBody>
      </p:sp>
    </p:spTree>
    <p:extLst>
      <p:ext uri="{BB962C8B-B14F-4D97-AF65-F5344CB8AC3E}">
        <p14:creationId xmlns:p14="http://schemas.microsoft.com/office/powerpoint/2010/main" val="4122074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D496D2-CFAD-43A7-8625-A452998F4A82}" type="datetime1">
              <a:rPr lang="en-GB" smtClean="0"/>
              <a:t>02/03/2026</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L2G4 Employability: 1.3 - Research and personal interest</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ED6DD2-D26D-4DCB-8515-934A7C921E16}" type="slidenum">
              <a:rPr lang="en-GB" smtClean="0"/>
              <a:t>‹#›</a:t>
            </a:fld>
            <a:endParaRPr lang="en-GB"/>
          </a:p>
        </p:txBody>
      </p:sp>
    </p:spTree>
    <p:extLst>
      <p:ext uri="{BB962C8B-B14F-4D97-AF65-F5344CB8AC3E}">
        <p14:creationId xmlns:p14="http://schemas.microsoft.com/office/powerpoint/2010/main" val="6732714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3.jpe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hyperlink" Target="https://uk.indeed.com/career-advice/finding-a-job/how-to-become-plumber" TargetMode="External"/><Relationship Id="rId2" Type="http://schemas.openxmlformats.org/officeDocument/2006/relationships/hyperlink" Target="https://nationalcareers.service.gov.uk/job-profiles/plumber" TargetMode="Externa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hyperlink" Target="https://nationalcareers.service.gov.uk/job-profiles/plumber" TargetMode="External"/><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3.jpeg"/><Relationship Id="rId4" Type="http://schemas.openxmlformats.org/officeDocument/2006/relationships/hyperlink" Target="https://uk.indeed.com/career-advice/finding-a-job/how-to-become-plumber"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2.xml"/><Relationship Id="rId5" Type="http://schemas.openxmlformats.org/officeDocument/2006/relationships/image" Target="../media/image3.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12.xml"/><Relationship Id="rId4" Type="http://schemas.openxmlformats.org/officeDocument/2006/relationships/hyperlink" Target="https://nationalcareers.service.gov.uk/"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9.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fld id="{C794060A-60C1-47D7-A35D-287ABFE98D06}" type="datetime1">
              <a:rPr lang="en-GB" smtClean="0"/>
              <a:t>02/03/2026</a:t>
            </a:fld>
            <a:endParaRPr lang="en-GB"/>
          </a:p>
        </p:txBody>
      </p:sp>
      <p:sp>
        <p:nvSpPr>
          <p:cNvPr id="4" name="Footer Placeholder 3">
            <a:extLst>
              <a:ext uri="{FF2B5EF4-FFF2-40B4-BE49-F238E27FC236}">
                <a16:creationId xmlns:a16="http://schemas.microsoft.com/office/drawing/2014/main" id="{1B758FB9-9D8A-6B4F-90F2-BDD3ED420617}"/>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1</a:t>
            </a:fld>
            <a:endParaRPr lang="en-GB" dirty="0"/>
          </a:p>
        </p:txBody>
      </p:sp>
      <p:sp>
        <p:nvSpPr>
          <p:cNvPr id="6" name="Title 1">
            <a:extLst>
              <a:ext uri="{FF2B5EF4-FFF2-40B4-BE49-F238E27FC236}">
                <a16:creationId xmlns:a16="http://schemas.microsoft.com/office/drawing/2014/main" id="{30C97A73-8511-DD43-BE87-4328925D31A2}"/>
              </a:ext>
            </a:extLst>
          </p:cNvPr>
          <p:cNvSpPr txBox="1">
            <a:spLocks/>
          </p:cNvSpPr>
          <p:nvPr/>
        </p:nvSpPr>
        <p:spPr>
          <a:xfrm>
            <a:off x="323528" y="1268760"/>
            <a:ext cx="7886700" cy="792088"/>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b="1" i="1">
                <a:latin typeface="+mn-lt"/>
              </a:rPr>
              <a:t>Section 1 – Research and personal interest</a:t>
            </a:r>
          </a:p>
        </p:txBody>
      </p:sp>
      <p:sp>
        <p:nvSpPr>
          <p:cNvPr id="2" name="Rectangle 1">
            <a:extLst>
              <a:ext uri="{FF2B5EF4-FFF2-40B4-BE49-F238E27FC236}">
                <a16:creationId xmlns:a16="http://schemas.microsoft.com/office/drawing/2014/main" id="{99D1078A-C66D-48F3-9603-61AA1E82CA34}"/>
              </a:ext>
            </a:extLst>
          </p:cNvPr>
          <p:cNvSpPr/>
          <p:nvPr/>
        </p:nvSpPr>
        <p:spPr>
          <a:xfrm>
            <a:off x="323528" y="2276872"/>
            <a:ext cx="8496944" cy="792088"/>
          </a:xfrm>
          <a:prstGeom prst="rect">
            <a:avLst/>
          </a:prstGeom>
          <a:solidFill>
            <a:srgbClr val="C3D620"/>
          </a:solidFill>
          <a:ln>
            <a:no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p>
            <a:pPr algn="ctr"/>
            <a:r>
              <a:rPr lang="en-GB" sz="2400" b="1" i="1"/>
              <a:t>Objective: To consider opportunities for further research, and to add personal detail</a:t>
            </a:r>
          </a:p>
        </p:txBody>
      </p:sp>
      <p:sp>
        <p:nvSpPr>
          <p:cNvPr id="8" name="Rectangle 7">
            <a:extLst>
              <a:ext uri="{FF2B5EF4-FFF2-40B4-BE49-F238E27FC236}">
                <a16:creationId xmlns:a16="http://schemas.microsoft.com/office/drawing/2014/main" id="{1D802D75-4751-4BB2-B5BD-7B9278E0C5BA}"/>
              </a:ext>
            </a:extLst>
          </p:cNvPr>
          <p:cNvSpPr/>
          <p:nvPr/>
        </p:nvSpPr>
        <p:spPr>
          <a:xfrm>
            <a:off x="323528" y="3284984"/>
            <a:ext cx="8496944" cy="2592288"/>
          </a:xfrm>
          <a:prstGeom prst="rect">
            <a:avLst/>
          </a:prstGeom>
          <a:solidFill>
            <a:srgbClr val="FBD10B"/>
          </a:solidFill>
          <a:ln>
            <a:noFill/>
          </a:ln>
        </p:spPr>
        <p:style>
          <a:lnRef idx="2">
            <a:schemeClr val="dk1"/>
          </a:lnRef>
          <a:fillRef idx="1">
            <a:schemeClr val="lt1"/>
          </a:fillRef>
          <a:effectRef idx="0">
            <a:schemeClr val="dk1"/>
          </a:effectRef>
          <a:fontRef idx="minor">
            <a:schemeClr val="dk1"/>
          </a:fontRef>
        </p:style>
        <p:txBody>
          <a:bodyPr lIns="91440" tIns="45720" rIns="91440" bIns="45720" rtlCol="0" anchor="t"/>
          <a:lstStyle/>
          <a:p>
            <a:r>
              <a:rPr lang="en-GB" b="1" i="1"/>
              <a:t>Outcomes: </a:t>
            </a:r>
          </a:p>
          <a:p>
            <a:r>
              <a:rPr lang="en-GB" b="1" i="1"/>
              <a:t>By the end of this session, you should have:</a:t>
            </a:r>
            <a:br>
              <a:rPr lang="en-GB" b="1" i="1"/>
            </a:br>
            <a:endParaRPr lang="en-GB" b="1" i="1"/>
          </a:p>
          <a:p>
            <a:pPr marL="285750" indent="-285750">
              <a:buFont typeface="Arial" panose="020B0604020202020204" pitchFamily="34" charset="0"/>
              <a:buChar char="•"/>
            </a:pPr>
            <a:r>
              <a:rPr lang="en-GB" sz="1600" i="1">
                <a:ea typeface="+mn-lt"/>
                <a:cs typeface="+mn-lt"/>
              </a:rPr>
              <a:t>Completed a KWL chart about your chosen topic</a:t>
            </a:r>
            <a:endParaRPr lang="en-GB" sz="1600" i="1"/>
          </a:p>
          <a:p>
            <a:pPr marL="285750" indent="-285750">
              <a:buFont typeface="Arial" panose="020B0604020202020204" pitchFamily="34" charset="0"/>
              <a:buChar char="•"/>
            </a:pPr>
            <a:r>
              <a:rPr lang="en-GB" sz="1600" i="1"/>
              <a:t>Learned about how to conduct effective research</a:t>
            </a:r>
            <a:endParaRPr lang="en-GB" sz="1600"/>
          </a:p>
          <a:p>
            <a:pPr marL="285750" indent="-285750">
              <a:buFont typeface="Arial" panose="020B0604020202020204" pitchFamily="34" charset="0"/>
              <a:buChar char="•"/>
            </a:pPr>
            <a:r>
              <a:rPr lang="en-GB" sz="1600" i="1"/>
              <a:t>Thought about ways you can build your personal interests, experiences, and opinions into your talk</a:t>
            </a:r>
            <a:endParaRPr lang="en-GB" sz="1600"/>
          </a:p>
        </p:txBody>
      </p:sp>
      <p:pic>
        <p:nvPicPr>
          <p:cNvPr id="7" name="Picture 6">
            <a:extLst>
              <a:ext uri="{FF2B5EF4-FFF2-40B4-BE49-F238E27FC236}">
                <a16:creationId xmlns:a16="http://schemas.microsoft.com/office/drawing/2014/main" id="{90C9FF56-0ADE-FD19-B01E-FDFC07FE128A}"/>
              </a:ext>
            </a:extLst>
          </p:cNvPr>
          <p:cNvPicPr>
            <a:picLocks noChangeAspect="1"/>
          </p:cNvPicPr>
          <p:nvPr/>
        </p:nvPicPr>
        <p:blipFill>
          <a:blip r:embed="rId3"/>
          <a:stretch>
            <a:fillRect/>
          </a:stretch>
        </p:blipFill>
        <p:spPr>
          <a:xfrm>
            <a:off x="8543204" y="6180427"/>
            <a:ext cx="485775" cy="523875"/>
          </a:xfrm>
          <a:prstGeom prst="rect">
            <a:avLst/>
          </a:prstGeom>
        </p:spPr>
      </p:pic>
    </p:spTree>
    <p:extLst>
      <p:ext uri="{BB962C8B-B14F-4D97-AF65-F5344CB8AC3E}">
        <p14:creationId xmlns:p14="http://schemas.microsoft.com/office/powerpoint/2010/main" val="3804731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a:xfrm>
            <a:off x="164148" y="6377993"/>
            <a:ext cx="2057400" cy="365125"/>
          </a:xfrm>
        </p:spPr>
        <p:txBody>
          <a:bodyPr/>
          <a:lstStyle/>
          <a:p>
            <a:fld id="{309BC695-2E82-4D1F-B88B-07745F32B8D3}" type="datetime1">
              <a:rPr lang="en-GB" smtClean="0"/>
              <a:t>02/03/2026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10</a:t>
            </a:fld>
            <a:endParaRPr lang="en-GB"/>
          </a:p>
        </p:txBody>
      </p:sp>
      <p:sp>
        <p:nvSpPr>
          <p:cNvPr id="8" name="Title 1">
            <a:extLst>
              <a:ext uri="{FF2B5EF4-FFF2-40B4-BE49-F238E27FC236}">
                <a16:creationId xmlns:a16="http://schemas.microsoft.com/office/drawing/2014/main" id="{42CDBFB1-2D43-298B-D36F-2189E64E746D}"/>
              </a:ext>
            </a:extLst>
          </p:cNvPr>
          <p:cNvSpPr txBox="1">
            <a:spLocks/>
          </p:cNvSpPr>
          <p:nvPr/>
        </p:nvSpPr>
        <p:spPr>
          <a:xfrm>
            <a:off x="361762" y="1201343"/>
            <a:ext cx="8416478" cy="544864"/>
          </a:xfrm>
          <a:prstGeom prst="rect">
            <a:avLst/>
          </a:prstGeom>
          <a:solidFill>
            <a:srgbClr val="F58B1D"/>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i="1">
                <a:latin typeface="+mn-lt"/>
              </a:rPr>
              <a:t>Stage 2: Locate and explore</a:t>
            </a:r>
            <a:endParaRPr lang="en-US" sz="3200" b="1" i="1">
              <a:latin typeface="+mn-lt"/>
              <a:ea typeface="Calibri"/>
              <a:cs typeface="Calibri"/>
            </a:endParaRPr>
          </a:p>
        </p:txBody>
      </p:sp>
      <p:pic>
        <p:nvPicPr>
          <p:cNvPr id="9" name="Picture 8">
            <a:extLst>
              <a:ext uri="{FF2B5EF4-FFF2-40B4-BE49-F238E27FC236}">
                <a16:creationId xmlns:a16="http://schemas.microsoft.com/office/drawing/2014/main" id="{1540CA73-A257-4858-D4EC-C6B884A572E8}"/>
              </a:ext>
            </a:extLst>
          </p:cNvPr>
          <p:cNvPicPr>
            <a:picLocks noChangeAspect="1"/>
          </p:cNvPicPr>
          <p:nvPr/>
        </p:nvPicPr>
        <p:blipFill>
          <a:blip r:embed="rId2"/>
          <a:stretch>
            <a:fillRect/>
          </a:stretch>
        </p:blipFill>
        <p:spPr>
          <a:xfrm>
            <a:off x="350238" y="1907831"/>
            <a:ext cx="3604572" cy="3017782"/>
          </a:xfrm>
          <a:prstGeom prst="rect">
            <a:avLst/>
          </a:prstGeom>
        </p:spPr>
      </p:pic>
      <p:sp>
        <p:nvSpPr>
          <p:cNvPr id="11" name="TextBox 10">
            <a:extLst>
              <a:ext uri="{FF2B5EF4-FFF2-40B4-BE49-F238E27FC236}">
                <a16:creationId xmlns:a16="http://schemas.microsoft.com/office/drawing/2014/main" id="{6FE8A9D9-F5FA-0E86-3474-C05A9011A6D9}"/>
              </a:ext>
            </a:extLst>
          </p:cNvPr>
          <p:cNvSpPr txBox="1"/>
          <p:nvPr/>
        </p:nvSpPr>
        <p:spPr>
          <a:xfrm>
            <a:off x="350238" y="2136887"/>
            <a:ext cx="4953740" cy="276999"/>
          </a:xfrm>
          <a:prstGeom prst="rect">
            <a:avLst/>
          </a:prstGeom>
          <a:noFill/>
        </p:spPr>
        <p:txBody>
          <a:bodyPr wrap="square">
            <a:spAutoFit/>
          </a:bodyPr>
          <a:lstStyle/>
          <a:p>
            <a:pPr lvl="1"/>
            <a:r>
              <a:rPr lang="en-GB" sz="1200"/>
              <a:t>Interior design</a:t>
            </a:r>
          </a:p>
        </p:txBody>
      </p:sp>
      <p:sp>
        <p:nvSpPr>
          <p:cNvPr id="12" name="TextBox 11">
            <a:extLst>
              <a:ext uri="{FF2B5EF4-FFF2-40B4-BE49-F238E27FC236}">
                <a16:creationId xmlns:a16="http://schemas.microsoft.com/office/drawing/2014/main" id="{49BC57EB-3F21-D303-74B0-B9D239914CE6}"/>
              </a:ext>
            </a:extLst>
          </p:cNvPr>
          <p:cNvSpPr txBox="1"/>
          <p:nvPr/>
        </p:nvSpPr>
        <p:spPr>
          <a:xfrm>
            <a:off x="4055531" y="1980572"/>
            <a:ext cx="4652272" cy="1200329"/>
          </a:xfrm>
          <a:prstGeom prst="rect">
            <a:avLst/>
          </a:prstGeom>
          <a:noFill/>
        </p:spPr>
        <p:txBody>
          <a:bodyPr wrap="square" rtlCol="0">
            <a:spAutoFit/>
          </a:bodyPr>
          <a:lstStyle/>
          <a:p>
            <a:r>
              <a:rPr lang="en-GB" b="1" i="1"/>
              <a:t>For example, here’s what happens if we search for:</a:t>
            </a:r>
          </a:p>
          <a:p>
            <a:endParaRPr lang="en-GB" b="1" i="1"/>
          </a:p>
          <a:p>
            <a:pPr algn="ctr"/>
            <a:r>
              <a:rPr lang="en-GB" i="1"/>
              <a:t>Interior Design</a:t>
            </a:r>
          </a:p>
        </p:txBody>
      </p:sp>
      <p:sp>
        <p:nvSpPr>
          <p:cNvPr id="6" name="TextBox 5">
            <a:extLst>
              <a:ext uri="{FF2B5EF4-FFF2-40B4-BE49-F238E27FC236}">
                <a16:creationId xmlns:a16="http://schemas.microsoft.com/office/drawing/2014/main" id="{FC19F186-D69A-85F8-306B-3D8320B382F4}"/>
              </a:ext>
            </a:extLst>
          </p:cNvPr>
          <p:cNvSpPr txBox="1"/>
          <p:nvPr/>
        </p:nvSpPr>
        <p:spPr>
          <a:xfrm>
            <a:off x="4092858" y="3336251"/>
            <a:ext cx="5003382" cy="1815882"/>
          </a:xfrm>
          <a:prstGeom prst="rect">
            <a:avLst/>
          </a:prstGeom>
          <a:noFill/>
        </p:spPr>
        <p:txBody>
          <a:bodyPr wrap="square" rtlCol="0">
            <a:spAutoFit/>
          </a:bodyPr>
          <a:lstStyle/>
          <a:p>
            <a:r>
              <a:rPr lang="en-GB" sz="1600"/>
              <a:t>Lots and lots of information to read through, mostly guides to doing your own interior design.</a:t>
            </a:r>
          </a:p>
          <a:p>
            <a:endParaRPr lang="en-GB" sz="1600"/>
          </a:p>
          <a:p>
            <a:r>
              <a:rPr lang="en-GB" sz="1600"/>
              <a:t>How could the search be more </a:t>
            </a:r>
            <a:r>
              <a:rPr lang="en-GB" sz="1600" b="1"/>
              <a:t>specific?</a:t>
            </a:r>
          </a:p>
          <a:p>
            <a:endParaRPr lang="en-GB" sz="1600" b="1"/>
          </a:p>
          <a:p>
            <a:r>
              <a:rPr lang="en-GB" sz="1600" i="1"/>
              <a:t>Interior design</a:t>
            </a:r>
            <a:r>
              <a:rPr lang="en-GB" sz="1600" i="1">
                <a:sym typeface="Wingdings" panose="05000000000000000000" pitchFamily="2" charset="2"/>
              </a:rPr>
              <a:t> What do we really want to know?</a:t>
            </a:r>
            <a:endParaRPr lang="en-GB" sz="1600" i="1"/>
          </a:p>
          <a:p>
            <a:endParaRPr lang="en-GB" sz="1600" b="1"/>
          </a:p>
        </p:txBody>
      </p:sp>
      <p:pic>
        <p:nvPicPr>
          <p:cNvPr id="7" name="Picture 6">
            <a:extLst>
              <a:ext uri="{FF2B5EF4-FFF2-40B4-BE49-F238E27FC236}">
                <a16:creationId xmlns:a16="http://schemas.microsoft.com/office/drawing/2014/main" id="{A6D606E9-2348-FECF-16F8-1B0DBAEA25F2}"/>
              </a:ext>
            </a:extLst>
          </p:cNvPr>
          <p:cNvPicPr>
            <a:picLocks noChangeAspect="1"/>
          </p:cNvPicPr>
          <p:nvPr/>
        </p:nvPicPr>
        <p:blipFill rotWithShape="1">
          <a:blip r:embed="rId3"/>
          <a:srcRect l="-472" t="26047" r="472" b="-12408"/>
          <a:stretch/>
        </p:blipFill>
        <p:spPr>
          <a:xfrm>
            <a:off x="593019" y="2629196"/>
            <a:ext cx="3257058" cy="4092280"/>
          </a:xfrm>
          <a:prstGeom prst="rect">
            <a:avLst/>
          </a:prstGeom>
        </p:spPr>
      </p:pic>
      <p:pic>
        <p:nvPicPr>
          <p:cNvPr id="2" name="Picture 1">
            <a:extLst>
              <a:ext uri="{FF2B5EF4-FFF2-40B4-BE49-F238E27FC236}">
                <a16:creationId xmlns:a16="http://schemas.microsoft.com/office/drawing/2014/main" id="{99066DC8-2460-D39A-9B8A-B0535662B107}"/>
              </a:ext>
            </a:extLst>
          </p:cNvPr>
          <p:cNvPicPr>
            <a:picLocks noChangeAspect="1"/>
          </p:cNvPicPr>
          <p:nvPr/>
        </p:nvPicPr>
        <p:blipFill>
          <a:blip r:embed="rId4"/>
          <a:stretch>
            <a:fillRect/>
          </a:stretch>
        </p:blipFill>
        <p:spPr>
          <a:xfrm>
            <a:off x="8554749" y="6180427"/>
            <a:ext cx="485775" cy="523875"/>
          </a:xfrm>
          <a:prstGeom prst="rect">
            <a:avLst/>
          </a:prstGeom>
        </p:spPr>
      </p:pic>
      <p:sp>
        <p:nvSpPr>
          <p:cNvPr id="10" name="Footer Placeholder 3">
            <a:extLst>
              <a:ext uri="{FF2B5EF4-FFF2-40B4-BE49-F238E27FC236}">
                <a16:creationId xmlns:a16="http://schemas.microsoft.com/office/drawing/2014/main" id="{D5864D68-786F-D009-51D1-F552EE71D521}"/>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20991309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a:xfrm>
            <a:off x="164148" y="6377993"/>
            <a:ext cx="2057400" cy="365125"/>
          </a:xfrm>
        </p:spPr>
        <p:txBody>
          <a:bodyPr/>
          <a:lstStyle/>
          <a:p>
            <a:fld id="{80603256-9B55-4162-81A2-76A8C8D4B9FB}" type="datetime1">
              <a:rPr lang="en-GB" smtClean="0"/>
              <a:t>02/03/2026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11</a:t>
            </a:fld>
            <a:endParaRPr lang="en-GB"/>
          </a:p>
        </p:txBody>
      </p:sp>
      <p:sp>
        <p:nvSpPr>
          <p:cNvPr id="8" name="Title 1">
            <a:extLst>
              <a:ext uri="{FF2B5EF4-FFF2-40B4-BE49-F238E27FC236}">
                <a16:creationId xmlns:a16="http://schemas.microsoft.com/office/drawing/2014/main" id="{42CDBFB1-2D43-298B-D36F-2189E64E746D}"/>
              </a:ext>
            </a:extLst>
          </p:cNvPr>
          <p:cNvSpPr txBox="1">
            <a:spLocks/>
          </p:cNvSpPr>
          <p:nvPr/>
        </p:nvSpPr>
        <p:spPr>
          <a:xfrm>
            <a:off x="361762" y="1201343"/>
            <a:ext cx="8433320" cy="544864"/>
          </a:xfrm>
          <a:prstGeom prst="rect">
            <a:avLst/>
          </a:prstGeom>
          <a:solidFill>
            <a:srgbClr val="F58B1D"/>
          </a:solidFill>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i="1">
                <a:latin typeface="+mn-lt"/>
              </a:rPr>
              <a:t>Stage 2: Locate and explore</a:t>
            </a:r>
          </a:p>
        </p:txBody>
      </p:sp>
      <p:sp>
        <p:nvSpPr>
          <p:cNvPr id="2" name="TextBox 1">
            <a:extLst>
              <a:ext uri="{FF2B5EF4-FFF2-40B4-BE49-F238E27FC236}">
                <a16:creationId xmlns:a16="http://schemas.microsoft.com/office/drawing/2014/main" id="{7B499C73-3140-668D-A30D-EA6976533524}"/>
              </a:ext>
            </a:extLst>
          </p:cNvPr>
          <p:cNvSpPr txBox="1"/>
          <p:nvPr/>
        </p:nvSpPr>
        <p:spPr>
          <a:xfrm>
            <a:off x="361762" y="1920240"/>
            <a:ext cx="4226560" cy="369332"/>
          </a:xfrm>
          <a:prstGeom prst="rect">
            <a:avLst/>
          </a:prstGeom>
          <a:noFill/>
        </p:spPr>
        <p:txBody>
          <a:bodyPr wrap="square" rtlCol="0">
            <a:spAutoFit/>
          </a:bodyPr>
          <a:lstStyle/>
          <a:p>
            <a:r>
              <a:rPr lang="en-GB"/>
              <a:t>Where can you look for information?</a:t>
            </a:r>
          </a:p>
        </p:txBody>
      </p:sp>
      <p:pic>
        <p:nvPicPr>
          <p:cNvPr id="9" name="Picture 8">
            <a:extLst>
              <a:ext uri="{FF2B5EF4-FFF2-40B4-BE49-F238E27FC236}">
                <a16:creationId xmlns:a16="http://schemas.microsoft.com/office/drawing/2014/main" id="{1540CA73-A257-4858-D4EC-C6B884A572E8}"/>
              </a:ext>
            </a:extLst>
          </p:cNvPr>
          <p:cNvPicPr>
            <a:picLocks noChangeAspect="1"/>
          </p:cNvPicPr>
          <p:nvPr/>
        </p:nvPicPr>
        <p:blipFill>
          <a:blip r:embed="rId2"/>
          <a:stretch>
            <a:fillRect/>
          </a:stretch>
        </p:blipFill>
        <p:spPr>
          <a:xfrm>
            <a:off x="350238" y="2289572"/>
            <a:ext cx="3604572" cy="3017782"/>
          </a:xfrm>
          <a:prstGeom prst="rect">
            <a:avLst/>
          </a:prstGeom>
        </p:spPr>
      </p:pic>
      <p:sp>
        <p:nvSpPr>
          <p:cNvPr id="12" name="TextBox 11">
            <a:extLst>
              <a:ext uri="{FF2B5EF4-FFF2-40B4-BE49-F238E27FC236}">
                <a16:creationId xmlns:a16="http://schemas.microsoft.com/office/drawing/2014/main" id="{49BC57EB-3F21-D303-74B0-B9D239914CE6}"/>
              </a:ext>
            </a:extLst>
          </p:cNvPr>
          <p:cNvSpPr txBox="1"/>
          <p:nvPr/>
        </p:nvSpPr>
        <p:spPr>
          <a:xfrm>
            <a:off x="4385511" y="2239435"/>
            <a:ext cx="4065973" cy="2585323"/>
          </a:xfrm>
          <a:prstGeom prst="rect">
            <a:avLst/>
          </a:prstGeom>
          <a:noFill/>
        </p:spPr>
        <p:txBody>
          <a:bodyPr wrap="square" rtlCol="0">
            <a:spAutoFit/>
          </a:bodyPr>
          <a:lstStyle/>
          <a:p>
            <a:r>
              <a:rPr lang="en-GB" b="1" i="1"/>
              <a:t>Add specific search terms:</a:t>
            </a:r>
          </a:p>
          <a:p>
            <a:endParaRPr lang="en-GB" b="1" i="1"/>
          </a:p>
          <a:p>
            <a:pPr marL="285750" indent="-285750">
              <a:buFont typeface="Arial" panose="020B0604020202020204" pitchFamily="34" charset="0"/>
              <a:buChar char="•"/>
            </a:pPr>
            <a:r>
              <a:rPr lang="en-GB"/>
              <a:t>Interior design careers</a:t>
            </a:r>
          </a:p>
          <a:p>
            <a:pPr marL="285750" indent="-285750">
              <a:buFont typeface="Arial" panose="020B0604020202020204" pitchFamily="34" charset="0"/>
              <a:buChar char="•"/>
            </a:pPr>
            <a:r>
              <a:rPr lang="en-GB"/>
              <a:t>History of interior design</a:t>
            </a:r>
          </a:p>
          <a:p>
            <a:pPr marL="285750" indent="-285750">
              <a:buFont typeface="Arial" panose="020B0604020202020204" pitchFamily="34" charset="0"/>
              <a:buChar char="•"/>
            </a:pPr>
            <a:r>
              <a:rPr lang="en-GB"/>
              <a:t>Interior design courses</a:t>
            </a:r>
          </a:p>
          <a:p>
            <a:pPr marL="285750" indent="-285750">
              <a:buFont typeface="Arial" panose="020B0604020202020204" pitchFamily="34" charset="0"/>
              <a:buChar char="•"/>
            </a:pPr>
            <a:r>
              <a:rPr lang="en-GB"/>
              <a:t>Interior design course requirements</a:t>
            </a:r>
          </a:p>
          <a:p>
            <a:pPr marL="285750" indent="-285750">
              <a:buFont typeface="Arial" panose="020B0604020202020204" pitchFamily="34" charset="0"/>
              <a:buChar char="•"/>
            </a:pPr>
            <a:r>
              <a:rPr lang="en-GB"/>
              <a:t>Interior design average salary</a:t>
            </a:r>
          </a:p>
          <a:p>
            <a:pPr marL="285750" indent="-285750">
              <a:buFont typeface="Arial" panose="020B0604020202020204" pitchFamily="34" charset="0"/>
              <a:buChar char="•"/>
            </a:pPr>
            <a:r>
              <a:rPr lang="en-GB"/>
              <a:t>Interior design success stories</a:t>
            </a:r>
          </a:p>
          <a:p>
            <a:endParaRPr lang="en-GB"/>
          </a:p>
        </p:txBody>
      </p:sp>
      <p:pic>
        <p:nvPicPr>
          <p:cNvPr id="7" name="Picture 6">
            <a:extLst>
              <a:ext uri="{FF2B5EF4-FFF2-40B4-BE49-F238E27FC236}">
                <a16:creationId xmlns:a16="http://schemas.microsoft.com/office/drawing/2014/main" id="{EA96287B-FAA3-82B5-E348-E88DFDFC324A}"/>
              </a:ext>
            </a:extLst>
          </p:cNvPr>
          <p:cNvPicPr>
            <a:picLocks noChangeAspect="1"/>
          </p:cNvPicPr>
          <p:nvPr/>
        </p:nvPicPr>
        <p:blipFill>
          <a:blip r:embed="rId3"/>
          <a:stretch>
            <a:fillRect/>
          </a:stretch>
        </p:blipFill>
        <p:spPr>
          <a:xfrm>
            <a:off x="672590" y="2915665"/>
            <a:ext cx="3097916" cy="1811000"/>
          </a:xfrm>
          <a:prstGeom prst="rect">
            <a:avLst/>
          </a:prstGeom>
        </p:spPr>
      </p:pic>
      <p:pic>
        <p:nvPicPr>
          <p:cNvPr id="6" name="Picture 5">
            <a:extLst>
              <a:ext uri="{FF2B5EF4-FFF2-40B4-BE49-F238E27FC236}">
                <a16:creationId xmlns:a16="http://schemas.microsoft.com/office/drawing/2014/main" id="{57B1B087-2F1C-E023-A464-51749223FF3C}"/>
              </a:ext>
            </a:extLst>
          </p:cNvPr>
          <p:cNvPicPr>
            <a:picLocks noChangeAspect="1"/>
          </p:cNvPicPr>
          <p:nvPr/>
        </p:nvPicPr>
        <p:blipFill>
          <a:blip r:embed="rId4"/>
          <a:stretch>
            <a:fillRect/>
          </a:stretch>
        </p:blipFill>
        <p:spPr>
          <a:xfrm>
            <a:off x="8554749" y="6180427"/>
            <a:ext cx="485775" cy="523875"/>
          </a:xfrm>
          <a:prstGeom prst="rect">
            <a:avLst/>
          </a:prstGeom>
        </p:spPr>
      </p:pic>
      <p:sp>
        <p:nvSpPr>
          <p:cNvPr id="10" name="Footer Placeholder 3">
            <a:extLst>
              <a:ext uri="{FF2B5EF4-FFF2-40B4-BE49-F238E27FC236}">
                <a16:creationId xmlns:a16="http://schemas.microsoft.com/office/drawing/2014/main" id="{84DEE992-3A27-98D5-1001-AACEAF5F7749}"/>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21386562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a:xfrm>
            <a:off x="164148" y="6377993"/>
            <a:ext cx="2057400" cy="365125"/>
          </a:xfrm>
        </p:spPr>
        <p:txBody>
          <a:bodyPr/>
          <a:lstStyle/>
          <a:p>
            <a:fld id="{1B642515-ECBC-4B24-990A-D530C5E7D927}" type="datetime1">
              <a:rPr lang="en-GB" smtClean="0"/>
              <a:t>02/03/2026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12</a:t>
            </a:fld>
            <a:endParaRPr lang="en-GB"/>
          </a:p>
        </p:txBody>
      </p:sp>
      <p:sp>
        <p:nvSpPr>
          <p:cNvPr id="8" name="Title 1">
            <a:extLst>
              <a:ext uri="{FF2B5EF4-FFF2-40B4-BE49-F238E27FC236}">
                <a16:creationId xmlns:a16="http://schemas.microsoft.com/office/drawing/2014/main" id="{42CDBFB1-2D43-298B-D36F-2189E64E746D}"/>
              </a:ext>
            </a:extLst>
          </p:cNvPr>
          <p:cNvSpPr txBox="1">
            <a:spLocks/>
          </p:cNvSpPr>
          <p:nvPr/>
        </p:nvSpPr>
        <p:spPr>
          <a:xfrm>
            <a:off x="361762" y="1201343"/>
            <a:ext cx="8433320" cy="544864"/>
          </a:xfrm>
          <a:prstGeom prst="rect">
            <a:avLst/>
          </a:prstGeom>
          <a:solidFill>
            <a:srgbClr val="F58B1D"/>
          </a:solidFill>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i="1">
                <a:latin typeface="+mn-lt"/>
              </a:rPr>
              <a:t>Stage 2: Locate and explore</a:t>
            </a:r>
          </a:p>
        </p:txBody>
      </p:sp>
      <p:pic>
        <p:nvPicPr>
          <p:cNvPr id="9" name="Picture 8">
            <a:extLst>
              <a:ext uri="{FF2B5EF4-FFF2-40B4-BE49-F238E27FC236}">
                <a16:creationId xmlns:a16="http://schemas.microsoft.com/office/drawing/2014/main" id="{1540CA73-A257-4858-D4EC-C6B884A572E8}"/>
              </a:ext>
            </a:extLst>
          </p:cNvPr>
          <p:cNvPicPr>
            <a:picLocks noChangeAspect="1"/>
          </p:cNvPicPr>
          <p:nvPr/>
        </p:nvPicPr>
        <p:blipFill>
          <a:blip r:embed="rId2"/>
          <a:stretch>
            <a:fillRect/>
          </a:stretch>
        </p:blipFill>
        <p:spPr>
          <a:xfrm>
            <a:off x="350238" y="1801415"/>
            <a:ext cx="3604572" cy="3017782"/>
          </a:xfrm>
          <a:prstGeom prst="rect">
            <a:avLst/>
          </a:prstGeom>
        </p:spPr>
      </p:pic>
      <p:sp>
        <p:nvSpPr>
          <p:cNvPr id="12" name="TextBox 11">
            <a:extLst>
              <a:ext uri="{FF2B5EF4-FFF2-40B4-BE49-F238E27FC236}">
                <a16:creationId xmlns:a16="http://schemas.microsoft.com/office/drawing/2014/main" id="{49BC57EB-3F21-D303-74B0-B9D239914CE6}"/>
              </a:ext>
            </a:extLst>
          </p:cNvPr>
          <p:cNvSpPr txBox="1"/>
          <p:nvPr/>
        </p:nvSpPr>
        <p:spPr>
          <a:xfrm>
            <a:off x="4385511" y="2274838"/>
            <a:ext cx="4065973" cy="3139321"/>
          </a:xfrm>
          <a:prstGeom prst="rect">
            <a:avLst/>
          </a:prstGeom>
          <a:noFill/>
        </p:spPr>
        <p:txBody>
          <a:bodyPr wrap="square" rtlCol="0">
            <a:spAutoFit/>
          </a:bodyPr>
          <a:lstStyle/>
          <a:p>
            <a:r>
              <a:rPr lang="en-GB" b="1" i="1"/>
              <a:t>Sometimes a key word search can be too vague:</a:t>
            </a:r>
          </a:p>
          <a:p>
            <a:endParaRPr lang="en-GB" b="1" i="1"/>
          </a:p>
          <a:p>
            <a:pPr marL="285750" indent="-285750">
              <a:buFont typeface="Arial" panose="020B0604020202020204" pitchFamily="34" charset="0"/>
              <a:buChar char="•"/>
            </a:pPr>
            <a:r>
              <a:rPr lang="en-GB"/>
              <a:t>Interior design jobs</a:t>
            </a:r>
          </a:p>
          <a:p>
            <a:endParaRPr lang="en-GB"/>
          </a:p>
          <a:p>
            <a:r>
              <a:rPr lang="en-GB"/>
              <a:t>In this case, what I </a:t>
            </a:r>
            <a:r>
              <a:rPr lang="en-GB" b="1"/>
              <a:t>want</a:t>
            </a:r>
            <a:r>
              <a:rPr lang="en-GB"/>
              <a:t> to know is what sort of jobs an interior designer might work on, not a list of available jobs.</a:t>
            </a:r>
          </a:p>
          <a:p>
            <a:endParaRPr lang="en-GB"/>
          </a:p>
          <a:p>
            <a:r>
              <a:rPr lang="en-GB"/>
              <a:t>What could I have searched for instead?</a:t>
            </a:r>
          </a:p>
          <a:p>
            <a:endParaRPr lang="en-GB"/>
          </a:p>
        </p:txBody>
      </p:sp>
      <p:sp>
        <p:nvSpPr>
          <p:cNvPr id="13" name="TextBox 12">
            <a:extLst>
              <a:ext uri="{FF2B5EF4-FFF2-40B4-BE49-F238E27FC236}">
                <a16:creationId xmlns:a16="http://schemas.microsoft.com/office/drawing/2014/main" id="{0BCDF140-FC15-1CC4-B83D-C80465C61F9F}"/>
              </a:ext>
            </a:extLst>
          </p:cNvPr>
          <p:cNvSpPr txBox="1"/>
          <p:nvPr/>
        </p:nvSpPr>
        <p:spPr>
          <a:xfrm>
            <a:off x="856695" y="1946853"/>
            <a:ext cx="4572000" cy="369332"/>
          </a:xfrm>
          <a:prstGeom prst="rect">
            <a:avLst/>
          </a:prstGeom>
          <a:noFill/>
        </p:spPr>
        <p:txBody>
          <a:bodyPr wrap="square">
            <a:spAutoFit/>
          </a:bodyPr>
          <a:lstStyle/>
          <a:p>
            <a:r>
              <a:rPr lang="en-GB"/>
              <a:t>Interior design jobs</a:t>
            </a:r>
          </a:p>
        </p:txBody>
      </p:sp>
      <p:grpSp>
        <p:nvGrpSpPr>
          <p:cNvPr id="17" name="Group 16">
            <a:extLst>
              <a:ext uri="{FF2B5EF4-FFF2-40B4-BE49-F238E27FC236}">
                <a16:creationId xmlns:a16="http://schemas.microsoft.com/office/drawing/2014/main" id="{58C469D0-92B1-9A68-0B8A-2DC3F3D84BDD}"/>
              </a:ext>
            </a:extLst>
          </p:cNvPr>
          <p:cNvGrpSpPr>
            <a:grpSpLocks/>
          </p:cNvGrpSpPr>
          <p:nvPr/>
        </p:nvGrpSpPr>
        <p:grpSpPr>
          <a:xfrm>
            <a:off x="637355" y="2433922"/>
            <a:ext cx="3168385" cy="3644149"/>
            <a:chOff x="575276" y="2373835"/>
            <a:chExt cx="4133988" cy="4574395"/>
          </a:xfrm>
        </p:grpSpPr>
        <p:pic>
          <p:nvPicPr>
            <p:cNvPr id="15" name="Picture 14">
              <a:extLst>
                <a:ext uri="{FF2B5EF4-FFF2-40B4-BE49-F238E27FC236}">
                  <a16:creationId xmlns:a16="http://schemas.microsoft.com/office/drawing/2014/main" id="{899CCD86-4817-16A7-8DD3-985371CA10BA}"/>
                </a:ext>
              </a:extLst>
            </p:cNvPr>
            <p:cNvPicPr>
              <a:picLocks noChangeAspect="1"/>
            </p:cNvPicPr>
            <p:nvPr/>
          </p:nvPicPr>
          <p:blipFill rotWithShape="1">
            <a:blip r:embed="rId3"/>
            <a:srcRect t="71076"/>
            <a:stretch/>
          </p:blipFill>
          <p:spPr>
            <a:xfrm>
              <a:off x="592787" y="4964635"/>
              <a:ext cx="4116477" cy="1983595"/>
            </a:xfrm>
            <a:prstGeom prst="rect">
              <a:avLst/>
            </a:prstGeom>
          </p:spPr>
        </p:pic>
        <p:pic>
          <p:nvPicPr>
            <p:cNvPr id="16" name="Picture 15">
              <a:extLst>
                <a:ext uri="{FF2B5EF4-FFF2-40B4-BE49-F238E27FC236}">
                  <a16:creationId xmlns:a16="http://schemas.microsoft.com/office/drawing/2014/main" id="{3107EA19-F78E-5F75-FAF3-F4DDB2B38226}"/>
                </a:ext>
              </a:extLst>
            </p:cNvPr>
            <p:cNvPicPr>
              <a:picLocks noChangeAspect="1"/>
            </p:cNvPicPr>
            <p:nvPr/>
          </p:nvPicPr>
          <p:blipFill rotWithShape="1">
            <a:blip r:embed="rId3"/>
            <a:srcRect b="62222"/>
            <a:stretch/>
          </p:blipFill>
          <p:spPr>
            <a:xfrm>
              <a:off x="575276" y="2373835"/>
              <a:ext cx="4116477" cy="2590800"/>
            </a:xfrm>
            <a:prstGeom prst="rect">
              <a:avLst/>
            </a:prstGeom>
          </p:spPr>
        </p:pic>
      </p:grpSp>
      <p:pic>
        <p:nvPicPr>
          <p:cNvPr id="2" name="Picture 1">
            <a:extLst>
              <a:ext uri="{FF2B5EF4-FFF2-40B4-BE49-F238E27FC236}">
                <a16:creationId xmlns:a16="http://schemas.microsoft.com/office/drawing/2014/main" id="{3B934132-6D63-F4B0-2F75-93B1680EF3F9}"/>
              </a:ext>
            </a:extLst>
          </p:cNvPr>
          <p:cNvPicPr>
            <a:picLocks noChangeAspect="1"/>
          </p:cNvPicPr>
          <p:nvPr/>
        </p:nvPicPr>
        <p:blipFill>
          <a:blip r:embed="rId4"/>
          <a:stretch>
            <a:fillRect/>
          </a:stretch>
        </p:blipFill>
        <p:spPr>
          <a:xfrm>
            <a:off x="8554749" y="6180427"/>
            <a:ext cx="485775" cy="523875"/>
          </a:xfrm>
          <a:prstGeom prst="rect">
            <a:avLst/>
          </a:prstGeom>
        </p:spPr>
      </p:pic>
      <p:sp>
        <p:nvSpPr>
          <p:cNvPr id="6" name="Footer Placeholder 3">
            <a:extLst>
              <a:ext uri="{FF2B5EF4-FFF2-40B4-BE49-F238E27FC236}">
                <a16:creationId xmlns:a16="http://schemas.microsoft.com/office/drawing/2014/main" id="{638EC01D-1572-11E9-8BA8-2C9F3BE2D8AE}"/>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2571765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a:xfrm>
            <a:off x="164148" y="6377993"/>
            <a:ext cx="2057400" cy="365125"/>
          </a:xfrm>
        </p:spPr>
        <p:txBody>
          <a:bodyPr/>
          <a:lstStyle/>
          <a:p>
            <a:fld id="{8FFC5C0C-6051-4FD1-8363-7DFD63E99428}" type="datetime1">
              <a:rPr lang="en-GB" smtClean="0"/>
              <a:t>02/03/2026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13</a:t>
            </a:fld>
            <a:endParaRPr lang="en-GB"/>
          </a:p>
        </p:txBody>
      </p:sp>
      <p:sp>
        <p:nvSpPr>
          <p:cNvPr id="8" name="Title 1">
            <a:extLst>
              <a:ext uri="{FF2B5EF4-FFF2-40B4-BE49-F238E27FC236}">
                <a16:creationId xmlns:a16="http://schemas.microsoft.com/office/drawing/2014/main" id="{42CDBFB1-2D43-298B-D36F-2189E64E746D}"/>
              </a:ext>
            </a:extLst>
          </p:cNvPr>
          <p:cNvSpPr txBox="1">
            <a:spLocks/>
          </p:cNvSpPr>
          <p:nvPr/>
        </p:nvSpPr>
        <p:spPr>
          <a:xfrm>
            <a:off x="355340" y="1161535"/>
            <a:ext cx="8433320" cy="523634"/>
          </a:xfrm>
          <a:prstGeom prst="rect">
            <a:avLst/>
          </a:prstGeom>
          <a:solidFill>
            <a:srgbClr val="F58B1D"/>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i="1">
                <a:latin typeface="+mn-lt"/>
              </a:rPr>
              <a:t>Stage 2: Locate and explore</a:t>
            </a:r>
          </a:p>
        </p:txBody>
      </p:sp>
      <p:pic>
        <p:nvPicPr>
          <p:cNvPr id="9" name="Picture 8">
            <a:extLst>
              <a:ext uri="{FF2B5EF4-FFF2-40B4-BE49-F238E27FC236}">
                <a16:creationId xmlns:a16="http://schemas.microsoft.com/office/drawing/2014/main" id="{1540CA73-A257-4858-D4EC-C6B884A572E8}"/>
              </a:ext>
            </a:extLst>
          </p:cNvPr>
          <p:cNvPicPr>
            <a:picLocks noChangeAspect="1"/>
          </p:cNvPicPr>
          <p:nvPr/>
        </p:nvPicPr>
        <p:blipFill rotWithShape="1">
          <a:blip r:embed="rId2"/>
          <a:srcRect t="2075"/>
          <a:stretch/>
        </p:blipFill>
        <p:spPr>
          <a:xfrm>
            <a:off x="350238" y="1728102"/>
            <a:ext cx="3604572" cy="2955168"/>
          </a:xfrm>
          <a:prstGeom prst="rect">
            <a:avLst/>
          </a:prstGeom>
        </p:spPr>
      </p:pic>
      <p:sp>
        <p:nvSpPr>
          <p:cNvPr id="12" name="TextBox 11">
            <a:extLst>
              <a:ext uri="{FF2B5EF4-FFF2-40B4-BE49-F238E27FC236}">
                <a16:creationId xmlns:a16="http://schemas.microsoft.com/office/drawing/2014/main" id="{49BC57EB-3F21-D303-74B0-B9D239914CE6}"/>
              </a:ext>
            </a:extLst>
          </p:cNvPr>
          <p:cNvSpPr txBox="1"/>
          <p:nvPr/>
        </p:nvSpPr>
        <p:spPr>
          <a:xfrm>
            <a:off x="4370743" y="1946853"/>
            <a:ext cx="4065973" cy="2031325"/>
          </a:xfrm>
          <a:prstGeom prst="rect">
            <a:avLst/>
          </a:prstGeom>
          <a:noFill/>
        </p:spPr>
        <p:txBody>
          <a:bodyPr wrap="square" rtlCol="0">
            <a:spAutoFit/>
          </a:bodyPr>
          <a:lstStyle/>
          <a:p>
            <a:r>
              <a:rPr lang="en-GB" b="1" i="1"/>
              <a:t>More specific key word searches:</a:t>
            </a:r>
          </a:p>
          <a:p>
            <a:endParaRPr lang="en-GB" b="1" i="1"/>
          </a:p>
          <a:p>
            <a:pPr marL="285750" indent="-285750">
              <a:buFont typeface="Arial" panose="020B0604020202020204" pitchFamily="34" charset="0"/>
              <a:buChar char="•"/>
            </a:pPr>
            <a:r>
              <a:rPr lang="en-GB"/>
              <a:t>Interior design duties</a:t>
            </a:r>
          </a:p>
          <a:p>
            <a:pPr marL="285750" indent="-285750">
              <a:buFont typeface="Arial" panose="020B0604020202020204" pitchFamily="34" charset="0"/>
              <a:buChar char="•"/>
            </a:pPr>
            <a:r>
              <a:rPr lang="en-GB"/>
              <a:t>Interior design job description</a:t>
            </a:r>
          </a:p>
          <a:p>
            <a:pPr marL="285750" indent="-285750">
              <a:buFont typeface="Arial" panose="020B0604020202020204" pitchFamily="34" charset="0"/>
              <a:buChar char="•"/>
            </a:pPr>
            <a:r>
              <a:rPr lang="en-GB"/>
              <a:t>Interior design day in the life</a:t>
            </a:r>
          </a:p>
          <a:p>
            <a:endParaRPr lang="en-GB"/>
          </a:p>
          <a:p>
            <a:endParaRPr lang="en-GB"/>
          </a:p>
        </p:txBody>
      </p:sp>
      <p:sp>
        <p:nvSpPr>
          <p:cNvPr id="13" name="TextBox 12">
            <a:extLst>
              <a:ext uri="{FF2B5EF4-FFF2-40B4-BE49-F238E27FC236}">
                <a16:creationId xmlns:a16="http://schemas.microsoft.com/office/drawing/2014/main" id="{0BCDF140-FC15-1CC4-B83D-C80465C61F9F}"/>
              </a:ext>
            </a:extLst>
          </p:cNvPr>
          <p:cNvSpPr txBox="1"/>
          <p:nvPr/>
        </p:nvSpPr>
        <p:spPr>
          <a:xfrm>
            <a:off x="819625" y="1892173"/>
            <a:ext cx="4572000" cy="307777"/>
          </a:xfrm>
          <a:prstGeom prst="rect">
            <a:avLst/>
          </a:prstGeom>
          <a:noFill/>
        </p:spPr>
        <p:txBody>
          <a:bodyPr wrap="square">
            <a:spAutoFit/>
          </a:bodyPr>
          <a:lstStyle/>
          <a:p>
            <a:r>
              <a:rPr lang="en-GB" sz="1400"/>
              <a:t>Interior design</a:t>
            </a:r>
          </a:p>
        </p:txBody>
      </p:sp>
      <p:pic>
        <p:nvPicPr>
          <p:cNvPr id="7" name="Picture 6">
            <a:extLst>
              <a:ext uri="{FF2B5EF4-FFF2-40B4-BE49-F238E27FC236}">
                <a16:creationId xmlns:a16="http://schemas.microsoft.com/office/drawing/2014/main" id="{608E6102-D59A-FEB1-D218-691576D3C2E3}"/>
              </a:ext>
            </a:extLst>
          </p:cNvPr>
          <p:cNvPicPr>
            <a:picLocks noChangeAspect="1"/>
          </p:cNvPicPr>
          <p:nvPr/>
        </p:nvPicPr>
        <p:blipFill rotWithShape="1">
          <a:blip r:embed="rId3"/>
          <a:srcRect b="77714"/>
          <a:stretch/>
        </p:blipFill>
        <p:spPr>
          <a:xfrm>
            <a:off x="707284" y="2255158"/>
            <a:ext cx="2632171" cy="1174624"/>
          </a:xfrm>
          <a:prstGeom prst="rect">
            <a:avLst/>
          </a:prstGeom>
        </p:spPr>
      </p:pic>
      <p:pic>
        <p:nvPicPr>
          <p:cNvPr id="11" name="Picture 10">
            <a:extLst>
              <a:ext uri="{FF2B5EF4-FFF2-40B4-BE49-F238E27FC236}">
                <a16:creationId xmlns:a16="http://schemas.microsoft.com/office/drawing/2014/main" id="{28F2A448-7390-D98E-F332-5B7F903BB063}"/>
              </a:ext>
            </a:extLst>
          </p:cNvPr>
          <p:cNvPicPr>
            <a:picLocks noChangeAspect="1"/>
          </p:cNvPicPr>
          <p:nvPr/>
        </p:nvPicPr>
        <p:blipFill rotWithShape="1">
          <a:blip r:embed="rId3"/>
          <a:srcRect t="45382"/>
          <a:stretch/>
        </p:blipFill>
        <p:spPr>
          <a:xfrm>
            <a:off x="707284" y="3293073"/>
            <a:ext cx="2781416" cy="3041987"/>
          </a:xfrm>
          <a:prstGeom prst="rect">
            <a:avLst/>
          </a:prstGeom>
        </p:spPr>
      </p:pic>
      <p:pic>
        <p:nvPicPr>
          <p:cNvPr id="2" name="Picture 1">
            <a:extLst>
              <a:ext uri="{FF2B5EF4-FFF2-40B4-BE49-F238E27FC236}">
                <a16:creationId xmlns:a16="http://schemas.microsoft.com/office/drawing/2014/main" id="{E5A5C549-7E44-ECAA-1D82-E1C4A4E6097D}"/>
              </a:ext>
            </a:extLst>
          </p:cNvPr>
          <p:cNvPicPr>
            <a:picLocks noChangeAspect="1"/>
          </p:cNvPicPr>
          <p:nvPr/>
        </p:nvPicPr>
        <p:blipFill>
          <a:blip r:embed="rId4"/>
          <a:stretch>
            <a:fillRect/>
          </a:stretch>
        </p:blipFill>
        <p:spPr>
          <a:xfrm>
            <a:off x="8543204" y="6180427"/>
            <a:ext cx="485775" cy="523875"/>
          </a:xfrm>
          <a:prstGeom prst="rect">
            <a:avLst/>
          </a:prstGeom>
        </p:spPr>
      </p:pic>
      <p:sp>
        <p:nvSpPr>
          <p:cNvPr id="6" name="Footer Placeholder 3">
            <a:extLst>
              <a:ext uri="{FF2B5EF4-FFF2-40B4-BE49-F238E27FC236}">
                <a16:creationId xmlns:a16="http://schemas.microsoft.com/office/drawing/2014/main" id="{9C2FCCC8-1402-B473-6A78-6285A0BAA257}"/>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38732433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a:xfrm>
            <a:off x="164148" y="6377993"/>
            <a:ext cx="2057400" cy="365125"/>
          </a:xfrm>
        </p:spPr>
        <p:txBody>
          <a:bodyPr/>
          <a:lstStyle/>
          <a:p>
            <a:fld id="{CB158514-C966-47A8-9C36-7BFD44CD765C}" type="datetime1">
              <a:rPr lang="en-GB" smtClean="0"/>
              <a:t>02/03/2026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14</a:t>
            </a:fld>
            <a:endParaRPr lang="en-GB"/>
          </a:p>
        </p:txBody>
      </p:sp>
      <p:sp>
        <p:nvSpPr>
          <p:cNvPr id="8" name="Title 1">
            <a:extLst>
              <a:ext uri="{FF2B5EF4-FFF2-40B4-BE49-F238E27FC236}">
                <a16:creationId xmlns:a16="http://schemas.microsoft.com/office/drawing/2014/main" id="{42CDBFB1-2D43-298B-D36F-2189E64E746D}"/>
              </a:ext>
            </a:extLst>
          </p:cNvPr>
          <p:cNvSpPr txBox="1">
            <a:spLocks/>
          </p:cNvSpPr>
          <p:nvPr/>
        </p:nvSpPr>
        <p:spPr>
          <a:xfrm>
            <a:off x="361762" y="1201343"/>
            <a:ext cx="8433320" cy="544864"/>
          </a:xfrm>
          <a:prstGeom prst="rect">
            <a:avLst/>
          </a:prstGeom>
          <a:solidFill>
            <a:srgbClr val="F58B1D"/>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i="1" dirty="0">
                <a:latin typeface="+mn-lt"/>
              </a:rPr>
              <a:t>Stage 2: Locate and explore</a:t>
            </a:r>
            <a:endParaRPr lang="en-US" sz="3200" b="1" i="1" dirty="0">
              <a:latin typeface="+mn-lt"/>
              <a:ea typeface="Calibri"/>
              <a:cs typeface="Calibri"/>
            </a:endParaRPr>
          </a:p>
        </p:txBody>
      </p:sp>
      <p:sp>
        <p:nvSpPr>
          <p:cNvPr id="2" name="TextBox 1">
            <a:extLst>
              <a:ext uri="{FF2B5EF4-FFF2-40B4-BE49-F238E27FC236}">
                <a16:creationId xmlns:a16="http://schemas.microsoft.com/office/drawing/2014/main" id="{7B499C73-3140-668D-A30D-EA6976533524}"/>
              </a:ext>
            </a:extLst>
          </p:cNvPr>
          <p:cNvSpPr txBox="1"/>
          <p:nvPr/>
        </p:nvSpPr>
        <p:spPr>
          <a:xfrm>
            <a:off x="361762" y="1920240"/>
            <a:ext cx="4226560" cy="369332"/>
          </a:xfrm>
          <a:prstGeom prst="rect">
            <a:avLst/>
          </a:prstGeom>
          <a:noFill/>
        </p:spPr>
        <p:txBody>
          <a:bodyPr wrap="square" lIns="91440" tIns="45720" rIns="91440" bIns="45720" rtlCol="0" anchor="t">
            <a:spAutoFit/>
          </a:bodyPr>
          <a:lstStyle/>
          <a:p>
            <a:r>
              <a:rPr lang="en-GB"/>
              <a:t>Where else can you look for information?</a:t>
            </a:r>
          </a:p>
        </p:txBody>
      </p:sp>
      <p:sp>
        <p:nvSpPr>
          <p:cNvPr id="6" name="TextBox 5">
            <a:extLst>
              <a:ext uri="{FF2B5EF4-FFF2-40B4-BE49-F238E27FC236}">
                <a16:creationId xmlns:a16="http://schemas.microsoft.com/office/drawing/2014/main" id="{34FB1C92-7159-2FC0-F1C3-D2AD8DCF2506}"/>
              </a:ext>
            </a:extLst>
          </p:cNvPr>
          <p:cNvSpPr txBox="1"/>
          <p:nvPr/>
        </p:nvSpPr>
        <p:spPr>
          <a:xfrm>
            <a:off x="-64452" y="4399047"/>
            <a:ext cx="4572000" cy="369332"/>
          </a:xfrm>
          <a:prstGeom prst="rect">
            <a:avLst/>
          </a:prstGeom>
          <a:noFill/>
        </p:spPr>
        <p:txBody>
          <a:bodyPr wrap="square">
            <a:spAutoFit/>
          </a:bodyPr>
          <a:lstStyle/>
          <a:p>
            <a:pPr lvl="1">
              <a:spcAft>
                <a:spcPts val="0"/>
              </a:spcAft>
            </a:pPr>
            <a:r>
              <a:rPr lang="en-GB" sz="1800"/>
              <a:t>Places:</a:t>
            </a:r>
          </a:p>
        </p:txBody>
      </p:sp>
      <p:pic>
        <p:nvPicPr>
          <p:cNvPr id="10" name="Picture 9">
            <a:extLst>
              <a:ext uri="{FF2B5EF4-FFF2-40B4-BE49-F238E27FC236}">
                <a16:creationId xmlns:a16="http://schemas.microsoft.com/office/drawing/2014/main" id="{FEAF3CF8-1079-0C5D-660B-C94FFB92C37D}"/>
              </a:ext>
            </a:extLst>
          </p:cNvPr>
          <p:cNvPicPr>
            <a:picLocks noChangeAspect="1"/>
          </p:cNvPicPr>
          <p:nvPr/>
        </p:nvPicPr>
        <p:blipFill rotWithShape="1">
          <a:blip r:embed="rId3"/>
          <a:srcRect b="15048"/>
          <a:stretch/>
        </p:blipFill>
        <p:spPr>
          <a:xfrm>
            <a:off x="231535" y="2627967"/>
            <a:ext cx="1997204" cy="1298249"/>
          </a:xfrm>
          <a:prstGeom prst="rect">
            <a:avLst/>
          </a:prstGeom>
        </p:spPr>
      </p:pic>
      <p:sp>
        <p:nvSpPr>
          <p:cNvPr id="13" name="TextBox 12">
            <a:extLst>
              <a:ext uri="{FF2B5EF4-FFF2-40B4-BE49-F238E27FC236}">
                <a16:creationId xmlns:a16="http://schemas.microsoft.com/office/drawing/2014/main" id="{3F0AD5A2-2D79-4C2E-5573-FE751863450E}"/>
              </a:ext>
            </a:extLst>
          </p:cNvPr>
          <p:cNvSpPr txBox="1"/>
          <p:nvPr/>
        </p:nvSpPr>
        <p:spPr>
          <a:xfrm>
            <a:off x="-64452" y="2258635"/>
            <a:ext cx="2868023" cy="923330"/>
          </a:xfrm>
          <a:prstGeom prst="rect">
            <a:avLst/>
          </a:prstGeom>
          <a:noFill/>
        </p:spPr>
        <p:txBody>
          <a:bodyPr wrap="square">
            <a:spAutoFit/>
          </a:bodyPr>
          <a:lstStyle/>
          <a:p>
            <a:pPr lvl="1">
              <a:spcAft>
                <a:spcPts val="0"/>
              </a:spcAft>
            </a:pPr>
            <a:r>
              <a:rPr lang="en-GB" sz="1800"/>
              <a:t>Books:</a:t>
            </a:r>
          </a:p>
          <a:p>
            <a:pPr lvl="1">
              <a:spcAft>
                <a:spcPts val="0"/>
              </a:spcAft>
            </a:pPr>
            <a:endParaRPr lang="en-GB"/>
          </a:p>
          <a:p>
            <a:pPr lvl="1">
              <a:spcAft>
                <a:spcPts val="0"/>
              </a:spcAft>
            </a:pPr>
            <a:r>
              <a:rPr lang="en-GB" sz="1800"/>
              <a:t> </a:t>
            </a:r>
          </a:p>
        </p:txBody>
      </p:sp>
      <p:sp>
        <p:nvSpPr>
          <p:cNvPr id="15" name="TextBox 14">
            <a:extLst>
              <a:ext uri="{FF2B5EF4-FFF2-40B4-BE49-F238E27FC236}">
                <a16:creationId xmlns:a16="http://schemas.microsoft.com/office/drawing/2014/main" id="{2B5B22F5-9508-BB81-4DD9-391DDA4D1A35}"/>
              </a:ext>
            </a:extLst>
          </p:cNvPr>
          <p:cNvSpPr txBox="1"/>
          <p:nvPr/>
        </p:nvSpPr>
        <p:spPr>
          <a:xfrm>
            <a:off x="4978599" y="1911775"/>
            <a:ext cx="1478132" cy="369332"/>
          </a:xfrm>
          <a:prstGeom prst="rect">
            <a:avLst/>
          </a:prstGeom>
          <a:noFill/>
        </p:spPr>
        <p:txBody>
          <a:bodyPr wrap="square">
            <a:spAutoFit/>
          </a:bodyPr>
          <a:lstStyle/>
          <a:p>
            <a:pPr lvl="1">
              <a:spcAft>
                <a:spcPts val="0"/>
              </a:spcAft>
            </a:pPr>
            <a:r>
              <a:rPr lang="en-GB" sz="1800"/>
              <a:t>People:</a:t>
            </a:r>
            <a:endParaRPr lang="en-GB"/>
          </a:p>
        </p:txBody>
      </p:sp>
      <p:sp>
        <p:nvSpPr>
          <p:cNvPr id="17" name="TextBox 16">
            <a:extLst>
              <a:ext uri="{FF2B5EF4-FFF2-40B4-BE49-F238E27FC236}">
                <a16:creationId xmlns:a16="http://schemas.microsoft.com/office/drawing/2014/main" id="{2901A1C7-30F0-3BC8-FAED-F88F7B3CA2C5}"/>
              </a:ext>
            </a:extLst>
          </p:cNvPr>
          <p:cNvSpPr txBox="1"/>
          <p:nvPr/>
        </p:nvSpPr>
        <p:spPr>
          <a:xfrm>
            <a:off x="6456731" y="4361155"/>
            <a:ext cx="2152388" cy="369332"/>
          </a:xfrm>
          <a:prstGeom prst="rect">
            <a:avLst/>
          </a:prstGeom>
          <a:noFill/>
        </p:spPr>
        <p:txBody>
          <a:bodyPr wrap="square">
            <a:spAutoFit/>
          </a:bodyPr>
          <a:lstStyle/>
          <a:p>
            <a:pPr lvl="1">
              <a:spcAft>
                <a:spcPts val="600"/>
              </a:spcAft>
            </a:pPr>
            <a:r>
              <a:rPr lang="en-GB" sz="1800" baseline="0"/>
              <a:t>Documentaries</a:t>
            </a:r>
          </a:p>
        </p:txBody>
      </p:sp>
      <p:pic>
        <p:nvPicPr>
          <p:cNvPr id="19" name="Picture 18">
            <a:extLst>
              <a:ext uri="{FF2B5EF4-FFF2-40B4-BE49-F238E27FC236}">
                <a16:creationId xmlns:a16="http://schemas.microsoft.com/office/drawing/2014/main" id="{C58BA140-BB54-A674-E2F1-2AF8BE704C11}"/>
              </a:ext>
            </a:extLst>
          </p:cNvPr>
          <p:cNvPicPr>
            <a:picLocks noChangeAspect="1"/>
          </p:cNvPicPr>
          <p:nvPr/>
        </p:nvPicPr>
        <p:blipFill>
          <a:blip r:embed="rId4"/>
          <a:stretch>
            <a:fillRect/>
          </a:stretch>
        </p:blipFill>
        <p:spPr>
          <a:xfrm>
            <a:off x="361763" y="4791579"/>
            <a:ext cx="1067542" cy="1235470"/>
          </a:xfrm>
          <a:prstGeom prst="rect">
            <a:avLst/>
          </a:prstGeom>
        </p:spPr>
      </p:pic>
      <p:pic>
        <p:nvPicPr>
          <p:cNvPr id="21" name="Picture 20">
            <a:extLst>
              <a:ext uri="{FF2B5EF4-FFF2-40B4-BE49-F238E27FC236}">
                <a16:creationId xmlns:a16="http://schemas.microsoft.com/office/drawing/2014/main" id="{8DE73B5D-E8A7-BE97-A740-B177CABC2A9A}"/>
              </a:ext>
            </a:extLst>
          </p:cNvPr>
          <p:cNvPicPr>
            <a:picLocks noChangeAspect="1"/>
          </p:cNvPicPr>
          <p:nvPr/>
        </p:nvPicPr>
        <p:blipFill rotWithShape="1">
          <a:blip r:embed="rId5"/>
          <a:srcRect t="6793"/>
          <a:stretch/>
        </p:blipFill>
        <p:spPr>
          <a:xfrm>
            <a:off x="2851942" y="4681610"/>
            <a:ext cx="1380153" cy="1317402"/>
          </a:xfrm>
          <a:prstGeom prst="rect">
            <a:avLst/>
          </a:prstGeom>
        </p:spPr>
      </p:pic>
      <p:pic>
        <p:nvPicPr>
          <p:cNvPr id="23" name="Picture 22">
            <a:extLst>
              <a:ext uri="{FF2B5EF4-FFF2-40B4-BE49-F238E27FC236}">
                <a16:creationId xmlns:a16="http://schemas.microsoft.com/office/drawing/2014/main" id="{4A2BD67C-33E5-021F-7E00-43BC06AE5D51}"/>
              </a:ext>
            </a:extLst>
          </p:cNvPr>
          <p:cNvPicPr>
            <a:picLocks noChangeAspect="1"/>
          </p:cNvPicPr>
          <p:nvPr/>
        </p:nvPicPr>
        <p:blipFill>
          <a:blip r:embed="rId6"/>
          <a:stretch>
            <a:fillRect/>
          </a:stretch>
        </p:blipFill>
        <p:spPr>
          <a:xfrm>
            <a:off x="1616642" y="4933429"/>
            <a:ext cx="1072420" cy="1203736"/>
          </a:xfrm>
          <a:prstGeom prst="rect">
            <a:avLst/>
          </a:prstGeom>
        </p:spPr>
      </p:pic>
      <p:pic>
        <p:nvPicPr>
          <p:cNvPr id="27" name="Picture 26">
            <a:extLst>
              <a:ext uri="{FF2B5EF4-FFF2-40B4-BE49-F238E27FC236}">
                <a16:creationId xmlns:a16="http://schemas.microsoft.com/office/drawing/2014/main" id="{6C24619B-892B-3C80-FB09-7E5D7FAF0221}"/>
              </a:ext>
            </a:extLst>
          </p:cNvPr>
          <p:cNvPicPr>
            <a:picLocks noChangeAspect="1"/>
          </p:cNvPicPr>
          <p:nvPr/>
        </p:nvPicPr>
        <p:blipFill>
          <a:blip r:embed="rId7"/>
          <a:stretch>
            <a:fillRect/>
          </a:stretch>
        </p:blipFill>
        <p:spPr>
          <a:xfrm>
            <a:off x="6553744" y="2720300"/>
            <a:ext cx="1221087" cy="1579194"/>
          </a:xfrm>
          <a:prstGeom prst="rect">
            <a:avLst/>
          </a:prstGeom>
        </p:spPr>
      </p:pic>
      <p:pic>
        <p:nvPicPr>
          <p:cNvPr id="29" name="Picture 28">
            <a:extLst>
              <a:ext uri="{FF2B5EF4-FFF2-40B4-BE49-F238E27FC236}">
                <a16:creationId xmlns:a16="http://schemas.microsoft.com/office/drawing/2014/main" id="{2864A327-3CA5-0E96-1B7C-DD689131DB89}"/>
              </a:ext>
            </a:extLst>
          </p:cNvPr>
          <p:cNvPicPr>
            <a:picLocks noChangeAspect="1"/>
          </p:cNvPicPr>
          <p:nvPr/>
        </p:nvPicPr>
        <p:blipFill>
          <a:blip r:embed="rId8"/>
          <a:stretch>
            <a:fillRect/>
          </a:stretch>
        </p:blipFill>
        <p:spPr>
          <a:xfrm>
            <a:off x="8208069" y="3074141"/>
            <a:ext cx="802099" cy="1075987"/>
          </a:xfrm>
          <a:prstGeom prst="rect">
            <a:avLst/>
          </a:prstGeom>
        </p:spPr>
      </p:pic>
      <p:pic>
        <p:nvPicPr>
          <p:cNvPr id="25" name="Picture 24">
            <a:extLst>
              <a:ext uri="{FF2B5EF4-FFF2-40B4-BE49-F238E27FC236}">
                <a16:creationId xmlns:a16="http://schemas.microsoft.com/office/drawing/2014/main" id="{9C3A16BF-7A97-C23E-2D98-9CA1B2305D49}"/>
              </a:ext>
            </a:extLst>
          </p:cNvPr>
          <p:cNvPicPr>
            <a:picLocks noChangeAspect="1"/>
          </p:cNvPicPr>
          <p:nvPr/>
        </p:nvPicPr>
        <p:blipFill>
          <a:blip r:embed="rId9"/>
          <a:stretch>
            <a:fillRect/>
          </a:stretch>
        </p:blipFill>
        <p:spPr>
          <a:xfrm>
            <a:off x="7355583" y="1920240"/>
            <a:ext cx="1393223" cy="991914"/>
          </a:xfrm>
          <a:prstGeom prst="rect">
            <a:avLst/>
          </a:prstGeom>
        </p:spPr>
      </p:pic>
      <p:pic>
        <p:nvPicPr>
          <p:cNvPr id="31" name="Picture 30">
            <a:extLst>
              <a:ext uri="{FF2B5EF4-FFF2-40B4-BE49-F238E27FC236}">
                <a16:creationId xmlns:a16="http://schemas.microsoft.com/office/drawing/2014/main" id="{309E47FD-86ED-20CF-4084-F8C547CF61AD}"/>
              </a:ext>
            </a:extLst>
          </p:cNvPr>
          <p:cNvPicPr>
            <a:picLocks noChangeAspect="1"/>
          </p:cNvPicPr>
          <p:nvPr/>
        </p:nvPicPr>
        <p:blipFill>
          <a:blip r:embed="rId10"/>
          <a:stretch>
            <a:fillRect/>
          </a:stretch>
        </p:blipFill>
        <p:spPr>
          <a:xfrm>
            <a:off x="6243913" y="4709119"/>
            <a:ext cx="1685925" cy="647700"/>
          </a:xfrm>
          <a:prstGeom prst="rect">
            <a:avLst/>
          </a:prstGeom>
        </p:spPr>
      </p:pic>
      <p:pic>
        <p:nvPicPr>
          <p:cNvPr id="33" name="Picture 32">
            <a:extLst>
              <a:ext uri="{FF2B5EF4-FFF2-40B4-BE49-F238E27FC236}">
                <a16:creationId xmlns:a16="http://schemas.microsoft.com/office/drawing/2014/main" id="{E96161FD-C3C5-DB93-DEA4-0EC3D2041FAD}"/>
              </a:ext>
            </a:extLst>
          </p:cNvPr>
          <p:cNvPicPr>
            <a:picLocks noChangeAspect="1"/>
          </p:cNvPicPr>
          <p:nvPr/>
        </p:nvPicPr>
        <p:blipFill>
          <a:blip r:embed="rId11"/>
          <a:stretch>
            <a:fillRect/>
          </a:stretch>
        </p:blipFill>
        <p:spPr>
          <a:xfrm>
            <a:off x="7062880" y="5568997"/>
            <a:ext cx="1685926" cy="661566"/>
          </a:xfrm>
          <a:prstGeom prst="rect">
            <a:avLst/>
          </a:prstGeom>
        </p:spPr>
      </p:pic>
      <p:pic>
        <p:nvPicPr>
          <p:cNvPr id="35" name="Picture 34">
            <a:extLst>
              <a:ext uri="{FF2B5EF4-FFF2-40B4-BE49-F238E27FC236}">
                <a16:creationId xmlns:a16="http://schemas.microsoft.com/office/drawing/2014/main" id="{8DA24C1B-7AF4-2739-1451-478AE5E29E12}"/>
              </a:ext>
            </a:extLst>
          </p:cNvPr>
          <p:cNvPicPr>
            <a:picLocks noChangeAspect="1"/>
          </p:cNvPicPr>
          <p:nvPr/>
        </p:nvPicPr>
        <p:blipFill>
          <a:blip r:embed="rId12"/>
          <a:stretch>
            <a:fillRect/>
          </a:stretch>
        </p:blipFill>
        <p:spPr>
          <a:xfrm>
            <a:off x="5017000" y="5408926"/>
            <a:ext cx="1597224" cy="1028612"/>
          </a:xfrm>
          <a:prstGeom prst="rect">
            <a:avLst/>
          </a:prstGeom>
        </p:spPr>
      </p:pic>
      <p:pic>
        <p:nvPicPr>
          <p:cNvPr id="37" name="Picture 36">
            <a:extLst>
              <a:ext uri="{FF2B5EF4-FFF2-40B4-BE49-F238E27FC236}">
                <a16:creationId xmlns:a16="http://schemas.microsoft.com/office/drawing/2014/main" id="{179876CE-7D00-AC20-D829-EDB57FCB4639}"/>
              </a:ext>
            </a:extLst>
          </p:cNvPr>
          <p:cNvPicPr>
            <a:picLocks noChangeAspect="1"/>
          </p:cNvPicPr>
          <p:nvPr/>
        </p:nvPicPr>
        <p:blipFill>
          <a:blip r:embed="rId13"/>
          <a:stretch>
            <a:fillRect/>
          </a:stretch>
        </p:blipFill>
        <p:spPr>
          <a:xfrm>
            <a:off x="5535280" y="2281107"/>
            <a:ext cx="1063697" cy="991914"/>
          </a:xfrm>
          <a:prstGeom prst="ellipse">
            <a:avLst/>
          </a:prstGeom>
        </p:spPr>
      </p:pic>
      <p:sp>
        <p:nvSpPr>
          <p:cNvPr id="38" name="TextBox 37">
            <a:extLst>
              <a:ext uri="{FF2B5EF4-FFF2-40B4-BE49-F238E27FC236}">
                <a16:creationId xmlns:a16="http://schemas.microsoft.com/office/drawing/2014/main" id="{40B4A175-6A61-C122-7A94-5D88FFFD338D}"/>
              </a:ext>
            </a:extLst>
          </p:cNvPr>
          <p:cNvSpPr txBox="1"/>
          <p:nvPr/>
        </p:nvSpPr>
        <p:spPr>
          <a:xfrm>
            <a:off x="2338626" y="2298389"/>
            <a:ext cx="3086100" cy="2308324"/>
          </a:xfrm>
          <a:prstGeom prst="rect">
            <a:avLst/>
          </a:prstGeom>
          <a:solidFill>
            <a:srgbClr val="F58B1D">
              <a:alpha val="20000"/>
            </a:srgbClr>
          </a:solidFill>
        </p:spPr>
        <p:txBody>
          <a:bodyPr wrap="square" rtlCol="0">
            <a:spAutoFit/>
          </a:bodyPr>
          <a:lstStyle/>
          <a:p>
            <a:r>
              <a:rPr lang="en-GB" sz="1200"/>
              <a:t>Use your local and school libraries to find books and other media on your topic of choice.</a:t>
            </a:r>
          </a:p>
          <a:p>
            <a:r>
              <a:rPr lang="en-GB" sz="1200" b="1"/>
              <a:t>Libraries can give you access to some of the following:</a:t>
            </a:r>
          </a:p>
          <a:p>
            <a:pPr marL="171450" indent="-171450">
              <a:buFont typeface="Arial" panose="020B0604020202020204" pitchFamily="34" charset="0"/>
              <a:buChar char="•"/>
            </a:pPr>
            <a:r>
              <a:rPr lang="en-GB" sz="1200"/>
              <a:t>Reference books</a:t>
            </a:r>
          </a:p>
          <a:p>
            <a:pPr marL="171450" indent="-171450">
              <a:buFont typeface="Arial" panose="020B0604020202020204" pitchFamily="34" charset="0"/>
              <a:buChar char="•"/>
            </a:pPr>
            <a:r>
              <a:rPr lang="en-GB" sz="1200"/>
              <a:t>Audiobooks</a:t>
            </a:r>
          </a:p>
          <a:p>
            <a:pPr marL="171450" indent="-171450">
              <a:buFont typeface="Arial" panose="020B0604020202020204" pitchFamily="34" charset="0"/>
              <a:buChar char="•"/>
            </a:pPr>
            <a:r>
              <a:rPr lang="en-GB" sz="1200" err="1"/>
              <a:t>eMagazines</a:t>
            </a:r>
            <a:endParaRPr lang="en-GB" sz="1200"/>
          </a:p>
          <a:p>
            <a:pPr marL="171450" indent="-171450">
              <a:buFont typeface="Arial" panose="020B0604020202020204" pitchFamily="34" charset="0"/>
              <a:buChar char="•"/>
            </a:pPr>
            <a:r>
              <a:rPr lang="en-GB" sz="1200"/>
              <a:t>CDs and DVDs</a:t>
            </a:r>
          </a:p>
          <a:p>
            <a:pPr marL="171450" indent="-171450">
              <a:buFont typeface="Arial" panose="020B0604020202020204" pitchFamily="34" charset="0"/>
              <a:buChar char="•"/>
            </a:pPr>
            <a:r>
              <a:rPr lang="en-GB" sz="1200"/>
              <a:t>Local newspaper archives</a:t>
            </a:r>
          </a:p>
          <a:p>
            <a:pPr marL="171450" indent="-171450">
              <a:buFont typeface="Arial" panose="020B0604020202020204" pitchFamily="34" charset="0"/>
              <a:buChar char="•"/>
            </a:pPr>
            <a:r>
              <a:rPr lang="en-GB" sz="1200"/>
              <a:t>Librarians  - they know how to find information </a:t>
            </a:r>
            <a:r>
              <a:rPr lang="en-GB" sz="1200" b="1"/>
              <a:t>really</a:t>
            </a:r>
            <a:r>
              <a:rPr lang="en-GB" sz="1200"/>
              <a:t> well!</a:t>
            </a:r>
          </a:p>
        </p:txBody>
      </p:sp>
      <p:sp>
        <p:nvSpPr>
          <p:cNvPr id="39" name="TextBox 38">
            <a:extLst>
              <a:ext uri="{FF2B5EF4-FFF2-40B4-BE49-F238E27FC236}">
                <a16:creationId xmlns:a16="http://schemas.microsoft.com/office/drawing/2014/main" id="{6AD8901C-9A89-A520-8308-A3086FFFD92A}"/>
              </a:ext>
            </a:extLst>
          </p:cNvPr>
          <p:cNvSpPr txBox="1"/>
          <p:nvPr/>
        </p:nvSpPr>
        <p:spPr>
          <a:xfrm>
            <a:off x="2351859" y="2320327"/>
            <a:ext cx="3086100" cy="2123658"/>
          </a:xfrm>
          <a:prstGeom prst="rect">
            <a:avLst/>
          </a:prstGeom>
          <a:solidFill>
            <a:srgbClr val="F58B1D">
              <a:alpha val="50196"/>
            </a:srgbClr>
          </a:solidFill>
        </p:spPr>
        <p:txBody>
          <a:bodyPr wrap="square" rtlCol="0">
            <a:spAutoFit/>
          </a:bodyPr>
          <a:lstStyle/>
          <a:p>
            <a:r>
              <a:rPr lang="en-GB" sz="1200"/>
              <a:t>There are people you can speak to or listen to who might be able to help you to learn more about your chosen topic or direct you to helpful resources:</a:t>
            </a:r>
          </a:p>
          <a:p>
            <a:pPr marL="171450" indent="-171450">
              <a:buFont typeface="Arial" panose="020B0604020202020204" pitchFamily="34" charset="0"/>
              <a:buChar char="•"/>
            </a:pPr>
            <a:r>
              <a:rPr lang="en-GB" sz="1200"/>
              <a:t>Podcasts</a:t>
            </a:r>
          </a:p>
          <a:p>
            <a:pPr marL="171450" indent="-171450">
              <a:buFont typeface="Arial" panose="020B0604020202020204" pitchFamily="34" charset="0"/>
              <a:buChar char="•"/>
            </a:pPr>
            <a:r>
              <a:rPr lang="en-GB" sz="1200"/>
              <a:t>Youtubers</a:t>
            </a:r>
          </a:p>
          <a:p>
            <a:pPr marL="171450" indent="-171450">
              <a:buFont typeface="Arial" panose="020B0604020202020204" pitchFamily="34" charset="0"/>
              <a:buChar char="•"/>
            </a:pPr>
            <a:r>
              <a:rPr lang="en-GB" sz="1200"/>
              <a:t>Teachers</a:t>
            </a:r>
          </a:p>
          <a:p>
            <a:pPr marL="171450" indent="-171450">
              <a:buFont typeface="Arial" panose="020B0604020202020204" pitchFamily="34" charset="0"/>
              <a:buChar char="•"/>
            </a:pPr>
            <a:r>
              <a:rPr lang="en-GB" sz="1200"/>
              <a:t>Grandparents/parents </a:t>
            </a:r>
          </a:p>
          <a:p>
            <a:pPr marL="171450" indent="-171450">
              <a:buFont typeface="Arial" panose="020B0604020202020204" pitchFamily="34" charset="0"/>
              <a:buChar char="•"/>
            </a:pPr>
            <a:r>
              <a:rPr lang="en-GB" sz="1200"/>
              <a:t>Coaches/tutors</a:t>
            </a:r>
          </a:p>
          <a:p>
            <a:r>
              <a:rPr lang="en-GB" sz="1200" i="1"/>
              <a:t>Be wary of online sources of information  - are they experts, or do they just think they are?</a:t>
            </a:r>
          </a:p>
        </p:txBody>
      </p:sp>
      <p:sp>
        <p:nvSpPr>
          <p:cNvPr id="40" name="TextBox 39">
            <a:extLst>
              <a:ext uri="{FF2B5EF4-FFF2-40B4-BE49-F238E27FC236}">
                <a16:creationId xmlns:a16="http://schemas.microsoft.com/office/drawing/2014/main" id="{58E24C97-04A3-1FEE-4900-8778F18C45AC}"/>
              </a:ext>
            </a:extLst>
          </p:cNvPr>
          <p:cNvSpPr txBox="1"/>
          <p:nvPr/>
        </p:nvSpPr>
        <p:spPr>
          <a:xfrm>
            <a:off x="2338626" y="2292473"/>
            <a:ext cx="3086100" cy="1938992"/>
          </a:xfrm>
          <a:prstGeom prst="rect">
            <a:avLst/>
          </a:prstGeom>
          <a:solidFill>
            <a:srgbClr val="F58B1D">
              <a:alpha val="74902"/>
            </a:srgbClr>
          </a:solidFill>
        </p:spPr>
        <p:txBody>
          <a:bodyPr wrap="square" rtlCol="0">
            <a:spAutoFit/>
          </a:bodyPr>
          <a:lstStyle/>
          <a:p>
            <a:r>
              <a:rPr lang="en-GB" sz="1200"/>
              <a:t>You could think about places you have been, that you could visit, or that do a virtual visit. Places that could teach you more about your chosen topic might be:</a:t>
            </a:r>
          </a:p>
          <a:p>
            <a:pPr marL="171450" indent="-171450">
              <a:buFont typeface="Arial" panose="020B0604020202020204" pitchFamily="34" charset="0"/>
              <a:buChar char="•"/>
            </a:pPr>
            <a:r>
              <a:rPr lang="en-GB" sz="1200"/>
              <a:t>Museums</a:t>
            </a:r>
          </a:p>
          <a:p>
            <a:pPr marL="171450" indent="-171450">
              <a:buFont typeface="Arial" panose="020B0604020202020204" pitchFamily="34" charset="0"/>
              <a:buChar char="•"/>
            </a:pPr>
            <a:r>
              <a:rPr lang="en-GB" sz="1200"/>
              <a:t>Art Galleries</a:t>
            </a:r>
          </a:p>
          <a:p>
            <a:pPr marL="171450" indent="-171450">
              <a:buFont typeface="Arial" panose="020B0604020202020204" pitchFamily="34" charset="0"/>
              <a:buChar char="•"/>
            </a:pPr>
            <a:r>
              <a:rPr lang="en-GB" sz="1200"/>
              <a:t>Castles/heritage sites</a:t>
            </a:r>
          </a:p>
          <a:p>
            <a:pPr marL="171450" indent="-171450">
              <a:buFont typeface="Arial" panose="020B0604020202020204" pitchFamily="34" charset="0"/>
              <a:buChar char="•"/>
            </a:pPr>
            <a:r>
              <a:rPr lang="en-GB" sz="1200"/>
              <a:t>Zoos</a:t>
            </a:r>
          </a:p>
          <a:p>
            <a:pPr marL="171450" indent="-171450">
              <a:buFont typeface="Arial" panose="020B0604020202020204" pitchFamily="34" charset="0"/>
              <a:buChar char="•"/>
            </a:pPr>
            <a:r>
              <a:rPr lang="en-GB" sz="1200"/>
              <a:t>Science centres</a:t>
            </a:r>
          </a:p>
          <a:p>
            <a:pPr marL="171450" indent="-171450">
              <a:buFont typeface="Arial" panose="020B0604020202020204" pitchFamily="34" charset="0"/>
              <a:buChar char="•"/>
            </a:pPr>
            <a:r>
              <a:rPr lang="en-GB" sz="1200"/>
              <a:t>Local clubs and groups</a:t>
            </a:r>
          </a:p>
        </p:txBody>
      </p:sp>
      <p:sp>
        <p:nvSpPr>
          <p:cNvPr id="41" name="TextBox 40">
            <a:extLst>
              <a:ext uri="{FF2B5EF4-FFF2-40B4-BE49-F238E27FC236}">
                <a16:creationId xmlns:a16="http://schemas.microsoft.com/office/drawing/2014/main" id="{CC43E8BD-29A3-2D4E-4BE4-3244E7FEDDF1}"/>
              </a:ext>
            </a:extLst>
          </p:cNvPr>
          <p:cNvSpPr txBox="1"/>
          <p:nvPr/>
        </p:nvSpPr>
        <p:spPr>
          <a:xfrm>
            <a:off x="1369169" y="2298389"/>
            <a:ext cx="4068790" cy="3785652"/>
          </a:xfrm>
          <a:prstGeom prst="rect">
            <a:avLst/>
          </a:prstGeom>
          <a:solidFill>
            <a:srgbClr val="F58B1D"/>
          </a:solidFill>
        </p:spPr>
        <p:txBody>
          <a:bodyPr wrap="square" rtlCol="0">
            <a:spAutoFit/>
          </a:bodyPr>
          <a:lstStyle/>
          <a:p>
            <a:r>
              <a:rPr lang="en-GB" sz="1200"/>
              <a:t>Documentaries can be a great source of additional information. Netflix, BBC, National Geographic, Disney+ have some great examples.  Consider:</a:t>
            </a:r>
          </a:p>
          <a:p>
            <a:endParaRPr lang="en-GB" sz="1200"/>
          </a:p>
          <a:p>
            <a:r>
              <a:rPr lang="en-GB" sz="1200" b="1" i="1"/>
              <a:t>Pros</a:t>
            </a:r>
            <a:r>
              <a:rPr lang="en-GB" sz="1200"/>
              <a:t>: </a:t>
            </a:r>
          </a:p>
          <a:p>
            <a:r>
              <a:rPr lang="en-GB" sz="1200"/>
              <a:t>1. Documentaries can provide a lot of information in a short amount of time. </a:t>
            </a:r>
          </a:p>
          <a:p>
            <a:r>
              <a:rPr lang="en-GB" sz="1200"/>
              <a:t>2. They often feature interviews with experts and people who have experienced the topic first-hand, which can give you a more complete understanding of the subject. </a:t>
            </a:r>
          </a:p>
          <a:p>
            <a:r>
              <a:rPr lang="en-GB" sz="1200"/>
              <a:t>3. Documentaries can be entertaining and engaging, making it easier to stay focused on the topic. </a:t>
            </a:r>
          </a:p>
          <a:p>
            <a:r>
              <a:rPr lang="en-GB" sz="1200" b="1" i="1"/>
              <a:t>Cons: </a:t>
            </a:r>
          </a:p>
          <a:p>
            <a:r>
              <a:rPr lang="en-GB" sz="1200"/>
              <a:t>1. Documentaries can be biased, so it's important to look for multiple sources of information to get a more balanced view. </a:t>
            </a:r>
          </a:p>
          <a:p>
            <a:r>
              <a:rPr lang="en-GB" sz="1200"/>
              <a:t>2. Documentaries can be outdated, so it's important to make sure the information is still relevant. </a:t>
            </a:r>
          </a:p>
          <a:p>
            <a:r>
              <a:rPr lang="en-GB" sz="1200"/>
              <a:t>3. Documentaries can be long and complex, so it's important to take breaks and focus on the most important points.</a:t>
            </a:r>
          </a:p>
          <a:p>
            <a:endParaRPr lang="en-GB" sz="1200"/>
          </a:p>
        </p:txBody>
      </p:sp>
      <p:pic>
        <p:nvPicPr>
          <p:cNvPr id="7" name="Picture 6">
            <a:extLst>
              <a:ext uri="{FF2B5EF4-FFF2-40B4-BE49-F238E27FC236}">
                <a16:creationId xmlns:a16="http://schemas.microsoft.com/office/drawing/2014/main" id="{B701E6D5-B98E-76F0-5AF0-0A3289503755}"/>
              </a:ext>
            </a:extLst>
          </p:cNvPr>
          <p:cNvPicPr>
            <a:picLocks noChangeAspect="1"/>
          </p:cNvPicPr>
          <p:nvPr/>
        </p:nvPicPr>
        <p:blipFill>
          <a:blip r:embed="rId14"/>
          <a:stretch>
            <a:fillRect/>
          </a:stretch>
        </p:blipFill>
        <p:spPr>
          <a:xfrm>
            <a:off x="8520113" y="6238154"/>
            <a:ext cx="485775" cy="523875"/>
          </a:xfrm>
          <a:prstGeom prst="rect">
            <a:avLst/>
          </a:prstGeom>
        </p:spPr>
      </p:pic>
      <p:sp>
        <p:nvSpPr>
          <p:cNvPr id="9" name="Footer Placeholder 3">
            <a:extLst>
              <a:ext uri="{FF2B5EF4-FFF2-40B4-BE49-F238E27FC236}">
                <a16:creationId xmlns:a16="http://schemas.microsoft.com/office/drawing/2014/main" id="{DC07ACE1-31B6-E175-5ED7-D0B0DA494BD4}"/>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4067739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3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39"/>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37"/>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25"/>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27"/>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29"/>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3"/>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1" nodeType="clickEffect">
                                  <p:stCondLst>
                                    <p:cond delay="0"/>
                                  </p:stCondLst>
                                  <p:childTnLst>
                                    <p:set>
                                      <p:cBhvr>
                                        <p:cTn id="62" dur="1" fill="hold">
                                          <p:stCondLst>
                                            <p:cond delay="0"/>
                                          </p:stCondLst>
                                        </p:cTn>
                                        <p:tgtEl>
                                          <p:spTgt spid="40"/>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nodeType="clickEffect">
                                  <p:stCondLst>
                                    <p:cond delay="0"/>
                                  </p:stCondLst>
                                  <p:childTnLst>
                                    <p:set>
                                      <p:cBhvr>
                                        <p:cTn id="66" dur="1" fill="hold">
                                          <p:stCondLst>
                                            <p:cond delay="0"/>
                                          </p:stCondLst>
                                        </p:cTn>
                                        <p:tgtEl>
                                          <p:spTgt spid="19"/>
                                        </p:tgtEl>
                                        <p:attrNameLst>
                                          <p:attrName>style.visibility</p:attrName>
                                        </p:attrNameLst>
                                      </p:cBhvr>
                                      <p:to>
                                        <p:strVal val="hidden"/>
                                      </p:to>
                                    </p:set>
                                  </p:childTnLst>
                                </p:cTn>
                              </p:par>
                              <p:par>
                                <p:cTn id="67" presetID="1" presetClass="exit" presetSubtype="0" fill="hold" nodeType="withEffect">
                                  <p:stCondLst>
                                    <p:cond delay="0"/>
                                  </p:stCondLst>
                                  <p:childTnLst>
                                    <p:set>
                                      <p:cBhvr>
                                        <p:cTn id="68" dur="1" fill="hold">
                                          <p:stCondLst>
                                            <p:cond delay="0"/>
                                          </p:stCondLst>
                                        </p:cTn>
                                        <p:tgtEl>
                                          <p:spTgt spid="23"/>
                                        </p:tgtEl>
                                        <p:attrNameLst>
                                          <p:attrName>style.visibility</p:attrName>
                                        </p:attrNameLst>
                                      </p:cBhvr>
                                      <p:to>
                                        <p:strVal val="hidden"/>
                                      </p:to>
                                    </p:set>
                                  </p:childTnLst>
                                </p:cTn>
                              </p:par>
                              <p:par>
                                <p:cTn id="69" presetID="1" presetClass="exit" presetSubtype="0" fill="hold" nodeType="withEffect">
                                  <p:stCondLst>
                                    <p:cond delay="0"/>
                                  </p:stCondLst>
                                  <p:childTnLst>
                                    <p:set>
                                      <p:cBhvr>
                                        <p:cTn id="70" dur="1" fill="hold">
                                          <p:stCondLst>
                                            <p:cond delay="0"/>
                                          </p:stCondLst>
                                        </p:cTn>
                                        <p:tgtEl>
                                          <p:spTgt spid="21"/>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35"/>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3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40" grpId="0" animBg="1"/>
      <p:bldP spid="40" grpId="1" animBg="1"/>
      <p:bldP spid="4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BA66A968-B497-01CB-CB51-67632AE8BF57}"/>
              </a:ext>
            </a:extLst>
          </p:cNvPr>
          <p:cNvPicPr>
            <a:picLocks noChangeAspect="1"/>
          </p:cNvPicPr>
          <p:nvPr/>
        </p:nvPicPr>
        <p:blipFill>
          <a:blip r:embed="rId3"/>
          <a:stretch>
            <a:fillRect/>
          </a:stretch>
        </p:blipFill>
        <p:spPr>
          <a:xfrm rot="20686169" flipH="1">
            <a:off x="7331739" y="4978587"/>
            <a:ext cx="1166581" cy="1092956"/>
          </a:xfrm>
          <a:prstGeom prst="rect">
            <a:avLst/>
          </a:prstGeom>
        </p:spPr>
      </p:pic>
      <p:sp>
        <p:nvSpPr>
          <p:cNvPr id="2" name="Date Placeholder 1">
            <a:extLst>
              <a:ext uri="{FF2B5EF4-FFF2-40B4-BE49-F238E27FC236}">
                <a16:creationId xmlns:a16="http://schemas.microsoft.com/office/drawing/2014/main" id="{FBCF22DC-FB63-E719-5929-198EFF487C4D}"/>
              </a:ext>
            </a:extLst>
          </p:cNvPr>
          <p:cNvSpPr>
            <a:spLocks noGrp="1"/>
          </p:cNvSpPr>
          <p:nvPr>
            <p:ph type="dt" sz="half" idx="10"/>
          </p:nvPr>
        </p:nvSpPr>
        <p:spPr/>
        <p:txBody>
          <a:bodyPr/>
          <a:lstStyle/>
          <a:p>
            <a:fld id="{1C069E2A-FF64-405D-B8F7-0D78F0B1F60D}" type="datetime1">
              <a:rPr lang="en-GB" smtClean="0"/>
              <a:t>02/03/2026</a:t>
            </a:fld>
            <a:endParaRPr lang="en-GB"/>
          </a:p>
        </p:txBody>
      </p:sp>
      <p:sp>
        <p:nvSpPr>
          <p:cNvPr id="5" name="Slide Number Placeholder 4">
            <a:extLst>
              <a:ext uri="{FF2B5EF4-FFF2-40B4-BE49-F238E27FC236}">
                <a16:creationId xmlns:a16="http://schemas.microsoft.com/office/drawing/2014/main" id="{4E9C44BB-BB7E-8C83-5B34-69A15BC93E34}"/>
              </a:ext>
            </a:extLst>
          </p:cNvPr>
          <p:cNvSpPr>
            <a:spLocks noGrp="1"/>
          </p:cNvSpPr>
          <p:nvPr>
            <p:ph type="sldNum" sz="quarter" idx="12"/>
          </p:nvPr>
        </p:nvSpPr>
        <p:spPr/>
        <p:txBody>
          <a:bodyPr/>
          <a:lstStyle/>
          <a:p>
            <a:fld id="{EFC07C4F-4DD7-4452-9CBE-7B4BC77324C7}" type="slidenum">
              <a:rPr lang="en-GB" smtClean="0"/>
              <a:t>15</a:t>
            </a:fld>
            <a:endParaRPr lang="en-GB"/>
          </a:p>
        </p:txBody>
      </p:sp>
      <p:sp>
        <p:nvSpPr>
          <p:cNvPr id="6" name="Title 1">
            <a:extLst>
              <a:ext uri="{FF2B5EF4-FFF2-40B4-BE49-F238E27FC236}">
                <a16:creationId xmlns:a16="http://schemas.microsoft.com/office/drawing/2014/main" id="{440FFEFE-DD8F-DF67-3BDD-D4BE9C5A4015}"/>
              </a:ext>
            </a:extLst>
          </p:cNvPr>
          <p:cNvSpPr txBox="1">
            <a:spLocks/>
          </p:cNvSpPr>
          <p:nvPr/>
        </p:nvSpPr>
        <p:spPr>
          <a:xfrm>
            <a:off x="361762" y="1201343"/>
            <a:ext cx="8433320" cy="544864"/>
          </a:xfrm>
          <a:prstGeom prst="rect">
            <a:avLst/>
          </a:prstGeom>
          <a:solidFill>
            <a:srgbClr val="F58B1D"/>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i="1" dirty="0">
                <a:latin typeface="+mn-lt"/>
              </a:rPr>
              <a:t>Stage 2: Locate and explore</a:t>
            </a:r>
            <a:endParaRPr lang="en-US" sz="3200" b="1" i="1" dirty="0">
              <a:latin typeface="+mn-lt"/>
              <a:ea typeface="Calibri"/>
              <a:cs typeface="Calibri"/>
            </a:endParaRPr>
          </a:p>
        </p:txBody>
      </p:sp>
      <p:pic>
        <p:nvPicPr>
          <p:cNvPr id="15" name="Picture 14">
            <a:extLst>
              <a:ext uri="{FF2B5EF4-FFF2-40B4-BE49-F238E27FC236}">
                <a16:creationId xmlns:a16="http://schemas.microsoft.com/office/drawing/2014/main" id="{7DF2B93B-1112-8FD3-C431-A841292837DC}"/>
              </a:ext>
            </a:extLst>
          </p:cNvPr>
          <p:cNvPicPr>
            <a:picLocks noChangeAspect="1"/>
          </p:cNvPicPr>
          <p:nvPr/>
        </p:nvPicPr>
        <p:blipFill>
          <a:blip r:embed="rId4"/>
          <a:stretch>
            <a:fillRect/>
          </a:stretch>
        </p:blipFill>
        <p:spPr>
          <a:xfrm>
            <a:off x="7060085" y="3146371"/>
            <a:ext cx="1491580" cy="1634253"/>
          </a:xfrm>
          <a:prstGeom prst="rect">
            <a:avLst/>
          </a:prstGeom>
        </p:spPr>
      </p:pic>
      <p:sp>
        <p:nvSpPr>
          <p:cNvPr id="16" name="Rectangle 15">
            <a:extLst>
              <a:ext uri="{FF2B5EF4-FFF2-40B4-BE49-F238E27FC236}">
                <a16:creationId xmlns:a16="http://schemas.microsoft.com/office/drawing/2014/main" id="{40BDB570-A2DC-E127-FB67-427DC80A9A77}"/>
              </a:ext>
            </a:extLst>
          </p:cNvPr>
          <p:cNvSpPr/>
          <p:nvPr/>
        </p:nvSpPr>
        <p:spPr>
          <a:xfrm>
            <a:off x="361761" y="3212757"/>
            <a:ext cx="6434454" cy="1421027"/>
          </a:xfrm>
          <a:prstGeom prst="rect">
            <a:avLst/>
          </a:prstGeom>
          <a:solidFill>
            <a:srgbClr val="E8F1A5"/>
          </a:solidFill>
        </p:spPr>
        <p:style>
          <a:lnRef idx="2">
            <a:schemeClr val="dk1"/>
          </a:lnRef>
          <a:fillRef idx="1">
            <a:schemeClr val="lt1"/>
          </a:fillRef>
          <a:effectRef idx="0">
            <a:schemeClr val="dk1"/>
          </a:effectRef>
          <a:fontRef idx="minor">
            <a:schemeClr val="dk1"/>
          </a:fontRef>
        </p:style>
        <p:txBody>
          <a:bodyPr rtlCol="0" anchor="ctr"/>
          <a:lstStyle/>
          <a:p>
            <a:r>
              <a:rPr lang="en-GB" sz="1400" b="1" i="1"/>
              <a:t>Skimming</a:t>
            </a:r>
            <a:r>
              <a:rPr lang="en-GB" sz="1400"/>
              <a:t> is when you quickly read through a text to get the main ideas. To do this, you should:</a:t>
            </a:r>
          </a:p>
          <a:p>
            <a:pPr marL="285750" indent="-285750">
              <a:buFont typeface="Arial" panose="020B0604020202020204" pitchFamily="34" charset="0"/>
              <a:buChar char="•"/>
            </a:pPr>
            <a:r>
              <a:rPr lang="en-GB" sz="1400"/>
              <a:t>look at the </a:t>
            </a:r>
            <a:r>
              <a:rPr lang="en-GB" sz="1400" b="1"/>
              <a:t>headings, subheadings, </a:t>
            </a:r>
            <a:r>
              <a:rPr lang="en-GB" sz="1400"/>
              <a:t>and any </a:t>
            </a:r>
            <a:r>
              <a:rPr lang="en-GB" sz="1400" b="1"/>
              <a:t>bolded words</a:t>
            </a:r>
            <a:r>
              <a:rPr lang="en-GB" sz="1400"/>
              <a:t>. </a:t>
            </a:r>
          </a:p>
          <a:p>
            <a:pPr marL="285750" indent="-285750">
              <a:buFont typeface="Arial" panose="020B0604020202020204" pitchFamily="34" charset="0"/>
              <a:buChar char="•"/>
            </a:pPr>
            <a:r>
              <a:rPr lang="en-GB" sz="1400"/>
              <a:t>look at the first and last sentences of each paragraph. </a:t>
            </a:r>
          </a:p>
          <a:p>
            <a:r>
              <a:rPr lang="en-GB" sz="1400"/>
              <a:t>This will help you get a general understanding of the text without having to read every single word.</a:t>
            </a:r>
          </a:p>
        </p:txBody>
      </p:sp>
      <p:sp>
        <p:nvSpPr>
          <p:cNvPr id="10" name="TextBox 9">
            <a:extLst>
              <a:ext uri="{FF2B5EF4-FFF2-40B4-BE49-F238E27FC236}">
                <a16:creationId xmlns:a16="http://schemas.microsoft.com/office/drawing/2014/main" id="{0F0C994F-B6AD-B4CD-D820-8C4F59151B3D}"/>
              </a:ext>
            </a:extLst>
          </p:cNvPr>
          <p:cNvSpPr txBox="1"/>
          <p:nvPr/>
        </p:nvSpPr>
        <p:spPr>
          <a:xfrm>
            <a:off x="361761" y="2347864"/>
            <a:ext cx="6434454" cy="1169551"/>
          </a:xfrm>
          <a:prstGeom prst="rect">
            <a:avLst/>
          </a:prstGeom>
          <a:noFill/>
        </p:spPr>
        <p:txBody>
          <a:bodyPr wrap="square">
            <a:spAutoFit/>
          </a:bodyPr>
          <a:lstStyle/>
          <a:p>
            <a:r>
              <a:rPr lang="en-GB" sz="1400"/>
              <a:t>Skimming and scanning are two important reading strategies that can help you quickly find information when researching a topic. These are especially important for research you undertake in books and online. </a:t>
            </a:r>
          </a:p>
          <a:p>
            <a:endParaRPr lang="en-GB" sz="1400"/>
          </a:p>
          <a:p>
            <a:endParaRPr lang="en-GB" sz="1400"/>
          </a:p>
        </p:txBody>
      </p:sp>
      <p:sp>
        <p:nvSpPr>
          <p:cNvPr id="11" name="TextBox 10">
            <a:extLst>
              <a:ext uri="{FF2B5EF4-FFF2-40B4-BE49-F238E27FC236}">
                <a16:creationId xmlns:a16="http://schemas.microsoft.com/office/drawing/2014/main" id="{6FAB2F84-F306-3E86-0241-8A51013E6212}"/>
              </a:ext>
            </a:extLst>
          </p:cNvPr>
          <p:cNvSpPr txBox="1"/>
          <p:nvPr/>
        </p:nvSpPr>
        <p:spPr>
          <a:xfrm>
            <a:off x="361761" y="1915297"/>
            <a:ext cx="5013427" cy="369332"/>
          </a:xfrm>
          <a:prstGeom prst="rect">
            <a:avLst/>
          </a:prstGeom>
          <a:noFill/>
        </p:spPr>
        <p:txBody>
          <a:bodyPr wrap="square" rtlCol="0">
            <a:spAutoFit/>
          </a:bodyPr>
          <a:lstStyle/>
          <a:p>
            <a:r>
              <a:rPr lang="en-GB" b="1" i="1"/>
              <a:t>Skimming and Scanning for Information</a:t>
            </a:r>
          </a:p>
        </p:txBody>
      </p:sp>
      <p:sp>
        <p:nvSpPr>
          <p:cNvPr id="17" name="Rectangle 16">
            <a:extLst>
              <a:ext uri="{FF2B5EF4-FFF2-40B4-BE49-F238E27FC236}">
                <a16:creationId xmlns:a16="http://schemas.microsoft.com/office/drawing/2014/main" id="{9457BEB3-7441-1C6E-B012-EB464E8BBE42}"/>
              </a:ext>
            </a:extLst>
          </p:cNvPr>
          <p:cNvSpPr/>
          <p:nvPr/>
        </p:nvSpPr>
        <p:spPr>
          <a:xfrm>
            <a:off x="361761" y="4784554"/>
            <a:ext cx="6434454" cy="1421027"/>
          </a:xfrm>
          <a:prstGeom prst="rect">
            <a:avLst/>
          </a:prstGeom>
          <a:solidFill>
            <a:srgbClr val="FCD107">
              <a:alpha val="20000"/>
            </a:srgbClr>
          </a:solidFill>
        </p:spPr>
        <p:style>
          <a:lnRef idx="2">
            <a:schemeClr val="dk1"/>
          </a:lnRef>
          <a:fillRef idx="1">
            <a:schemeClr val="lt1"/>
          </a:fillRef>
          <a:effectRef idx="0">
            <a:schemeClr val="dk1"/>
          </a:effectRef>
          <a:fontRef idx="minor">
            <a:schemeClr val="dk1"/>
          </a:fontRef>
        </p:style>
        <p:txBody>
          <a:bodyPr rtlCol="0" anchor="ctr"/>
          <a:lstStyle/>
          <a:p>
            <a:r>
              <a:rPr lang="en-GB" sz="1400" b="1" i="1"/>
              <a:t>Scanning </a:t>
            </a:r>
            <a:r>
              <a:rPr lang="en-GB" sz="1400"/>
              <a:t>is when you look for specific information in a text. To do this, you should:</a:t>
            </a:r>
          </a:p>
          <a:p>
            <a:pPr marL="285750" indent="-285750">
              <a:buFont typeface="Arial" panose="020B0604020202020204" pitchFamily="34" charset="0"/>
              <a:buChar char="•"/>
            </a:pPr>
            <a:r>
              <a:rPr lang="en-GB" sz="1400"/>
              <a:t>use </a:t>
            </a:r>
            <a:r>
              <a:rPr lang="en-GB" sz="1400" b="1"/>
              <a:t>keywords</a:t>
            </a:r>
            <a:r>
              <a:rPr lang="en-GB" sz="1400"/>
              <a:t> that are related to the topic you are researching. For example, if you are researching karate, you should look for words like “karate”, “martial arts”, and “self-defence”. </a:t>
            </a:r>
          </a:p>
          <a:p>
            <a:r>
              <a:rPr lang="en-GB" sz="1400"/>
              <a:t>This will help you quickly find the information you need without having to read through the entire text.</a:t>
            </a:r>
          </a:p>
        </p:txBody>
      </p:sp>
      <p:pic>
        <p:nvPicPr>
          <p:cNvPr id="4" name="Picture 3">
            <a:extLst>
              <a:ext uri="{FF2B5EF4-FFF2-40B4-BE49-F238E27FC236}">
                <a16:creationId xmlns:a16="http://schemas.microsoft.com/office/drawing/2014/main" id="{C90BD7DB-368D-32DE-AE08-24356AA022C8}"/>
              </a:ext>
            </a:extLst>
          </p:cNvPr>
          <p:cNvPicPr>
            <a:picLocks noChangeAspect="1"/>
          </p:cNvPicPr>
          <p:nvPr/>
        </p:nvPicPr>
        <p:blipFill>
          <a:blip r:embed="rId5"/>
          <a:stretch>
            <a:fillRect/>
          </a:stretch>
        </p:blipFill>
        <p:spPr>
          <a:xfrm>
            <a:off x="8554749" y="6180427"/>
            <a:ext cx="485775" cy="523875"/>
          </a:xfrm>
          <a:prstGeom prst="rect">
            <a:avLst/>
          </a:prstGeom>
        </p:spPr>
      </p:pic>
      <p:sp>
        <p:nvSpPr>
          <p:cNvPr id="7" name="Footer Placeholder 3">
            <a:extLst>
              <a:ext uri="{FF2B5EF4-FFF2-40B4-BE49-F238E27FC236}">
                <a16:creationId xmlns:a16="http://schemas.microsoft.com/office/drawing/2014/main" id="{A3EB4F09-A0F8-0234-802F-9B0D8546BEA2}"/>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19063688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CF22DC-FB63-E719-5929-198EFF487C4D}"/>
              </a:ext>
            </a:extLst>
          </p:cNvPr>
          <p:cNvSpPr>
            <a:spLocks noGrp="1"/>
          </p:cNvSpPr>
          <p:nvPr>
            <p:ph type="dt" sz="half" idx="10"/>
          </p:nvPr>
        </p:nvSpPr>
        <p:spPr/>
        <p:txBody>
          <a:bodyPr/>
          <a:lstStyle/>
          <a:p>
            <a:fld id="{63342982-DD16-4435-8DA4-9E89E8D8032E}" type="datetime1">
              <a:rPr lang="en-GB" smtClean="0"/>
              <a:t>02/03/2026</a:t>
            </a:fld>
            <a:endParaRPr lang="en-GB"/>
          </a:p>
        </p:txBody>
      </p:sp>
      <p:sp>
        <p:nvSpPr>
          <p:cNvPr id="5" name="Slide Number Placeholder 4">
            <a:extLst>
              <a:ext uri="{FF2B5EF4-FFF2-40B4-BE49-F238E27FC236}">
                <a16:creationId xmlns:a16="http://schemas.microsoft.com/office/drawing/2014/main" id="{4E9C44BB-BB7E-8C83-5B34-69A15BC93E34}"/>
              </a:ext>
            </a:extLst>
          </p:cNvPr>
          <p:cNvSpPr>
            <a:spLocks noGrp="1"/>
          </p:cNvSpPr>
          <p:nvPr>
            <p:ph type="sldNum" sz="quarter" idx="12"/>
          </p:nvPr>
        </p:nvSpPr>
        <p:spPr/>
        <p:txBody>
          <a:bodyPr/>
          <a:lstStyle/>
          <a:p>
            <a:fld id="{EFC07C4F-4DD7-4452-9CBE-7B4BC77324C7}" type="slidenum">
              <a:rPr lang="en-GB" smtClean="0"/>
              <a:t>16</a:t>
            </a:fld>
            <a:endParaRPr lang="en-GB"/>
          </a:p>
        </p:txBody>
      </p:sp>
      <p:sp>
        <p:nvSpPr>
          <p:cNvPr id="6" name="Title 1">
            <a:extLst>
              <a:ext uri="{FF2B5EF4-FFF2-40B4-BE49-F238E27FC236}">
                <a16:creationId xmlns:a16="http://schemas.microsoft.com/office/drawing/2014/main" id="{440FFEFE-DD8F-DF67-3BDD-D4BE9C5A4015}"/>
              </a:ext>
            </a:extLst>
          </p:cNvPr>
          <p:cNvSpPr txBox="1">
            <a:spLocks/>
          </p:cNvSpPr>
          <p:nvPr/>
        </p:nvSpPr>
        <p:spPr>
          <a:xfrm>
            <a:off x="361762" y="1201343"/>
            <a:ext cx="8433320" cy="544864"/>
          </a:xfrm>
          <a:prstGeom prst="rect">
            <a:avLst/>
          </a:prstGeom>
          <a:solidFill>
            <a:srgbClr val="F58B1D"/>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i="1">
                <a:latin typeface="+mn-lt"/>
              </a:rPr>
              <a:t>Stage 2: Locate and explore</a:t>
            </a:r>
            <a:endParaRPr lang="en-US" sz="3200" b="1" i="1">
              <a:latin typeface="+mn-lt"/>
              <a:ea typeface="Calibri"/>
              <a:cs typeface="Calibri"/>
            </a:endParaRPr>
          </a:p>
        </p:txBody>
      </p:sp>
      <p:sp>
        <p:nvSpPr>
          <p:cNvPr id="11" name="TextBox 10">
            <a:extLst>
              <a:ext uri="{FF2B5EF4-FFF2-40B4-BE49-F238E27FC236}">
                <a16:creationId xmlns:a16="http://schemas.microsoft.com/office/drawing/2014/main" id="{6FAB2F84-F306-3E86-0241-8A51013E6212}"/>
              </a:ext>
            </a:extLst>
          </p:cNvPr>
          <p:cNvSpPr txBox="1"/>
          <p:nvPr/>
        </p:nvSpPr>
        <p:spPr>
          <a:xfrm>
            <a:off x="361761" y="1915297"/>
            <a:ext cx="5013427" cy="369332"/>
          </a:xfrm>
          <a:prstGeom prst="rect">
            <a:avLst/>
          </a:prstGeom>
          <a:noFill/>
        </p:spPr>
        <p:txBody>
          <a:bodyPr wrap="square" rtlCol="0">
            <a:spAutoFit/>
          </a:bodyPr>
          <a:lstStyle/>
          <a:p>
            <a:r>
              <a:rPr lang="en-GB" b="1" i="1"/>
              <a:t>Skimming and Scanning for Information: Practise</a:t>
            </a:r>
          </a:p>
        </p:txBody>
      </p:sp>
      <p:sp>
        <p:nvSpPr>
          <p:cNvPr id="4" name="Rectangle 3">
            <a:extLst>
              <a:ext uri="{FF2B5EF4-FFF2-40B4-BE49-F238E27FC236}">
                <a16:creationId xmlns:a16="http://schemas.microsoft.com/office/drawing/2014/main" id="{6BEABB3E-9958-4DA7-1414-A766A9493E3C}"/>
              </a:ext>
            </a:extLst>
          </p:cNvPr>
          <p:cNvSpPr/>
          <p:nvPr/>
        </p:nvSpPr>
        <p:spPr>
          <a:xfrm>
            <a:off x="484433" y="2284629"/>
            <a:ext cx="5013427" cy="940485"/>
          </a:xfrm>
          <a:prstGeom prst="rect">
            <a:avLst/>
          </a:prstGeom>
          <a:solidFill>
            <a:srgbClr val="E8F1A5"/>
          </a:solidFill>
        </p:spPr>
        <p:style>
          <a:lnRef idx="2">
            <a:schemeClr val="dk1"/>
          </a:lnRef>
          <a:fillRef idx="1">
            <a:schemeClr val="lt1"/>
          </a:fillRef>
          <a:effectRef idx="0">
            <a:schemeClr val="dk1"/>
          </a:effectRef>
          <a:fontRef idx="minor">
            <a:schemeClr val="dk1"/>
          </a:fontRef>
        </p:style>
        <p:txBody>
          <a:bodyPr rtlCol="0" anchor="ctr"/>
          <a:lstStyle/>
          <a:p>
            <a:r>
              <a:rPr lang="en-GB" sz="1200" b="1" i="1"/>
              <a:t>Skimming</a:t>
            </a:r>
            <a:r>
              <a:rPr lang="en-GB" sz="1200"/>
              <a:t> is when you quickly read through a text to get the main ideas. To do this, you should:</a:t>
            </a:r>
          </a:p>
          <a:p>
            <a:pPr marL="285750" indent="-285750">
              <a:buFont typeface="Arial" panose="020B0604020202020204" pitchFamily="34" charset="0"/>
              <a:buChar char="•"/>
            </a:pPr>
            <a:r>
              <a:rPr lang="en-GB" sz="1200"/>
              <a:t>look at the </a:t>
            </a:r>
            <a:r>
              <a:rPr lang="en-GB" sz="1200" b="1"/>
              <a:t>headings, subheadings, </a:t>
            </a:r>
            <a:r>
              <a:rPr lang="en-GB" sz="1200"/>
              <a:t>and any </a:t>
            </a:r>
            <a:r>
              <a:rPr lang="en-GB" sz="1200" b="1"/>
              <a:t>bolded words</a:t>
            </a:r>
            <a:r>
              <a:rPr lang="en-GB" sz="1200"/>
              <a:t>. </a:t>
            </a:r>
          </a:p>
          <a:p>
            <a:pPr marL="285750" indent="-285750">
              <a:buFont typeface="Arial" panose="020B0604020202020204" pitchFamily="34" charset="0"/>
              <a:buChar char="•"/>
            </a:pPr>
            <a:r>
              <a:rPr lang="en-GB" sz="1200"/>
              <a:t>look at the first and last sentences of each paragraph. </a:t>
            </a:r>
          </a:p>
        </p:txBody>
      </p:sp>
      <p:sp>
        <p:nvSpPr>
          <p:cNvPr id="9" name="Oval 33">
            <a:extLst>
              <a:ext uri="{FF2B5EF4-FFF2-40B4-BE49-F238E27FC236}">
                <a16:creationId xmlns:a16="http://schemas.microsoft.com/office/drawing/2014/main" id="{66C12932-4985-50AA-F0F1-AF9A760E3355}"/>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End</a:t>
            </a:r>
          </a:p>
        </p:txBody>
      </p:sp>
      <p:sp>
        <p:nvSpPr>
          <p:cNvPr id="10" name="Oval 32">
            <a:extLst>
              <a:ext uri="{FF2B5EF4-FFF2-40B4-BE49-F238E27FC236}">
                <a16:creationId xmlns:a16="http://schemas.microsoft.com/office/drawing/2014/main" id="{B3D4CE0E-431A-4BA5-84C8-0BB8A01E7B1B}"/>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a:t>
            </a:r>
          </a:p>
        </p:txBody>
      </p:sp>
      <p:sp>
        <p:nvSpPr>
          <p:cNvPr id="12" name="Oval 31">
            <a:extLst>
              <a:ext uri="{FF2B5EF4-FFF2-40B4-BE49-F238E27FC236}">
                <a16:creationId xmlns:a16="http://schemas.microsoft.com/office/drawing/2014/main" id="{C7AA6361-CC36-7056-B67B-051FD767B193}"/>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a:t>
            </a:r>
          </a:p>
        </p:txBody>
      </p:sp>
      <p:sp>
        <p:nvSpPr>
          <p:cNvPr id="13" name="Oval 30">
            <a:extLst>
              <a:ext uri="{FF2B5EF4-FFF2-40B4-BE49-F238E27FC236}">
                <a16:creationId xmlns:a16="http://schemas.microsoft.com/office/drawing/2014/main" id="{CE4FD6B1-18B9-8092-1579-D05FFDC8C30F}"/>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a:t>
            </a:r>
          </a:p>
        </p:txBody>
      </p:sp>
      <p:sp>
        <p:nvSpPr>
          <p:cNvPr id="14" name="Oval 29">
            <a:extLst>
              <a:ext uri="{FF2B5EF4-FFF2-40B4-BE49-F238E27FC236}">
                <a16:creationId xmlns:a16="http://schemas.microsoft.com/office/drawing/2014/main" id="{7AAF2789-5BEB-E9F5-5A0D-D52921506293}"/>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a:t>
            </a:r>
          </a:p>
        </p:txBody>
      </p:sp>
      <p:sp>
        <p:nvSpPr>
          <p:cNvPr id="15" name="Oval 28">
            <a:extLst>
              <a:ext uri="{FF2B5EF4-FFF2-40B4-BE49-F238E27FC236}">
                <a16:creationId xmlns:a16="http://schemas.microsoft.com/office/drawing/2014/main" id="{39FE4696-7072-8B63-AA25-038A9F02412B}"/>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5</a:t>
            </a:r>
          </a:p>
        </p:txBody>
      </p:sp>
      <p:sp>
        <p:nvSpPr>
          <p:cNvPr id="16" name="Oval 27">
            <a:extLst>
              <a:ext uri="{FF2B5EF4-FFF2-40B4-BE49-F238E27FC236}">
                <a16:creationId xmlns:a16="http://schemas.microsoft.com/office/drawing/2014/main" id="{E221C180-46EB-96F7-F3E6-28D2CE2E5F73}"/>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6</a:t>
            </a:r>
          </a:p>
        </p:txBody>
      </p:sp>
      <p:sp>
        <p:nvSpPr>
          <p:cNvPr id="17" name="Oval 26">
            <a:extLst>
              <a:ext uri="{FF2B5EF4-FFF2-40B4-BE49-F238E27FC236}">
                <a16:creationId xmlns:a16="http://schemas.microsoft.com/office/drawing/2014/main" id="{7442F22F-C942-B410-5C76-B36F456A8A26}"/>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7</a:t>
            </a:r>
          </a:p>
        </p:txBody>
      </p:sp>
      <p:sp>
        <p:nvSpPr>
          <p:cNvPr id="18" name="Oval 25">
            <a:extLst>
              <a:ext uri="{FF2B5EF4-FFF2-40B4-BE49-F238E27FC236}">
                <a16:creationId xmlns:a16="http://schemas.microsoft.com/office/drawing/2014/main" id="{15C5677C-5105-874C-7133-8DE88685C7FF}"/>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8</a:t>
            </a:r>
          </a:p>
        </p:txBody>
      </p:sp>
      <p:sp>
        <p:nvSpPr>
          <p:cNvPr id="19" name="Oval 24">
            <a:extLst>
              <a:ext uri="{FF2B5EF4-FFF2-40B4-BE49-F238E27FC236}">
                <a16:creationId xmlns:a16="http://schemas.microsoft.com/office/drawing/2014/main" id="{E0B7E800-3FD8-BFB4-6107-AC68F2F91809}"/>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9</a:t>
            </a:r>
          </a:p>
        </p:txBody>
      </p:sp>
      <p:sp>
        <p:nvSpPr>
          <p:cNvPr id="20" name="Oval 23">
            <a:extLst>
              <a:ext uri="{FF2B5EF4-FFF2-40B4-BE49-F238E27FC236}">
                <a16:creationId xmlns:a16="http://schemas.microsoft.com/office/drawing/2014/main" id="{90EB739F-4B6D-C10F-026B-03B41EABD1A2}"/>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10</a:t>
            </a:r>
          </a:p>
        </p:txBody>
      </p:sp>
      <p:sp>
        <p:nvSpPr>
          <p:cNvPr id="21" name="Oval 22">
            <a:extLst>
              <a:ext uri="{FF2B5EF4-FFF2-40B4-BE49-F238E27FC236}">
                <a16:creationId xmlns:a16="http://schemas.microsoft.com/office/drawing/2014/main" id="{1B5451BB-6B8D-0689-1C64-A3F89D114EBC}"/>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11</a:t>
            </a:r>
          </a:p>
        </p:txBody>
      </p:sp>
      <p:sp>
        <p:nvSpPr>
          <p:cNvPr id="22" name="Oval 21">
            <a:extLst>
              <a:ext uri="{FF2B5EF4-FFF2-40B4-BE49-F238E27FC236}">
                <a16:creationId xmlns:a16="http://schemas.microsoft.com/office/drawing/2014/main" id="{1D32716E-20D2-C829-D6BE-017F3C724F53}"/>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12</a:t>
            </a:r>
          </a:p>
        </p:txBody>
      </p:sp>
      <p:sp>
        <p:nvSpPr>
          <p:cNvPr id="23" name="Oval 20">
            <a:extLst>
              <a:ext uri="{FF2B5EF4-FFF2-40B4-BE49-F238E27FC236}">
                <a16:creationId xmlns:a16="http://schemas.microsoft.com/office/drawing/2014/main" id="{8AB6EEB2-D423-21A3-5CF2-4C856DF09E78}"/>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13</a:t>
            </a:r>
          </a:p>
        </p:txBody>
      </p:sp>
      <p:sp>
        <p:nvSpPr>
          <p:cNvPr id="24" name="Oval 23">
            <a:extLst>
              <a:ext uri="{FF2B5EF4-FFF2-40B4-BE49-F238E27FC236}">
                <a16:creationId xmlns:a16="http://schemas.microsoft.com/office/drawing/2014/main" id="{E409C84E-4480-6858-C559-DF6F1D1901A4}"/>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14</a:t>
            </a:r>
          </a:p>
        </p:txBody>
      </p:sp>
      <p:sp>
        <p:nvSpPr>
          <p:cNvPr id="25" name="Oval 18">
            <a:extLst>
              <a:ext uri="{FF2B5EF4-FFF2-40B4-BE49-F238E27FC236}">
                <a16:creationId xmlns:a16="http://schemas.microsoft.com/office/drawing/2014/main" id="{73C77A5F-CCE2-69F5-6B42-64A3E290B73F}"/>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15</a:t>
            </a:r>
          </a:p>
        </p:txBody>
      </p:sp>
      <p:sp>
        <p:nvSpPr>
          <p:cNvPr id="26" name="Oval 17">
            <a:extLst>
              <a:ext uri="{FF2B5EF4-FFF2-40B4-BE49-F238E27FC236}">
                <a16:creationId xmlns:a16="http://schemas.microsoft.com/office/drawing/2014/main" id="{41EC8EAC-7962-3F4A-D49F-55054C36F64B}"/>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16</a:t>
            </a:r>
          </a:p>
        </p:txBody>
      </p:sp>
      <p:sp>
        <p:nvSpPr>
          <p:cNvPr id="27" name="Oval 16">
            <a:extLst>
              <a:ext uri="{FF2B5EF4-FFF2-40B4-BE49-F238E27FC236}">
                <a16:creationId xmlns:a16="http://schemas.microsoft.com/office/drawing/2014/main" id="{04D29CC6-28A1-448D-4C33-804FA5D24B71}"/>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17</a:t>
            </a:r>
          </a:p>
        </p:txBody>
      </p:sp>
      <p:sp>
        <p:nvSpPr>
          <p:cNvPr id="28" name="Oval 15">
            <a:extLst>
              <a:ext uri="{FF2B5EF4-FFF2-40B4-BE49-F238E27FC236}">
                <a16:creationId xmlns:a16="http://schemas.microsoft.com/office/drawing/2014/main" id="{1E88FF83-BFDF-EFB6-CDDE-2F7B9BE55090}"/>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18</a:t>
            </a:r>
          </a:p>
        </p:txBody>
      </p:sp>
      <p:sp>
        <p:nvSpPr>
          <p:cNvPr id="29" name="Oval 14">
            <a:extLst>
              <a:ext uri="{FF2B5EF4-FFF2-40B4-BE49-F238E27FC236}">
                <a16:creationId xmlns:a16="http://schemas.microsoft.com/office/drawing/2014/main" id="{78D69660-FFF6-94D1-91BC-E1F94D086BF2}"/>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19</a:t>
            </a:r>
          </a:p>
        </p:txBody>
      </p:sp>
      <p:sp>
        <p:nvSpPr>
          <p:cNvPr id="30" name="Oval 13">
            <a:extLst>
              <a:ext uri="{FF2B5EF4-FFF2-40B4-BE49-F238E27FC236}">
                <a16:creationId xmlns:a16="http://schemas.microsoft.com/office/drawing/2014/main" id="{ECE32ADB-D946-5A5E-956A-A6B9C193E0EF}"/>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20</a:t>
            </a:r>
          </a:p>
        </p:txBody>
      </p:sp>
      <p:sp>
        <p:nvSpPr>
          <p:cNvPr id="31" name="Oval 12">
            <a:extLst>
              <a:ext uri="{FF2B5EF4-FFF2-40B4-BE49-F238E27FC236}">
                <a16:creationId xmlns:a16="http://schemas.microsoft.com/office/drawing/2014/main" id="{4AF3205F-228E-C263-1DE6-F497C6510C4E}"/>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21</a:t>
            </a:r>
          </a:p>
        </p:txBody>
      </p:sp>
      <p:sp>
        <p:nvSpPr>
          <p:cNvPr id="32" name="Oval 11">
            <a:extLst>
              <a:ext uri="{FF2B5EF4-FFF2-40B4-BE49-F238E27FC236}">
                <a16:creationId xmlns:a16="http://schemas.microsoft.com/office/drawing/2014/main" id="{C6418D95-7195-E8F9-589A-B34E8F9F3D9D}"/>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22</a:t>
            </a:r>
          </a:p>
        </p:txBody>
      </p:sp>
      <p:sp>
        <p:nvSpPr>
          <p:cNvPr id="33" name="Oval 10">
            <a:extLst>
              <a:ext uri="{FF2B5EF4-FFF2-40B4-BE49-F238E27FC236}">
                <a16:creationId xmlns:a16="http://schemas.microsoft.com/office/drawing/2014/main" id="{9C48E834-2380-1466-4F97-1F6AF2F44D05}"/>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23</a:t>
            </a:r>
          </a:p>
        </p:txBody>
      </p:sp>
      <p:sp>
        <p:nvSpPr>
          <p:cNvPr id="34" name="Oval 9">
            <a:extLst>
              <a:ext uri="{FF2B5EF4-FFF2-40B4-BE49-F238E27FC236}">
                <a16:creationId xmlns:a16="http://schemas.microsoft.com/office/drawing/2014/main" id="{B6D7F360-DCF9-10D0-6548-156DA66DFA1E}"/>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24</a:t>
            </a:r>
          </a:p>
        </p:txBody>
      </p:sp>
      <p:sp>
        <p:nvSpPr>
          <p:cNvPr id="35" name="Oval 8">
            <a:extLst>
              <a:ext uri="{FF2B5EF4-FFF2-40B4-BE49-F238E27FC236}">
                <a16:creationId xmlns:a16="http://schemas.microsoft.com/office/drawing/2014/main" id="{B2A88FD3-F143-1021-64FE-4AD47BB03A54}"/>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25</a:t>
            </a:r>
          </a:p>
        </p:txBody>
      </p:sp>
      <p:sp>
        <p:nvSpPr>
          <p:cNvPr id="36" name="Oval 7">
            <a:extLst>
              <a:ext uri="{FF2B5EF4-FFF2-40B4-BE49-F238E27FC236}">
                <a16:creationId xmlns:a16="http://schemas.microsoft.com/office/drawing/2014/main" id="{5665027A-F398-44A2-C0F7-BF740224F053}"/>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26</a:t>
            </a:r>
          </a:p>
        </p:txBody>
      </p:sp>
      <p:sp>
        <p:nvSpPr>
          <p:cNvPr id="37" name="Oval 6">
            <a:extLst>
              <a:ext uri="{FF2B5EF4-FFF2-40B4-BE49-F238E27FC236}">
                <a16:creationId xmlns:a16="http://schemas.microsoft.com/office/drawing/2014/main" id="{A5507128-5310-D047-D49E-39A6BF9EEAEA}"/>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27</a:t>
            </a:r>
          </a:p>
        </p:txBody>
      </p:sp>
      <p:sp>
        <p:nvSpPr>
          <p:cNvPr id="38" name="Oval 5">
            <a:extLst>
              <a:ext uri="{FF2B5EF4-FFF2-40B4-BE49-F238E27FC236}">
                <a16:creationId xmlns:a16="http://schemas.microsoft.com/office/drawing/2014/main" id="{601929E6-AE69-DA37-AD53-18779A5BC0E4}"/>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28</a:t>
            </a:r>
          </a:p>
        </p:txBody>
      </p:sp>
      <p:sp>
        <p:nvSpPr>
          <p:cNvPr id="39" name="Oval 4">
            <a:extLst>
              <a:ext uri="{FF2B5EF4-FFF2-40B4-BE49-F238E27FC236}">
                <a16:creationId xmlns:a16="http://schemas.microsoft.com/office/drawing/2014/main" id="{2F78EC95-13D9-DC0E-2346-8B2C8070F1B7}"/>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29</a:t>
            </a:r>
          </a:p>
        </p:txBody>
      </p:sp>
      <p:sp>
        <p:nvSpPr>
          <p:cNvPr id="40" name="Oval 3">
            <a:extLst>
              <a:ext uri="{FF2B5EF4-FFF2-40B4-BE49-F238E27FC236}">
                <a16:creationId xmlns:a16="http://schemas.microsoft.com/office/drawing/2014/main" id="{D9F6CB92-9CED-A611-08AE-93E3FB6776AC}"/>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30</a:t>
            </a:r>
          </a:p>
        </p:txBody>
      </p:sp>
      <p:sp>
        <p:nvSpPr>
          <p:cNvPr id="41" name="Oval 32">
            <a:extLst>
              <a:ext uri="{FF2B5EF4-FFF2-40B4-BE49-F238E27FC236}">
                <a16:creationId xmlns:a16="http://schemas.microsoft.com/office/drawing/2014/main" id="{078AD63D-3A39-176C-55A6-F130D7895273}"/>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31</a:t>
            </a:r>
          </a:p>
        </p:txBody>
      </p:sp>
      <p:sp>
        <p:nvSpPr>
          <p:cNvPr id="42" name="Oval 31">
            <a:extLst>
              <a:ext uri="{FF2B5EF4-FFF2-40B4-BE49-F238E27FC236}">
                <a16:creationId xmlns:a16="http://schemas.microsoft.com/office/drawing/2014/main" id="{94F162FF-C932-F335-BEAF-B9E7605C27B7}"/>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32</a:t>
            </a:r>
          </a:p>
        </p:txBody>
      </p:sp>
      <p:sp>
        <p:nvSpPr>
          <p:cNvPr id="43" name="Oval 30">
            <a:extLst>
              <a:ext uri="{FF2B5EF4-FFF2-40B4-BE49-F238E27FC236}">
                <a16:creationId xmlns:a16="http://schemas.microsoft.com/office/drawing/2014/main" id="{427F0FB5-1E20-3995-24C9-CD6E49DF7EE0}"/>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33</a:t>
            </a:r>
          </a:p>
        </p:txBody>
      </p:sp>
      <p:sp>
        <p:nvSpPr>
          <p:cNvPr id="44" name="Oval 29">
            <a:extLst>
              <a:ext uri="{FF2B5EF4-FFF2-40B4-BE49-F238E27FC236}">
                <a16:creationId xmlns:a16="http://schemas.microsoft.com/office/drawing/2014/main" id="{ED7CBA49-9691-1544-E844-40165CAE6020}"/>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34</a:t>
            </a:r>
          </a:p>
        </p:txBody>
      </p:sp>
      <p:sp>
        <p:nvSpPr>
          <p:cNvPr id="45" name="Oval 28">
            <a:extLst>
              <a:ext uri="{FF2B5EF4-FFF2-40B4-BE49-F238E27FC236}">
                <a16:creationId xmlns:a16="http://schemas.microsoft.com/office/drawing/2014/main" id="{F1D52E14-031D-6F5B-AD94-183F0E661684}"/>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35</a:t>
            </a:r>
          </a:p>
        </p:txBody>
      </p:sp>
      <p:sp>
        <p:nvSpPr>
          <p:cNvPr id="46" name="Oval 27">
            <a:extLst>
              <a:ext uri="{FF2B5EF4-FFF2-40B4-BE49-F238E27FC236}">
                <a16:creationId xmlns:a16="http://schemas.microsoft.com/office/drawing/2014/main" id="{7485415D-F41A-8B0A-CE3B-51A46BA023D0}"/>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36</a:t>
            </a:r>
          </a:p>
        </p:txBody>
      </p:sp>
      <p:sp>
        <p:nvSpPr>
          <p:cNvPr id="47" name="Oval 26">
            <a:extLst>
              <a:ext uri="{FF2B5EF4-FFF2-40B4-BE49-F238E27FC236}">
                <a16:creationId xmlns:a16="http://schemas.microsoft.com/office/drawing/2014/main" id="{4435689F-C5DD-0419-9D70-E5FC0BDB3045}"/>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37</a:t>
            </a:r>
          </a:p>
        </p:txBody>
      </p:sp>
      <p:sp>
        <p:nvSpPr>
          <p:cNvPr id="48" name="Oval 25">
            <a:extLst>
              <a:ext uri="{FF2B5EF4-FFF2-40B4-BE49-F238E27FC236}">
                <a16:creationId xmlns:a16="http://schemas.microsoft.com/office/drawing/2014/main" id="{0F8F138B-D0E4-64A1-8630-6EE45D467999}"/>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38</a:t>
            </a:r>
          </a:p>
        </p:txBody>
      </p:sp>
      <p:sp>
        <p:nvSpPr>
          <p:cNvPr id="49" name="Oval 24">
            <a:extLst>
              <a:ext uri="{FF2B5EF4-FFF2-40B4-BE49-F238E27FC236}">
                <a16:creationId xmlns:a16="http://schemas.microsoft.com/office/drawing/2014/main" id="{9F3FBC2C-2D78-D846-00A3-A60E3268D68B}"/>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39</a:t>
            </a:r>
          </a:p>
        </p:txBody>
      </p:sp>
      <p:sp>
        <p:nvSpPr>
          <p:cNvPr id="50" name="Oval 23">
            <a:extLst>
              <a:ext uri="{FF2B5EF4-FFF2-40B4-BE49-F238E27FC236}">
                <a16:creationId xmlns:a16="http://schemas.microsoft.com/office/drawing/2014/main" id="{60F5E2DB-9C54-E131-2B61-59BC9A267B03}"/>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40</a:t>
            </a:r>
          </a:p>
        </p:txBody>
      </p:sp>
      <p:sp>
        <p:nvSpPr>
          <p:cNvPr id="51" name="Oval 22">
            <a:extLst>
              <a:ext uri="{FF2B5EF4-FFF2-40B4-BE49-F238E27FC236}">
                <a16:creationId xmlns:a16="http://schemas.microsoft.com/office/drawing/2014/main" id="{42C3B476-0A10-ECAC-505E-FDE52E77AE36}"/>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41</a:t>
            </a:r>
          </a:p>
        </p:txBody>
      </p:sp>
      <p:sp>
        <p:nvSpPr>
          <p:cNvPr id="52" name="Oval 21">
            <a:extLst>
              <a:ext uri="{FF2B5EF4-FFF2-40B4-BE49-F238E27FC236}">
                <a16:creationId xmlns:a16="http://schemas.microsoft.com/office/drawing/2014/main" id="{A8445A9B-8C9B-D534-017D-358E46D693F5}"/>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42</a:t>
            </a:r>
          </a:p>
        </p:txBody>
      </p:sp>
      <p:sp>
        <p:nvSpPr>
          <p:cNvPr id="53" name="Oval 20">
            <a:extLst>
              <a:ext uri="{FF2B5EF4-FFF2-40B4-BE49-F238E27FC236}">
                <a16:creationId xmlns:a16="http://schemas.microsoft.com/office/drawing/2014/main" id="{2D79B937-FA34-051F-ABC9-E861903679EA}"/>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43</a:t>
            </a:r>
          </a:p>
        </p:txBody>
      </p:sp>
      <p:sp>
        <p:nvSpPr>
          <p:cNvPr id="54" name="Oval 19">
            <a:extLst>
              <a:ext uri="{FF2B5EF4-FFF2-40B4-BE49-F238E27FC236}">
                <a16:creationId xmlns:a16="http://schemas.microsoft.com/office/drawing/2014/main" id="{CCFF5BB1-CBA7-7ED5-87CD-2C07FBEF7398}"/>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44</a:t>
            </a:r>
          </a:p>
        </p:txBody>
      </p:sp>
      <p:sp>
        <p:nvSpPr>
          <p:cNvPr id="55" name="Oval 18">
            <a:extLst>
              <a:ext uri="{FF2B5EF4-FFF2-40B4-BE49-F238E27FC236}">
                <a16:creationId xmlns:a16="http://schemas.microsoft.com/office/drawing/2014/main" id="{06500DEE-7636-9BE5-A1FB-BBD26243BECC}"/>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45</a:t>
            </a:r>
          </a:p>
        </p:txBody>
      </p:sp>
      <p:sp>
        <p:nvSpPr>
          <p:cNvPr id="56" name="Oval 17">
            <a:extLst>
              <a:ext uri="{FF2B5EF4-FFF2-40B4-BE49-F238E27FC236}">
                <a16:creationId xmlns:a16="http://schemas.microsoft.com/office/drawing/2014/main" id="{471B328A-514D-3AF5-E783-E06736FC4D0E}"/>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46</a:t>
            </a:r>
          </a:p>
        </p:txBody>
      </p:sp>
      <p:sp>
        <p:nvSpPr>
          <p:cNvPr id="57" name="Oval 16">
            <a:extLst>
              <a:ext uri="{FF2B5EF4-FFF2-40B4-BE49-F238E27FC236}">
                <a16:creationId xmlns:a16="http://schemas.microsoft.com/office/drawing/2014/main" id="{7BB22555-0F9A-25B2-6D96-66BE394E5457}"/>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47</a:t>
            </a:r>
          </a:p>
        </p:txBody>
      </p:sp>
      <p:sp>
        <p:nvSpPr>
          <p:cNvPr id="58" name="Oval 15">
            <a:extLst>
              <a:ext uri="{FF2B5EF4-FFF2-40B4-BE49-F238E27FC236}">
                <a16:creationId xmlns:a16="http://schemas.microsoft.com/office/drawing/2014/main" id="{D25A3BF3-A703-2861-F937-707569CC4CDC}"/>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48</a:t>
            </a:r>
          </a:p>
        </p:txBody>
      </p:sp>
      <p:sp>
        <p:nvSpPr>
          <p:cNvPr id="59" name="Oval 14">
            <a:extLst>
              <a:ext uri="{FF2B5EF4-FFF2-40B4-BE49-F238E27FC236}">
                <a16:creationId xmlns:a16="http://schemas.microsoft.com/office/drawing/2014/main" id="{BEF8027C-AA0B-ED97-009D-37872476B232}"/>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49</a:t>
            </a:r>
          </a:p>
        </p:txBody>
      </p:sp>
      <p:sp>
        <p:nvSpPr>
          <p:cNvPr id="60" name="Oval 13">
            <a:extLst>
              <a:ext uri="{FF2B5EF4-FFF2-40B4-BE49-F238E27FC236}">
                <a16:creationId xmlns:a16="http://schemas.microsoft.com/office/drawing/2014/main" id="{9B007F7E-228B-8B99-9353-28F58769D550}"/>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50</a:t>
            </a:r>
          </a:p>
        </p:txBody>
      </p:sp>
      <p:sp>
        <p:nvSpPr>
          <p:cNvPr id="61" name="Oval 12">
            <a:extLst>
              <a:ext uri="{FF2B5EF4-FFF2-40B4-BE49-F238E27FC236}">
                <a16:creationId xmlns:a16="http://schemas.microsoft.com/office/drawing/2014/main" id="{55A80BAB-4AE6-8811-E796-DA3574C92CCC}"/>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51</a:t>
            </a:r>
          </a:p>
        </p:txBody>
      </p:sp>
      <p:sp>
        <p:nvSpPr>
          <p:cNvPr id="62" name="Oval 11">
            <a:extLst>
              <a:ext uri="{FF2B5EF4-FFF2-40B4-BE49-F238E27FC236}">
                <a16:creationId xmlns:a16="http://schemas.microsoft.com/office/drawing/2014/main" id="{2CE28471-1C08-8A15-C7C3-0231C916800E}"/>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52</a:t>
            </a:r>
          </a:p>
        </p:txBody>
      </p:sp>
      <p:sp>
        <p:nvSpPr>
          <p:cNvPr id="63" name="Oval 10">
            <a:extLst>
              <a:ext uri="{FF2B5EF4-FFF2-40B4-BE49-F238E27FC236}">
                <a16:creationId xmlns:a16="http://schemas.microsoft.com/office/drawing/2014/main" id="{BBC0ED9D-9ECA-42CB-76A4-679AF5D4DF08}"/>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53</a:t>
            </a:r>
          </a:p>
        </p:txBody>
      </p:sp>
      <p:sp>
        <p:nvSpPr>
          <p:cNvPr id="64" name="Oval 9">
            <a:extLst>
              <a:ext uri="{FF2B5EF4-FFF2-40B4-BE49-F238E27FC236}">
                <a16:creationId xmlns:a16="http://schemas.microsoft.com/office/drawing/2014/main" id="{B786DF72-DDC3-7C89-A7EC-8247CC18B78D}"/>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54</a:t>
            </a:r>
          </a:p>
        </p:txBody>
      </p:sp>
      <p:sp>
        <p:nvSpPr>
          <p:cNvPr id="65" name="Oval 8">
            <a:extLst>
              <a:ext uri="{FF2B5EF4-FFF2-40B4-BE49-F238E27FC236}">
                <a16:creationId xmlns:a16="http://schemas.microsoft.com/office/drawing/2014/main" id="{52393D68-8497-CA7A-44BC-833D976B7608}"/>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55</a:t>
            </a:r>
          </a:p>
        </p:txBody>
      </p:sp>
      <p:sp>
        <p:nvSpPr>
          <p:cNvPr id="66" name="Oval 7">
            <a:extLst>
              <a:ext uri="{FF2B5EF4-FFF2-40B4-BE49-F238E27FC236}">
                <a16:creationId xmlns:a16="http://schemas.microsoft.com/office/drawing/2014/main" id="{7C81C78D-93E4-17C7-B62E-7A3E5BB73803}"/>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56</a:t>
            </a:r>
          </a:p>
        </p:txBody>
      </p:sp>
      <p:sp>
        <p:nvSpPr>
          <p:cNvPr id="67" name="Oval 6">
            <a:extLst>
              <a:ext uri="{FF2B5EF4-FFF2-40B4-BE49-F238E27FC236}">
                <a16:creationId xmlns:a16="http://schemas.microsoft.com/office/drawing/2014/main" id="{85038FB7-8842-DF41-EE23-088606A68300}"/>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57</a:t>
            </a:r>
          </a:p>
        </p:txBody>
      </p:sp>
      <p:sp>
        <p:nvSpPr>
          <p:cNvPr id="68" name="Oval 5">
            <a:extLst>
              <a:ext uri="{FF2B5EF4-FFF2-40B4-BE49-F238E27FC236}">
                <a16:creationId xmlns:a16="http://schemas.microsoft.com/office/drawing/2014/main" id="{C111EB6F-607A-2BE5-6632-C1302AD4185F}"/>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58</a:t>
            </a:r>
          </a:p>
        </p:txBody>
      </p:sp>
      <p:sp>
        <p:nvSpPr>
          <p:cNvPr id="69" name="Oval 4">
            <a:extLst>
              <a:ext uri="{FF2B5EF4-FFF2-40B4-BE49-F238E27FC236}">
                <a16:creationId xmlns:a16="http://schemas.microsoft.com/office/drawing/2014/main" id="{4B76F092-FD3E-0A19-8230-3F7FC05E7CF9}"/>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59</a:t>
            </a:r>
          </a:p>
        </p:txBody>
      </p:sp>
      <p:sp>
        <p:nvSpPr>
          <p:cNvPr id="70" name="Oval 3">
            <a:extLst>
              <a:ext uri="{FF2B5EF4-FFF2-40B4-BE49-F238E27FC236}">
                <a16:creationId xmlns:a16="http://schemas.microsoft.com/office/drawing/2014/main" id="{ED8B71CF-6BF8-5795-B9AC-3E0A5AB0C471}"/>
              </a:ext>
            </a:extLst>
          </p:cNvPr>
          <p:cNvSpPr>
            <a:spLocks noChangeArrowheads="1"/>
          </p:cNvSpPr>
          <p:nvPr/>
        </p:nvSpPr>
        <p:spPr bwMode="auto">
          <a:xfrm>
            <a:off x="484433"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60</a:t>
            </a:r>
          </a:p>
        </p:txBody>
      </p:sp>
      <p:sp>
        <p:nvSpPr>
          <p:cNvPr id="71" name="Oval 33">
            <a:extLst>
              <a:ext uri="{FF2B5EF4-FFF2-40B4-BE49-F238E27FC236}">
                <a16:creationId xmlns:a16="http://schemas.microsoft.com/office/drawing/2014/main" id="{3E1EB7B4-503F-93BF-F31F-C6F8B720A3BC}"/>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End</a:t>
            </a:r>
          </a:p>
        </p:txBody>
      </p:sp>
      <p:sp>
        <p:nvSpPr>
          <p:cNvPr id="72" name="Oval 32">
            <a:extLst>
              <a:ext uri="{FF2B5EF4-FFF2-40B4-BE49-F238E27FC236}">
                <a16:creationId xmlns:a16="http://schemas.microsoft.com/office/drawing/2014/main" id="{2F31A297-22FE-6C00-CC06-2FFC5A5B174D}"/>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a:t>
            </a:r>
          </a:p>
        </p:txBody>
      </p:sp>
      <p:sp>
        <p:nvSpPr>
          <p:cNvPr id="73" name="Oval 31">
            <a:extLst>
              <a:ext uri="{FF2B5EF4-FFF2-40B4-BE49-F238E27FC236}">
                <a16:creationId xmlns:a16="http://schemas.microsoft.com/office/drawing/2014/main" id="{9704BE85-2712-7526-9DB6-4DCFBD2EC257}"/>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a:t>
            </a:r>
          </a:p>
        </p:txBody>
      </p:sp>
      <p:sp>
        <p:nvSpPr>
          <p:cNvPr id="74" name="Oval 30">
            <a:extLst>
              <a:ext uri="{FF2B5EF4-FFF2-40B4-BE49-F238E27FC236}">
                <a16:creationId xmlns:a16="http://schemas.microsoft.com/office/drawing/2014/main" id="{9E3FAEB3-9190-5A05-437F-0AB8A508820F}"/>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a:t>
            </a:r>
          </a:p>
        </p:txBody>
      </p:sp>
      <p:sp>
        <p:nvSpPr>
          <p:cNvPr id="75" name="Oval 29">
            <a:extLst>
              <a:ext uri="{FF2B5EF4-FFF2-40B4-BE49-F238E27FC236}">
                <a16:creationId xmlns:a16="http://schemas.microsoft.com/office/drawing/2014/main" id="{9D857708-1130-D7B2-95C2-0D367B39BD4A}"/>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a:t>
            </a:r>
          </a:p>
        </p:txBody>
      </p:sp>
      <p:sp>
        <p:nvSpPr>
          <p:cNvPr id="76" name="Oval 28">
            <a:extLst>
              <a:ext uri="{FF2B5EF4-FFF2-40B4-BE49-F238E27FC236}">
                <a16:creationId xmlns:a16="http://schemas.microsoft.com/office/drawing/2014/main" id="{E0D3AF5F-F213-9ACF-B164-D7B782985F84}"/>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5</a:t>
            </a:r>
          </a:p>
        </p:txBody>
      </p:sp>
      <p:sp>
        <p:nvSpPr>
          <p:cNvPr id="77" name="Oval 27">
            <a:extLst>
              <a:ext uri="{FF2B5EF4-FFF2-40B4-BE49-F238E27FC236}">
                <a16:creationId xmlns:a16="http://schemas.microsoft.com/office/drawing/2014/main" id="{C8F8977D-652A-9007-B263-2E0E169E637C}"/>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6</a:t>
            </a:r>
          </a:p>
        </p:txBody>
      </p:sp>
      <p:sp>
        <p:nvSpPr>
          <p:cNvPr id="78" name="Oval 26">
            <a:extLst>
              <a:ext uri="{FF2B5EF4-FFF2-40B4-BE49-F238E27FC236}">
                <a16:creationId xmlns:a16="http://schemas.microsoft.com/office/drawing/2014/main" id="{BD0E1396-ED22-A746-57A9-6AAEED1884B5}"/>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7</a:t>
            </a:r>
          </a:p>
        </p:txBody>
      </p:sp>
      <p:sp>
        <p:nvSpPr>
          <p:cNvPr id="79" name="Oval 25">
            <a:extLst>
              <a:ext uri="{FF2B5EF4-FFF2-40B4-BE49-F238E27FC236}">
                <a16:creationId xmlns:a16="http://schemas.microsoft.com/office/drawing/2014/main" id="{684D4131-8562-D664-D29C-A5A648A46539}"/>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8</a:t>
            </a:r>
          </a:p>
        </p:txBody>
      </p:sp>
      <p:sp>
        <p:nvSpPr>
          <p:cNvPr id="80" name="Oval 24">
            <a:extLst>
              <a:ext uri="{FF2B5EF4-FFF2-40B4-BE49-F238E27FC236}">
                <a16:creationId xmlns:a16="http://schemas.microsoft.com/office/drawing/2014/main" id="{8A0718E0-DEBE-379C-FD8F-F58F4A5E28C2}"/>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9</a:t>
            </a:r>
          </a:p>
        </p:txBody>
      </p:sp>
      <p:sp>
        <p:nvSpPr>
          <p:cNvPr id="81" name="Oval 23">
            <a:extLst>
              <a:ext uri="{FF2B5EF4-FFF2-40B4-BE49-F238E27FC236}">
                <a16:creationId xmlns:a16="http://schemas.microsoft.com/office/drawing/2014/main" id="{A30745C3-1642-E270-A3F6-14146F1F7D52}"/>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10</a:t>
            </a:r>
          </a:p>
        </p:txBody>
      </p:sp>
      <p:sp>
        <p:nvSpPr>
          <p:cNvPr id="82" name="Oval 22">
            <a:extLst>
              <a:ext uri="{FF2B5EF4-FFF2-40B4-BE49-F238E27FC236}">
                <a16:creationId xmlns:a16="http://schemas.microsoft.com/office/drawing/2014/main" id="{739F8274-423F-9EE1-7805-9CEF8A8B8221}"/>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11</a:t>
            </a:r>
          </a:p>
        </p:txBody>
      </p:sp>
      <p:sp>
        <p:nvSpPr>
          <p:cNvPr id="83" name="Oval 21">
            <a:extLst>
              <a:ext uri="{FF2B5EF4-FFF2-40B4-BE49-F238E27FC236}">
                <a16:creationId xmlns:a16="http://schemas.microsoft.com/office/drawing/2014/main" id="{4E0C8B19-C723-7F3D-1B3B-C0BA0208B45F}"/>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12</a:t>
            </a:r>
          </a:p>
        </p:txBody>
      </p:sp>
      <p:sp>
        <p:nvSpPr>
          <p:cNvPr id="84" name="Oval 20">
            <a:extLst>
              <a:ext uri="{FF2B5EF4-FFF2-40B4-BE49-F238E27FC236}">
                <a16:creationId xmlns:a16="http://schemas.microsoft.com/office/drawing/2014/main" id="{7578418F-7825-7213-75B5-3311B2F8F433}"/>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13</a:t>
            </a:r>
          </a:p>
        </p:txBody>
      </p:sp>
      <p:sp>
        <p:nvSpPr>
          <p:cNvPr id="85" name="Oval 19">
            <a:extLst>
              <a:ext uri="{FF2B5EF4-FFF2-40B4-BE49-F238E27FC236}">
                <a16:creationId xmlns:a16="http://schemas.microsoft.com/office/drawing/2014/main" id="{88982C34-D993-8E6D-7416-278253ACDEEF}"/>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14</a:t>
            </a:r>
          </a:p>
        </p:txBody>
      </p:sp>
      <p:sp>
        <p:nvSpPr>
          <p:cNvPr id="86" name="Oval 18">
            <a:extLst>
              <a:ext uri="{FF2B5EF4-FFF2-40B4-BE49-F238E27FC236}">
                <a16:creationId xmlns:a16="http://schemas.microsoft.com/office/drawing/2014/main" id="{AE8C0D42-511D-13B8-708E-D9621E628B10}"/>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15</a:t>
            </a:r>
          </a:p>
        </p:txBody>
      </p:sp>
      <p:sp>
        <p:nvSpPr>
          <p:cNvPr id="87" name="Oval 17">
            <a:extLst>
              <a:ext uri="{FF2B5EF4-FFF2-40B4-BE49-F238E27FC236}">
                <a16:creationId xmlns:a16="http://schemas.microsoft.com/office/drawing/2014/main" id="{69204508-051D-7EAE-5321-64F43FD62F5C}"/>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16</a:t>
            </a:r>
          </a:p>
        </p:txBody>
      </p:sp>
      <p:sp>
        <p:nvSpPr>
          <p:cNvPr id="88" name="Oval 16">
            <a:extLst>
              <a:ext uri="{FF2B5EF4-FFF2-40B4-BE49-F238E27FC236}">
                <a16:creationId xmlns:a16="http://schemas.microsoft.com/office/drawing/2014/main" id="{BA2A33D6-EC22-901C-F778-4303FAA065BB}"/>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17</a:t>
            </a:r>
          </a:p>
        </p:txBody>
      </p:sp>
      <p:sp>
        <p:nvSpPr>
          <p:cNvPr id="89" name="Oval 15">
            <a:extLst>
              <a:ext uri="{FF2B5EF4-FFF2-40B4-BE49-F238E27FC236}">
                <a16:creationId xmlns:a16="http://schemas.microsoft.com/office/drawing/2014/main" id="{7EE99700-A8D9-E49A-66E8-149AE9ACBEF5}"/>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18</a:t>
            </a:r>
          </a:p>
        </p:txBody>
      </p:sp>
      <p:sp>
        <p:nvSpPr>
          <p:cNvPr id="90" name="Oval 14">
            <a:extLst>
              <a:ext uri="{FF2B5EF4-FFF2-40B4-BE49-F238E27FC236}">
                <a16:creationId xmlns:a16="http://schemas.microsoft.com/office/drawing/2014/main" id="{CAEB0F15-D974-CB99-F6CB-D89CA39593F4}"/>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19</a:t>
            </a:r>
          </a:p>
        </p:txBody>
      </p:sp>
      <p:sp>
        <p:nvSpPr>
          <p:cNvPr id="91" name="Oval 13">
            <a:extLst>
              <a:ext uri="{FF2B5EF4-FFF2-40B4-BE49-F238E27FC236}">
                <a16:creationId xmlns:a16="http://schemas.microsoft.com/office/drawing/2014/main" id="{F106E1C1-2F96-BB89-B7C8-AD4883E4343B}"/>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20</a:t>
            </a:r>
          </a:p>
        </p:txBody>
      </p:sp>
      <p:sp>
        <p:nvSpPr>
          <p:cNvPr id="92" name="Oval 12">
            <a:extLst>
              <a:ext uri="{FF2B5EF4-FFF2-40B4-BE49-F238E27FC236}">
                <a16:creationId xmlns:a16="http://schemas.microsoft.com/office/drawing/2014/main" id="{2D3F12D0-143C-0600-27C6-A76ABF52DED6}"/>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21</a:t>
            </a:r>
          </a:p>
        </p:txBody>
      </p:sp>
      <p:sp>
        <p:nvSpPr>
          <p:cNvPr id="93" name="Oval 11">
            <a:extLst>
              <a:ext uri="{FF2B5EF4-FFF2-40B4-BE49-F238E27FC236}">
                <a16:creationId xmlns:a16="http://schemas.microsoft.com/office/drawing/2014/main" id="{80714988-6C45-A292-8A84-6015C55ECA28}"/>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22</a:t>
            </a:r>
          </a:p>
        </p:txBody>
      </p:sp>
      <p:sp>
        <p:nvSpPr>
          <p:cNvPr id="94" name="Oval 10">
            <a:extLst>
              <a:ext uri="{FF2B5EF4-FFF2-40B4-BE49-F238E27FC236}">
                <a16:creationId xmlns:a16="http://schemas.microsoft.com/office/drawing/2014/main" id="{D04B05B7-E679-CBB5-35C9-A45A77532379}"/>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23</a:t>
            </a:r>
          </a:p>
        </p:txBody>
      </p:sp>
      <p:sp>
        <p:nvSpPr>
          <p:cNvPr id="95" name="Oval 9">
            <a:extLst>
              <a:ext uri="{FF2B5EF4-FFF2-40B4-BE49-F238E27FC236}">
                <a16:creationId xmlns:a16="http://schemas.microsoft.com/office/drawing/2014/main" id="{89419BCC-C788-B53A-C32D-BCF4B5951BEE}"/>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24</a:t>
            </a:r>
          </a:p>
        </p:txBody>
      </p:sp>
      <p:sp>
        <p:nvSpPr>
          <p:cNvPr id="96" name="Oval 8">
            <a:extLst>
              <a:ext uri="{FF2B5EF4-FFF2-40B4-BE49-F238E27FC236}">
                <a16:creationId xmlns:a16="http://schemas.microsoft.com/office/drawing/2014/main" id="{7AAA7FE8-9E7D-0036-2561-F4F60E9B5C5E}"/>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25</a:t>
            </a:r>
          </a:p>
        </p:txBody>
      </p:sp>
      <p:sp>
        <p:nvSpPr>
          <p:cNvPr id="97" name="Oval 7">
            <a:extLst>
              <a:ext uri="{FF2B5EF4-FFF2-40B4-BE49-F238E27FC236}">
                <a16:creationId xmlns:a16="http://schemas.microsoft.com/office/drawing/2014/main" id="{79CBFC0B-1883-6686-EA9C-4D83C4BDBF6B}"/>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26</a:t>
            </a:r>
          </a:p>
        </p:txBody>
      </p:sp>
      <p:sp>
        <p:nvSpPr>
          <p:cNvPr id="98" name="Oval 6">
            <a:extLst>
              <a:ext uri="{FF2B5EF4-FFF2-40B4-BE49-F238E27FC236}">
                <a16:creationId xmlns:a16="http://schemas.microsoft.com/office/drawing/2014/main" id="{26E623D9-CCE8-7B33-C1CE-BF0076309F5C}"/>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27</a:t>
            </a:r>
          </a:p>
        </p:txBody>
      </p:sp>
      <p:sp>
        <p:nvSpPr>
          <p:cNvPr id="99" name="Oval 5">
            <a:extLst>
              <a:ext uri="{FF2B5EF4-FFF2-40B4-BE49-F238E27FC236}">
                <a16:creationId xmlns:a16="http://schemas.microsoft.com/office/drawing/2014/main" id="{A570354D-9D57-4686-5AB3-276791EDBCD3}"/>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28</a:t>
            </a:r>
          </a:p>
        </p:txBody>
      </p:sp>
      <p:sp>
        <p:nvSpPr>
          <p:cNvPr id="100" name="Oval 4">
            <a:extLst>
              <a:ext uri="{FF2B5EF4-FFF2-40B4-BE49-F238E27FC236}">
                <a16:creationId xmlns:a16="http://schemas.microsoft.com/office/drawing/2014/main" id="{4141C3FE-7EBC-D3D1-C464-D9734F94BD77}"/>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29</a:t>
            </a:r>
          </a:p>
        </p:txBody>
      </p:sp>
      <p:sp>
        <p:nvSpPr>
          <p:cNvPr id="101" name="Oval 3">
            <a:extLst>
              <a:ext uri="{FF2B5EF4-FFF2-40B4-BE49-F238E27FC236}">
                <a16:creationId xmlns:a16="http://schemas.microsoft.com/office/drawing/2014/main" id="{FDBD8F16-8923-4783-1AA8-3B45BB2C5CE7}"/>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30</a:t>
            </a:r>
          </a:p>
        </p:txBody>
      </p:sp>
      <p:sp>
        <p:nvSpPr>
          <p:cNvPr id="102" name="Oval 32">
            <a:extLst>
              <a:ext uri="{FF2B5EF4-FFF2-40B4-BE49-F238E27FC236}">
                <a16:creationId xmlns:a16="http://schemas.microsoft.com/office/drawing/2014/main" id="{EDAF64BE-4EC7-2A6A-4FA7-F8B6BBE1BAC7}"/>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31</a:t>
            </a:r>
          </a:p>
        </p:txBody>
      </p:sp>
      <p:sp>
        <p:nvSpPr>
          <p:cNvPr id="103" name="Oval 31">
            <a:extLst>
              <a:ext uri="{FF2B5EF4-FFF2-40B4-BE49-F238E27FC236}">
                <a16:creationId xmlns:a16="http://schemas.microsoft.com/office/drawing/2014/main" id="{510F70A1-D453-9E40-9428-A545CC2C0B8B}"/>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32</a:t>
            </a:r>
          </a:p>
        </p:txBody>
      </p:sp>
      <p:sp>
        <p:nvSpPr>
          <p:cNvPr id="104" name="Oval 30">
            <a:extLst>
              <a:ext uri="{FF2B5EF4-FFF2-40B4-BE49-F238E27FC236}">
                <a16:creationId xmlns:a16="http://schemas.microsoft.com/office/drawing/2014/main" id="{6AD9EFB2-6D0A-1AB5-1A05-E1808A5C65E1}"/>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33</a:t>
            </a:r>
          </a:p>
        </p:txBody>
      </p:sp>
      <p:sp>
        <p:nvSpPr>
          <p:cNvPr id="105" name="Oval 29">
            <a:extLst>
              <a:ext uri="{FF2B5EF4-FFF2-40B4-BE49-F238E27FC236}">
                <a16:creationId xmlns:a16="http://schemas.microsoft.com/office/drawing/2014/main" id="{4C91A5DB-D775-5BC9-710D-BFD04828C597}"/>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34</a:t>
            </a:r>
          </a:p>
        </p:txBody>
      </p:sp>
      <p:sp>
        <p:nvSpPr>
          <p:cNvPr id="106" name="Oval 28">
            <a:extLst>
              <a:ext uri="{FF2B5EF4-FFF2-40B4-BE49-F238E27FC236}">
                <a16:creationId xmlns:a16="http://schemas.microsoft.com/office/drawing/2014/main" id="{8DFFCA23-94F2-E672-F84B-4CE3F651E385}"/>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35</a:t>
            </a:r>
          </a:p>
        </p:txBody>
      </p:sp>
      <p:sp>
        <p:nvSpPr>
          <p:cNvPr id="107" name="Oval 27">
            <a:extLst>
              <a:ext uri="{FF2B5EF4-FFF2-40B4-BE49-F238E27FC236}">
                <a16:creationId xmlns:a16="http://schemas.microsoft.com/office/drawing/2014/main" id="{7E06A749-F472-E615-8D38-F1BDAB74B283}"/>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36</a:t>
            </a:r>
          </a:p>
        </p:txBody>
      </p:sp>
      <p:sp>
        <p:nvSpPr>
          <p:cNvPr id="108" name="Oval 26">
            <a:extLst>
              <a:ext uri="{FF2B5EF4-FFF2-40B4-BE49-F238E27FC236}">
                <a16:creationId xmlns:a16="http://schemas.microsoft.com/office/drawing/2014/main" id="{36EDEE9B-A82D-C0F8-CB9E-661FF42ED01B}"/>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37</a:t>
            </a:r>
          </a:p>
        </p:txBody>
      </p:sp>
      <p:sp>
        <p:nvSpPr>
          <p:cNvPr id="109" name="Oval 25">
            <a:extLst>
              <a:ext uri="{FF2B5EF4-FFF2-40B4-BE49-F238E27FC236}">
                <a16:creationId xmlns:a16="http://schemas.microsoft.com/office/drawing/2014/main" id="{0FB60164-07D1-F844-B510-D20CF854504E}"/>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38</a:t>
            </a:r>
          </a:p>
        </p:txBody>
      </p:sp>
      <p:sp>
        <p:nvSpPr>
          <p:cNvPr id="110" name="Oval 24">
            <a:extLst>
              <a:ext uri="{FF2B5EF4-FFF2-40B4-BE49-F238E27FC236}">
                <a16:creationId xmlns:a16="http://schemas.microsoft.com/office/drawing/2014/main" id="{39EEE234-ABE2-D2A9-9C18-00FCF11C5DFC}"/>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39</a:t>
            </a:r>
          </a:p>
        </p:txBody>
      </p:sp>
      <p:sp>
        <p:nvSpPr>
          <p:cNvPr id="111" name="Oval 23">
            <a:extLst>
              <a:ext uri="{FF2B5EF4-FFF2-40B4-BE49-F238E27FC236}">
                <a16:creationId xmlns:a16="http://schemas.microsoft.com/office/drawing/2014/main" id="{C98A70B1-6AB8-01DD-016E-B19AACD9A6E1}"/>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40</a:t>
            </a:r>
          </a:p>
        </p:txBody>
      </p:sp>
      <p:sp>
        <p:nvSpPr>
          <p:cNvPr id="112" name="Oval 22">
            <a:extLst>
              <a:ext uri="{FF2B5EF4-FFF2-40B4-BE49-F238E27FC236}">
                <a16:creationId xmlns:a16="http://schemas.microsoft.com/office/drawing/2014/main" id="{0E04A289-23D1-57CD-6689-25E6A440A6E0}"/>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41</a:t>
            </a:r>
          </a:p>
        </p:txBody>
      </p:sp>
      <p:sp>
        <p:nvSpPr>
          <p:cNvPr id="113" name="Oval 21">
            <a:extLst>
              <a:ext uri="{FF2B5EF4-FFF2-40B4-BE49-F238E27FC236}">
                <a16:creationId xmlns:a16="http://schemas.microsoft.com/office/drawing/2014/main" id="{72025F45-54A6-F3BE-F85E-69659410F685}"/>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42</a:t>
            </a:r>
          </a:p>
        </p:txBody>
      </p:sp>
      <p:sp>
        <p:nvSpPr>
          <p:cNvPr id="114" name="Oval 20">
            <a:extLst>
              <a:ext uri="{FF2B5EF4-FFF2-40B4-BE49-F238E27FC236}">
                <a16:creationId xmlns:a16="http://schemas.microsoft.com/office/drawing/2014/main" id="{2F89BDF3-0B5B-F25F-294C-FBD4C98BACD6}"/>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43</a:t>
            </a:r>
          </a:p>
        </p:txBody>
      </p:sp>
      <p:sp>
        <p:nvSpPr>
          <p:cNvPr id="115" name="Oval 19">
            <a:extLst>
              <a:ext uri="{FF2B5EF4-FFF2-40B4-BE49-F238E27FC236}">
                <a16:creationId xmlns:a16="http://schemas.microsoft.com/office/drawing/2014/main" id="{0574E035-3CA4-5F4B-C3E7-DF984CE01D5D}"/>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44</a:t>
            </a:r>
          </a:p>
        </p:txBody>
      </p:sp>
      <p:sp>
        <p:nvSpPr>
          <p:cNvPr id="116" name="Oval 18">
            <a:extLst>
              <a:ext uri="{FF2B5EF4-FFF2-40B4-BE49-F238E27FC236}">
                <a16:creationId xmlns:a16="http://schemas.microsoft.com/office/drawing/2014/main" id="{C3B5ACF0-2B88-B853-C5C8-5A6F01BE1079}"/>
              </a:ext>
            </a:extLst>
          </p:cNvPr>
          <p:cNvSpPr>
            <a:spLocks noChangeArrowheads="1"/>
          </p:cNvSpPr>
          <p:nvPr/>
        </p:nvSpPr>
        <p:spPr bwMode="auto">
          <a:xfrm>
            <a:off x="1977231"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45</a:t>
            </a:r>
          </a:p>
        </p:txBody>
      </p:sp>
      <p:sp>
        <p:nvSpPr>
          <p:cNvPr id="117" name="Oval 33">
            <a:extLst>
              <a:ext uri="{FF2B5EF4-FFF2-40B4-BE49-F238E27FC236}">
                <a16:creationId xmlns:a16="http://schemas.microsoft.com/office/drawing/2014/main" id="{F8EDFC82-896D-F3B7-666C-5CD332F99166}"/>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End</a:t>
            </a:r>
          </a:p>
        </p:txBody>
      </p:sp>
      <p:sp>
        <p:nvSpPr>
          <p:cNvPr id="118" name="Oval 32">
            <a:extLst>
              <a:ext uri="{FF2B5EF4-FFF2-40B4-BE49-F238E27FC236}">
                <a16:creationId xmlns:a16="http://schemas.microsoft.com/office/drawing/2014/main" id="{CF4855DC-0CA9-67C0-7683-C756D83F7F4C}"/>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a:t>
            </a:r>
          </a:p>
        </p:txBody>
      </p:sp>
      <p:sp>
        <p:nvSpPr>
          <p:cNvPr id="119" name="Oval 31">
            <a:extLst>
              <a:ext uri="{FF2B5EF4-FFF2-40B4-BE49-F238E27FC236}">
                <a16:creationId xmlns:a16="http://schemas.microsoft.com/office/drawing/2014/main" id="{F118B1B6-85E4-4DF5-62FD-9D33DFC0ABCC}"/>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a:t>
            </a:r>
          </a:p>
        </p:txBody>
      </p:sp>
      <p:sp>
        <p:nvSpPr>
          <p:cNvPr id="120" name="Oval 30">
            <a:extLst>
              <a:ext uri="{FF2B5EF4-FFF2-40B4-BE49-F238E27FC236}">
                <a16:creationId xmlns:a16="http://schemas.microsoft.com/office/drawing/2014/main" id="{D2DF6731-5F6D-915F-46AF-FE25B866A9D6}"/>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a:t>
            </a:r>
          </a:p>
        </p:txBody>
      </p:sp>
      <p:sp>
        <p:nvSpPr>
          <p:cNvPr id="121" name="Oval 29">
            <a:extLst>
              <a:ext uri="{FF2B5EF4-FFF2-40B4-BE49-F238E27FC236}">
                <a16:creationId xmlns:a16="http://schemas.microsoft.com/office/drawing/2014/main" id="{1841AC89-C86B-981E-EB8C-32907CC72D0F}"/>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4</a:t>
            </a:r>
          </a:p>
        </p:txBody>
      </p:sp>
      <p:sp>
        <p:nvSpPr>
          <p:cNvPr id="122" name="Oval 28">
            <a:extLst>
              <a:ext uri="{FF2B5EF4-FFF2-40B4-BE49-F238E27FC236}">
                <a16:creationId xmlns:a16="http://schemas.microsoft.com/office/drawing/2014/main" id="{B98D7B9F-D9A6-C242-2AC2-ED10B3360D94}"/>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5</a:t>
            </a:r>
          </a:p>
        </p:txBody>
      </p:sp>
      <p:sp>
        <p:nvSpPr>
          <p:cNvPr id="123" name="Oval 27">
            <a:extLst>
              <a:ext uri="{FF2B5EF4-FFF2-40B4-BE49-F238E27FC236}">
                <a16:creationId xmlns:a16="http://schemas.microsoft.com/office/drawing/2014/main" id="{B36CFC8D-9C38-AB3D-EBA6-69B2F58F8EF5}"/>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6</a:t>
            </a:r>
          </a:p>
        </p:txBody>
      </p:sp>
      <p:sp>
        <p:nvSpPr>
          <p:cNvPr id="124" name="Oval 26">
            <a:extLst>
              <a:ext uri="{FF2B5EF4-FFF2-40B4-BE49-F238E27FC236}">
                <a16:creationId xmlns:a16="http://schemas.microsoft.com/office/drawing/2014/main" id="{009B10E9-DA51-6700-F10B-32DDE4A21A8B}"/>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7</a:t>
            </a:r>
          </a:p>
        </p:txBody>
      </p:sp>
      <p:sp>
        <p:nvSpPr>
          <p:cNvPr id="125" name="Oval 25">
            <a:extLst>
              <a:ext uri="{FF2B5EF4-FFF2-40B4-BE49-F238E27FC236}">
                <a16:creationId xmlns:a16="http://schemas.microsoft.com/office/drawing/2014/main" id="{C73F9AB4-6606-9B9F-AA33-096AD5AC0E01}"/>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8</a:t>
            </a:r>
          </a:p>
        </p:txBody>
      </p:sp>
      <p:sp>
        <p:nvSpPr>
          <p:cNvPr id="126" name="Oval 24">
            <a:extLst>
              <a:ext uri="{FF2B5EF4-FFF2-40B4-BE49-F238E27FC236}">
                <a16:creationId xmlns:a16="http://schemas.microsoft.com/office/drawing/2014/main" id="{89B7BEF8-4708-88A4-5FF0-B2A6E731A6A7}"/>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9</a:t>
            </a:r>
          </a:p>
        </p:txBody>
      </p:sp>
      <p:sp>
        <p:nvSpPr>
          <p:cNvPr id="127" name="Oval 23">
            <a:extLst>
              <a:ext uri="{FF2B5EF4-FFF2-40B4-BE49-F238E27FC236}">
                <a16:creationId xmlns:a16="http://schemas.microsoft.com/office/drawing/2014/main" id="{4EE84CCC-CEAD-6B75-C7F8-9F51941E5FC2}"/>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10</a:t>
            </a:r>
          </a:p>
        </p:txBody>
      </p:sp>
      <p:sp>
        <p:nvSpPr>
          <p:cNvPr id="128" name="Oval 22">
            <a:extLst>
              <a:ext uri="{FF2B5EF4-FFF2-40B4-BE49-F238E27FC236}">
                <a16:creationId xmlns:a16="http://schemas.microsoft.com/office/drawing/2014/main" id="{38D282AF-A790-E7F7-1C37-0043936286F1}"/>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11</a:t>
            </a:r>
          </a:p>
        </p:txBody>
      </p:sp>
      <p:sp>
        <p:nvSpPr>
          <p:cNvPr id="129" name="Oval 21">
            <a:extLst>
              <a:ext uri="{FF2B5EF4-FFF2-40B4-BE49-F238E27FC236}">
                <a16:creationId xmlns:a16="http://schemas.microsoft.com/office/drawing/2014/main" id="{1CD6CB1E-DA72-C4BC-8776-D0D082B9A8EA}"/>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12</a:t>
            </a:r>
          </a:p>
        </p:txBody>
      </p:sp>
      <p:sp>
        <p:nvSpPr>
          <p:cNvPr id="130" name="Oval 20">
            <a:extLst>
              <a:ext uri="{FF2B5EF4-FFF2-40B4-BE49-F238E27FC236}">
                <a16:creationId xmlns:a16="http://schemas.microsoft.com/office/drawing/2014/main" id="{4B96939F-0BAA-80E7-09F4-01DCACC943C4}"/>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13</a:t>
            </a:r>
          </a:p>
        </p:txBody>
      </p:sp>
      <p:sp>
        <p:nvSpPr>
          <p:cNvPr id="131" name="Oval 19">
            <a:extLst>
              <a:ext uri="{FF2B5EF4-FFF2-40B4-BE49-F238E27FC236}">
                <a16:creationId xmlns:a16="http://schemas.microsoft.com/office/drawing/2014/main" id="{EB11DECA-25E9-7A2E-9946-35B0729E64B4}"/>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14</a:t>
            </a:r>
          </a:p>
        </p:txBody>
      </p:sp>
      <p:sp>
        <p:nvSpPr>
          <p:cNvPr id="132" name="Oval 18">
            <a:extLst>
              <a:ext uri="{FF2B5EF4-FFF2-40B4-BE49-F238E27FC236}">
                <a16:creationId xmlns:a16="http://schemas.microsoft.com/office/drawing/2014/main" id="{E5A2F489-A228-EAA9-0959-0164BB6A5BC6}"/>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15</a:t>
            </a:r>
          </a:p>
        </p:txBody>
      </p:sp>
      <p:sp>
        <p:nvSpPr>
          <p:cNvPr id="133" name="Oval 17">
            <a:extLst>
              <a:ext uri="{FF2B5EF4-FFF2-40B4-BE49-F238E27FC236}">
                <a16:creationId xmlns:a16="http://schemas.microsoft.com/office/drawing/2014/main" id="{FF4095D5-10A6-925F-620D-ED9D2F232EDC}"/>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16</a:t>
            </a:r>
          </a:p>
        </p:txBody>
      </p:sp>
      <p:sp>
        <p:nvSpPr>
          <p:cNvPr id="134" name="Oval 16">
            <a:extLst>
              <a:ext uri="{FF2B5EF4-FFF2-40B4-BE49-F238E27FC236}">
                <a16:creationId xmlns:a16="http://schemas.microsoft.com/office/drawing/2014/main" id="{33134FE3-78AF-DF4F-864B-6A7093A100C4}"/>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17</a:t>
            </a:r>
          </a:p>
        </p:txBody>
      </p:sp>
      <p:sp>
        <p:nvSpPr>
          <p:cNvPr id="135" name="Oval 15">
            <a:extLst>
              <a:ext uri="{FF2B5EF4-FFF2-40B4-BE49-F238E27FC236}">
                <a16:creationId xmlns:a16="http://schemas.microsoft.com/office/drawing/2014/main" id="{1422CA00-AFEF-7EEA-7B4F-5C6D599C3EAA}"/>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18</a:t>
            </a:r>
          </a:p>
        </p:txBody>
      </p:sp>
      <p:sp>
        <p:nvSpPr>
          <p:cNvPr id="136" name="Oval 14">
            <a:extLst>
              <a:ext uri="{FF2B5EF4-FFF2-40B4-BE49-F238E27FC236}">
                <a16:creationId xmlns:a16="http://schemas.microsoft.com/office/drawing/2014/main" id="{0DE775B3-7231-C2A1-7CF2-9F1214A97EA1}"/>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19</a:t>
            </a:r>
          </a:p>
        </p:txBody>
      </p:sp>
      <p:sp>
        <p:nvSpPr>
          <p:cNvPr id="137" name="Oval 13">
            <a:extLst>
              <a:ext uri="{FF2B5EF4-FFF2-40B4-BE49-F238E27FC236}">
                <a16:creationId xmlns:a16="http://schemas.microsoft.com/office/drawing/2014/main" id="{03A4D931-50D2-AC04-48B7-D490D6986DA9}"/>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20</a:t>
            </a:r>
          </a:p>
        </p:txBody>
      </p:sp>
      <p:sp>
        <p:nvSpPr>
          <p:cNvPr id="138" name="Oval 12">
            <a:extLst>
              <a:ext uri="{FF2B5EF4-FFF2-40B4-BE49-F238E27FC236}">
                <a16:creationId xmlns:a16="http://schemas.microsoft.com/office/drawing/2014/main" id="{E8A7B37C-5B90-4793-E54A-6983CC550EEF}"/>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21</a:t>
            </a:r>
          </a:p>
        </p:txBody>
      </p:sp>
      <p:sp>
        <p:nvSpPr>
          <p:cNvPr id="139" name="Oval 11">
            <a:extLst>
              <a:ext uri="{FF2B5EF4-FFF2-40B4-BE49-F238E27FC236}">
                <a16:creationId xmlns:a16="http://schemas.microsoft.com/office/drawing/2014/main" id="{DFED9CCC-064F-D256-94F3-ECD57BEE794A}"/>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22</a:t>
            </a:r>
          </a:p>
        </p:txBody>
      </p:sp>
      <p:sp>
        <p:nvSpPr>
          <p:cNvPr id="140" name="Oval 10">
            <a:extLst>
              <a:ext uri="{FF2B5EF4-FFF2-40B4-BE49-F238E27FC236}">
                <a16:creationId xmlns:a16="http://schemas.microsoft.com/office/drawing/2014/main" id="{96F89A46-51FE-045B-49CD-9E2628D13DD4}"/>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23</a:t>
            </a:r>
          </a:p>
        </p:txBody>
      </p:sp>
      <p:sp>
        <p:nvSpPr>
          <p:cNvPr id="141" name="Oval 9">
            <a:extLst>
              <a:ext uri="{FF2B5EF4-FFF2-40B4-BE49-F238E27FC236}">
                <a16:creationId xmlns:a16="http://schemas.microsoft.com/office/drawing/2014/main" id="{622231C1-B82F-7600-9543-44564F484FC0}"/>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24</a:t>
            </a:r>
          </a:p>
        </p:txBody>
      </p:sp>
      <p:sp>
        <p:nvSpPr>
          <p:cNvPr id="142" name="Oval 8">
            <a:extLst>
              <a:ext uri="{FF2B5EF4-FFF2-40B4-BE49-F238E27FC236}">
                <a16:creationId xmlns:a16="http://schemas.microsoft.com/office/drawing/2014/main" id="{DBAC5156-D1D0-5D8A-8D16-34F7C5C8AF84}"/>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25</a:t>
            </a:r>
          </a:p>
        </p:txBody>
      </p:sp>
      <p:sp>
        <p:nvSpPr>
          <p:cNvPr id="143" name="Oval 7">
            <a:extLst>
              <a:ext uri="{FF2B5EF4-FFF2-40B4-BE49-F238E27FC236}">
                <a16:creationId xmlns:a16="http://schemas.microsoft.com/office/drawing/2014/main" id="{92D2B1D8-27F4-8204-C796-C71721E614C7}"/>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26</a:t>
            </a:r>
          </a:p>
        </p:txBody>
      </p:sp>
      <p:sp>
        <p:nvSpPr>
          <p:cNvPr id="144" name="Oval 6">
            <a:extLst>
              <a:ext uri="{FF2B5EF4-FFF2-40B4-BE49-F238E27FC236}">
                <a16:creationId xmlns:a16="http://schemas.microsoft.com/office/drawing/2014/main" id="{FF95F75E-A930-4BD0-C17D-5570FFE5D1CE}"/>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27</a:t>
            </a:r>
          </a:p>
        </p:txBody>
      </p:sp>
      <p:sp>
        <p:nvSpPr>
          <p:cNvPr id="145" name="Oval 5">
            <a:extLst>
              <a:ext uri="{FF2B5EF4-FFF2-40B4-BE49-F238E27FC236}">
                <a16:creationId xmlns:a16="http://schemas.microsoft.com/office/drawing/2014/main" id="{10FE51BA-11C2-C35A-1659-98C4FF9AFD6C}"/>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28</a:t>
            </a:r>
          </a:p>
        </p:txBody>
      </p:sp>
      <p:sp>
        <p:nvSpPr>
          <p:cNvPr id="146" name="Oval 4">
            <a:extLst>
              <a:ext uri="{FF2B5EF4-FFF2-40B4-BE49-F238E27FC236}">
                <a16:creationId xmlns:a16="http://schemas.microsoft.com/office/drawing/2014/main" id="{039615FC-EDE3-704F-D525-E19FA1A9169A}"/>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29</a:t>
            </a:r>
          </a:p>
        </p:txBody>
      </p:sp>
      <p:sp>
        <p:nvSpPr>
          <p:cNvPr id="147" name="Oval 3">
            <a:extLst>
              <a:ext uri="{FF2B5EF4-FFF2-40B4-BE49-F238E27FC236}">
                <a16:creationId xmlns:a16="http://schemas.microsoft.com/office/drawing/2014/main" id="{CA1C2962-67B7-6A66-062D-0BD34136414E}"/>
              </a:ext>
            </a:extLst>
          </p:cNvPr>
          <p:cNvSpPr>
            <a:spLocks noChangeArrowheads="1"/>
          </p:cNvSpPr>
          <p:nvPr/>
        </p:nvSpPr>
        <p:spPr bwMode="auto">
          <a:xfrm>
            <a:off x="3470029" y="4916329"/>
            <a:ext cx="1235075" cy="1235075"/>
          </a:xfrm>
          <a:prstGeom prst="ellipse">
            <a:avLst/>
          </a:prstGeom>
          <a:solidFill>
            <a:srgbClr val="FF0000"/>
          </a:solidFill>
          <a:ln w="28575">
            <a:solidFill>
              <a:schemeClr val="tx1"/>
            </a:solidFill>
            <a:round/>
            <a:headEnd/>
            <a:tailEnd/>
          </a:ln>
          <a:effectLst/>
        </p:spPr>
        <p:txBody>
          <a:bodyPr wrap="none" anchor="ctr"/>
          <a:lstStyle/>
          <a:p>
            <a:pPr algn="ctr"/>
            <a:r>
              <a:rPr lang="en-GB" sz="4400">
                <a:solidFill>
                  <a:schemeClr val="accent3"/>
                </a:solidFill>
              </a:rPr>
              <a:t>30</a:t>
            </a:r>
          </a:p>
        </p:txBody>
      </p:sp>
      <p:sp>
        <p:nvSpPr>
          <p:cNvPr id="148" name="TextBox 147">
            <a:extLst>
              <a:ext uri="{FF2B5EF4-FFF2-40B4-BE49-F238E27FC236}">
                <a16:creationId xmlns:a16="http://schemas.microsoft.com/office/drawing/2014/main" id="{454C82F9-42B7-5773-871A-9E2AAAC17BEC}"/>
              </a:ext>
            </a:extLst>
          </p:cNvPr>
          <p:cNvSpPr txBox="1"/>
          <p:nvPr/>
        </p:nvSpPr>
        <p:spPr>
          <a:xfrm>
            <a:off x="484433" y="3429000"/>
            <a:ext cx="5013427" cy="1323439"/>
          </a:xfrm>
          <a:prstGeom prst="rect">
            <a:avLst/>
          </a:prstGeom>
          <a:noFill/>
        </p:spPr>
        <p:txBody>
          <a:bodyPr wrap="square" rtlCol="0">
            <a:spAutoFit/>
          </a:bodyPr>
          <a:lstStyle/>
          <a:p>
            <a:r>
              <a:rPr lang="en-GB" sz="1600"/>
              <a:t>Spend 1 minute skim reading the article about Marie Curie, using the advice above.</a:t>
            </a:r>
          </a:p>
          <a:p>
            <a:endParaRPr lang="en-GB" sz="1600"/>
          </a:p>
          <a:p>
            <a:r>
              <a:rPr lang="en-GB" sz="1600"/>
              <a:t>Then, without looking at the page, see how many questions you can answer correctly. </a:t>
            </a:r>
          </a:p>
        </p:txBody>
      </p:sp>
      <p:pic>
        <p:nvPicPr>
          <p:cNvPr id="7" name="Picture 6">
            <a:extLst>
              <a:ext uri="{FF2B5EF4-FFF2-40B4-BE49-F238E27FC236}">
                <a16:creationId xmlns:a16="http://schemas.microsoft.com/office/drawing/2014/main" id="{F71D9480-3E26-18EB-CACD-8037D7DB7C19}"/>
              </a:ext>
            </a:extLst>
          </p:cNvPr>
          <p:cNvPicPr>
            <a:picLocks noChangeAspect="1"/>
          </p:cNvPicPr>
          <p:nvPr/>
        </p:nvPicPr>
        <p:blipFill>
          <a:blip r:embed="rId3"/>
          <a:stretch>
            <a:fillRect/>
          </a:stretch>
        </p:blipFill>
        <p:spPr>
          <a:xfrm>
            <a:off x="8520113" y="6215063"/>
            <a:ext cx="485775" cy="523875"/>
          </a:xfrm>
          <a:prstGeom prst="rect">
            <a:avLst/>
          </a:prstGeom>
        </p:spPr>
      </p:pic>
      <p:pic>
        <p:nvPicPr>
          <p:cNvPr id="150" name="Picture 149">
            <a:extLst>
              <a:ext uri="{FF2B5EF4-FFF2-40B4-BE49-F238E27FC236}">
                <a16:creationId xmlns:a16="http://schemas.microsoft.com/office/drawing/2014/main" id="{BD36AE82-FF2C-F3C2-5346-122002765D8D}"/>
              </a:ext>
            </a:extLst>
          </p:cNvPr>
          <p:cNvPicPr>
            <a:picLocks noChangeAspect="1"/>
          </p:cNvPicPr>
          <p:nvPr/>
        </p:nvPicPr>
        <p:blipFill>
          <a:blip r:embed="rId4"/>
          <a:srcRect t="16541"/>
          <a:stretch>
            <a:fillRect/>
          </a:stretch>
        </p:blipFill>
        <p:spPr>
          <a:xfrm>
            <a:off x="5559389" y="2332910"/>
            <a:ext cx="3209798" cy="3573502"/>
          </a:xfrm>
          <a:prstGeom prst="rect">
            <a:avLst/>
          </a:prstGeom>
        </p:spPr>
      </p:pic>
      <p:sp>
        <p:nvSpPr>
          <p:cNvPr id="8" name="Footer Placeholder 3">
            <a:extLst>
              <a:ext uri="{FF2B5EF4-FFF2-40B4-BE49-F238E27FC236}">
                <a16:creationId xmlns:a16="http://schemas.microsoft.com/office/drawing/2014/main" id="{04A9977A-6E46-79A9-BEB1-2B1689606CDA}"/>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157451317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0"/>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0"/>
                                        </p:tgtEl>
                                        <p:attrNameLst>
                                          <p:attrName>style.visibility</p:attrName>
                                        </p:attrNameLst>
                                      </p:cBhvr>
                                      <p:to>
                                        <p:strVal val="hidden"/>
                                      </p:to>
                                    </p:set>
                                  </p:childTnLst>
                                </p:cTn>
                              </p:par>
                            </p:childTnLst>
                          </p:cTn>
                        </p:par>
                        <p:par>
                          <p:cTn id="7" fill="hold">
                            <p:stCondLst>
                              <p:cond delay="0"/>
                            </p:stCondLst>
                            <p:childTnLst>
                              <p:par>
                                <p:cTn id="8" presetID="1" presetClass="exit" presetSubtype="0" fill="hold" grpId="0" nodeType="afterEffect">
                                  <p:stCondLst>
                                    <p:cond delay="1000"/>
                                  </p:stCondLst>
                                  <p:childTnLst>
                                    <p:set>
                                      <p:cBhvr>
                                        <p:cTn id="9" dur="1" fill="hold">
                                          <p:stCondLst>
                                            <p:cond delay="0"/>
                                          </p:stCondLst>
                                        </p:cTn>
                                        <p:tgtEl>
                                          <p:spTgt spid="69"/>
                                        </p:tgtEl>
                                        <p:attrNameLst>
                                          <p:attrName>style.visibility</p:attrName>
                                        </p:attrNameLst>
                                      </p:cBhvr>
                                      <p:to>
                                        <p:strVal val="hidden"/>
                                      </p:to>
                                    </p:set>
                                  </p:childTnLst>
                                </p:cTn>
                              </p:par>
                            </p:childTnLst>
                          </p:cTn>
                        </p:par>
                        <p:par>
                          <p:cTn id="10" fill="hold">
                            <p:stCondLst>
                              <p:cond delay="1000"/>
                            </p:stCondLst>
                            <p:childTnLst>
                              <p:par>
                                <p:cTn id="11" presetID="1" presetClass="exit" presetSubtype="0" fill="hold" grpId="0" nodeType="afterEffect">
                                  <p:stCondLst>
                                    <p:cond delay="1000"/>
                                  </p:stCondLst>
                                  <p:childTnLst>
                                    <p:set>
                                      <p:cBhvr>
                                        <p:cTn id="12" dur="1" fill="hold">
                                          <p:stCondLst>
                                            <p:cond delay="0"/>
                                          </p:stCondLst>
                                        </p:cTn>
                                        <p:tgtEl>
                                          <p:spTgt spid="68"/>
                                        </p:tgtEl>
                                        <p:attrNameLst>
                                          <p:attrName>style.visibility</p:attrName>
                                        </p:attrNameLst>
                                      </p:cBhvr>
                                      <p:to>
                                        <p:strVal val="hidden"/>
                                      </p:to>
                                    </p:set>
                                  </p:childTnLst>
                                </p:cTn>
                              </p:par>
                            </p:childTnLst>
                          </p:cTn>
                        </p:par>
                        <p:par>
                          <p:cTn id="13" fill="hold">
                            <p:stCondLst>
                              <p:cond delay="2000"/>
                            </p:stCondLst>
                            <p:childTnLst>
                              <p:par>
                                <p:cTn id="14" presetID="1" presetClass="exit" presetSubtype="0" fill="hold" grpId="0" nodeType="afterEffect">
                                  <p:stCondLst>
                                    <p:cond delay="1000"/>
                                  </p:stCondLst>
                                  <p:childTnLst>
                                    <p:set>
                                      <p:cBhvr>
                                        <p:cTn id="15" dur="1" fill="hold">
                                          <p:stCondLst>
                                            <p:cond delay="0"/>
                                          </p:stCondLst>
                                        </p:cTn>
                                        <p:tgtEl>
                                          <p:spTgt spid="67"/>
                                        </p:tgtEl>
                                        <p:attrNameLst>
                                          <p:attrName>style.visibility</p:attrName>
                                        </p:attrNameLst>
                                      </p:cBhvr>
                                      <p:to>
                                        <p:strVal val="hidden"/>
                                      </p:to>
                                    </p:set>
                                  </p:childTnLst>
                                </p:cTn>
                              </p:par>
                            </p:childTnLst>
                          </p:cTn>
                        </p:par>
                        <p:par>
                          <p:cTn id="16" fill="hold">
                            <p:stCondLst>
                              <p:cond delay="3000"/>
                            </p:stCondLst>
                            <p:childTnLst>
                              <p:par>
                                <p:cTn id="17" presetID="1" presetClass="exit" presetSubtype="0" fill="hold" grpId="0" nodeType="afterEffect">
                                  <p:stCondLst>
                                    <p:cond delay="1000"/>
                                  </p:stCondLst>
                                  <p:childTnLst>
                                    <p:set>
                                      <p:cBhvr>
                                        <p:cTn id="18" dur="1" fill="hold">
                                          <p:stCondLst>
                                            <p:cond delay="0"/>
                                          </p:stCondLst>
                                        </p:cTn>
                                        <p:tgtEl>
                                          <p:spTgt spid="66"/>
                                        </p:tgtEl>
                                        <p:attrNameLst>
                                          <p:attrName>style.visibility</p:attrName>
                                        </p:attrNameLst>
                                      </p:cBhvr>
                                      <p:to>
                                        <p:strVal val="hidden"/>
                                      </p:to>
                                    </p:set>
                                  </p:childTnLst>
                                </p:cTn>
                              </p:par>
                            </p:childTnLst>
                          </p:cTn>
                        </p:par>
                        <p:par>
                          <p:cTn id="19" fill="hold">
                            <p:stCondLst>
                              <p:cond delay="4000"/>
                            </p:stCondLst>
                            <p:childTnLst>
                              <p:par>
                                <p:cTn id="20" presetID="1" presetClass="exit" presetSubtype="0" fill="hold" grpId="0" nodeType="afterEffect">
                                  <p:stCondLst>
                                    <p:cond delay="1000"/>
                                  </p:stCondLst>
                                  <p:childTnLst>
                                    <p:set>
                                      <p:cBhvr>
                                        <p:cTn id="21" dur="1" fill="hold">
                                          <p:stCondLst>
                                            <p:cond delay="0"/>
                                          </p:stCondLst>
                                        </p:cTn>
                                        <p:tgtEl>
                                          <p:spTgt spid="65"/>
                                        </p:tgtEl>
                                        <p:attrNameLst>
                                          <p:attrName>style.visibility</p:attrName>
                                        </p:attrNameLst>
                                      </p:cBhvr>
                                      <p:to>
                                        <p:strVal val="hidden"/>
                                      </p:to>
                                    </p:set>
                                  </p:childTnLst>
                                </p:cTn>
                              </p:par>
                            </p:childTnLst>
                          </p:cTn>
                        </p:par>
                        <p:par>
                          <p:cTn id="22" fill="hold">
                            <p:stCondLst>
                              <p:cond delay="5000"/>
                            </p:stCondLst>
                            <p:childTnLst>
                              <p:par>
                                <p:cTn id="23" presetID="1" presetClass="exit" presetSubtype="0" fill="hold" grpId="0" nodeType="afterEffect">
                                  <p:stCondLst>
                                    <p:cond delay="1000"/>
                                  </p:stCondLst>
                                  <p:childTnLst>
                                    <p:set>
                                      <p:cBhvr>
                                        <p:cTn id="24" dur="1" fill="hold">
                                          <p:stCondLst>
                                            <p:cond delay="0"/>
                                          </p:stCondLst>
                                        </p:cTn>
                                        <p:tgtEl>
                                          <p:spTgt spid="64"/>
                                        </p:tgtEl>
                                        <p:attrNameLst>
                                          <p:attrName>style.visibility</p:attrName>
                                        </p:attrNameLst>
                                      </p:cBhvr>
                                      <p:to>
                                        <p:strVal val="hidden"/>
                                      </p:to>
                                    </p:set>
                                  </p:childTnLst>
                                </p:cTn>
                              </p:par>
                            </p:childTnLst>
                          </p:cTn>
                        </p:par>
                        <p:par>
                          <p:cTn id="25" fill="hold">
                            <p:stCondLst>
                              <p:cond delay="6000"/>
                            </p:stCondLst>
                            <p:childTnLst>
                              <p:par>
                                <p:cTn id="26" presetID="1" presetClass="exit" presetSubtype="0" fill="hold" grpId="0" nodeType="afterEffect">
                                  <p:stCondLst>
                                    <p:cond delay="1000"/>
                                  </p:stCondLst>
                                  <p:childTnLst>
                                    <p:set>
                                      <p:cBhvr>
                                        <p:cTn id="27" dur="1" fill="hold">
                                          <p:stCondLst>
                                            <p:cond delay="0"/>
                                          </p:stCondLst>
                                        </p:cTn>
                                        <p:tgtEl>
                                          <p:spTgt spid="63"/>
                                        </p:tgtEl>
                                        <p:attrNameLst>
                                          <p:attrName>style.visibility</p:attrName>
                                        </p:attrNameLst>
                                      </p:cBhvr>
                                      <p:to>
                                        <p:strVal val="hidden"/>
                                      </p:to>
                                    </p:set>
                                  </p:childTnLst>
                                </p:cTn>
                              </p:par>
                            </p:childTnLst>
                          </p:cTn>
                        </p:par>
                        <p:par>
                          <p:cTn id="28" fill="hold">
                            <p:stCondLst>
                              <p:cond delay="7000"/>
                            </p:stCondLst>
                            <p:childTnLst>
                              <p:par>
                                <p:cTn id="29" presetID="1" presetClass="exit" presetSubtype="0" fill="hold" grpId="0" nodeType="afterEffect">
                                  <p:stCondLst>
                                    <p:cond delay="1000"/>
                                  </p:stCondLst>
                                  <p:childTnLst>
                                    <p:set>
                                      <p:cBhvr>
                                        <p:cTn id="30" dur="1" fill="hold">
                                          <p:stCondLst>
                                            <p:cond delay="0"/>
                                          </p:stCondLst>
                                        </p:cTn>
                                        <p:tgtEl>
                                          <p:spTgt spid="62"/>
                                        </p:tgtEl>
                                        <p:attrNameLst>
                                          <p:attrName>style.visibility</p:attrName>
                                        </p:attrNameLst>
                                      </p:cBhvr>
                                      <p:to>
                                        <p:strVal val="hidden"/>
                                      </p:to>
                                    </p:set>
                                  </p:childTnLst>
                                </p:cTn>
                              </p:par>
                            </p:childTnLst>
                          </p:cTn>
                        </p:par>
                        <p:par>
                          <p:cTn id="31" fill="hold">
                            <p:stCondLst>
                              <p:cond delay="8000"/>
                            </p:stCondLst>
                            <p:childTnLst>
                              <p:par>
                                <p:cTn id="32" presetID="1" presetClass="exit" presetSubtype="0" fill="hold" grpId="0" nodeType="afterEffect">
                                  <p:stCondLst>
                                    <p:cond delay="1000"/>
                                  </p:stCondLst>
                                  <p:childTnLst>
                                    <p:set>
                                      <p:cBhvr>
                                        <p:cTn id="33" dur="1" fill="hold">
                                          <p:stCondLst>
                                            <p:cond delay="0"/>
                                          </p:stCondLst>
                                        </p:cTn>
                                        <p:tgtEl>
                                          <p:spTgt spid="61"/>
                                        </p:tgtEl>
                                        <p:attrNameLst>
                                          <p:attrName>style.visibility</p:attrName>
                                        </p:attrNameLst>
                                      </p:cBhvr>
                                      <p:to>
                                        <p:strVal val="hidden"/>
                                      </p:to>
                                    </p:set>
                                  </p:childTnLst>
                                </p:cTn>
                              </p:par>
                            </p:childTnLst>
                          </p:cTn>
                        </p:par>
                        <p:par>
                          <p:cTn id="34" fill="hold">
                            <p:stCondLst>
                              <p:cond delay="9000"/>
                            </p:stCondLst>
                            <p:childTnLst>
                              <p:par>
                                <p:cTn id="35" presetID="1" presetClass="exit" presetSubtype="0" fill="hold" grpId="0" nodeType="afterEffect">
                                  <p:stCondLst>
                                    <p:cond delay="1000"/>
                                  </p:stCondLst>
                                  <p:childTnLst>
                                    <p:set>
                                      <p:cBhvr>
                                        <p:cTn id="36" dur="1" fill="hold">
                                          <p:stCondLst>
                                            <p:cond delay="0"/>
                                          </p:stCondLst>
                                        </p:cTn>
                                        <p:tgtEl>
                                          <p:spTgt spid="60"/>
                                        </p:tgtEl>
                                        <p:attrNameLst>
                                          <p:attrName>style.visibility</p:attrName>
                                        </p:attrNameLst>
                                      </p:cBhvr>
                                      <p:to>
                                        <p:strVal val="hidden"/>
                                      </p:to>
                                    </p:set>
                                  </p:childTnLst>
                                </p:cTn>
                              </p:par>
                            </p:childTnLst>
                          </p:cTn>
                        </p:par>
                        <p:par>
                          <p:cTn id="37" fill="hold">
                            <p:stCondLst>
                              <p:cond delay="10000"/>
                            </p:stCondLst>
                            <p:childTnLst>
                              <p:par>
                                <p:cTn id="38" presetID="1" presetClass="exit" presetSubtype="0" fill="hold" grpId="0" nodeType="afterEffect">
                                  <p:stCondLst>
                                    <p:cond delay="1000"/>
                                  </p:stCondLst>
                                  <p:childTnLst>
                                    <p:set>
                                      <p:cBhvr>
                                        <p:cTn id="39" dur="1" fill="hold">
                                          <p:stCondLst>
                                            <p:cond delay="0"/>
                                          </p:stCondLst>
                                        </p:cTn>
                                        <p:tgtEl>
                                          <p:spTgt spid="59"/>
                                        </p:tgtEl>
                                        <p:attrNameLst>
                                          <p:attrName>style.visibility</p:attrName>
                                        </p:attrNameLst>
                                      </p:cBhvr>
                                      <p:to>
                                        <p:strVal val="hidden"/>
                                      </p:to>
                                    </p:set>
                                  </p:childTnLst>
                                </p:cTn>
                              </p:par>
                            </p:childTnLst>
                          </p:cTn>
                        </p:par>
                        <p:par>
                          <p:cTn id="40" fill="hold">
                            <p:stCondLst>
                              <p:cond delay="11000"/>
                            </p:stCondLst>
                            <p:childTnLst>
                              <p:par>
                                <p:cTn id="41" presetID="1" presetClass="exit" presetSubtype="0" fill="hold" grpId="0" nodeType="afterEffect">
                                  <p:stCondLst>
                                    <p:cond delay="1000"/>
                                  </p:stCondLst>
                                  <p:childTnLst>
                                    <p:set>
                                      <p:cBhvr>
                                        <p:cTn id="42" dur="1" fill="hold">
                                          <p:stCondLst>
                                            <p:cond delay="0"/>
                                          </p:stCondLst>
                                        </p:cTn>
                                        <p:tgtEl>
                                          <p:spTgt spid="58"/>
                                        </p:tgtEl>
                                        <p:attrNameLst>
                                          <p:attrName>style.visibility</p:attrName>
                                        </p:attrNameLst>
                                      </p:cBhvr>
                                      <p:to>
                                        <p:strVal val="hidden"/>
                                      </p:to>
                                    </p:set>
                                  </p:childTnLst>
                                </p:cTn>
                              </p:par>
                            </p:childTnLst>
                          </p:cTn>
                        </p:par>
                        <p:par>
                          <p:cTn id="43" fill="hold">
                            <p:stCondLst>
                              <p:cond delay="12000"/>
                            </p:stCondLst>
                            <p:childTnLst>
                              <p:par>
                                <p:cTn id="44" presetID="1" presetClass="exit" presetSubtype="0" fill="hold" grpId="0" nodeType="afterEffect">
                                  <p:stCondLst>
                                    <p:cond delay="1000"/>
                                  </p:stCondLst>
                                  <p:childTnLst>
                                    <p:set>
                                      <p:cBhvr>
                                        <p:cTn id="45" dur="1" fill="hold">
                                          <p:stCondLst>
                                            <p:cond delay="0"/>
                                          </p:stCondLst>
                                        </p:cTn>
                                        <p:tgtEl>
                                          <p:spTgt spid="57"/>
                                        </p:tgtEl>
                                        <p:attrNameLst>
                                          <p:attrName>style.visibility</p:attrName>
                                        </p:attrNameLst>
                                      </p:cBhvr>
                                      <p:to>
                                        <p:strVal val="hidden"/>
                                      </p:to>
                                    </p:set>
                                  </p:childTnLst>
                                </p:cTn>
                              </p:par>
                            </p:childTnLst>
                          </p:cTn>
                        </p:par>
                        <p:par>
                          <p:cTn id="46" fill="hold">
                            <p:stCondLst>
                              <p:cond delay="13000"/>
                            </p:stCondLst>
                            <p:childTnLst>
                              <p:par>
                                <p:cTn id="47" presetID="1" presetClass="exit" presetSubtype="0" fill="hold" grpId="0" nodeType="afterEffect">
                                  <p:stCondLst>
                                    <p:cond delay="1000"/>
                                  </p:stCondLst>
                                  <p:childTnLst>
                                    <p:set>
                                      <p:cBhvr>
                                        <p:cTn id="48" dur="1" fill="hold">
                                          <p:stCondLst>
                                            <p:cond delay="0"/>
                                          </p:stCondLst>
                                        </p:cTn>
                                        <p:tgtEl>
                                          <p:spTgt spid="56"/>
                                        </p:tgtEl>
                                        <p:attrNameLst>
                                          <p:attrName>style.visibility</p:attrName>
                                        </p:attrNameLst>
                                      </p:cBhvr>
                                      <p:to>
                                        <p:strVal val="hidden"/>
                                      </p:to>
                                    </p:set>
                                  </p:childTnLst>
                                </p:cTn>
                              </p:par>
                            </p:childTnLst>
                          </p:cTn>
                        </p:par>
                        <p:par>
                          <p:cTn id="49" fill="hold">
                            <p:stCondLst>
                              <p:cond delay="14000"/>
                            </p:stCondLst>
                            <p:childTnLst>
                              <p:par>
                                <p:cTn id="50" presetID="1" presetClass="exit" presetSubtype="0" fill="hold" grpId="0" nodeType="afterEffect">
                                  <p:stCondLst>
                                    <p:cond delay="1000"/>
                                  </p:stCondLst>
                                  <p:childTnLst>
                                    <p:set>
                                      <p:cBhvr>
                                        <p:cTn id="51" dur="1" fill="hold">
                                          <p:stCondLst>
                                            <p:cond delay="0"/>
                                          </p:stCondLst>
                                        </p:cTn>
                                        <p:tgtEl>
                                          <p:spTgt spid="55"/>
                                        </p:tgtEl>
                                        <p:attrNameLst>
                                          <p:attrName>style.visibility</p:attrName>
                                        </p:attrNameLst>
                                      </p:cBhvr>
                                      <p:to>
                                        <p:strVal val="hidden"/>
                                      </p:to>
                                    </p:set>
                                  </p:childTnLst>
                                </p:cTn>
                              </p:par>
                            </p:childTnLst>
                          </p:cTn>
                        </p:par>
                        <p:par>
                          <p:cTn id="52" fill="hold">
                            <p:stCondLst>
                              <p:cond delay="15000"/>
                            </p:stCondLst>
                            <p:childTnLst>
                              <p:par>
                                <p:cTn id="53" presetID="1" presetClass="exit" presetSubtype="0" fill="hold" grpId="0" nodeType="afterEffect">
                                  <p:stCondLst>
                                    <p:cond delay="1000"/>
                                  </p:stCondLst>
                                  <p:childTnLst>
                                    <p:set>
                                      <p:cBhvr>
                                        <p:cTn id="54" dur="1" fill="hold">
                                          <p:stCondLst>
                                            <p:cond delay="0"/>
                                          </p:stCondLst>
                                        </p:cTn>
                                        <p:tgtEl>
                                          <p:spTgt spid="54"/>
                                        </p:tgtEl>
                                        <p:attrNameLst>
                                          <p:attrName>style.visibility</p:attrName>
                                        </p:attrNameLst>
                                      </p:cBhvr>
                                      <p:to>
                                        <p:strVal val="hidden"/>
                                      </p:to>
                                    </p:set>
                                  </p:childTnLst>
                                </p:cTn>
                              </p:par>
                            </p:childTnLst>
                          </p:cTn>
                        </p:par>
                        <p:par>
                          <p:cTn id="55" fill="hold">
                            <p:stCondLst>
                              <p:cond delay="16000"/>
                            </p:stCondLst>
                            <p:childTnLst>
                              <p:par>
                                <p:cTn id="56" presetID="1" presetClass="exit" presetSubtype="0" fill="hold" grpId="0" nodeType="afterEffect">
                                  <p:stCondLst>
                                    <p:cond delay="1000"/>
                                  </p:stCondLst>
                                  <p:childTnLst>
                                    <p:set>
                                      <p:cBhvr>
                                        <p:cTn id="57" dur="1" fill="hold">
                                          <p:stCondLst>
                                            <p:cond delay="0"/>
                                          </p:stCondLst>
                                        </p:cTn>
                                        <p:tgtEl>
                                          <p:spTgt spid="53"/>
                                        </p:tgtEl>
                                        <p:attrNameLst>
                                          <p:attrName>style.visibility</p:attrName>
                                        </p:attrNameLst>
                                      </p:cBhvr>
                                      <p:to>
                                        <p:strVal val="hidden"/>
                                      </p:to>
                                    </p:set>
                                  </p:childTnLst>
                                </p:cTn>
                              </p:par>
                            </p:childTnLst>
                          </p:cTn>
                        </p:par>
                        <p:par>
                          <p:cTn id="58" fill="hold">
                            <p:stCondLst>
                              <p:cond delay="17000"/>
                            </p:stCondLst>
                            <p:childTnLst>
                              <p:par>
                                <p:cTn id="59" presetID="1" presetClass="exit" presetSubtype="0" fill="hold" grpId="0" nodeType="afterEffect">
                                  <p:stCondLst>
                                    <p:cond delay="1000"/>
                                  </p:stCondLst>
                                  <p:childTnLst>
                                    <p:set>
                                      <p:cBhvr>
                                        <p:cTn id="60" dur="1" fill="hold">
                                          <p:stCondLst>
                                            <p:cond delay="0"/>
                                          </p:stCondLst>
                                        </p:cTn>
                                        <p:tgtEl>
                                          <p:spTgt spid="52"/>
                                        </p:tgtEl>
                                        <p:attrNameLst>
                                          <p:attrName>style.visibility</p:attrName>
                                        </p:attrNameLst>
                                      </p:cBhvr>
                                      <p:to>
                                        <p:strVal val="hidden"/>
                                      </p:to>
                                    </p:set>
                                  </p:childTnLst>
                                </p:cTn>
                              </p:par>
                            </p:childTnLst>
                          </p:cTn>
                        </p:par>
                        <p:par>
                          <p:cTn id="61" fill="hold">
                            <p:stCondLst>
                              <p:cond delay="18000"/>
                            </p:stCondLst>
                            <p:childTnLst>
                              <p:par>
                                <p:cTn id="62" presetID="1" presetClass="exit" presetSubtype="0" fill="hold" grpId="0" nodeType="afterEffect">
                                  <p:stCondLst>
                                    <p:cond delay="1000"/>
                                  </p:stCondLst>
                                  <p:childTnLst>
                                    <p:set>
                                      <p:cBhvr>
                                        <p:cTn id="63" dur="1" fill="hold">
                                          <p:stCondLst>
                                            <p:cond delay="0"/>
                                          </p:stCondLst>
                                        </p:cTn>
                                        <p:tgtEl>
                                          <p:spTgt spid="51"/>
                                        </p:tgtEl>
                                        <p:attrNameLst>
                                          <p:attrName>style.visibility</p:attrName>
                                        </p:attrNameLst>
                                      </p:cBhvr>
                                      <p:to>
                                        <p:strVal val="hidden"/>
                                      </p:to>
                                    </p:set>
                                  </p:childTnLst>
                                </p:cTn>
                              </p:par>
                            </p:childTnLst>
                          </p:cTn>
                        </p:par>
                        <p:par>
                          <p:cTn id="64" fill="hold">
                            <p:stCondLst>
                              <p:cond delay="19000"/>
                            </p:stCondLst>
                            <p:childTnLst>
                              <p:par>
                                <p:cTn id="65" presetID="1" presetClass="exit" presetSubtype="0" fill="hold" grpId="0" nodeType="afterEffect">
                                  <p:stCondLst>
                                    <p:cond delay="1000"/>
                                  </p:stCondLst>
                                  <p:childTnLst>
                                    <p:set>
                                      <p:cBhvr>
                                        <p:cTn id="66" dur="1" fill="hold">
                                          <p:stCondLst>
                                            <p:cond delay="0"/>
                                          </p:stCondLst>
                                        </p:cTn>
                                        <p:tgtEl>
                                          <p:spTgt spid="50"/>
                                        </p:tgtEl>
                                        <p:attrNameLst>
                                          <p:attrName>style.visibility</p:attrName>
                                        </p:attrNameLst>
                                      </p:cBhvr>
                                      <p:to>
                                        <p:strVal val="hidden"/>
                                      </p:to>
                                    </p:set>
                                  </p:childTnLst>
                                </p:cTn>
                              </p:par>
                            </p:childTnLst>
                          </p:cTn>
                        </p:par>
                        <p:par>
                          <p:cTn id="67" fill="hold">
                            <p:stCondLst>
                              <p:cond delay="20000"/>
                            </p:stCondLst>
                            <p:childTnLst>
                              <p:par>
                                <p:cTn id="68" presetID="1" presetClass="exit" presetSubtype="0" fill="hold" grpId="0" nodeType="afterEffect">
                                  <p:stCondLst>
                                    <p:cond delay="1000"/>
                                  </p:stCondLst>
                                  <p:childTnLst>
                                    <p:set>
                                      <p:cBhvr>
                                        <p:cTn id="69" dur="1" fill="hold">
                                          <p:stCondLst>
                                            <p:cond delay="0"/>
                                          </p:stCondLst>
                                        </p:cTn>
                                        <p:tgtEl>
                                          <p:spTgt spid="49"/>
                                        </p:tgtEl>
                                        <p:attrNameLst>
                                          <p:attrName>style.visibility</p:attrName>
                                        </p:attrNameLst>
                                      </p:cBhvr>
                                      <p:to>
                                        <p:strVal val="hidden"/>
                                      </p:to>
                                    </p:set>
                                  </p:childTnLst>
                                </p:cTn>
                              </p:par>
                            </p:childTnLst>
                          </p:cTn>
                        </p:par>
                        <p:par>
                          <p:cTn id="70" fill="hold">
                            <p:stCondLst>
                              <p:cond delay="21000"/>
                            </p:stCondLst>
                            <p:childTnLst>
                              <p:par>
                                <p:cTn id="71" presetID="1" presetClass="exit" presetSubtype="0" fill="hold" grpId="0" nodeType="afterEffect">
                                  <p:stCondLst>
                                    <p:cond delay="1000"/>
                                  </p:stCondLst>
                                  <p:childTnLst>
                                    <p:set>
                                      <p:cBhvr>
                                        <p:cTn id="72" dur="1" fill="hold">
                                          <p:stCondLst>
                                            <p:cond delay="0"/>
                                          </p:stCondLst>
                                        </p:cTn>
                                        <p:tgtEl>
                                          <p:spTgt spid="48"/>
                                        </p:tgtEl>
                                        <p:attrNameLst>
                                          <p:attrName>style.visibility</p:attrName>
                                        </p:attrNameLst>
                                      </p:cBhvr>
                                      <p:to>
                                        <p:strVal val="hidden"/>
                                      </p:to>
                                    </p:set>
                                  </p:childTnLst>
                                </p:cTn>
                              </p:par>
                            </p:childTnLst>
                          </p:cTn>
                        </p:par>
                        <p:par>
                          <p:cTn id="73" fill="hold">
                            <p:stCondLst>
                              <p:cond delay="22000"/>
                            </p:stCondLst>
                            <p:childTnLst>
                              <p:par>
                                <p:cTn id="74" presetID="1" presetClass="exit" presetSubtype="0" fill="hold" grpId="0" nodeType="afterEffect">
                                  <p:stCondLst>
                                    <p:cond delay="1000"/>
                                  </p:stCondLst>
                                  <p:childTnLst>
                                    <p:set>
                                      <p:cBhvr>
                                        <p:cTn id="75" dur="1" fill="hold">
                                          <p:stCondLst>
                                            <p:cond delay="0"/>
                                          </p:stCondLst>
                                        </p:cTn>
                                        <p:tgtEl>
                                          <p:spTgt spid="47"/>
                                        </p:tgtEl>
                                        <p:attrNameLst>
                                          <p:attrName>style.visibility</p:attrName>
                                        </p:attrNameLst>
                                      </p:cBhvr>
                                      <p:to>
                                        <p:strVal val="hidden"/>
                                      </p:to>
                                    </p:set>
                                  </p:childTnLst>
                                </p:cTn>
                              </p:par>
                            </p:childTnLst>
                          </p:cTn>
                        </p:par>
                        <p:par>
                          <p:cTn id="76" fill="hold">
                            <p:stCondLst>
                              <p:cond delay="23000"/>
                            </p:stCondLst>
                            <p:childTnLst>
                              <p:par>
                                <p:cTn id="77" presetID="1" presetClass="exit" presetSubtype="0" fill="hold" grpId="0" nodeType="afterEffect">
                                  <p:stCondLst>
                                    <p:cond delay="1000"/>
                                  </p:stCondLst>
                                  <p:childTnLst>
                                    <p:set>
                                      <p:cBhvr>
                                        <p:cTn id="78" dur="1" fill="hold">
                                          <p:stCondLst>
                                            <p:cond delay="0"/>
                                          </p:stCondLst>
                                        </p:cTn>
                                        <p:tgtEl>
                                          <p:spTgt spid="46"/>
                                        </p:tgtEl>
                                        <p:attrNameLst>
                                          <p:attrName>style.visibility</p:attrName>
                                        </p:attrNameLst>
                                      </p:cBhvr>
                                      <p:to>
                                        <p:strVal val="hidden"/>
                                      </p:to>
                                    </p:set>
                                  </p:childTnLst>
                                </p:cTn>
                              </p:par>
                            </p:childTnLst>
                          </p:cTn>
                        </p:par>
                        <p:par>
                          <p:cTn id="79" fill="hold">
                            <p:stCondLst>
                              <p:cond delay="24000"/>
                            </p:stCondLst>
                            <p:childTnLst>
                              <p:par>
                                <p:cTn id="80" presetID="1" presetClass="exit" presetSubtype="0" fill="hold" grpId="0" nodeType="afterEffect">
                                  <p:stCondLst>
                                    <p:cond delay="1000"/>
                                  </p:stCondLst>
                                  <p:childTnLst>
                                    <p:set>
                                      <p:cBhvr>
                                        <p:cTn id="81" dur="1" fill="hold">
                                          <p:stCondLst>
                                            <p:cond delay="0"/>
                                          </p:stCondLst>
                                        </p:cTn>
                                        <p:tgtEl>
                                          <p:spTgt spid="45"/>
                                        </p:tgtEl>
                                        <p:attrNameLst>
                                          <p:attrName>style.visibility</p:attrName>
                                        </p:attrNameLst>
                                      </p:cBhvr>
                                      <p:to>
                                        <p:strVal val="hidden"/>
                                      </p:to>
                                    </p:set>
                                  </p:childTnLst>
                                </p:cTn>
                              </p:par>
                            </p:childTnLst>
                          </p:cTn>
                        </p:par>
                        <p:par>
                          <p:cTn id="82" fill="hold">
                            <p:stCondLst>
                              <p:cond delay="25000"/>
                            </p:stCondLst>
                            <p:childTnLst>
                              <p:par>
                                <p:cTn id="83" presetID="1" presetClass="exit" presetSubtype="0" fill="hold" grpId="0" nodeType="afterEffect">
                                  <p:stCondLst>
                                    <p:cond delay="1000"/>
                                  </p:stCondLst>
                                  <p:childTnLst>
                                    <p:set>
                                      <p:cBhvr>
                                        <p:cTn id="84" dur="1" fill="hold">
                                          <p:stCondLst>
                                            <p:cond delay="0"/>
                                          </p:stCondLst>
                                        </p:cTn>
                                        <p:tgtEl>
                                          <p:spTgt spid="44"/>
                                        </p:tgtEl>
                                        <p:attrNameLst>
                                          <p:attrName>style.visibility</p:attrName>
                                        </p:attrNameLst>
                                      </p:cBhvr>
                                      <p:to>
                                        <p:strVal val="hidden"/>
                                      </p:to>
                                    </p:set>
                                  </p:childTnLst>
                                </p:cTn>
                              </p:par>
                            </p:childTnLst>
                          </p:cTn>
                        </p:par>
                        <p:par>
                          <p:cTn id="85" fill="hold">
                            <p:stCondLst>
                              <p:cond delay="26000"/>
                            </p:stCondLst>
                            <p:childTnLst>
                              <p:par>
                                <p:cTn id="86" presetID="1" presetClass="exit" presetSubtype="0" fill="hold" grpId="0" nodeType="afterEffect">
                                  <p:stCondLst>
                                    <p:cond delay="1000"/>
                                  </p:stCondLst>
                                  <p:childTnLst>
                                    <p:set>
                                      <p:cBhvr>
                                        <p:cTn id="87" dur="1" fill="hold">
                                          <p:stCondLst>
                                            <p:cond delay="0"/>
                                          </p:stCondLst>
                                        </p:cTn>
                                        <p:tgtEl>
                                          <p:spTgt spid="43"/>
                                        </p:tgtEl>
                                        <p:attrNameLst>
                                          <p:attrName>style.visibility</p:attrName>
                                        </p:attrNameLst>
                                      </p:cBhvr>
                                      <p:to>
                                        <p:strVal val="hidden"/>
                                      </p:to>
                                    </p:set>
                                  </p:childTnLst>
                                </p:cTn>
                              </p:par>
                            </p:childTnLst>
                          </p:cTn>
                        </p:par>
                        <p:par>
                          <p:cTn id="88" fill="hold">
                            <p:stCondLst>
                              <p:cond delay="27000"/>
                            </p:stCondLst>
                            <p:childTnLst>
                              <p:par>
                                <p:cTn id="89" presetID="1" presetClass="exit" presetSubtype="0" fill="hold" grpId="0" nodeType="afterEffect">
                                  <p:stCondLst>
                                    <p:cond delay="1000"/>
                                  </p:stCondLst>
                                  <p:childTnLst>
                                    <p:set>
                                      <p:cBhvr>
                                        <p:cTn id="90" dur="1" fill="hold">
                                          <p:stCondLst>
                                            <p:cond delay="0"/>
                                          </p:stCondLst>
                                        </p:cTn>
                                        <p:tgtEl>
                                          <p:spTgt spid="42"/>
                                        </p:tgtEl>
                                        <p:attrNameLst>
                                          <p:attrName>style.visibility</p:attrName>
                                        </p:attrNameLst>
                                      </p:cBhvr>
                                      <p:to>
                                        <p:strVal val="hidden"/>
                                      </p:to>
                                    </p:set>
                                  </p:childTnLst>
                                </p:cTn>
                              </p:par>
                            </p:childTnLst>
                          </p:cTn>
                        </p:par>
                        <p:par>
                          <p:cTn id="91" fill="hold">
                            <p:stCondLst>
                              <p:cond delay="28000"/>
                            </p:stCondLst>
                            <p:childTnLst>
                              <p:par>
                                <p:cTn id="92" presetID="1" presetClass="exit" presetSubtype="0" fill="hold" grpId="0" nodeType="afterEffect">
                                  <p:stCondLst>
                                    <p:cond delay="1000"/>
                                  </p:stCondLst>
                                  <p:childTnLst>
                                    <p:set>
                                      <p:cBhvr>
                                        <p:cTn id="93" dur="1" fill="hold">
                                          <p:stCondLst>
                                            <p:cond delay="0"/>
                                          </p:stCondLst>
                                        </p:cTn>
                                        <p:tgtEl>
                                          <p:spTgt spid="41"/>
                                        </p:tgtEl>
                                        <p:attrNameLst>
                                          <p:attrName>style.visibility</p:attrName>
                                        </p:attrNameLst>
                                      </p:cBhvr>
                                      <p:to>
                                        <p:strVal val="hidden"/>
                                      </p:to>
                                    </p:set>
                                  </p:childTnLst>
                                </p:cTn>
                              </p:par>
                            </p:childTnLst>
                          </p:cTn>
                        </p:par>
                        <p:par>
                          <p:cTn id="94" fill="hold">
                            <p:stCondLst>
                              <p:cond delay="29000"/>
                            </p:stCondLst>
                            <p:childTnLst>
                              <p:par>
                                <p:cTn id="95" presetID="1" presetClass="exit" presetSubtype="0" fill="hold" grpId="0" nodeType="afterEffect">
                                  <p:stCondLst>
                                    <p:cond delay="1000"/>
                                  </p:stCondLst>
                                  <p:childTnLst>
                                    <p:set>
                                      <p:cBhvr>
                                        <p:cTn id="96" dur="1" fill="hold">
                                          <p:stCondLst>
                                            <p:cond delay="0"/>
                                          </p:stCondLst>
                                        </p:cTn>
                                        <p:tgtEl>
                                          <p:spTgt spid="40"/>
                                        </p:tgtEl>
                                        <p:attrNameLst>
                                          <p:attrName>style.visibility</p:attrName>
                                        </p:attrNameLst>
                                      </p:cBhvr>
                                      <p:to>
                                        <p:strVal val="hidden"/>
                                      </p:to>
                                    </p:set>
                                  </p:childTnLst>
                                </p:cTn>
                              </p:par>
                            </p:childTnLst>
                          </p:cTn>
                        </p:par>
                        <p:par>
                          <p:cTn id="97" fill="hold">
                            <p:stCondLst>
                              <p:cond delay="30000"/>
                            </p:stCondLst>
                            <p:childTnLst>
                              <p:par>
                                <p:cTn id="98" presetID="1" presetClass="exit" presetSubtype="0" fill="hold" grpId="0" nodeType="afterEffect">
                                  <p:stCondLst>
                                    <p:cond delay="1000"/>
                                  </p:stCondLst>
                                  <p:childTnLst>
                                    <p:set>
                                      <p:cBhvr>
                                        <p:cTn id="99" dur="1" fill="hold">
                                          <p:stCondLst>
                                            <p:cond delay="0"/>
                                          </p:stCondLst>
                                        </p:cTn>
                                        <p:tgtEl>
                                          <p:spTgt spid="39"/>
                                        </p:tgtEl>
                                        <p:attrNameLst>
                                          <p:attrName>style.visibility</p:attrName>
                                        </p:attrNameLst>
                                      </p:cBhvr>
                                      <p:to>
                                        <p:strVal val="hidden"/>
                                      </p:to>
                                    </p:set>
                                  </p:childTnLst>
                                </p:cTn>
                              </p:par>
                            </p:childTnLst>
                          </p:cTn>
                        </p:par>
                        <p:par>
                          <p:cTn id="100" fill="hold">
                            <p:stCondLst>
                              <p:cond delay="31000"/>
                            </p:stCondLst>
                            <p:childTnLst>
                              <p:par>
                                <p:cTn id="101" presetID="1" presetClass="exit" presetSubtype="0" fill="hold" grpId="0" nodeType="afterEffect">
                                  <p:stCondLst>
                                    <p:cond delay="1000"/>
                                  </p:stCondLst>
                                  <p:childTnLst>
                                    <p:set>
                                      <p:cBhvr>
                                        <p:cTn id="102" dur="1" fill="hold">
                                          <p:stCondLst>
                                            <p:cond delay="0"/>
                                          </p:stCondLst>
                                        </p:cTn>
                                        <p:tgtEl>
                                          <p:spTgt spid="38"/>
                                        </p:tgtEl>
                                        <p:attrNameLst>
                                          <p:attrName>style.visibility</p:attrName>
                                        </p:attrNameLst>
                                      </p:cBhvr>
                                      <p:to>
                                        <p:strVal val="hidden"/>
                                      </p:to>
                                    </p:set>
                                  </p:childTnLst>
                                </p:cTn>
                              </p:par>
                            </p:childTnLst>
                          </p:cTn>
                        </p:par>
                        <p:par>
                          <p:cTn id="103" fill="hold">
                            <p:stCondLst>
                              <p:cond delay="32000"/>
                            </p:stCondLst>
                            <p:childTnLst>
                              <p:par>
                                <p:cTn id="104" presetID="1" presetClass="exit" presetSubtype="0" fill="hold" grpId="0" nodeType="afterEffect">
                                  <p:stCondLst>
                                    <p:cond delay="1000"/>
                                  </p:stCondLst>
                                  <p:childTnLst>
                                    <p:set>
                                      <p:cBhvr>
                                        <p:cTn id="105" dur="1" fill="hold">
                                          <p:stCondLst>
                                            <p:cond delay="0"/>
                                          </p:stCondLst>
                                        </p:cTn>
                                        <p:tgtEl>
                                          <p:spTgt spid="37"/>
                                        </p:tgtEl>
                                        <p:attrNameLst>
                                          <p:attrName>style.visibility</p:attrName>
                                        </p:attrNameLst>
                                      </p:cBhvr>
                                      <p:to>
                                        <p:strVal val="hidden"/>
                                      </p:to>
                                    </p:set>
                                  </p:childTnLst>
                                </p:cTn>
                              </p:par>
                            </p:childTnLst>
                          </p:cTn>
                        </p:par>
                        <p:par>
                          <p:cTn id="106" fill="hold">
                            <p:stCondLst>
                              <p:cond delay="33000"/>
                            </p:stCondLst>
                            <p:childTnLst>
                              <p:par>
                                <p:cTn id="107" presetID="1" presetClass="exit" presetSubtype="0" fill="hold" grpId="0" nodeType="afterEffect">
                                  <p:stCondLst>
                                    <p:cond delay="1000"/>
                                  </p:stCondLst>
                                  <p:childTnLst>
                                    <p:set>
                                      <p:cBhvr>
                                        <p:cTn id="108" dur="1" fill="hold">
                                          <p:stCondLst>
                                            <p:cond delay="0"/>
                                          </p:stCondLst>
                                        </p:cTn>
                                        <p:tgtEl>
                                          <p:spTgt spid="36"/>
                                        </p:tgtEl>
                                        <p:attrNameLst>
                                          <p:attrName>style.visibility</p:attrName>
                                        </p:attrNameLst>
                                      </p:cBhvr>
                                      <p:to>
                                        <p:strVal val="hidden"/>
                                      </p:to>
                                    </p:set>
                                  </p:childTnLst>
                                </p:cTn>
                              </p:par>
                            </p:childTnLst>
                          </p:cTn>
                        </p:par>
                        <p:par>
                          <p:cTn id="109" fill="hold">
                            <p:stCondLst>
                              <p:cond delay="34000"/>
                            </p:stCondLst>
                            <p:childTnLst>
                              <p:par>
                                <p:cTn id="110" presetID="1" presetClass="exit" presetSubtype="0" fill="hold" grpId="0" nodeType="afterEffect">
                                  <p:stCondLst>
                                    <p:cond delay="1000"/>
                                  </p:stCondLst>
                                  <p:childTnLst>
                                    <p:set>
                                      <p:cBhvr>
                                        <p:cTn id="111" dur="1" fill="hold">
                                          <p:stCondLst>
                                            <p:cond delay="0"/>
                                          </p:stCondLst>
                                        </p:cTn>
                                        <p:tgtEl>
                                          <p:spTgt spid="35"/>
                                        </p:tgtEl>
                                        <p:attrNameLst>
                                          <p:attrName>style.visibility</p:attrName>
                                        </p:attrNameLst>
                                      </p:cBhvr>
                                      <p:to>
                                        <p:strVal val="hidden"/>
                                      </p:to>
                                    </p:set>
                                  </p:childTnLst>
                                </p:cTn>
                              </p:par>
                            </p:childTnLst>
                          </p:cTn>
                        </p:par>
                        <p:par>
                          <p:cTn id="112" fill="hold">
                            <p:stCondLst>
                              <p:cond delay="35000"/>
                            </p:stCondLst>
                            <p:childTnLst>
                              <p:par>
                                <p:cTn id="113" presetID="1" presetClass="exit" presetSubtype="0" fill="hold" grpId="0" nodeType="afterEffect">
                                  <p:stCondLst>
                                    <p:cond delay="1000"/>
                                  </p:stCondLst>
                                  <p:childTnLst>
                                    <p:set>
                                      <p:cBhvr>
                                        <p:cTn id="114" dur="1" fill="hold">
                                          <p:stCondLst>
                                            <p:cond delay="0"/>
                                          </p:stCondLst>
                                        </p:cTn>
                                        <p:tgtEl>
                                          <p:spTgt spid="34"/>
                                        </p:tgtEl>
                                        <p:attrNameLst>
                                          <p:attrName>style.visibility</p:attrName>
                                        </p:attrNameLst>
                                      </p:cBhvr>
                                      <p:to>
                                        <p:strVal val="hidden"/>
                                      </p:to>
                                    </p:set>
                                  </p:childTnLst>
                                </p:cTn>
                              </p:par>
                            </p:childTnLst>
                          </p:cTn>
                        </p:par>
                        <p:par>
                          <p:cTn id="115" fill="hold">
                            <p:stCondLst>
                              <p:cond delay="36000"/>
                            </p:stCondLst>
                            <p:childTnLst>
                              <p:par>
                                <p:cTn id="116" presetID="1" presetClass="exit" presetSubtype="0" fill="hold" grpId="0" nodeType="afterEffect">
                                  <p:stCondLst>
                                    <p:cond delay="1000"/>
                                  </p:stCondLst>
                                  <p:childTnLst>
                                    <p:set>
                                      <p:cBhvr>
                                        <p:cTn id="117" dur="1" fill="hold">
                                          <p:stCondLst>
                                            <p:cond delay="0"/>
                                          </p:stCondLst>
                                        </p:cTn>
                                        <p:tgtEl>
                                          <p:spTgt spid="33"/>
                                        </p:tgtEl>
                                        <p:attrNameLst>
                                          <p:attrName>style.visibility</p:attrName>
                                        </p:attrNameLst>
                                      </p:cBhvr>
                                      <p:to>
                                        <p:strVal val="hidden"/>
                                      </p:to>
                                    </p:set>
                                  </p:childTnLst>
                                </p:cTn>
                              </p:par>
                            </p:childTnLst>
                          </p:cTn>
                        </p:par>
                        <p:par>
                          <p:cTn id="118" fill="hold">
                            <p:stCondLst>
                              <p:cond delay="37000"/>
                            </p:stCondLst>
                            <p:childTnLst>
                              <p:par>
                                <p:cTn id="119" presetID="1" presetClass="exit" presetSubtype="0" fill="hold" grpId="0" nodeType="afterEffect">
                                  <p:stCondLst>
                                    <p:cond delay="1000"/>
                                  </p:stCondLst>
                                  <p:childTnLst>
                                    <p:set>
                                      <p:cBhvr>
                                        <p:cTn id="120" dur="1" fill="hold">
                                          <p:stCondLst>
                                            <p:cond delay="0"/>
                                          </p:stCondLst>
                                        </p:cTn>
                                        <p:tgtEl>
                                          <p:spTgt spid="32"/>
                                        </p:tgtEl>
                                        <p:attrNameLst>
                                          <p:attrName>style.visibility</p:attrName>
                                        </p:attrNameLst>
                                      </p:cBhvr>
                                      <p:to>
                                        <p:strVal val="hidden"/>
                                      </p:to>
                                    </p:set>
                                  </p:childTnLst>
                                </p:cTn>
                              </p:par>
                            </p:childTnLst>
                          </p:cTn>
                        </p:par>
                        <p:par>
                          <p:cTn id="121" fill="hold">
                            <p:stCondLst>
                              <p:cond delay="38000"/>
                            </p:stCondLst>
                            <p:childTnLst>
                              <p:par>
                                <p:cTn id="122" presetID="1" presetClass="exit" presetSubtype="0" fill="hold" grpId="0" nodeType="afterEffect">
                                  <p:stCondLst>
                                    <p:cond delay="1000"/>
                                  </p:stCondLst>
                                  <p:childTnLst>
                                    <p:set>
                                      <p:cBhvr>
                                        <p:cTn id="123" dur="1" fill="hold">
                                          <p:stCondLst>
                                            <p:cond delay="0"/>
                                          </p:stCondLst>
                                        </p:cTn>
                                        <p:tgtEl>
                                          <p:spTgt spid="31"/>
                                        </p:tgtEl>
                                        <p:attrNameLst>
                                          <p:attrName>style.visibility</p:attrName>
                                        </p:attrNameLst>
                                      </p:cBhvr>
                                      <p:to>
                                        <p:strVal val="hidden"/>
                                      </p:to>
                                    </p:set>
                                  </p:childTnLst>
                                </p:cTn>
                              </p:par>
                            </p:childTnLst>
                          </p:cTn>
                        </p:par>
                        <p:par>
                          <p:cTn id="124" fill="hold">
                            <p:stCondLst>
                              <p:cond delay="39000"/>
                            </p:stCondLst>
                            <p:childTnLst>
                              <p:par>
                                <p:cTn id="125" presetID="1" presetClass="exit" presetSubtype="0" fill="hold" grpId="0" nodeType="afterEffect">
                                  <p:stCondLst>
                                    <p:cond delay="1000"/>
                                  </p:stCondLst>
                                  <p:childTnLst>
                                    <p:set>
                                      <p:cBhvr>
                                        <p:cTn id="126" dur="1" fill="hold">
                                          <p:stCondLst>
                                            <p:cond delay="0"/>
                                          </p:stCondLst>
                                        </p:cTn>
                                        <p:tgtEl>
                                          <p:spTgt spid="30"/>
                                        </p:tgtEl>
                                        <p:attrNameLst>
                                          <p:attrName>style.visibility</p:attrName>
                                        </p:attrNameLst>
                                      </p:cBhvr>
                                      <p:to>
                                        <p:strVal val="hidden"/>
                                      </p:to>
                                    </p:set>
                                  </p:childTnLst>
                                </p:cTn>
                              </p:par>
                            </p:childTnLst>
                          </p:cTn>
                        </p:par>
                        <p:par>
                          <p:cTn id="127" fill="hold">
                            <p:stCondLst>
                              <p:cond delay="40000"/>
                            </p:stCondLst>
                            <p:childTnLst>
                              <p:par>
                                <p:cTn id="128" presetID="1" presetClass="exit" presetSubtype="0" fill="hold" grpId="0" nodeType="afterEffect">
                                  <p:stCondLst>
                                    <p:cond delay="1000"/>
                                  </p:stCondLst>
                                  <p:childTnLst>
                                    <p:set>
                                      <p:cBhvr>
                                        <p:cTn id="129" dur="1" fill="hold">
                                          <p:stCondLst>
                                            <p:cond delay="0"/>
                                          </p:stCondLst>
                                        </p:cTn>
                                        <p:tgtEl>
                                          <p:spTgt spid="29"/>
                                        </p:tgtEl>
                                        <p:attrNameLst>
                                          <p:attrName>style.visibility</p:attrName>
                                        </p:attrNameLst>
                                      </p:cBhvr>
                                      <p:to>
                                        <p:strVal val="hidden"/>
                                      </p:to>
                                    </p:set>
                                  </p:childTnLst>
                                </p:cTn>
                              </p:par>
                            </p:childTnLst>
                          </p:cTn>
                        </p:par>
                        <p:par>
                          <p:cTn id="130" fill="hold">
                            <p:stCondLst>
                              <p:cond delay="41000"/>
                            </p:stCondLst>
                            <p:childTnLst>
                              <p:par>
                                <p:cTn id="131" presetID="1" presetClass="exit" presetSubtype="0" fill="hold" grpId="0" nodeType="afterEffect">
                                  <p:stCondLst>
                                    <p:cond delay="1000"/>
                                  </p:stCondLst>
                                  <p:childTnLst>
                                    <p:set>
                                      <p:cBhvr>
                                        <p:cTn id="132" dur="1" fill="hold">
                                          <p:stCondLst>
                                            <p:cond delay="0"/>
                                          </p:stCondLst>
                                        </p:cTn>
                                        <p:tgtEl>
                                          <p:spTgt spid="28"/>
                                        </p:tgtEl>
                                        <p:attrNameLst>
                                          <p:attrName>style.visibility</p:attrName>
                                        </p:attrNameLst>
                                      </p:cBhvr>
                                      <p:to>
                                        <p:strVal val="hidden"/>
                                      </p:to>
                                    </p:set>
                                  </p:childTnLst>
                                </p:cTn>
                              </p:par>
                            </p:childTnLst>
                          </p:cTn>
                        </p:par>
                        <p:par>
                          <p:cTn id="133" fill="hold">
                            <p:stCondLst>
                              <p:cond delay="42000"/>
                            </p:stCondLst>
                            <p:childTnLst>
                              <p:par>
                                <p:cTn id="134" presetID="1" presetClass="exit" presetSubtype="0" fill="hold" grpId="0" nodeType="afterEffect">
                                  <p:stCondLst>
                                    <p:cond delay="1000"/>
                                  </p:stCondLst>
                                  <p:childTnLst>
                                    <p:set>
                                      <p:cBhvr>
                                        <p:cTn id="135" dur="1" fill="hold">
                                          <p:stCondLst>
                                            <p:cond delay="0"/>
                                          </p:stCondLst>
                                        </p:cTn>
                                        <p:tgtEl>
                                          <p:spTgt spid="27"/>
                                        </p:tgtEl>
                                        <p:attrNameLst>
                                          <p:attrName>style.visibility</p:attrName>
                                        </p:attrNameLst>
                                      </p:cBhvr>
                                      <p:to>
                                        <p:strVal val="hidden"/>
                                      </p:to>
                                    </p:set>
                                  </p:childTnLst>
                                </p:cTn>
                              </p:par>
                            </p:childTnLst>
                          </p:cTn>
                        </p:par>
                        <p:par>
                          <p:cTn id="136" fill="hold">
                            <p:stCondLst>
                              <p:cond delay="43000"/>
                            </p:stCondLst>
                            <p:childTnLst>
                              <p:par>
                                <p:cTn id="137" presetID="1" presetClass="exit" presetSubtype="0" fill="hold" grpId="0" nodeType="afterEffect">
                                  <p:stCondLst>
                                    <p:cond delay="1000"/>
                                  </p:stCondLst>
                                  <p:childTnLst>
                                    <p:set>
                                      <p:cBhvr>
                                        <p:cTn id="138" dur="1" fill="hold">
                                          <p:stCondLst>
                                            <p:cond delay="0"/>
                                          </p:stCondLst>
                                        </p:cTn>
                                        <p:tgtEl>
                                          <p:spTgt spid="26"/>
                                        </p:tgtEl>
                                        <p:attrNameLst>
                                          <p:attrName>style.visibility</p:attrName>
                                        </p:attrNameLst>
                                      </p:cBhvr>
                                      <p:to>
                                        <p:strVal val="hidden"/>
                                      </p:to>
                                    </p:set>
                                  </p:childTnLst>
                                </p:cTn>
                              </p:par>
                            </p:childTnLst>
                          </p:cTn>
                        </p:par>
                        <p:par>
                          <p:cTn id="139" fill="hold">
                            <p:stCondLst>
                              <p:cond delay="44000"/>
                            </p:stCondLst>
                            <p:childTnLst>
                              <p:par>
                                <p:cTn id="140" presetID="1" presetClass="exit" presetSubtype="0" fill="hold" grpId="0" nodeType="afterEffect">
                                  <p:stCondLst>
                                    <p:cond delay="1000"/>
                                  </p:stCondLst>
                                  <p:childTnLst>
                                    <p:set>
                                      <p:cBhvr>
                                        <p:cTn id="141" dur="1" fill="hold">
                                          <p:stCondLst>
                                            <p:cond delay="0"/>
                                          </p:stCondLst>
                                        </p:cTn>
                                        <p:tgtEl>
                                          <p:spTgt spid="25"/>
                                        </p:tgtEl>
                                        <p:attrNameLst>
                                          <p:attrName>style.visibility</p:attrName>
                                        </p:attrNameLst>
                                      </p:cBhvr>
                                      <p:to>
                                        <p:strVal val="hidden"/>
                                      </p:to>
                                    </p:set>
                                  </p:childTnLst>
                                </p:cTn>
                              </p:par>
                            </p:childTnLst>
                          </p:cTn>
                        </p:par>
                        <p:par>
                          <p:cTn id="142" fill="hold">
                            <p:stCondLst>
                              <p:cond delay="45000"/>
                            </p:stCondLst>
                            <p:childTnLst>
                              <p:par>
                                <p:cTn id="143" presetID="1" presetClass="exit" presetSubtype="0" fill="hold" grpId="0" nodeType="afterEffect">
                                  <p:stCondLst>
                                    <p:cond delay="1000"/>
                                  </p:stCondLst>
                                  <p:childTnLst>
                                    <p:set>
                                      <p:cBhvr>
                                        <p:cTn id="144" dur="1" fill="hold">
                                          <p:stCondLst>
                                            <p:cond delay="0"/>
                                          </p:stCondLst>
                                        </p:cTn>
                                        <p:tgtEl>
                                          <p:spTgt spid="24"/>
                                        </p:tgtEl>
                                        <p:attrNameLst>
                                          <p:attrName>style.visibility</p:attrName>
                                        </p:attrNameLst>
                                      </p:cBhvr>
                                      <p:to>
                                        <p:strVal val="hidden"/>
                                      </p:to>
                                    </p:set>
                                  </p:childTnLst>
                                </p:cTn>
                              </p:par>
                            </p:childTnLst>
                          </p:cTn>
                        </p:par>
                        <p:par>
                          <p:cTn id="145" fill="hold">
                            <p:stCondLst>
                              <p:cond delay="46000"/>
                            </p:stCondLst>
                            <p:childTnLst>
                              <p:par>
                                <p:cTn id="146" presetID="1" presetClass="exit" presetSubtype="0" fill="hold" grpId="0" nodeType="afterEffect">
                                  <p:stCondLst>
                                    <p:cond delay="1000"/>
                                  </p:stCondLst>
                                  <p:childTnLst>
                                    <p:set>
                                      <p:cBhvr>
                                        <p:cTn id="147" dur="1" fill="hold">
                                          <p:stCondLst>
                                            <p:cond delay="0"/>
                                          </p:stCondLst>
                                        </p:cTn>
                                        <p:tgtEl>
                                          <p:spTgt spid="23"/>
                                        </p:tgtEl>
                                        <p:attrNameLst>
                                          <p:attrName>style.visibility</p:attrName>
                                        </p:attrNameLst>
                                      </p:cBhvr>
                                      <p:to>
                                        <p:strVal val="hidden"/>
                                      </p:to>
                                    </p:set>
                                  </p:childTnLst>
                                </p:cTn>
                              </p:par>
                            </p:childTnLst>
                          </p:cTn>
                        </p:par>
                        <p:par>
                          <p:cTn id="148" fill="hold">
                            <p:stCondLst>
                              <p:cond delay="47000"/>
                            </p:stCondLst>
                            <p:childTnLst>
                              <p:par>
                                <p:cTn id="149" presetID="1" presetClass="exit" presetSubtype="0" fill="hold" grpId="0" nodeType="afterEffect">
                                  <p:stCondLst>
                                    <p:cond delay="1000"/>
                                  </p:stCondLst>
                                  <p:childTnLst>
                                    <p:set>
                                      <p:cBhvr>
                                        <p:cTn id="150" dur="1" fill="hold">
                                          <p:stCondLst>
                                            <p:cond delay="0"/>
                                          </p:stCondLst>
                                        </p:cTn>
                                        <p:tgtEl>
                                          <p:spTgt spid="22"/>
                                        </p:tgtEl>
                                        <p:attrNameLst>
                                          <p:attrName>style.visibility</p:attrName>
                                        </p:attrNameLst>
                                      </p:cBhvr>
                                      <p:to>
                                        <p:strVal val="hidden"/>
                                      </p:to>
                                    </p:set>
                                  </p:childTnLst>
                                </p:cTn>
                              </p:par>
                            </p:childTnLst>
                          </p:cTn>
                        </p:par>
                        <p:par>
                          <p:cTn id="151" fill="hold">
                            <p:stCondLst>
                              <p:cond delay="48000"/>
                            </p:stCondLst>
                            <p:childTnLst>
                              <p:par>
                                <p:cTn id="152" presetID="1" presetClass="exit" presetSubtype="0" fill="hold" grpId="0" nodeType="afterEffect">
                                  <p:stCondLst>
                                    <p:cond delay="1000"/>
                                  </p:stCondLst>
                                  <p:childTnLst>
                                    <p:set>
                                      <p:cBhvr>
                                        <p:cTn id="153" dur="1" fill="hold">
                                          <p:stCondLst>
                                            <p:cond delay="0"/>
                                          </p:stCondLst>
                                        </p:cTn>
                                        <p:tgtEl>
                                          <p:spTgt spid="21"/>
                                        </p:tgtEl>
                                        <p:attrNameLst>
                                          <p:attrName>style.visibility</p:attrName>
                                        </p:attrNameLst>
                                      </p:cBhvr>
                                      <p:to>
                                        <p:strVal val="hidden"/>
                                      </p:to>
                                    </p:set>
                                  </p:childTnLst>
                                </p:cTn>
                              </p:par>
                            </p:childTnLst>
                          </p:cTn>
                        </p:par>
                        <p:par>
                          <p:cTn id="154" fill="hold">
                            <p:stCondLst>
                              <p:cond delay="49000"/>
                            </p:stCondLst>
                            <p:childTnLst>
                              <p:par>
                                <p:cTn id="155" presetID="1" presetClass="exit" presetSubtype="0" fill="hold" grpId="0" nodeType="afterEffect">
                                  <p:stCondLst>
                                    <p:cond delay="1000"/>
                                  </p:stCondLst>
                                  <p:childTnLst>
                                    <p:set>
                                      <p:cBhvr>
                                        <p:cTn id="156" dur="1" fill="hold">
                                          <p:stCondLst>
                                            <p:cond delay="0"/>
                                          </p:stCondLst>
                                        </p:cTn>
                                        <p:tgtEl>
                                          <p:spTgt spid="20"/>
                                        </p:tgtEl>
                                        <p:attrNameLst>
                                          <p:attrName>style.visibility</p:attrName>
                                        </p:attrNameLst>
                                      </p:cBhvr>
                                      <p:to>
                                        <p:strVal val="hidden"/>
                                      </p:to>
                                    </p:set>
                                  </p:childTnLst>
                                </p:cTn>
                              </p:par>
                            </p:childTnLst>
                          </p:cTn>
                        </p:par>
                        <p:par>
                          <p:cTn id="157" fill="hold">
                            <p:stCondLst>
                              <p:cond delay="50000"/>
                            </p:stCondLst>
                            <p:childTnLst>
                              <p:par>
                                <p:cTn id="158" presetID="1" presetClass="exit" presetSubtype="0" fill="hold" grpId="0" nodeType="afterEffect">
                                  <p:stCondLst>
                                    <p:cond delay="1000"/>
                                  </p:stCondLst>
                                  <p:childTnLst>
                                    <p:set>
                                      <p:cBhvr>
                                        <p:cTn id="159" dur="1" fill="hold">
                                          <p:stCondLst>
                                            <p:cond delay="0"/>
                                          </p:stCondLst>
                                        </p:cTn>
                                        <p:tgtEl>
                                          <p:spTgt spid="19"/>
                                        </p:tgtEl>
                                        <p:attrNameLst>
                                          <p:attrName>style.visibility</p:attrName>
                                        </p:attrNameLst>
                                      </p:cBhvr>
                                      <p:to>
                                        <p:strVal val="hidden"/>
                                      </p:to>
                                    </p:set>
                                  </p:childTnLst>
                                </p:cTn>
                              </p:par>
                            </p:childTnLst>
                          </p:cTn>
                        </p:par>
                        <p:par>
                          <p:cTn id="160" fill="hold">
                            <p:stCondLst>
                              <p:cond delay="51000"/>
                            </p:stCondLst>
                            <p:childTnLst>
                              <p:par>
                                <p:cTn id="161" presetID="1" presetClass="exit" presetSubtype="0" fill="hold" grpId="0" nodeType="afterEffect">
                                  <p:stCondLst>
                                    <p:cond delay="1000"/>
                                  </p:stCondLst>
                                  <p:childTnLst>
                                    <p:set>
                                      <p:cBhvr>
                                        <p:cTn id="162" dur="1" fill="hold">
                                          <p:stCondLst>
                                            <p:cond delay="0"/>
                                          </p:stCondLst>
                                        </p:cTn>
                                        <p:tgtEl>
                                          <p:spTgt spid="18"/>
                                        </p:tgtEl>
                                        <p:attrNameLst>
                                          <p:attrName>style.visibility</p:attrName>
                                        </p:attrNameLst>
                                      </p:cBhvr>
                                      <p:to>
                                        <p:strVal val="hidden"/>
                                      </p:to>
                                    </p:set>
                                  </p:childTnLst>
                                </p:cTn>
                              </p:par>
                            </p:childTnLst>
                          </p:cTn>
                        </p:par>
                        <p:par>
                          <p:cTn id="163" fill="hold">
                            <p:stCondLst>
                              <p:cond delay="52000"/>
                            </p:stCondLst>
                            <p:childTnLst>
                              <p:par>
                                <p:cTn id="164" presetID="1" presetClass="exit" presetSubtype="0" fill="hold" grpId="0" nodeType="afterEffect">
                                  <p:stCondLst>
                                    <p:cond delay="1000"/>
                                  </p:stCondLst>
                                  <p:childTnLst>
                                    <p:set>
                                      <p:cBhvr>
                                        <p:cTn id="165" dur="1" fill="hold">
                                          <p:stCondLst>
                                            <p:cond delay="0"/>
                                          </p:stCondLst>
                                        </p:cTn>
                                        <p:tgtEl>
                                          <p:spTgt spid="17"/>
                                        </p:tgtEl>
                                        <p:attrNameLst>
                                          <p:attrName>style.visibility</p:attrName>
                                        </p:attrNameLst>
                                      </p:cBhvr>
                                      <p:to>
                                        <p:strVal val="hidden"/>
                                      </p:to>
                                    </p:set>
                                  </p:childTnLst>
                                </p:cTn>
                              </p:par>
                            </p:childTnLst>
                          </p:cTn>
                        </p:par>
                        <p:par>
                          <p:cTn id="166" fill="hold">
                            <p:stCondLst>
                              <p:cond delay="53000"/>
                            </p:stCondLst>
                            <p:childTnLst>
                              <p:par>
                                <p:cTn id="167" presetID="1" presetClass="exit" presetSubtype="0" fill="hold" grpId="0" nodeType="afterEffect">
                                  <p:stCondLst>
                                    <p:cond delay="1000"/>
                                  </p:stCondLst>
                                  <p:childTnLst>
                                    <p:set>
                                      <p:cBhvr>
                                        <p:cTn id="168" dur="1" fill="hold">
                                          <p:stCondLst>
                                            <p:cond delay="0"/>
                                          </p:stCondLst>
                                        </p:cTn>
                                        <p:tgtEl>
                                          <p:spTgt spid="16"/>
                                        </p:tgtEl>
                                        <p:attrNameLst>
                                          <p:attrName>style.visibility</p:attrName>
                                        </p:attrNameLst>
                                      </p:cBhvr>
                                      <p:to>
                                        <p:strVal val="hidden"/>
                                      </p:to>
                                    </p:set>
                                  </p:childTnLst>
                                </p:cTn>
                              </p:par>
                            </p:childTnLst>
                          </p:cTn>
                        </p:par>
                        <p:par>
                          <p:cTn id="169" fill="hold">
                            <p:stCondLst>
                              <p:cond delay="54000"/>
                            </p:stCondLst>
                            <p:childTnLst>
                              <p:par>
                                <p:cTn id="170" presetID="1" presetClass="exit" presetSubtype="0" fill="hold" grpId="0" nodeType="afterEffect">
                                  <p:stCondLst>
                                    <p:cond delay="1000"/>
                                  </p:stCondLst>
                                  <p:childTnLst>
                                    <p:set>
                                      <p:cBhvr>
                                        <p:cTn id="171" dur="1" fill="hold">
                                          <p:stCondLst>
                                            <p:cond delay="0"/>
                                          </p:stCondLst>
                                        </p:cTn>
                                        <p:tgtEl>
                                          <p:spTgt spid="15"/>
                                        </p:tgtEl>
                                        <p:attrNameLst>
                                          <p:attrName>style.visibility</p:attrName>
                                        </p:attrNameLst>
                                      </p:cBhvr>
                                      <p:to>
                                        <p:strVal val="hidden"/>
                                      </p:to>
                                    </p:set>
                                  </p:childTnLst>
                                </p:cTn>
                              </p:par>
                            </p:childTnLst>
                          </p:cTn>
                        </p:par>
                        <p:par>
                          <p:cTn id="172" fill="hold">
                            <p:stCondLst>
                              <p:cond delay="55000"/>
                            </p:stCondLst>
                            <p:childTnLst>
                              <p:par>
                                <p:cTn id="173" presetID="1" presetClass="exit" presetSubtype="0" fill="hold" grpId="0" nodeType="afterEffect">
                                  <p:stCondLst>
                                    <p:cond delay="1000"/>
                                  </p:stCondLst>
                                  <p:childTnLst>
                                    <p:set>
                                      <p:cBhvr>
                                        <p:cTn id="174" dur="1" fill="hold">
                                          <p:stCondLst>
                                            <p:cond delay="0"/>
                                          </p:stCondLst>
                                        </p:cTn>
                                        <p:tgtEl>
                                          <p:spTgt spid="14"/>
                                        </p:tgtEl>
                                        <p:attrNameLst>
                                          <p:attrName>style.visibility</p:attrName>
                                        </p:attrNameLst>
                                      </p:cBhvr>
                                      <p:to>
                                        <p:strVal val="hidden"/>
                                      </p:to>
                                    </p:set>
                                  </p:childTnLst>
                                </p:cTn>
                              </p:par>
                            </p:childTnLst>
                          </p:cTn>
                        </p:par>
                        <p:par>
                          <p:cTn id="175" fill="hold">
                            <p:stCondLst>
                              <p:cond delay="56000"/>
                            </p:stCondLst>
                            <p:childTnLst>
                              <p:par>
                                <p:cTn id="176" presetID="1" presetClass="exit" presetSubtype="0" fill="hold" grpId="0" nodeType="afterEffect">
                                  <p:stCondLst>
                                    <p:cond delay="1000"/>
                                  </p:stCondLst>
                                  <p:childTnLst>
                                    <p:set>
                                      <p:cBhvr>
                                        <p:cTn id="177" dur="1" fill="hold">
                                          <p:stCondLst>
                                            <p:cond delay="0"/>
                                          </p:stCondLst>
                                        </p:cTn>
                                        <p:tgtEl>
                                          <p:spTgt spid="13"/>
                                        </p:tgtEl>
                                        <p:attrNameLst>
                                          <p:attrName>style.visibility</p:attrName>
                                        </p:attrNameLst>
                                      </p:cBhvr>
                                      <p:to>
                                        <p:strVal val="hidden"/>
                                      </p:to>
                                    </p:set>
                                  </p:childTnLst>
                                </p:cTn>
                              </p:par>
                            </p:childTnLst>
                          </p:cTn>
                        </p:par>
                        <p:par>
                          <p:cTn id="178" fill="hold">
                            <p:stCondLst>
                              <p:cond delay="57000"/>
                            </p:stCondLst>
                            <p:childTnLst>
                              <p:par>
                                <p:cTn id="179" presetID="1" presetClass="exit" presetSubtype="0" fill="hold" grpId="0" nodeType="afterEffect">
                                  <p:stCondLst>
                                    <p:cond delay="1000"/>
                                  </p:stCondLst>
                                  <p:childTnLst>
                                    <p:set>
                                      <p:cBhvr>
                                        <p:cTn id="180" dur="1" fill="hold">
                                          <p:stCondLst>
                                            <p:cond delay="0"/>
                                          </p:stCondLst>
                                        </p:cTn>
                                        <p:tgtEl>
                                          <p:spTgt spid="12"/>
                                        </p:tgtEl>
                                        <p:attrNameLst>
                                          <p:attrName>style.visibility</p:attrName>
                                        </p:attrNameLst>
                                      </p:cBhvr>
                                      <p:to>
                                        <p:strVal val="hidden"/>
                                      </p:to>
                                    </p:set>
                                  </p:childTnLst>
                                </p:cTn>
                              </p:par>
                            </p:childTnLst>
                          </p:cTn>
                        </p:par>
                        <p:par>
                          <p:cTn id="181" fill="hold">
                            <p:stCondLst>
                              <p:cond delay="58000"/>
                            </p:stCondLst>
                            <p:childTnLst>
                              <p:par>
                                <p:cTn id="182" presetID="1" presetClass="exit" presetSubtype="0" fill="hold" grpId="0" nodeType="afterEffect">
                                  <p:stCondLst>
                                    <p:cond delay="1000"/>
                                  </p:stCondLst>
                                  <p:childTnLst>
                                    <p:set>
                                      <p:cBhvr>
                                        <p:cTn id="183"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0"/>
                  </p:tgtEl>
                </p:cond>
              </p:nextCondLst>
            </p:seq>
            <p:seq concurrent="1" nextAc="seek">
              <p:cTn id="184" restart="whenNotActive" fill="hold" evtFilter="cancelBubble" nodeType="interactiveSeq">
                <p:stCondLst>
                  <p:cond evt="onClick" delay="0">
                    <p:tgtEl>
                      <p:spTgt spid="116"/>
                    </p:tgtEl>
                  </p:cond>
                </p:stCondLst>
                <p:endSync evt="end" delay="0">
                  <p:rtn val="all"/>
                </p:endSync>
                <p:childTnLst>
                  <p:par>
                    <p:cTn id="185" fill="hold">
                      <p:stCondLst>
                        <p:cond delay="0"/>
                      </p:stCondLst>
                      <p:childTnLst>
                        <p:par>
                          <p:cTn id="186" fill="hold">
                            <p:stCondLst>
                              <p:cond delay="0"/>
                            </p:stCondLst>
                            <p:childTnLst>
                              <p:par>
                                <p:cTn id="187" presetID="1" presetClass="exit" presetSubtype="0" fill="hold" grpId="0" nodeType="clickEffect">
                                  <p:stCondLst>
                                    <p:cond delay="1000"/>
                                  </p:stCondLst>
                                  <p:childTnLst>
                                    <p:set>
                                      <p:cBhvr>
                                        <p:cTn id="188" dur="1" fill="hold">
                                          <p:stCondLst>
                                            <p:cond delay="0"/>
                                          </p:stCondLst>
                                        </p:cTn>
                                        <p:tgtEl>
                                          <p:spTgt spid="116"/>
                                        </p:tgtEl>
                                        <p:attrNameLst>
                                          <p:attrName>style.visibility</p:attrName>
                                        </p:attrNameLst>
                                      </p:cBhvr>
                                      <p:to>
                                        <p:strVal val="hidden"/>
                                      </p:to>
                                    </p:set>
                                  </p:childTnLst>
                                </p:cTn>
                              </p:par>
                            </p:childTnLst>
                          </p:cTn>
                        </p:par>
                        <p:par>
                          <p:cTn id="189" fill="hold">
                            <p:stCondLst>
                              <p:cond delay="1000"/>
                            </p:stCondLst>
                            <p:childTnLst>
                              <p:par>
                                <p:cTn id="190" presetID="1" presetClass="exit" presetSubtype="0" fill="hold" grpId="0" nodeType="afterEffect">
                                  <p:stCondLst>
                                    <p:cond delay="1000"/>
                                  </p:stCondLst>
                                  <p:childTnLst>
                                    <p:set>
                                      <p:cBhvr>
                                        <p:cTn id="191" dur="1" fill="hold">
                                          <p:stCondLst>
                                            <p:cond delay="0"/>
                                          </p:stCondLst>
                                        </p:cTn>
                                        <p:tgtEl>
                                          <p:spTgt spid="115"/>
                                        </p:tgtEl>
                                        <p:attrNameLst>
                                          <p:attrName>style.visibility</p:attrName>
                                        </p:attrNameLst>
                                      </p:cBhvr>
                                      <p:to>
                                        <p:strVal val="hidden"/>
                                      </p:to>
                                    </p:set>
                                  </p:childTnLst>
                                </p:cTn>
                              </p:par>
                            </p:childTnLst>
                          </p:cTn>
                        </p:par>
                        <p:par>
                          <p:cTn id="192" fill="hold">
                            <p:stCondLst>
                              <p:cond delay="2000"/>
                            </p:stCondLst>
                            <p:childTnLst>
                              <p:par>
                                <p:cTn id="193" presetID="1" presetClass="exit" presetSubtype="0" fill="hold" grpId="0" nodeType="afterEffect">
                                  <p:stCondLst>
                                    <p:cond delay="1000"/>
                                  </p:stCondLst>
                                  <p:childTnLst>
                                    <p:set>
                                      <p:cBhvr>
                                        <p:cTn id="194" dur="1" fill="hold">
                                          <p:stCondLst>
                                            <p:cond delay="0"/>
                                          </p:stCondLst>
                                        </p:cTn>
                                        <p:tgtEl>
                                          <p:spTgt spid="114"/>
                                        </p:tgtEl>
                                        <p:attrNameLst>
                                          <p:attrName>style.visibility</p:attrName>
                                        </p:attrNameLst>
                                      </p:cBhvr>
                                      <p:to>
                                        <p:strVal val="hidden"/>
                                      </p:to>
                                    </p:set>
                                  </p:childTnLst>
                                </p:cTn>
                              </p:par>
                            </p:childTnLst>
                          </p:cTn>
                        </p:par>
                        <p:par>
                          <p:cTn id="195" fill="hold">
                            <p:stCondLst>
                              <p:cond delay="3000"/>
                            </p:stCondLst>
                            <p:childTnLst>
                              <p:par>
                                <p:cTn id="196" presetID="1" presetClass="exit" presetSubtype="0" fill="hold" grpId="0" nodeType="afterEffect">
                                  <p:stCondLst>
                                    <p:cond delay="1000"/>
                                  </p:stCondLst>
                                  <p:childTnLst>
                                    <p:set>
                                      <p:cBhvr>
                                        <p:cTn id="197" dur="1" fill="hold">
                                          <p:stCondLst>
                                            <p:cond delay="0"/>
                                          </p:stCondLst>
                                        </p:cTn>
                                        <p:tgtEl>
                                          <p:spTgt spid="113"/>
                                        </p:tgtEl>
                                        <p:attrNameLst>
                                          <p:attrName>style.visibility</p:attrName>
                                        </p:attrNameLst>
                                      </p:cBhvr>
                                      <p:to>
                                        <p:strVal val="hidden"/>
                                      </p:to>
                                    </p:set>
                                  </p:childTnLst>
                                </p:cTn>
                              </p:par>
                            </p:childTnLst>
                          </p:cTn>
                        </p:par>
                        <p:par>
                          <p:cTn id="198" fill="hold">
                            <p:stCondLst>
                              <p:cond delay="4000"/>
                            </p:stCondLst>
                            <p:childTnLst>
                              <p:par>
                                <p:cTn id="199" presetID="1" presetClass="exit" presetSubtype="0" fill="hold" grpId="0" nodeType="afterEffect">
                                  <p:stCondLst>
                                    <p:cond delay="1000"/>
                                  </p:stCondLst>
                                  <p:childTnLst>
                                    <p:set>
                                      <p:cBhvr>
                                        <p:cTn id="200" dur="1" fill="hold">
                                          <p:stCondLst>
                                            <p:cond delay="0"/>
                                          </p:stCondLst>
                                        </p:cTn>
                                        <p:tgtEl>
                                          <p:spTgt spid="112"/>
                                        </p:tgtEl>
                                        <p:attrNameLst>
                                          <p:attrName>style.visibility</p:attrName>
                                        </p:attrNameLst>
                                      </p:cBhvr>
                                      <p:to>
                                        <p:strVal val="hidden"/>
                                      </p:to>
                                    </p:set>
                                  </p:childTnLst>
                                </p:cTn>
                              </p:par>
                            </p:childTnLst>
                          </p:cTn>
                        </p:par>
                        <p:par>
                          <p:cTn id="201" fill="hold">
                            <p:stCondLst>
                              <p:cond delay="5000"/>
                            </p:stCondLst>
                            <p:childTnLst>
                              <p:par>
                                <p:cTn id="202" presetID="1" presetClass="exit" presetSubtype="0" fill="hold" grpId="0" nodeType="afterEffect">
                                  <p:stCondLst>
                                    <p:cond delay="1000"/>
                                  </p:stCondLst>
                                  <p:childTnLst>
                                    <p:set>
                                      <p:cBhvr>
                                        <p:cTn id="203" dur="1" fill="hold">
                                          <p:stCondLst>
                                            <p:cond delay="0"/>
                                          </p:stCondLst>
                                        </p:cTn>
                                        <p:tgtEl>
                                          <p:spTgt spid="111"/>
                                        </p:tgtEl>
                                        <p:attrNameLst>
                                          <p:attrName>style.visibility</p:attrName>
                                        </p:attrNameLst>
                                      </p:cBhvr>
                                      <p:to>
                                        <p:strVal val="hidden"/>
                                      </p:to>
                                    </p:set>
                                  </p:childTnLst>
                                </p:cTn>
                              </p:par>
                            </p:childTnLst>
                          </p:cTn>
                        </p:par>
                        <p:par>
                          <p:cTn id="204" fill="hold">
                            <p:stCondLst>
                              <p:cond delay="6000"/>
                            </p:stCondLst>
                            <p:childTnLst>
                              <p:par>
                                <p:cTn id="205" presetID="1" presetClass="exit" presetSubtype="0" fill="hold" grpId="0" nodeType="afterEffect">
                                  <p:stCondLst>
                                    <p:cond delay="1000"/>
                                  </p:stCondLst>
                                  <p:childTnLst>
                                    <p:set>
                                      <p:cBhvr>
                                        <p:cTn id="206" dur="1" fill="hold">
                                          <p:stCondLst>
                                            <p:cond delay="0"/>
                                          </p:stCondLst>
                                        </p:cTn>
                                        <p:tgtEl>
                                          <p:spTgt spid="110"/>
                                        </p:tgtEl>
                                        <p:attrNameLst>
                                          <p:attrName>style.visibility</p:attrName>
                                        </p:attrNameLst>
                                      </p:cBhvr>
                                      <p:to>
                                        <p:strVal val="hidden"/>
                                      </p:to>
                                    </p:set>
                                  </p:childTnLst>
                                </p:cTn>
                              </p:par>
                            </p:childTnLst>
                          </p:cTn>
                        </p:par>
                        <p:par>
                          <p:cTn id="207" fill="hold">
                            <p:stCondLst>
                              <p:cond delay="7000"/>
                            </p:stCondLst>
                            <p:childTnLst>
                              <p:par>
                                <p:cTn id="208" presetID="1" presetClass="exit" presetSubtype="0" fill="hold" grpId="0" nodeType="afterEffect">
                                  <p:stCondLst>
                                    <p:cond delay="1000"/>
                                  </p:stCondLst>
                                  <p:childTnLst>
                                    <p:set>
                                      <p:cBhvr>
                                        <p:cTn id="209" dur="1" fill="hold">
                                          <p:stCondLst>
                                            <p:cond delay="0"/>
                                          </p:stCondLst>
                                        </p:cTn>
                                        <p:tgtEl>
                                          <p:spTgt spid="109"/>
                                        </p:tgtEl>
                                        <p:attrNameLst>
                                          <p:attrName>style.visibility</p:attrName>
                                        </p:attrNameLst>
                                      </p:cBhvr>
                                      <p:to>
                                        <p:strVal val="hidden"/>
                                      </p:to>
                                    </p:set>
                                  </p:childTnLst>
                                </p:cTn>
                              </p:par>
                            </p:childTnLst>
                          </p:cTn>
                        </p:par>
                        <p:par>
                          <p:cTn id="210" fill="hold">
                            <p:stCondLst>
                              <p:cond delay="8000"/>
                            </p:stCondLst>
                            <p:childTnLst>
                              <p:par>
                                <p:cTn id="211" presetID="1" presetClass="exit" presetSubtype="0" fill="hold" grpId="0" nodeType="afterEffect">
                                  <p:stCondLst>
                                    <p:cond delay="1000"/>
                                  </p:stCondLst>
                                  <p:childTnLst>
                                    <p:set>
                                      <p:cBhvr>
                                        <p:cTn id="212" dur="1" fill="hold">
                                          <p:stCondLst>
                                            <p:cond delay="0"/>
                                          </p:stCondLst>
                                        </p:cTn>
                                        <p:tgtEl>
                                          <p:spTgt spid="108"/>
                                        </p:tgtEl>
                                        <p:attrNameLst>
                                          <p:attrName>style.visibility</p:attrName>
                                        </p:attrNameLst>
                                      </p:cBhvr>
                                      <p:to>
                                        <p:strVal val="hidden"/>
                                      </p:to>
                                    </p:set>
                                  </p:childTnLst>
                                </p:cTn>
                              </p:par>
                            </p:childTnLst>
                          </p:cTn>
                        </p:par>
                        <p:par>
                          <p:cTn id="213" fill="hold">
                            <p:stCondLst>
                              <p:cond delay="9000"/>
                            </p:stCondLst>
                            <p:childTnLst>
                              <p:par>
                                <p:cTn id="214" presetID="1" presetClass="exit" presetSubtype="0" fill="hold" grpId="0" nodeType="afterEffect">
                                  <p:stCondLst>
                                    <p:cond delay="1000"/>
                                  </p:stCondLst>
                                  <p:childTnLst>
                                    <p:set>
                                      <p:cBhvr>
                                        <p:cTn id="215" dur="1" fill="hold">
                                          <p:stCondLst>
                                            <p:cond delay="0"/>
                                          </p:stCondLst>
                                        </p:cTn>
                                        <p:tgtEl>
                                          <p:spTgt spid="107"/>
                                        </p:tgtEl>
                                        <p:attrNameLst>
                                          <p:attrName>style.visibility</p:attrName>
                                        </p:attrNameLst>
                                      </p:cBhvr>
                                      <p:to>
                                        <p:strVal val="hidden"/>
                                      </p:to>
                                    </p:set>
                                  </p:childTnLst>
                                </p:cTn>
                              </p:par>
                            </p:childTnLst>
                          </p:cTn>
                        </p:par>
                        <p:par>
                          <p:cTn id="216" fill="hold">
                            <p:stCondLst>
                              <p:cond delay="10000"/>
                            </p:stCondLst>
                            <p:childTnLst>
                              <p:par>
                                <p:cTn id="217" presetID="1" presetClass="exit" presetSubtype="0" fill="hold" grpId="0" nodeType="afterEffect">
                                  <p:stCondLst>
                                    <p:cond delay="1000"/>
                                  </p:stCondLst>
                                  <p:childTnLst>
                                    <p:set>
                                      <p:cBhvr>
                                        <p:cTn id="218" dur="1" fill="hold">
                                          <p:stCondLst>
                                            <p:cond delay="0"/>
                                          </p:stCondLst>
                                        </p:cTn>
                                        <p:tgtEl>
                                          <p:spTgt spid="106"/>
                                        </p:tgtEl>
                                        <p:attrNameLst>
                                          <p:attrName>style.visibility</p:attrName>
                                        </p:attrNameLst>
                                      </p:cBhvr>
                                      <p:to>
                                        <p:strVal val="hidden"/>
                                      </p:to>
                                    </p:set>
                                  </p:childTnLst>
                                </p:cTn>
                              </p:par>
                            </p:childTnLst>
                          </p:cTn>
                        </p:par>
                        <p:par>
                          <p:cTn id="219" fill="hold">
                            <p:stCondLst>
                              <p:cond delay="11000"/>
                            </p:stCondLst>
                            <p:childTnLst>
                              <p:par>
                                <p:cTn id="220" presetID="1" presetClass="exit" presetSubtype="0" fill="hold" grpId="0" nodeType="afterEffect">
                                  <p:stCondLst>
                                    <p:cond delay="1000"/>
                                  </p:stCondLst>
                                  <p:childTnLst>
                                    <p:set>
                                      <p:cBhvr>
                                        <p:cTn id="221" dur="1" fill="hold">
                                          <p:stCondLst>
                                            <p:cond delay="0"/>
                                          </p:stCondLst>
                                        </p:cTn>
                                        <p:tgtEl>
                                          <p:spTgt spid="105"/>
                                        </p:tgtEl>
                                        <p:attrNameLst>
                                          <p:attrName>style.visibility</p:attrName>
                                        </p:attrNameLst>
                                      </p:cBhvr>
                                      <p:to>
                                        <p:strVal val="hidden"/>
                                      </p:to>
                                    </p:set>
                                  </p:childTnLst>
                                </p:cTn>
                              </p:par>
                            </p:childTnLst>
                          </p:cTn>
                        </p:par>
                        <p:par>
                          <p:cTn id="222" fill="hold">
                            <p:stCondLst>
                              <p:cond delay="12000"/>
                            </p:stCondLst>
                            <p:childTnLst>
                              <p:par>
                                <p:cTn id="223" presetID="1" presetClass="exit" presetSubtype="0" fill="hold" grpId="0" nodeType="afterEffect">
                                  <p:stCondLst>
                                    <p:cond delay="1000"/>
                                  </p:stCondLst>
                                  <p:childTnLst>
                                    <p:set>
                                      <p:cBhvr>
                                        <p:cTn id="224" dur="1" fill="hold">
                                          <p:stCondLst>
                                            <p:cond delay="0"/>
                                          </p:stCondLst>
                                        </p:cTn>
                                        <p:tgtEl>
                                          <p:spTgt spid="104"/>
                                        </p:tgtEl>
                                        <p:attrNameLst>
                                          <p:attrName>style.visibility</p:attrName>
                                        </p:attrNameLst>
                                      </p:cBhvr>
                                      <p:to>
                                        <p:strVal val="hidden"/>
                                      </p:to>
                                    </p:set>
                                  </p:childTnLst>
                                </p:cTn>
                              </p:par>
                            </p:childTnLst>
                          </p:cTn>
                        </p:par>
                        <p:par>
                          <p:cTn id="225" fill="hold">
                            <p:stCondLst>
                              <p:cond delay="13000"/>
                            </p:stCondLst>
                            <p:childTnLst>
                              <p:par>
                                <p:cTn id="226" presetID="1" presetClass="exit" presetSubtype="0" fill="hold" grpId="0" nodeType="afterEffect">
                                  <p:stCondLst>
                                    <p:cond delay="1000"/>
                                  </p:stCondLst>
                                  <p:childTnLst>
                                    <p:set>
                                      <p:cBhvr>
                                        <p:cTn id="227" dur="1" fill="hold">
                                          <p:stCondLst>
                                            <p:cond delay="0"/>
                                          </p:stCondLst>
                                        </p:cTn>
                                        <p:tgtEl>
                                          <p:spTgt spid="103"/>
                                        </p:tgtEl>
                                        <p:attrNameLst>
                                          <p:attrName>style.visibility</p:attrName>
                                        </p:attrNameLst>
                                      </p:cBhvr>
                                      <p:to>
                                        <p:strVal val="hidden"/>
                                      </p:to>
                                    </p:set>
                                  </p:childTnLst>
                                </p:cTn>
                              </p:par>
                            </p:childTnLst>
                          </p:cTn>
                        </p:par>
                        <p:par>
                          <p:cTn id="228" fill="hold">
                            <p:stCondLst>
                              <p:cond delay="14000"/>
                            </p:stCondLst>
                            <p:childTnLst>
                              <p:par>
                                <p:cTn id="229" presetID="1" presetClass="exit" presetSubtype="0" fill="hold" grpId="0" nodeType="afterEffect">
                                  <p:stCondLst>
                                    <p:cond delay="1000"/>
                                  </p:stCondLst>
                                  <p:childTnLst>
                                    <p:set>
                                      <p:cBhvr>
                                        <p:cTn id="230" dur="1" fill="hold">
                                          <p:stCondLst>
                                            <p:cond delay="0"/>
                                          </p:stCondLst>
                                        </p:cTn>
                                        <p:tgtEl>
                                          <p:spTgt spid="102"/>
                                        </p:tgtEl>
                                        <p:attrNameLst>
                                          <p:attrName>style.visibility</p:attrName>
                                        </p:attrNameLst>
                                      </p:cBhvr>
                                      <p:to>
                                        <p:strVal val="hidden"/>
                                      </p:to>
                                    </p:set>
                                  </p:childTnLst>
                                </p:cTn>
                              </p:par>
                            </p:childTnLst>
                          </p:cTn>
                        </p:par>
                        <p:par>
                          <p:cTn id="231" fill="hold">
                            <p:stCondLst>
                              <p:cond delay="15000"/>
                            </p:stCondLst>
                            <p:childTnLst>
                              <p:par>
                                <p:cTn id="232" presetID="1" presetClass="exit" presetSubtype="0" fill="hold" grpId="0" nodeType="afterEffect">
                                  <p:stCondLst>
                                    <p:cond delay="1000"/>
                                  </p:stCondLst>
                                  <p:childTnLst>
                                    <p:set>
                                      <p:cBhvr>
                                        <p:cTn id="233" dur="1" fill="hold">
                                          <p:stCondLst>
                                            <p:cond delay="0"/>
                                          </p:stCondLst>
                                        </p:cTn>
                                        <p:tgtEl>
                                          <p:spTgt spid="101"/>
                                        </p:tgtEl>
                                        <p:attrNameLst>
                                          <p:attrName>style.visibility</p:attrName>
                                        </p:attrNameLst>
                                      </p:cBhvr>
                                      <p:to>
                                        <p:strVal val="hidden"/>
                                      </p:to>
                                    </p:set>
                                  </p:childTnLst>
                                </p:cTn>
                              </p:par>
                            </p:childTnLst>
                          </p:cTn>
                        </p:par>
                        <p:par>
                          <p:cTn id="234" fill="hold">
                            <p:stCondLst>
                              <p:cond delay="16000"/>
                            </p:stCondLst>
                            <p:childTnLst>
                              <p:par>
                                <p:cTn id="235" presetID="1" presetClass="exit" presetSubtype="0" fill="hold" grpId="0" nodeType="afterEffect">
                                  <p:stCondLst>
                                    <p:cond delay="1000"/>
                                  </p:stCondLst>
                                  <p:childTnLst>
                                    <p:set>
                                      <p:cBhvr>
                                        <p:cTn id="236" dur="1" fill="hold">
                                          <p:stCondLst>
                                            <p:cond delay="0"/>
                                          </p:stCondLst>
                                        </p:cTn>
                                        <p:tgtEl>
                                          <p:spTgt spid="100"/>
                                        </p:tgtEl>
                                        <p:attrNameLst>
                                          <p:attrName>style.visibility</p:attrName>
                                        </p:attrNameLst>
                                      </p:cBhvr>
                                      <p:to>
                                        <p:strVal val="hidden"/>
                                      </p:to>
                                    </p:set>
                                  </p:childTnLst>
                                </p:cTn>
                              </p:par>
                            </p:childTnLst>
                          </p:cTn>
                        </p:par>
                        <p:par>
                          <p:cTn id="237" fill="hold">
                            <p:stCondLst>
                              <p:cond delay="17000"/>
                            </p:stCondLst>
                            <p:childTnLst>
                              <p:par>
                                <p:cTn id="238" presetID="1" presetClass="exit" presetSubtype="0" fill="hold" grpId="0" nodeType="afterEffect">
                                  <p:stCondLst>
                                    <p:cond delay="1000"/>
                                  </p:stCondLst>
                                  <p:childTnLst>
                                    <p:set>
                                      <p:cBhvr>
                                        <p:cTn id="239" dur="1" fill="hold">
                                          <p:stCondLst>
                                            <p:cond delay="0"/>
                                          </p:stCondLst>
                                        </p:cTn>
                                        <p:tgtEl>
                                          <p:spTgt spid="99"/>
                                        </p:tgtEl>
                                        <p:attrNameLst>
                                          <p:attrName>style.visibility</p:attrName>
                                        </p:attrNameLst>
                                      </p:cBhvr>
                                      <p:to>
                                        <p:strVal val="hidden"/>
                                      </p:to>
                                    </p:set>
                                  </p:childTnLst>
                                </p:cTn>
                              </p:par>
                            </p:childTnLst>
                          </p:cTn>
                        </p:par>
                        <p:par>
                          <p:cTn id="240" fill="hold">
                            <p:stCondLst>
                              <p:cond delay="18000"/>
                            </p:stCondLst>
                            <p:childTnLst>
                              <p:par>
                                <p:cTn id="241" presetID="1" presetClass="exit" presetSubtype="0" fill="hold" grpId="0" nodeType="afterEffect">
                                  <p:stCondLst>
                                    <p:cond delay="1000"/>
                                  </p:stCondLst>
                                  <p:childTnLst>
                                    <p:set>
                                      <p:cBhvr>
                                        <p:cTn id="242" dur="1" fill="hold">
                                          <p:stCondLst>
                                            <p:cond delay="0"/>
                                          </p:stCondLst>
                                        </p:cTn>
                                        <p:tgtEl>
                                          <p:spTgt spid="98"/>
                                        </p:tgtEl>
                                        <p:attrNameLst>
                                          <p:attrName>style.visibility</p:attrName>
                                        </p:attrNameLst>
                                      </p:cBhvr>
                                      <p:to>
                                        <p:strVal val="hidden"/>
                                      </p:to>
                                    </p:set>
                                  </p:childTnLst>
                                </p:cTn>
                              </p:par>
                            </p:childTnLst>
                          </p:cTn>
                        </p:par>
                        <p:par>
                          <p:cTn id="243" fill="hold">
                            <p:stCondLst>
                              <p:cond delay="19000"/>
                            </p:stCondLst>
                            <p:childTnLst>
                              <p:par>
                                <p:cTn id="244" presetID="1" presetClass="exit" presetSubtype="0" fill="hold" grpId="0" nodeType="afterEffect">
                                  <p:stCondLst>
                                    <p:cond delay="1000"/>
                                  </p:stCondLst>
                                  <p:childTnLst>
                                    <p:set>
                                      <p:cBhvr>
                                        <p:cTn id="245" dur="1" fill="hold">
                                          <p:stCondLst>
                                            <p:cond delay="0"/>
                                          </p:stCondLst>
                                        </p:cTn>
                                        <p:tgtEl>
                                          <p:spTgt spid="97"/>
                                        </p:tgtEl>
                                        <p:attrNameLst>
                                          <p:attrName>style.visibility</p:attrName>
                                        </p:attrNameLst>
                                      </p:cBhvr>
                                      <p:to>
                                        <p:strVal val="hidden"/>
                                      </p:to>
                                    </p:set>
                                  </p:childTnLst>
                                </p:cTn>
                              </p:par>
                            </p:childTnLst>
                          </p:cTn>
                        </p:par>
                        <p:par>
                          <p:cTn id="246" fill="hold">
                            <p:stCondLst>
                              <p:cond delay="20000"/>
                            </p:stCondLst>
                            <p:childTnLst>
                              <p:par>
                                <p:cTn id="247" presetID="1" presetClass="exit" presetSubtype="0" fill="hold" grpId="0" nodeType="afterEffect">
                                  <p:stCondLst>
                                    <p:cond delay="1000"/>
                                  </p:stCondLst>
                                  <p:childTnLst>
                                    <p:set>
                                      <p:cBhvr>
                                        <p:cTn id="248" dur="1" fill="hold">
                                          <p:stCondLst>
                                            <p:cond delay="0"/>
                                          </p:stCondLst>
                                        </p:cTn>
                                        <p:tgtEl>
                                          <p:spTgt spid="96"/>
                                        </p:tgtEl>
                                        <p:attrNameLst>
                                          <p:attrName>style.visibility</p:attrName>
                                        </p:attrNameLst>
                                      </p:cBhvr>
                                      <p:to>
                                        <p:strVal val="hidden"/>
                                      </p:to>
                                    </p:set>
                                  </p:childTnLst>
                                </p:cTn>
                              </p:par>
                            </p:childTnLst>
                          </p:cTn>
                        </p:par>
                        <p:par>
                          <p:cTn id="249" fill="hold">
                            <p:stCondLst>
                              <p:cond delay="21000"/>
                            </p:stCondLst>
                            <p:childTnLst>
                              <p:par>
                                <p:cTn id="250" presetID="1" presetClass="exit" presetSubtype="0" fill="hold" grpId="0" nodeType="afterEffect">
                                  <p:stCondLst>
                                    <p:cond delay="1000"/>
                                  </p:stCondLst>
                                  <p:childTnLst>
                                    <p:set>
                                      <p:cBhvr>
                                        <p:cTn id="251" dur="1" fill="hold">
                                          <p:stCondLst>
                                            <p:cond delay="0"/>
                                          </p:stCondLst>
                                        </p:cTn>
                                        <p:tgtEl>
                                          <p:spTgt spid="95"/>
                                        </p:tgtEl>
                                        <p:attrNameLst>
                                          <p:attrName>style.visibility</p:attrName>
                                        </p:attrNameLst>
                                      </p:cBhvr>
                                      <p:to>
                                        <p:strVal val="hidden"/>
                                      </p:to>
                                    </p:set>
                                  </p:childTnLst>
                                </p:cTn>
                              </p:par>
                            </p:childTnLst>
                          </p:cTn>
                        </p:par>
                        <p:par>
                          <p:cTn id="252" fill="hold">
                            <p:stCondLst>
                              <p:cond delay="22000"/>
                            </p:stCondLst>
                            <p:childTnLst>
                              <p:par>
                                <p:cTn id="253" presetID="1" presetClass="exit" presetSubtype="0" fill="hold" grpId="0" nodeType="afterEffect">
                                  <p:stCondLst>
                                    <p:cond delay="1000"/>
                                  </p:stCondLst>
                                  <p:childTnLst>
                                    <p:set>
                                      <p:cBhvr>
                                        <p:cTn id="254" dur="1" fill="hold">
                                          <p:stCondLst>
                                            <p:cond delay="0"/>
                                          </p:stCondLst>
                                        </p:cTn>
                                        <p:tgtEl>
                                          <p:spTgt spid="94"/>
                                        </p:tgtEl>
                                        <p:attrNameLst>
                                          <p:attrName>style.visibility</p:attrName>
                                        </p:attrNameLst>
                                      </p:cBhvr>
                                      <p:to>
                                        <p:strVal val="hidden"/>
                                      </p:to>
                                    </p:set>
                                  </p:childTnLst>
                                </p:cTn>
                              </p:par>
                            </p:childTnLst>
                          </p:cTn>
                        </p:par>
                        <p:par>
                          <p:cTn id="255" fill="hold">
                            <p:stCondLst>
                              <p:cond delay="23000"/>
                            </p:stCondLst>
                            <p:childTnLst>
                              <p:par>
                                <p:cTn id="256" presetID="1" presetClass="exit" presetSubtype="0" fill="hold" grpId="0" nodeType="afterEffect">
                                  <p:stCondLst>
                                    <p:cond delay="1000"/>
                                  </p:stCondLst>
                                  <p:childTnLst>
                                    <p:set>
                                      <p:cBhvr>
                                        <p:cTn id="257" dur="1" fill="hold">
                                          <p:stCondLst>
                                            <p:cond delay="0"/>
                                          </p:stCondLst>
                                        </p:cTn>
                                        <p:tgtEl>
                                          <p:spTgt spid="93"/>
                                        </p:tgtEl>
                                        <p:attrNameLst>
                                          <p:attrName>style.visibility</p:attrName>
                                        </p:attrNameLst>
                                      </p:cBhvr>
                                      <p:to>
                                        <p:strVal val="hidden"/>
                                      </p:to>
                                    </p:set>
                                  </p:childTnLst>
                                </p:cTn>
                              </p:par>
                            </p:childTnLst>
                          </p:cTn>
                        </p:par>
                        <p:par>
                          <p:cTn id="258" fill="hold">
                            <p:stCondLst>
                              <p:cond delay="24000"/>
                            </p:stCondLst>
                            <p:childTnLst>
                              <p:par>
                                <p:cTn id="259" presetID="1" presetClass="exit" presetSubtype="0" fill="hold" grpId="0" nodeType="afterEffect">
                                  <p:stCondLst>
                                    <p:cond delay="1000"/>
                                  </p:stCondLst>
                                  <p:childTnLst>
                                    <p:set>
                                      <p:cBhvr>
                                        <p:cTn id="260" dur="1" fill="hold">
                                          <p:stCondLst>
                                            <p:cond delay="0"/>
                                          </p:stCondLst>
                                        </p:cTn>
                                        <p:tgtEl>
                                          <p:spTgt spid="92"/>
                                        </p:tgtEl>
                                        <p:attrNameLst>
                                          <p:attrName>style.visibility</p:attrName>
                                        </p:attrNameLst>
                                      </p:cBhvr>
                                      <p:to>
                                        <p:strVal val="hidden"/>
                                      </p:to>
                                    </p:set>
                                  </p:childTnLst>
                                </p:cTn>
                              </p:par>
                            </p:childTnLst>
                          </p:cTn>
                        </p:par>
                        <p:par>
                          <p:cTn id="261" fill="hold">
                            <p:stCondLst>
                              <p:cond delay="25000"/>
                            </p:stCondLst>
                            <p:childTnLst>
                              <p:par>
                                <p:cTn id="262" presetID="1" presetClass="exit" presetSubtype="0" fill="hold" grpId="0" nodeType="afterEffect">
                                  <p:stCondLst>
                                    <p:cond delay="1000"/>
                                  </p:stCondLst>
                                  <p:childTnLst>
                                    <p:set>
                                      <p:cBhvr>
                                        <p:cTn id="263" dur="1" fill="hold">
                                          <p:stCondLst>
                                            <p:cond delay="0"/>
                                          </p:stCondLst>
                                        </p:cTn>
                                        <p:tgtEl>
                                          <p:spTgt spid="91"/>
                                        </p:tgtEl>
                                        <p:attrNameLst>
                                          <p:attrName>style.visibility</p:attrName>
                                        </p:attrNameLst>
                                      </p:cBhvr>
                                      <p:to>
                                        <p:strVal val="hidden"/>
                                      </p:to>
                                    </p:set>
                                  </p:childTnLst>
                                </p:cTn>
                              </p:par>
                            </p:childTnLst>
                          </p:cTn>
                        </p:par>
                        <p:par>
                          <p:cTn id="264" fill="hold">
                            <p:stCondLst>
                              <p:cond delay="26000"/>
                            </p:stCondLst>
                            <p:childTnLst>
                              <p:par>
                                <p:cTn id="265" presetID="1" presetClass="exit" presetSubtype="0" fill="hold" grpId="0" nodeType="afterEffect">
                                  <p:stCondLst>
                                    <p:cond delay="1000"/>
                                  </p:stCondLst>
                                  <p:childTnLst>
                                    <p:set>
                                      <p:cBhvr>
                                        <p:cTn id="266" dur="1" fill="hold">
                                          <p:stCondLst>
                                            <p:cond delay="0"/>
                                          </p:stCondLst>
                                        </p:cTn>
                                        <p:tgtEl>
                                          <p:spTgt spid="90"/>
                                        </p:tgtEl>
                                        <p:attrNameLst>
                                          <p:attrName>style.visibility</p:attrName>
                                        </p:attrNameLst>
                                      </p:cBhvr>
                                      <p:to>
                                        <p:strVal val="hidden"/>
                                      </p:to>
                                    </p:set>
                                  </p:childTnLst>
                                </p:cTn>
                              </p:par>
                            </p:childTnLst>
                          </p:cTn>
                        </p:par>
                        <p:par>
                          <p:cTn id="267" fill="hold">
                            <p:stCondLst>
                              <p:cond delay="27000"/>
                            </p:stCondLst>
                            <p:childTnLst>
                              <p:par>
                                <p:cTn id="268" presetID="1" presetClass="exit" presetSubtype="0" fill="hold" grpId="0" nodeType="afterEffect">
                                  <p:stCondLst>
                                    <p:cond delay="1000"/>
                                  </p:stCondLst>
                                  <p:childTnLst>
                                    <p:set>
                                      <p:cBhvr>
                                        <p:cTn id="269" dur="1" fill="hold">
                                          <p:stCondLst>
                                            <p:cond delay="0"/>
                                          </p:stCondLst>
                                        </p:cTn>
                                        <p:tgtEl>
                                          <p:spTgt spid="89"/>
                                        </p:tgtEl>
                                        <p:attrNameLst>
                                          <p:attrName>style.visibility</p:attrName>
                                        </p:attrNameLst>
                                      </p:cBhvr>
                                      <p:to>
                                        <p:strVal val="hidden"/>
                                      </p:to>
                                    </p:set>
                                  </p:childTnLst>
                                </p:cTn>
                              </p:par>
                            </p:childTnLst>
                          </p:cTn>
                        </p:par>
                        <p:par>
                          <p:cTn id="270" fill="hold">
                            <p:stCondLst>
                              <p:cond delay="28000"/>
                            </p:stCondLst>
                            <p:childTnLst>
                              <p:par>
                                <p:cTn id="271" presetID="1" presetClass="exit" presetSubtype="0" fill="hold" grpId="0" nodeType="afterEffect">
                                  <p:stCondLst>
                                    <p:cond delay="1000"/>
                                  </p:stCondLst>
                                  <p:childTnLst>
                                    <p:set>
                                      <p:cBhvr>
                                        <p:cTn id="272" dur="1" fill="hold">
                                          <p:stCondLst>
                                            <p:cond delay="0"/>
                                          </p:stCondLst>
                                        </p:cTn>
                                        <p:tgtEl>
                                          <p:spTgt spid="88"/>
                                        </p:tgtEl>
                                        <p:attrNameLst>
                                          <p:attrName>style.visibility</p:attrName>
                                        </p:attrNameLst>
                                      </p:cBhvr>
                                      <p:to>
                                        <p:strVal val="hidden"/>
                                      </p:to>
                                    </p:set>
                                  </p:childTnLst>
                                </p:cTn>
                              </p:par>
                            </p:childTnLst>
                          </p:cTn>
                        </p:par>
                        <p:par>
                          <p:cTn id="273" fill="hold">
                            <p:stCondLst>
                              <p:cond delay="29000"/>
                            </p:stCondLst>
                            <p:childTnLst>
                              <p:par>
                                <p:cTn id="274" presetID="1" presetClass="exit" presetSubtype="0" fill="hold" grpId="0" nodeType="afterEffect">
                                  <p:stCondLst>
                                    <p:cond delay="1000"/>
                                  </p:stCondLst>
                                  <p:childTnLst>
                                    <p:set>
                                      <p:cBhvr>
                                        <p:cTn id="275" dur="1" fill="hold">
                                          <p:stCondLst>
                                            <p:cond delay="0"/>
                                          </p:stCondLst>
                                        </p:cTn>
                                        <p:tgtEl>
                                          <p:spTgt spid="87"/>
                                        </p:tgtEl>
                                        <p:attrNameLst>
                                          <p:attrName>style.visibility</p:attrName>
                                        </p:attrNameLst>
                                      </p:cBhvr>
                                      <p:to>
                                        <p:strVal val="hidden"/>
                                      </p:to>
                                    </p:set>
                                  </p:childTnLst>
                                </p:cTn>
                              </p:par>
                            </p:childTnLst>
                          </p:cTn>
                        </p:par>
                        <p:par>
                          <p:cTn id="276" fill="hold">
                            <p:stCondLst>
                              <p:cond delay="30000"/>
                            </p:stCondLst>
                            <p:childTnLst>
                              <p:par>
                                <p:cTn id="277" presetID="1" presetClass="exit" presetSubtype="0" fill="hold" grpId="0" nodeType="afterEffect">
                                  <p:stCondLst>
                                    <p:cond delay="1000"/>
                                  </p:stCondLst>
                                  <p:childTnLst>
                                    <p:set>
                                      <p:cBhvr>
                                        <p:cTn id="278" dur="1" fill="hold">
                                          <p:stCondLst>
                                            <p:cond delay="0"/>
                                          </p:stCondLst>
                                        </p:cTn>
                                        <p:tgtEl>
                                          <p:spTgt spid="86"/>
                                        </p:tgtEl>
                                        <p:attrNameLst>
                                          <p:attrName>style.visibility</p:attrName>
                                        </p:attrNameLst>
                                      </p:cBhvr>
                                      <p:to>
                                        <p:strVal val="hidden"/>
                                      </p:to>
                                    </p:set>
                                  </p:childTnLst>
                                </p:cTn>
                              </p:par>
                            </p:childTnLst>
                          </p:cTn>
                        </p:par>
                        <p:par>
                          <p:cTn id="279" fill="hold">
                            <p:stCondLst>
                              <p:cond delay="31000"/>
                            </p:stCondLst>
                            <p:childTnLst>
                              <p:par>
                                <p:cTn id="280" presetID="1" presetClass="exit" presetSubtype="0" fill="hold" grpId="0" nodeType="afterEffect">
                                  <p:stCondLst>
                                    <p:cond delay="1000"/>
                                  </p:stCondLst>
                                  <p:childTnLst>
                                    <p:set>
                                      <p:cBhvr>
                                        <p:cTn id="281" dur="1" fill="hold">
                                          <p:stCondLst>
                                            <p:cond delay="0"/>
                                          </p:stCondLst>
                                        </p:cTn>
                                        <p:tgtEl>
                                          <p:spTgt spid="85"/>
                                        </p:tgtEl>
                                        <p:attrNameLst>
                                          <p:attrName>style.visibility</p:attrName>
                                        </p:attrNameLst>
                                      </p:cBhvr>
                                      <p:to>
                                        <p:strVal val="hidden"/>
                                      </p:to>
                                    </p:set>
                                  </p:childTnLst>
                                </p:cTn>
                              </p:par>
                            </p:childTnLst>
                          </p:cTn>
                        </p:par>
                        <p:par>
                          <p:cTn id="282" fill="hold">
                            <p:stCondLst>
                              <p:cond delay="32000"/>
                            </p:stCondLst>
                            <p:childTnLst>
                              <p:par>
                                <p:cTn id="283" presetID="1" presetClass="exit" presetSubtype="0" fill="hold" grpId="0" nodeType="afterEffect">
                                  <p:stCondLst>
                                    <p:cond delay="1000"/>
                                  </p:stCondLst>
                                  <p:childTnLst>
                                    <p:set>
                                      <p:cBhvr>
                                        <p:cTn id="284" dur="1" fill="hold">
                                          <p:stCondLst>
                                            <p:cond delay="0"/>
                                          </p:stCondLst>
                                        </p:cTn>
                                        <p:tgtEl>
                                          <p:spTgt spid="84"/>
                                        </p:tgtEl>
                                        <p:attrNameLst>
                                          <p:attrName>style.visibility</p:attrName>
                                        </p:attrNameLst>
                                      </p:cBhvr>
                                      <p:to>
                                        <p:strVal val="hidden"/>
                                      </p:to>
                                    </p:set>
                                  </p:childTnLst>
                                </p:cTn>
                              </p:par>
                            </p:childTnLst>
                          </p:cTn>
                        </p:par>
                        <p:par>
                          <p:cTn id="285" fill="hold">
                            <p:stCondLst>
                              <p:cond delay="33000"/>
                            </p:stCondLst>
                            <p:childTnLst>
                              <p:par>
                                <p:cTn id="286" presetID="1" presetClass="exit" presetSubtype="0" fill="hold" grpId="0" nodeType="afterEffect">
                                  <p:stCondLst>
                                    <p:cond delay="1000"/>
                                  </p:stCondLst>
                                  <p:childTnLst>
                                    <p:set>
                                      <p:cBhvr>
                                        <p:cTn id="287" dur="1" fill="hold">
                                          <p:stCondLst>
                                            <p:cond delay="0"/>
                                          </p:stCondLst>
                                        </p:cTn>
                                        <p:tgtEl>
                                          <p:spTgt spid="83"/>
                                        </p:tgtEl>
                                        <p:attrNameLst>
                                          <p:attrName>style.visibility</p:attrName>
                                        </p:attrNameLst>
                                      </p:cBhvr>
                                      <p:to>
                                        <p:strVal val="hidden"/>
                                      </p:to>
                                    </p:set>
                                  </p:childTnLst>
                                </p:cTn>
                              </p:par>
                            </p:childTnLst>
                          </p:cTn>
                        </p:par>
                        <p:par>
                          <p:cTn id="288" fill="hold">
                            <p:stCondLst>
                              <p:cond delay="34000"/>
                            </p:stCondLst>
                            <p:childTnLst>
                              <p:par>
                                <p:cTn id="289" presetID="1" presetClass="exit" presetSubtype="0" fill="hold" grpId="0" nodeType="afterEffect">
                                  <p:stCondLst>
                                    <p:cond delay="1000"/>
                                  </p:stCondLst>
                                  <p:childTnLst>
                                    <p:set>
                                      <p:cBhvr>
                                        <p:cTn id="290" dur="1" fill="hold">
                                          <p:stCondLst>
                                            <p:cond delay="0"/>
                                          </p:stCondLst>
                                        </p:cTn>
                                        <p:tgtEl>
                                          <p:spTgt spid="82"/>
                                        </p:tgtEl>
                                        <p:attrNameLst>
                                          <p:attrName>style.visibility</p:attrName>
                                        </p:attrNameLst>
                                      </p:cBhvr>
                                      <p:to>
                                        <p:strVal val="hidden"/>
                                      </p:to>
                                    </p:set>
                                  </p:childTnLst>
                                </p:cTn>
                              </p:par>
                            </p:childTnLst>
                          </p:cTn>
                        </p:par>
                        <p:par>
                          <p:cTn id="291" fill="hold">
                            <p:stCondLst>
                              <p:cond delay="35000"/>
                            </p:stCondLst>
                            <p:childTnLst>
                              <p:par>
                                <p:cTn id="292" presetID="1" presetClass="exit" presetSubtype="0" fill="hold" grpId="0" nodeType="afterEffect">
                                  <p:stCondLst>
                                    <p:cond delay="1000"/>
                                  </p:stCondLst>
                                  <p:childTnLst>
                                    <p:set>
                                      <p:cBhvr>
                                        <p:cTn id="293" dur="1" fill="hold">
                                          <p:stCondLst>
                                            <p:cond delay="0"/>
                                          </p:stCondLst>
                                        </p:cTn>
                                        <p:tgtEl>
                                          <p:spTgt spid="81"/>
                                        </p:tgtEl>
                                        <p:attrNameLst>
                                          <p:attrName>style.visibility</p:attrName>
                                        </p:attrNameLst>
                                      </p:cBhvr>
                                      <p:to>
                                        <p:strVal val="hidden"/>
                                      </p:to>
                                    </p:set>
                                  </p:childTnLst>
                                </p:cTn>
                              </p:par>
                            </p:childTnLst>
                          </p:cTn>
                        </p:par>
                        <p:par>
                          <p:cTn id="294" fill="hold">
                            <p:stCondLst>
                              <p:cond delay="36000"/>
                            </p:stCondLst>
                            <p:childTnLst>
                              <p:par>
                                <p:cTn id="295" presetID="1" presetClass="exit" presetSubtype="0" fill="hold" grpId="0" nodeType="afterEffect">
                                  <p:stCondLst>
                                    <p:cond delay="1000"/>
                                  </p:stCondLst>
                                  <p:childTnLst>
                                    <p:set>
                                      <p:cBhvr>
                                        <p:cTn id="296" dur="1" fill="hold">
                                          <p:stCondLst>
                                            <p:cond delay="0"/>
                                          </p:stCondLst>
                                        </p:cTn>
                                        <p:tgtEl>
                                          <p:spTgt spid="80"/>
                                        </p:tgtEl>
                                        <p:attrNameLst>
                                          <p:attrName>style.visibility</p:attrName>
                                        </p:attrNameLst>
                                      </p:cBhvr>
                                      <p:to>
                                        <p:strVal val="hidden"/>
                                      </p:to>
                                    </p:set>
                                  </p:childTnLst>
                                </p:cTn>
                              </p:par>
                            </p:childTnLst>
                          </p:cTn>
                        </p:par>
                        <p:par>
                          <p:cTn id="297" fill="hold">
                            <p:stCondLst>
                              <p:cond delay="37000"/>
                            </p:stCondLst>
                            <p:childTnLst>
                              <p:par>
                                <p:cTn id="298" presetID="1" presetClass="exit" presetSubtype="0" fill="hold" grpId="0" nodeType="afterEffect">
                                  <p:stCondLst>
                                    <p:cond delay="1000"/>
                                  </p:stCondLst>
                                  <p:childTnLst>
                                    <p:set>
                                      <p:cBhvr>
                                        <p:cTn id="299" dur="1" fill="hold">
                                          <p:stCondLst>
                                            <p:cond delay="0"/>
                                          </p:stCondLst>
                                        </p:cTn>
                                        <p:tgtEl>
                                          <p:spTgt spid="79"/>
                                        </p:tgtEl>
                                        <p:attrNameLst>
                                          <p:attrName>style.visibility</p:attrName>
                                        </p:attrNameLst>
                                      </p:cBhvr>
                                      <p:to>
                                        <p:strVal val="hidden"/>
                                      </p:to>
                                    </p:set>
                                  </p:childTnLst>
                                </p:cTn>
                              </p:par>
                            </p:childTnLst>
                          </p:cTn>
                        </p:par>
                        <p:par>
                          <p:cTn id="300" fill="hold">
                            <p:stCondLst>
                              <p:cond delay="38000"/>
                            </p:stCondLst>
                            <p:childTnLst>
                              <p:par>
                                <p:cTn id="301" presetID="1" presetClass="exit" presetSubtype="0" fill="hold" grpId="0" nodeType="afterEffect">
                                  <p:stCondLst>
                                    <p:cond delay="1000"/>
                                  </p:stCondLst>
                                  <p:childTnLst>
                                    <p:set>
                                      <p:cBhvr>
                                        <p:cTn id="302" dur="1" fill="hold">
                                          <p:stCondLst>
                                            <p:cond delay="0"/>
                                          </p:stCondLst>
                                        </p:cTn>
                                        <p:tgtEl>
                                          <p:spTgt spid="78"/>
                                        </p:tgtEl>
                                        <p:attrNameLst>
                                          <p:attrName>style.visibility</p:attrName>
                                        </p:attrNameLst>
                                      </p:cBhvr>
                                      <p:to>
                                        <p:strVal val="hidden"/>
                                      </p:to>
                                    </p:set>
                                  </p:childTnLst>
                                </p:cTn>
                              </p:par>
                            </p:childTnLst>
                          </p:cTn>
                        </p:par>
                        <p:par>
                          <p:cTn id="303" fill="hold">
                            <p:stCondLst>
                              <p:cond delay="39000"/>
                            </p:stCondLst>
                            <p:childTnLst>
                              <p:par>
                                <p:cTn id="304" presetID="1" presetClass="exit" presetSubtype="0" fill="hold" grpId="0" nodeType="afterEffect">
                                  <p:stCondLst>
                                    <p:cond delay="1000"/>
                                  </p:stCondLst>
                                  <p:childTnLst>
                                    <p:set>
                                      <p:cBhvr>
                                        <p:cTn id="305" dur="1" fill="hold">
                                          <p:stCondLst>
                                            <p:cond delay="0"/>
                                          </p:stCondLst>
                                        </p:cTn>
                                        <p:tgtEl>
                                          <p:spTgt spid="77"/>
                                        </p:tgtEl>
                                        <p:attrNameLst>
                                          <p:attrName>style.visibility</p:attrName>
                                        </p:attrNameLst>
                                      </p:cBhvr>
                                      <p:to>
                                        <p:strVal val="hidden"/>
                                      </p:to>
                                    </p:set>
                                  </p:childTnLst>
                                </p:cTn>
                              </p:par>
                            </p:childTnLst>
                          </p:cTn>
                        </p:par>
                        <p:par>
                          <p:cTn id="306" fill="hold">
                            <p:stCondLst>
                              <p:cond delay="40000"/>
                            </p:stCondLst>
                            <p:childTnLst>
                              <p:par>
                                <p:cTn id="307" presetID="1" presetClass="exit" presetSubtype="0" fill="hold" grpId="0" nodeType="afterEffect">
                                  <p:stCondLst>
                                    <p:cond delay="1000"/>
                                  </p:stCondLst>
                                  <p:childTnLst>
                                    <p:set>
                                      <p:cBhvr>
                                        <p:cTn id="308" dur="1" fill="hold">
                                          <p:stCondLst>
                                            <p:cond delay="0"/>
                                          </p:stCondLst>
                                        </p:cTn>
                                        <p:tgtEl>
                                          <p:spTgt spid="76"/>
                                        </p:tgtEl>
                                        <p:attrNameLst>
                                          <p:attrName>style.visibility</p:attrName>
                                        </p:attrNameLst>
                                      </p:cBhvr>
                                      <p:to>
                                        <p:strVal val="hidden"/>
                                      </p:to>
                                    </p:set>
                                  </p:childTnLst>
                                </p:cTn>
                              </p:par>
                            </p:childTnLst>
                          </p:cTn>
                        </p:par>
                        <p:par>
                          <p:cTn id="309" fill="hold">
                            <p:stCondLst>
                              <p:cond delay="41000"/>
                            </p:stCondLst>
                            <p:childTnLst>
                              <p:par>
                                <p:cTn id="310" presetID="1" presetClass="exit" presetSubtype="0" fill="hold" grpId="0" nodeType="afterEffect">
                                  <p:stCondLst>
                                    <p:cond delay="1000"/>
                                  </p:stCondLst>
                                  <p:childTnLst>
                                    <p:set>
                                      <p:cBhvr>
                                        <p:cTn id="311" dur="1" fill="hold">
                                          <p:stCondLst>
                                            <p:cond delay="0"/>
                                          </p:stCondLst>
                                        </p:cTn>
                                        <p:tgtEl>
                                          <p:spTgt spid="75"/>
                                        </p:tgtEl>
                                        <p:attrNameLst>
                                          <p:attrName>style.visibility</p:attrName>
                                        </p:attrNameLst>
                                      </p:cBhvr>
                                      <p:to>
                                        <p:strVal val="hidden"/>
                                      </p:to>
                                    </p:set>
                                  </p:childTnLst>
                                </p:cTn>
                              </p:par>
                            </p:childTnLst>
                          </p:cTn>
                        </p:par>
                        <p:par>
                          <p:cTn id="312" fill="hold">
                            <p:stCondLst>
                              <p:cond delay="42000"/>
                            </p:stCondLst>
                            <p:childTnLst>
                              <p:par>
                                <p:cTn id="313" presetID="1" presetClass="exit" presetSubtype="0" fill="hold" grpId="0" nodeType="afterEffect">
                                  <p:stCondLst>
                                    <p:cond delay="1000"/>
                                  </p:stCondLst>
                                  <p:childTnLst>
                                    <p:set>
                                      <p:cBhvr>
                                        <p:cTn id="314" dur="1" fill="hold">
                                          <p:stCondLst>
                                            <p:cond delay="0"/>
                                          </p:stCondLst>
                                        </p:cTn>
                                        <p:tgtEl>
                                          <p:spTgt spid="74"/>
                                        </p:tgtEl>
                                        <p:attrNameLst>
                                          <p:attrName>style.visibility</p:attrName>
                                        </p:attrNameLst>
                                      </p:cBhvr>
                                      <p:to>
                                        <p:strVal val="hidden"/>
                                      </p:to>
                                    </p:set>
                                  </p:childTnLst>
                                </p:cTn>
                              </p:par>
                            </p:childTnLst>
                          </p:cTn>
                        </p:par>
                        <p:par>
                          <p:cTn id="315" fill="hold">
                            <p:stCondLst>
                              <p:cond delay="43000"/>
                            </p:stCondLst>
                            <p:childTnLst>
                              <p:par>
                                <p:cTn id="316" presetID="1" presetClass="exit" presetSubtype="0" fill="hold" grpId="0" nodeType="afterEffect">
                                  <p:stCondLst>
                                    <p:cond delay="1000"/>
                                  </p:stCondLst>
                                  <p:childTnLst>
                                    <p:set>
                                      <p:cBhvr>
                                        <p:cTn id="317" dur="1" fill="hold">
                                          <p:stCondLst>
                                            <p:cond delay="0"/>
                                          </p:stCondLst>
                                        </p:cTn>
                                        <p:tgtEl>
                                          <p:spTgt spid="73"/>
                                        </p:tgtEl>
                                        <p:attrNameLst>
                                          <p:attrName>style.visibility</p:attrName>
                                        </p:attrNameLst>
                                      </p:cBhvr>
                                      <p:to>
                                        <p:strVal val="hidden"/>
                                      </p:to>
                                    </p:set>
                                  </p:childTnLst>
                                </p:cTn>
                              </p:par>
                            </p:childTnLst>
                          </p:cTn>
                        </p:par>
                        <p:par>
                          <p:cTn id="318" fill="hold">
                            <p:stCondLst>
                              <p:cond delay="44000"/>
                            </p:stCondLst>
                            <p:childTnLst>
                              <p:par>
                                <p:cTn id="319" presetID="1" presetClass="exit" presetSubtype="0" fill="hold" grpId="0" nodeType="afterEffect">
                                  <p:stCondLst>
                                    <p:cond delay="1000"/>
                                  </p:stCondLst>
                                  <p:childTnLst>
                                    <p:set>
                                      <p:cBhvr>
                                        <p:cTn id="320"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116"/>
                  </p:tgtEl>
                </p:cond>
              </p:nextCondLst>
            </p:seq>
            <p:seq concurrent="1" nextAc="seek">
              <p:cTn id="321" restart="whenNotActive" fill="hold" evtFilter="cancelBubble" nodeType="interactiveSeq">
                <p:stCondLst>
                  <p:cond evt="onClick" delay="0">
                    <p:tgtEl>
                      <p:spTgt spid="147"/>
                    </p:tgtEl>
                  </p:cond>
                </p:stCondLst>
                <p:endSync evt="end" delay="0">
                  <p:rtn val="all"/>
                </p:endSync>
                <p:childTnLst>
                  <p:par>
                    <p:cTn id="322" fill="hold">
                      <p:stCondLst>
                        <p:cond delay="0"/>
                      </p:stCondLst>
                      <p:childTnLst>
                        <p:par>
                          <p:cTn id="323" fill="hold">
                            <p:stCondLst>
                              <p:cond delay="0"/>
                            </p:stCondLst>
                            <p:childTnLst>
                              <p:par>
                                <p:cTn id="324" presetID="1" presetClass="exit" presetSubtype="0" fill="hold" grpId="0" nodeType="afterEffect">
                                  <p:stCondLst>
                                    <p:cond delay="1000"/>
                                  </p:stCondLst>
                                  <p:childTnLst>
                                    <p:set>
                                      <p:cBhvr>
                                        <p:cTn id="325" dur="1" fill="hold">
                                          <p:stCondLst>
                                            <p:cond delay="0"/>
                                          </p:stCondLst>
                                        </p:cTn>
                                        <p:tgtEl>
                                          <p:spTgt spid="147"/>
                                        </p:tgtEl>
                                        <p:attrNameLst>
                                          <p:attrName>style.visibility</p:attrName>
                                        </p:attrNameLst>
                                      </p:cBhvr>
                                      <p:to>
                                        <p:strVal val="hidden"/>
                                      </p:to>
                                    </p:set>
                                  </p:childTnLst>
                                </p:cTn>
                              </p:par>
                            </p:childTnLst>
                          </p:cTn>
                        </p:par>
                        <p:par>
                          <p:cTn id="326" fill="hold">
                            <p:stCondLst>
                              <p:cond delay="1000"/>
                            </p:stCondLst>
                            <p:childTnLst>
                              <p:par>
                                <p:cTn id="327" presetID="1" presetClass="exit" presetSubtype="0" fill="hold" grpId="0" nodeType="afterEffect">
                                  <p:stCondLst>
                                    <p:cond delay="1000"/>
                                  </p:stCondLst>
                                  <p:childTnLst>
                                    <p:set>
                                      <p:cBhvr>
                                        <p:cTn id="328" dur="1" fill="hold">
                                          <p:stCondLst>
                                            <p:cond delay="0"/>
                                          </p:stCondLst>
                                        </p:cTn>
                                        <p:tgtEl>
                                          <p:spTgt spid="146"/>
                                        </p:tgtEl>
                                        <p:attrNameLst>
                                          <p:attrName>style.visibility</p:attrName>
                                        </p:attrNameLst>
                                      </p:cBhvr>
                                      <p:to>
                                        <p:strVal val="hidden"/>
                                      </p:to>
                                    </p:set>
                                  </p:childTnLst>
                                </p:cTn>
                              </p:par>
                            </p:childTnLst>
                          </p:cTn>
                        </p:par>
                        <p:par>
                          <p:cTn id="329" fill="hold">
                            <p:stCondLst>
                              <p:cond delay="2000"/>
                            </p:stCondLst>
                            <p:childTnLst>
                              <p:par>
                                <p:cTn id="330" presetID="1" presetClass="exit" presetSubtype="0" fill="hold" grpId="0" nodeType="afterEffect">
                                  <p:stCondLst>
                                    <p:cond delay="1000"/>
                                  </p:stCondLst>
                                  <p:childTnLst>
                                    <p:set>
                                      <p:cBhvr>
                                        <p:cTn id="331" dur="1" fill="hold">
                                          <p:stCondLst>
                                            <p:cond delay="0"/>
                                          </p:stCondLst>
                                        </p:cTn>
                                        <p:tgtEl>
                                          <p:spTgt spid="145"/>
                                        </p:tgtEl>
                                        <p:attrNameLst>
                                          <p:attrName>style.visibility</p:attrName>
                                        </p:attrNameLst>
                                      </p:cBhvr>
                                      <p:to>
                                        <p:strVal val="hidden"/>
                                      </p:to>
                                    </p:set>
                                  </p:childTnLst>
                                </p:cTn>
                              </p:par>
                            </p:childTnLst>
                          </p:cTn>
                        </p:par>
                        <p:par>
                          <p:cTn id="332" fill="hold">
                            <p:stCondLst>
                              <p:cond delay="3000"/>
                            </p:stCondLst>
                            <p:childTnLst>
                              <p:par>
                                <p:cTn id="333" presetID="1" presetClass="exit" presetSubtype="0" fill="hold" grpId="0" nodeType="afterEffect">
                                  <p:stCondLst>
                                    <p:cond delay="1000"/>
                                  </p:stCondLst>
                                  <p:childTnLst>
                                    <p:set>
                                      <p:cBhvr>
                                        <p:cTn id="334" dur="1" fill="hold">
                                          <p:stCondLst>
                                            <p:cond delay="0"/>
                                          </p:stCondLst>
                                        </p:cTn>
                                        <p:tgtEl>
                                          <p:spTgt spid="144"/>
                                        </p:tgtEl>
                                        <p:attrNameLst>
                                          <p:attrName>style.visibility</p:attrName>
                                        </p:attrNameLst>
                                      </p:cBhvr>
                                      <p:to>
                                        <p:strVal val="hidden"/>
                                      </p:to>
                                    </p:set>
                                  </p:childTnLst>
                                </p:cTn>
                              </p:par>
                            </p:childTnLst>
                          </p:cTn>
                        </p:par>
                        <p:par>
                          <p:cTn id="335" fill="hold">
                            <p:stCondLst>
                              <p:cond delay="4000"/>
                            </p:stCondLst>
                            <p:childTnLst>
                              <p:par>
                                <p:cTn id="336" presetID="1" presetClass="exit" presetSubtype="0" fill="hold" grpId="0" nodeType="afterEffect">
                                  <p:stCondLst>
                                    <p:cond delay="1000"/>
                                  </p:stCondLst>
                                  <p:childTnLst>
                                    <p:set>
                                      <p:cBhvr>
                                        <p:cTn id="337" dur="1" fill="hold">
                                          <p:stCondLst>
                                            <p:cond delay="0"/>
                                          </p:stCondLst>
                                        </p:cTn>
                                        <p:tgtEl>
                                          <p:spTgt spid="143"/>
                                        </p:tgtEl>
                                        <p:attrNameLst>
                                          <p:attrName>style.visibility</p:attrName>
                                        </p:attrNameLst>
                                      </p:cBhvr>
                                      <p:to>
                                        <p:strVal val="hidden"/>
                                      </p:to>
                                    </p:set>
                                  </p:childTnLst>
                                </p:cTn>
                              </p:par>
                            </p:childTnLst>
                          </p:cTn>
                        </p:par>
                        <p:par>
                          <p:cTn id="338" fill="hold">
                            <p:stCondLst>
                              <p:cond delay="5000"/>
                            </p:stCondLst>
                            <p:childTnLst>
                              <p:par>
                                <p:cTn id="339" presetID="1" presetClass="exit" presetSubtype="0" fill="hold" grpId="0" nodeType="afterEffect">
                                  <p:stCondLst>
                                    <p:cond delay="1000"/>
                                  </p:stCondLst>
                                  <p:childTnLst>
                                    <p:set>
                                      <p:cBhvr>
                                        <p:cTn id="340" dur="1" fill="hold">
                                          <p:stCondLst>
                                            <p:cond delay="0"/>
                                          </p:stCondLst>
                                        </p:cTn>
                                        <p:tgtEl>
                                          <p:spTgt spid="142"/>
                                        </p:tgtEl>
                                        <p:attrNameLst>
                                          <p:attrName>style.visibility</p:attrName>
                                        </p:attrNameLst>
                                      </p:cBhvr>
                                      <p:to>
                                        <p:strVal val="hidden"/>
                                      </p:to>
                                    </p:set>
                                  </p:childTnLst>
                                </p:cTn>
                              </p:par>
                            </p:childTnLst>
                          </p:cTn>
                        </p:par>
                        <p:par>
                          <p:cTn id="341" fill="hold">
                            <p:stCondLst>
                              <p:cond delay="6000"/>
                            </p:stCondLst>
                            <p:childTnLst>
                              <p:par>
                                <p:cTn id="342" presetID="1" presetClass="exit" presetSubtype="0" fill="hold" grpId="0" nodeType="afterEffect">
                                  <p:stCondLst>
                                    <p:cond delay="1000"/>
                                  </p:stCondLst>
                                  <p:childTnLst>
                                    <p:set>
                                      <p:cBhvr>
                                        <p:cTn id="343" dur="1" fill="hold">
                                          <p:stCondLst>
                                            <p:cond delay="0"/>
                                          </p:stCondLst>
                                        </p:cTn>
                                        <p:tgtEl>
                                          <p:spTgt spid="141"/>
                                        </p:tgtEl>
                                        <p:attrNameLst>
                                          <p:attrName>style.visibility</p:attrName>
                                        </p:attrNameLst>
                                      </p:cBhvr>
                                      <p:to>
                                        <p:strVal val="hidden"/>
                                      </p:to>
                                    </p:set>
                                  </p:childTnLst>
                                </p:cTn>
                              </p:par>
                            </p:childTnLst>
                          </p:cTn>
                        </p:par>
                        <p:par>
                          <p:cTn id="344" fill="hold">
                            <p:stCondLst>
                              <p:cond delay="7000"/>
                            </p:stCondLst>
                            <p:childTnLst>
                              <p:par>
                                <p:cTn id="345" presetID="1" presetClass="exit" presetSubtype="0" fill="hold" grpId="0" nodeType="afterEffect">
                                  <p:stCondLst>
                                    <p:cond delay="1000"/>
                                  </p:stCondLst>
                                  <p:childTnLst>
                                    <p:set>
                                      <p:cBhvr>
                                        <p:cTn id="346" dur="1" fill="hold">
                                          <p:stCondLst>
                                            <p:cond delay="0"/>
                                          </p:stCondLst>
                                        </p:cTn>
                                        <p:tgtEl>
                                          <p:spTgt spid="140"/>
                                        </p:tgtEl>
                                        <p:attrNameLst>
                                          <p:attrName>style.visibility</p:attrName>
                                        </p:attrNameLst>
                                      </p:cBhvr>
                                      <p:to>
                                        <p:strVal val="hidden"/>
                                      </p:to>
                                    </p:set>
                                  </p:childTnLst>
                                </p:cTn>
                              </p:par>
                            </p:childTnLst>
                          </p:cTn>
                        </p:par>
                        <p:par>
                          <p:cTn id="347" fill="hold">
                            <p:stCondLst>
                              <p:cond delay="8000"/>
                            </p:stCondLst>
                            <p:childTnLst>
                              <p:par>
                                <p:cTn id="348" presetID="1" presetClass="exit" presetSubtype="0" fill="hold" grpId="0" nodeType="afterEffect">
                                  <p:stCondLst>
                                    <p:cond delay="1000"/>
                                  </p:stCondLst>
                                  <p:childTnLst>
                                    <p:set>
                                      <p:cBhvr>
                                        <p:cTn id="349" dur="1" fill="hold">
                                          <p:stCondLst>
                                            <p:cond delay="0"/>
                                          </p:stCondLst>
                                        </p:cTn>
                                        <p:tgtEl>
                                          <p:spTgt spid="139"/>
                                        </p:tgtEl>
                                        <p:attrNameLst>
                                          <p:attrName>style.visibility</p:attrName>
                                        </p:attrNameLst>
                                      </p:cBhvr>
                                      <p:to>
                                        <p:strVal val="hidden"/>
                                      </p:to>
                                    </p:set>
                                  </p:childTnLst>
                                </p:cTn>
                              </p:par>
                            </p:childTnLst>
                          </p:cTn>
                        </p:par>
                        <p:par>
                          <p:cTn id="350" fill="hold">
                            <p:stCondLst>
                              <p:cond delay="9000"/>
                            </p:stCondLst>
                            <p:childTnLst>
                              <p:par>
                                <p:cTn id="351" presetID="1" presetClass="exit" presetSubtype="0" fill="hold" grpId="0" nodeType="afterEffect">
                                  <p:stCondLst>
                                    <p:cond delay="1000"/>
                                  </p:stCondLst>
                                  <p:childTnLst>
                                    <p:set>
                                      <p:cBhvr>
                                        <p:cTn id="352" dur="1" fill="hold">
                                          <p:stCondLst>
                                            <p:cond delay="0"/>
                                          </p:stCondLst>
                                        </p:cTn>
                                        <p:tgtEl>
                                          <p:spTgt spid="138"/>
                                        </p:tgtEl>
                                        <p:attrNameLst>
                                          <p:attrName>style.visibility</p:attrName>
                                        </p:attrNameLst>
                                      </p:cBhvr>
                                      <p:to>
                                        <p:strVal val="hidden"/>
                                      </p:to>
                                    </p:set>
                                  </p:childTnLst>
                                </p:cTn>
                              </p:par>
                            </p:childTnLst>
                          </p:cTn>
                        </p:par>
                        <p:par>
                          <p:cTn id="353" fill="hold">
                            <p:stCondLst>
                              <p:cond delay="10000"/>
                            </p:stCondLst>
                            <p:childTnLst>
                              <p:par>
                                <p:cTn id="354" presetID="1" presetClass="exit" presetSubtype="0" fill="hold" grpId="0" nodeType="afterEffect">
                                  <p:stCondLst>
                                    <p:cond delay="1000"/>
                                  </p:stCondLst>
                                  <p:childTnLst>
                                    <p:set>
                                      <p:cBhvr>
                                        <p:cTn id="355" dur="1" fill="hold">
                                          <p:stCondLst>
                                            <p:cond delay="0"/>
                                          </p:stCondLst>
                                        </p:cTn>
                                        <p:tgtEl>
                                          <p:spTgt spid="137"/>
                                        </p:tgtEl>
                                        <p:attrNameLst>
                                          <p:attrName>style.visibility</p:attrName>
                                        </p:attrNameLst>
                                      </p:cBhvr>
                                      <p:to>
                                        <p:strVal val="hidden"/>
                                      </p:to>
                                    </p:set>
                                  </p:childTnLst>
                                </p:cTn>
                              </p:par>
                            </p:childTnLst>
                          </p:cTn>
                        </p:par>
                        <p:par>
                          <p:cTn id="356" fill="hold">
                            <p:stCondLst>
                              <p:cond delay="11000"/>
                            </p:stCondLst>
                            <p:childTnLst>
                              <p:par>
                                <p:cTn id="357" presetID="1" presetClass="exit" presetSubtype="0" fill="hold" grpId="0" nodeType="afterEffect">
                                  <p:stCondLst>
                                    <p:cond delay="1000"/>
                                  </p:stCondLst>
                                  <p:childTnLst>
                                    <p:set>
                                      <p:cBhvr>
                                        <p:cTn id="358" dur="1" fill="hold">
                                          <p:stCondLst>
                                            <p:cond delay="0"/>
                                          </p:stCondLst>
                                        </p:cTn>
                                        <p:tgtEl>
                                          <p:spTgt spid="136"/>
                                        </p:tgtEl>
                                        <p:attrNameLst>
                                          <p:attrName>style.visibility</p:attrName>
                                        </p:attrNameLst>
                                      </p:cBhvr>
                                      <p:to>
                                        <p:strVal val="hidden"/>
                                      </p:to>
                                    </p:set>
                                  </p:childTnLst>
                                </p:cTn>
                              </p:par>
                            </p:childTnLst>
                          </p:cTn>
                        </p:par>
                        <p:par>
                          <p:cTn id="359" fill="hold">
                            <p:stCondLst>
                              <p:cond delay="12000"/>
                            </p:stCondLst>
                            <p:childTnLst>
                              <p:par>
                                <p:cTn id="360" presetID="1" presetClass="exit" presetSubtype="0" fill="hold" grpId="0" nodeType="afterEffect">
                                  <p:stCondLst>
                                    <p:cond delay="1000"/>
                                  </p:stCondLst>
                                  <p:childTnLst>
                                    <p:set>
                                      <p:cBhvr>
                                        <p:cTn id="361" dur="1" fill="hold">
                                          <p:stCondLst>
                                            <p:cond delay="0"/>
                                          </p:stCondLst>
                                        </p:cTn>
                                        <p:tgtEl>
                                          <p:spTgt spid="135"/>
                                        </p:tgtEl>
                                        <p:attrNameLst>
                                          <p:attrName>style.visibility</p:attrName>
                                        </p:attrNameLst>
                                      </p:cBhvr>
                                      <p:to>
                                        <p:strVal val="hidden"/>
                                      </p:to>
                                    </p:set>
                                  </p:childTnLst>
                                </p:cTn>
                              </p:par>
                            </p:childTnLst>
                          </p:cTn>
                        </p:par>
                        <p:par>
                          <p:cTn id="362" fill="hold">
                            <p:stCondLst>
                              <p:cond delay="13000"/>
                            </p:stCondLst>
                            <p:childTnLst>
                              <p:par>
                                <p:cTn id="363" presetID="1" presetClass="exit" presetSubtype="0" fill="hold" grpId="0" nodeType="afterEffect">
                                  <p:stCondLst>
                                    <p:cond delay="1000"/>
                                  </p:stCondLst>
                                  <p:childTnLst>
                                    <p:set>
                                      <p:cBhvr>
                                        <p:cTn id="364" dur="1" fill="hold">
                                          <p:stCondLst>
                                            <p:cond delay="0"/>
                                          </p:stCondLst>
                                        </p:cTn>
                                        <p:tgtEl>
                                          <p:spTgt spid="134"/>
                                        </p:tgtEl>
                                        <p:attrNameLst>
                                          <p:attrName>style.visibility</p:attrName>
                                        </p:attrNameLst>
                                      </p:cBhvr>
                                      <p:to>
                                        <p:strVal val="hidden"/>
                                      </p:to>
                                    </p:set>
                                  </p:childTnLst>
                                </p:cTn>
                              </p:par>
                            </p:childTnLst>
                          </p:cTn>
                        </p:par>
                        <p:par>
                          <p:cTn id="365" fill="hold">
                            <p:stCondLst>
                              <p:cond delay="14000"/>
                            </p:stCondLst>
                            <p:childTnLst>
                              <p:par>
                                <p:cTn id="366" presetID="1" presetClass="exit" presetSubtype="0" fill="hold" grpId="0" nodeType="afterEffect">
                                  <p:stCondLst>
                                    <p:cond delay="1000"/>
                                  </p:stCondLst>
                                  <p:childTnLst>
                                    <p:set>
                                      <p:cBhvr>
                                        <p:cTn id="367" dur="1" fill="hold">
                                          <p:stCondLst>
                                            <p:cond delay="0"/>
                                          </p:stCondLst>
                                        </p:cTn>
                                        <p:tgtEl>
                                          <p:spTgt spid="133"/>
                                        </p:tgtEl>
                                        <p:attrNameLst>
                                          <p:attrName>style.visibility</p:attrName>
                                        </p:attrNameLst>
                                      </p:cBhvr>
                                      <p:to>
                                        <p:strVal val="hidden"/>
                                      </p:to>
                                    </p:set>
                                  </p:childTnLst>
                                </p:cTn>
                              </p:par>
                            </p:childTnLst>
                          </p:cTn>
                        </p:par>
                        <p:par>
                          <p:cTn id="368" fill="hold">
                            <p:stCondLst>
                              <p:cond delay="15000"/>
                            </p:stCondLst>
                            <p:childTnLst>
                              <p:par>
                                <p:cTn id="369" presetID="1" presetClass="exit" presetSubtype="0" fill="hold" grpId="0" nodeType="afterEffect">
                                  <p:stCondLst>
                                    <p:cond delay="1000"/>
                                  </p:stCondLst>
                                  <p:childTnLst>
                                    <p:set>
                                      <p:cBhvr>
                                        <p:cTn id="370" dur="1" fill="hold">
                                          <p:stCondLst>
                                            <p:cond delay="0"/>
                                          </p:stCondLst>
                                        </p:cTn>
                                        <p:tgtEl>
                                          <p:spTgt spid="132"/>
                                        </p:tgtEl>
                                        <p:attrNameLst>
                                          <p:attrName>style.visibility</p:attrName>
                                        </p:attrNameLst>
                                      </p:cBhvr>
                                      <p:to>
                                        <p:strVal val="hidden"/>
                                      </p:to>
                                    </p:set>
                                  </p:childTnLst>
                                </p:cTn>
                              </p:par>
                            </p:childTnLst>
                          </p:cTn>
                        </p:par>
                        <p:par>
                          <p:cTn id="371" fill="hold">
                            <p:stCondLst>
                              <p:cond delay="16000"/>
                            </p:stCondLst>
                            <p:childTnLst>
                              <p:par>
                                <p:cTn id="372" presetID="1" presetClass="exit" presetSubtype="0" fill="hold" grpId="0" nodeType="afterEffect">
                                  <p:stCondLst>
                                    <p:cond delay="1000"/>
                                  </p:stCondLst>
                                  <p:childTnLst>
                                    <p:set>
                                      <p:cBhvr>
                                        <p:cTn id="373" dur="1" fill="hold">
                                          <p:stCondLst>
                                            <p:cond delay="0"/>
                                          </p:stCondLst>
                                        </p:cTn>
                                        <p:tgtEl>
                                          <p:spTgt spid="131"/>
                                        </p:tgtEl>
                                        <p:attrNameLst>
                                          <p:attrName>style.visibility</p:attrName>
                                        </p:attrNameLst>
                                      </p:cBhvr>
                                      <p:to>
                                        <p:strVal val="hidden"/>
                                      </p:to>
                                    </p:set>
                                  </p:childTnLst>
                                </p:cTn>
                              </p:par>
                            </p:childTnLst>
                          </p:cTn>
                        </p:par>
                        <p:par>
                          <p:cTn id="374" fill="hold">
                            <p:stCondLst>
                              <p:cond delay="17000"/>
                            </p:stCondLst>
                            <p:childTnLst>
                              <p:par>
                                <p:cTn id="375" presetID="1" presetClass="exit" presetSubtype="0" fill="hold" grpId="0" nodeType="afterEffect">
                                  <p:stCondLst>
                                    <p:cond delay="1000"/>
                                  </p:stCondLst>
                                  <p:childTnLst>
                                    <p:set>
                                      <p:cBhvr>
                                        <p:cTn id="376" dur="1" fill="hold">
                                          <p:stCondLst>
                                            <p:cond delay="0"/>
                                          </p:stCondLst>
                                        </p:cTn>
                                        <p:tgtEl>
                                          <p:spTgt spid="130"/>
                                        </p:tgtEl>
                                        <p:attrNameLst>
                                          <p:attrName>style.visibility</p:attrName>
                                        </p:attrNameLst>
                                      </p:cBhvr>
                                      <p:to>
                                        <p:strVal val="hidden"/>
                                      </p:to>
                                    </p:set>
                                  </p:childTnLst>
                                </p:cTn>
                              </p:par>
                            </p:childTnLst>
                          </p:cTn>
                        </p:par>
                        <p:par>
                          <p:cTn id="377" fill="hold">
                            <p:stCondLst>
                              <p:cond delay="18000"/>
                            </p:stCondLst>
                            <p:childTnLst>
                              <p:par>
                                <p:cTn id="378" presetID="1" presetClass="exit" presetSubtype="0" fill="hold" grpId="0" nodeType="afterEffect">
                                  <p:stCondLst>
                                    <p:cond delay="1000"/>
                                  </p:stCondLst>
                                  <p:childTnLst>
                                    <p:set>
                                      <p:cBhvr>
                                        <p:cTn id="379" dur="1" fill="hold">
                                          <p:stCondLst>
                                            <p:cond delay="0"/>
                                          </p:stCondLst>
                                        </p:cTn>
                                        <p:tgtEl>
                                          <p:spTgt spid="129"/>
                                        </p:tgtEl>
                                        <p:attrNameLst>
                                          <p:attrName>style.visibility</p:attrName>
                                        </p:attrNameLst>
                                      </p:cBhvr>
                                      <p:to>
                                        <p:strVal val="hidden"/>
                                      </p:to>
                                    </p:set>
                                  </p:childTnLst>
                                </p:cTn>
                              </p:par>
                            </p:childTnLst>
                          </p:cTn>
                        </p:par>
                        <p:par>
                          <p:cTn id="380" fill="hold">
                            <p:stCondLst>
                              <p:cond delay="19000"/>
                            </p:stCondLst>
                            <p:childTnLst>
                              <p:par>
                                <p:cTn id="381" presetID="1" presetClass="exit" presetSubtype="0" fill="hold" grpId="0" nodeType="afterEffect">
                                  <p:stCondLst>
                                    <p:cond delay="1000"/>
                                  </p:stCondLst>
                                  <p:childTnLst>
                                    <p:set>
                                      <p:cBhvr>
                                        <p:cTn id="382" dur="1" fill="hold">
                                          <p:stCondLst>
                                            <p:cond delay="0"/>
                                          </p:stCondLst>
                                        </p:cTn>
                                        <p:tgtEl>
                                          <p:spTgt spid="128"/>
                                        </p:tgtEl>
                                        <p:attrNameLst>
                                          <p:attrName>style.visibility</p:attrName>
                                        </p:attrNameLst>
                                      </p:cBhvr>
                                      <p:to>
                                        <p:strVal val="hidden"/>
                                      </p:to>
                                    </p:set>
                                  </p:childTnLst>
                                </p:cTn>
                              </p:par>
                            </p:childTnLst>
                          </p:cTn>
                        </p:par>
                        <p:par>
                          <p:cTn id="383" fill="hold">
                            <p:stCondLst>
                              <p:cond delay="20000"/>
                            </p:stCondLst>
                            <p:childTnLst>
                              <p:par>
                                <p:cTn id="384" presetID="1" presetClass="exit" presetSubtype="0" fill="hold" grpId="0" nodeType="afterEffect">
                                  <p:stCondLst>
                                    <p:cond delay="1000"/>
                                  </p:stCondLst>
                                  <p:childTnLst>
                                    <p:set>
                                      <p:cBhvr>
                                        <p:cTn id="385" dur="1" fill="hold">
                                          <p:stCondLst>
                                            <p:cond delay="0"/>
                                          </p:stCondLst>
                                        </p:cTn>
                                        <p:tgtEl>
                                          <p:spTgt spid="127"/>
                                        </p:tgtEl>
                                        <p:attrNameLst>
                                          <p:attrName>style.visibility</p:attrName>
                                        </p:attrNameLst>
                                      </p:cBhvr>
                                      <p:to>
                                        <p:strVal val="hidden"/>
                                      </p:to>
                                    </p:set>
                                  </p:childTnLst>
                                </p:cTn>
                              </p:par>
                            </p:childTnLst>
                          </p:cTn>
                        </p:par>
                        <p:par>
                          <p:cTn id="386" fill="hold">
                            <p:stCondLst>
                              <p:cond delay="21000"/>
                            </p:stCondLst>
                            <p:childTnLst>
                              <p:par>
                                <p:cTn id="387" presetID="1" presetClass="exit" presetSubtype="0" fill="hold" grpId="0" nodeType="afterEffect">
                                  <p:stCondLst>
                                    <p:cond delay="1000"/>
                                  </p:stCondLst>
                                  <p:childTnLst>
                                    <p:set>
                                      <p:cBhvr>
                                        <p:cTn id="388" dur="1" fill="hold">
                                          <p:stCondLst>
                                            <p:cond delay="0"/>
                                          </p:stCondLst>
                                        </p:cTn>
                                        <p:tgtEl>
                                          <p:spTgt spid="126"/>
                                        </p:tgtEl>
                                        <p:attrNameLst>
                                          <p:attrName>style.visibility</p:attrName>
                                        </p:attrNameLst>
                                      </p:cBhvr>
                                      <p:to>
                                        <p:strVal val="hidden"/>
                                      </p:to>
                                    </p:set>
                                  </p:childTnLst>
                                </p:cTn>
                              </p:par>
                            </p:childTnLst>
                          </p:cTn>
                        </p:par>
                        <p:par>
                          <p:cTn id="389" fill="hold">
                            <p:stCondLst>
                              <p:cond delay="22000"/>
                            </p:stCondLst>
                            <p:childTnLst>
                              <p:par>
                                <p:cTn id="390" presetID="1" presetClass="exit" presetSubtype="0" fill="hold" grpId="0" nodeType="afterEffect">
                                  <p:stCondLst>
                                    <p:cond delay="1000"/>
                                  </p:stCondLst>
                                  <p:childTnLst>
                                    <p:set>
                                      <p:cBhvr>
                                        <p:cTn id="391" dur="1" fill="hold">
                                          <p:stCondLst>
                                            <p:cond delay="0"/>
                                          </p:stCondLst>
                                        </p:cTn>
                                        <p:tgtEl>
                                          <p:spTgt spid="125"/>
                                        </p:tgtEl>
                                        <p:attrNameLst>
                                          <p:attrName>style.visibility</p:attrName>
                                        </p:attrNameLst>
                                      </p:cBhvr>
                                      <p:to>
                                        <p:strVal val="hidden"/>
                                      </p:to>
                                    </p:set>
                                  </p:childTnLst>
                                </p:cTn>
                              </p:par>
                            </p:childTnLst>
                          </p:cTn>
                        </p:par>
                        <p:par>
                          <p:cTn id="392" fill="hold">
                            <p:stCondLst>
                              <p:cond delay="23000"/>
                            </p:stCondLst>
                            <p:childTnLst>
                              <p:par>
                                <p:cTn id="393" presetID="1" presetClass="exit" presetSubtype="0" fill="hold" grpId="0" nodeType="afterEffect">
                                  <p:stCondLst>
                                    <p:cond delay="1000"/>
                                  </p:stCondLst>
                                  <p:childTnLst>
                                    <p:set>
                                      <p:cBhvr>
                                        <p:cTn id="394" dur="1" fill="hold">
                                          <p:stCondLst>
                                            <p:cond delay="0"/>
                                          </p:stCondLst>
                                        </p:cTn>
                                        <p:tgtEl>
                                          <p:spTgt spid="124"/>
                                        </p:tgtEl>
                                        <p:attrNameLst>
                                          <p:attrName>style.visibility</p:attrName>
                                        </p:attrNameLst>
                                      </p:cBhvr>
                                      <p:to>
                                        <p:strVal val="hidden"/>
                                      </p:to>
                                    </p:set>
                                  </p:childTnLst>
                                </p:cTn>
                              </p:par>
                            </p:childTnLst>
                          </p:cTn>
                        </p:par>
                        <p:par>
                          <p:cTn id="395" fill="hold">
                            <p:stCondLst>
                              <p:cond delay="24000"/>
                            </p:stCondLst>
                            <p:childTnLst>
                              <p:par>
                                <p:cTn id="396" presetID="1" presetClass="exit" presetSubtype="0" fill="hold" grpId="0" nodeType="afterEffect">
                                  <p:stCondLst>
                                    <p:cond delay="1000"/>
                                  </p:stCondLst>
                                  <p:childTnLst>
                                    <p:set>
                                      <p:cBhvr>
                                        <p:cTn id="397" dur="1" fill="hold">
                                          <p:stCondLst>
                                            <p:cond delay="0"/>
                                          </p:stCondLst>
                                        </p:cTn>
                                        <p:tgtEl>
                                          <p:spTgt spid="123"/>
                                        </p:tgtEl>
                                        <p:attrNameLst>
                                          <p:attrName>style.visibility</p:attrName>
                                        </p:attrNameLst>
                                      </p:cBhvr>
                                      <p:to>
                                        <p:strVal val="hidden"/>
                                      </p:to>
                                    </p:set>
                                  </p:childTnLst>
                                </p:cTn>
                              </p:par>
                            </p:childTnLst>
                          </p:cTn>
                        </p:par>
                        <p:par>
                          <p:cTn id="398" fill="hold">
                            <p:stCondLst>
                              <p:cond delay="25000"/>
                            </p:stCondLst>
                            <p:childTnLst>
                              <p:par>
                                <p:cTn id="399" presetID="1" presetClass="exit" presetSubtype="0" fill="hold" grpId="0" nodeType="afterEffect">
                                  <p:stCondLst>
                                    <p:cond delay="1000"/>
                                  </p:stCondLst>
                                  <p:childTnLst>
                                    <p:set>
                                      <p:cBhvr>
                                        <p:cTn id="400" dur="1" fill="hold">
                                          <p:stCondLst>
                                            <p:cond delay="0"/>
                                          </p:stCondLst>
                                        </p:cTn>
                                        <p:tgtEl>
                                          <p:spTgt spid="122"/>
                                        </p:tgtEl>
                                        <p:attrNameLst>
                                          <p:attrName>style.visibility</p:attrName>
                                        </p:attrNameLst>
                                      </p:cBhvr>
                                      <p:to>
                                        <p:strVal val="hidden"/>
                                      </p:to>
                                    </p:set>
                                  </p:childTnLst>
                                </p:cTn>
                              </p:par>
                            </p:childTnLst>
                          </p:cTn>
                        </p:par>
                        <p:par>
                          <p:cTn id="401" fill="hold">
                            <p:stCondLst>
                              <p:cond delay="26000"/>
                            </p:stCondLst>
                            <p:childTnLst>
                              <p:par>
                                <p:cTn id="402" presetID="1" presetClass="exit" presetSubtype="0" fill="hold" grpId="0" nodeType="afterEffect">
                                  <p:stCondLst>
                                    <p:cond delay="1000"/>
                                  </p:stCondLst>
                                  <p:childTnLst>
                                    <p:set>
                                      <p:cBhvr>
                                        <p:cTn id="403" dur="1" fill="hold">
                                          <p:stCondLst>
                                            <p:cond delay="0"/>
                                          </p:stCondLst>
                                        </p:cTn>
                                        <p:tgtEl>
                                          <p:spTgt spid="121"/>
                                        </p:tgtEl>
                                        <p:attrNameLst>
                                          <p:attrName>style.visibility</p:attrName>
                                        </p:attrNameLst>
                                      </p:cBhvr>
                                      <p:to>
                                        <p:strVal val="hidden"/>
                                      </p:to>
                                    </p:set>
                                  </p:childTnLst>
                                </p:cTn>
                              </p:par>
                            </p:childTnLst>
                          </p:cTn>
                        </p:par>
                        <p:par>
                          <p:cTn id="404" fill="hold">
                            <p:stCondLst>
                              <p:cond delay="27000"/>
                            </p:stCondLst>
                            <p:childTnLst>
                              <p:par>
                                <p:cTn id="405" presetID="1" presetClass="exit" presetSubtype="0" fill="hold" grpId="0" nodeType="afterEffect">
                                  <p:stCondLst>
                                    <p:cond delay="1000"/>
                                  </p:stCondLst>
                                  <p:childTnLst>
                                    <p:set>
                                      <p:cBhvr>
                                        <p:cTn id="406" dur="1" fill="hold">
                                          <p:stCondLst>
                                            <p:cond delay="0"/>
                                          </p:stCondLst>
                                        </p:cTn>
                                        <p:tgtEl>
                                          <p:spTgt spid="120"/>
                                        </p:tgtEl>
                                        <p:attrNameLst>
                                          <p:attrName>style.visibility</p:attrName>
                                        </p:attrNameLst>
                                      </p:cBhvr>
                                      <p:to>
                                        <p:strVal val="hidden"/>
                                      </p:to>
                                    </p:set>
                                  </p:childTnLst>
                                </p:cTn>
                              </p:par>
                            </p:childTnLst>
                          </p:cTn>
                        </p:par>
                        <p:par>
                          <p:cTn id="407" fill="hold">
                            <p:stCondLst>
                              <p:cond delay="28000"/>
                            </p:stCondLst>
                            <p:childTnLst>
                              <p:par>
                                <p:cTn id="408" presetID="1" presetClass="exit" presetSubtype="0" fill="hold" grpId="0" nodeType="afterEffect">
                                  <p:stCondLst>
                                    <p:cond delay="1000"/>
                                  </p:stCondLst>
                                  <p:childTnLst>
                                    <p:set>
                                      <p:cBhvr>
                                        <p:cTn id="409" dur="1" fill="hold">
                                          <p:stCondLst>
                                            <p:cond delay="0"/>
                                          </p:stCondLst>
                                        </p:cTn>
                                        <p:tgtEl>
                                          <p:spTgt spid="119"/>
                                        </p:tgtEl>
                                        <p:attrNameLst>
                                          <p:attrName>style.visibility</p:attrName>
                                        </p:attrNameLst>
                                      </p:cBhvr>
                                      <p:to>
                                        <p:strVal val="hidden"/>
                                      </p:to>
                                    </p:set>
                                  </p:childTnLst>
                                </p:cTn>
                              </p:par>
                            </p:childTnLst>
                          </p:cTn>
                        </p:par>
                        <p:par>
                          <p:cTn id="410" fill="hold">
                            <p:stCondLst>
                              <p:cond delay="29000"/>
                            </p:stCondLst>
                            <p:childTnLst>
                              <p:par>
                                <p:cTn id="411" presetID="1" presetClass="exit" presetSubtype="0" fill="hold" grpId="0" nodeType="afterEffect">
                                  <p:stCondLst>
                                    <p:cond delay="1000"/>
                                  </p:stCondLst>
                                  <p:childTnLst>
                                    <p:set>
                                      <p:cBhvr>
                                        <p:cTn id="412" dur="1" fill="hold">
                                          <p:stCondLst>
                                            <p:cond delay="0"/>
                                          </p:stCondLst>
                                        </p:cTn>
                                        <p:tgtEl>
                                          <p:spTgt spid="118"/>
                                        </p:tgtEl>
                                        <p:attrNameLst>
                                          <p:attrName>style.visibility</p:attrName>
                                        </p:attrNameLst>
                                      </p:cBhvr>
                                      <p:to>
                                        <p:strVal val="hidden"/>
                                      </p:to>
                                    </p:set>
                                  </p:childTnLst>
                                </p:cTn>
                              </p:par>
                            </p:childTnLst>
                          </p:cTn>
                        </p:par>
                      </p:childTnLst>
                    </p:cTn>
                  </p:par>
                </p:childTnLst>
              </p:cTn>
              <p:nextCondLst>
                <p:cond evt="onClick" delay="0">
                  <p:tgtEl>
                    <p:spTgt spid="147"/>
                  </p:tgtEl>
                </p:cond>
              </p:nextCondLst>
            </p:seq>
          </p:childTnLst>
        </p:cTn>
      </p:par>
    </p:tnLst>
    <p:bldLst>
      <p:bldP spid="10"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CF22DC-FB63-E719-5929-198EFF487C4D}"/>
              </a:ext>
            </a:extLst>
          </p:cNvPr>
          <p:cNvSpPr>
            <a:spLocks noGrp="1"/>
          </p:cNvSpPr>
          <p:nvPr>
            <p:ph type="dt" sz="half" idx="10"/>
          </p:nvPr>
        </p:nvSpPr>
        <p:spPr/>
        <p:txBody>
          <a:bodyPr/>
          <a:lstStyle/>
          <a:p>
            <a:fld id="{E4E6B3B3-F6E5-4AF4-9F9F-86CE1C9DE98E}" type="datetime1">
              <a:rPr lang="en-GB" smtClean="0"/>
              <a:t>02/03/2026</a:t>
            </a:fld>
            <a:endParaRPr lang="en-GB"/>
          </a:p>
        </p:txBody>
      </p:sp>
      <p:sp>
        <p:nvSpPr>
          <p:cNvPr id="5" name="Slide Number Placeholder 4">
            <a:extLst>
              <a:ext uri="{FF2B5EF4-FFF2-40B4-BE49-F238E27FC236}">
                <a16:creationId xmlns:a16="http://schemas.microsoft.com/office/drawing/2014/main" id="{4E9C44BB-BB7E-8C83-5B34-69A15BC93E34}"/>
              </a:ext>
            </a:extLst>
          </p:cNvPr>
          <p:cNvSpPr>
            <a:spLocks noGrp="1"/>
          </p:cNvSpPr>
          <p:nvPr>
            <p:ph type="sldNum" sz="quarter" idx="12"/>
          </p:nvPr>
        </p:nvSpPr>
        <p:spPr/>
        <p:txBody>
          <a:bodyPr/>
          <a:lstStyle/>
          <a:p>
            <a:fld id="{EFC07C4F-4DD7-4452-9CBE-7B4BC77324C7}" type="slidenum">
              <a:rPr lang="en-GB" smtClean="0"/>
              <a:t>17</a:t>
            </a:fld>
            <a:endParaRPr lang="en-GB"/>
          </a:p>
        </p:txBody>
      </p:sp>
      <p:sp>
        <p:nvSpPr>
          <p:cNvPr id="6" name="Title 1">
            <a:extLst>
              <a:ext uri="{FF2B5EF4-FFF2-40B4-BE49-F238E27FC236}">
                <a16:creationId xmlns:a16="http://schemas.microsoft.com/office/drawing/2014/main" id="{440FFEFE-DD8F-DF67-3BDD-D4BE9C5A4015}"/>
              </a:ext>
            </a:extLst>
          </p:cNvPr>
          <p:cNvSpPr txBox="1">
            <a:spLocks/>
          </p:cNvSpPr>
          <p:nvPr/>
        </p:nvSpPr>
        <p:spPr>
          <a:xfrm>
            <a:off x="361762" y="1201343"/>
            <a:ext cx="8433320" cy="544864"/>
          </a:xfrm>
          <a:prstGeom prst="rect">
            <a:avLst/>
          </a:prstGeom>
          <a:solidFill>
            <a:srgbClr val="F58B1D"/>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i="1" dirty="0">
                <a:latin typeface="+mn-lt"/>
              </a:rPr>
              <a:t>Stage 2: Locate and explore</a:t>
            </a:r>
            <a:endParaRPr lang="en-US" sz="3200" b="1" i="1" dirty="0">
              <a:latin typeface="+mn-lt"/>
              <a:ea typeface="Calibri"/>
              <a:cs typeface="Calibri"/>
            </a:endParaRPr>
          </a:p>
        </p:txBody>
      </p:sp>
      <p:sp>
        <p:nvSpPr>
          <p:cNvPr id="11" name="TextBox 10">
            <a:extLst>
              <a:ext uri="{FF2B5EF4-FFF2-40B4-BE49-F238E27FC236}">
                <a16:creationId xmlns:a16="http://schemas.microsoft.com/office/drawing/2014/main" id="{6FAB2F84-F306-3E86-0241-8A51013E6212}"/>
              </a:ext>
            </a:extLst>
          </p:cNvPr>
          <p:cNvSpPr txBox="1"/>
          <p:nvPr/>
        </p:nvSpPr>
        <p:spPr>
          <a:xfrm>
            <a:off x="361761" y="1915297"/>
            <a:ext cx="5013427" cy="369332"/>
          </a:xfrm>
          <a:prstGeom prst="rect">
            <a:avLst/>
          </a:prstGeom>
          <a:noFill/>
        </p:spPr>
        <p:txBody>
          <a:bodyPr wrap="square" rtlCol="0">
            <a:spAutoFit/>
          </a:bodyPr>
          <a:lstStyle/>
          <a:p>
            <a:r>
              <a:rPr lang="en-GB" b="1" i="1"/>
              <a:t>Skimming and Scanning for Information: Practise</a:t>
            </a:r>
          </a:p>
        </p:txBody>
      </p:sp>
      <p:sp>
        <p:nvSpPr>
          <p:cNvPr id="148" name="TextBox 147">
            <a:extLst>
              <a:ext uri="{FF2B5EF4-FFF2-40B4-BE49-F238E27FC236}">
                <a16:creationId xmlns:a16="http://schemas.microsoft.com/office/drawing/2014/main" id="{454C82F9-42B7-5773-871A-9E2AAAC17BEC}"/>
              </a:ext>
            </a:extLst>
          </p:cNvPr>
          <p:cNvSpPr txBox="1"/>
          <p:nvPr/>
        </p:nvSpPr>
        <p:spPr>
          <a:xfrm>
            <a:off x="403629" y="3809807"/>
            <a:ext cx="5351711" cy="2246769"/>
          </a:xfrm>
          <a:prstGeom prst="rect">
            <a:avLst/>
          </a:prstGeom>
          <a:solidFill>
            <a:schemeClr val="bg1"/>
          </a:solidFill>
        </p:spPr>
        <p:txBody>
          <a:bodyPr wrap="square" rtlCol="0">
            <a:spAutoFit/>
          </a:bodyPr>
          <a:lstStyle/>
          <a:p>
            <a:r>
              <a:rPr lang="en-GB" sz="1400"/>
              <a:t>Test your scanning skills on the ‘Marie Curie’ text. See how quickly you can find this information:</a:t>
            </a:r>
          </a:p>
          <a:p>
            <a:endParaRPr lang="en-GB" sz="1400"/>
          </a:p>
          <a:p>
            <a:pPr marL="342900" indent="-342900">
              <a:buAutoNum type="arabicPeriod"/>
            </a:pPr>
            <a:r>
              <a:rPr lang="en-GB" sz="1400"/>
              <a:t>What year was Marie Curie born?</a:t>
            </a:r>
            <a:br>
              <a:rPr lang="en-GB" sz="1400"/>
            </a:br>
            <a:endParaRPr lang="en-GB" sz="1400"/>
          </a:p>
          <a:p>
            <a:pPr marL="342900" indent="-342900">
              <a:buAutoNum type="arabicPeriod"/>
            </a:pPr>
            <a:r>
              <a:rPr lang="en-GB" sz="1400"/>
              <a:t>What are the names of the two elements she discovered?</a:t>
            </a:r>
            <a:br>
              <a:rPr lang="en-GB" sz="1400"/>
            </a:br>
            <a:endParaRPr lang="en-GB" sz="1400"/>
          </a:p>
          <a:p>
            <a:pPr marL="342900" indent="-342900">
              <a:buAutoNum type="arabicPeriod"/>
            </a:pPr>
            <a:r>
              <a:rPr lang="en-GB" sz="1400"/>
              <a:t>Which university did Curie teach at?</a:t>
            </a:r>
          </a:p>
          <a:p>
            <a:pPr marL="342900" indent="-342900">
              <a:buAutoNum type="arabicPeriod"/>
            </a:pPr>
            <a:endParaRPr lang="en-GB" sz="1400"/>
          </a:p>
          <a:p>
            <a:pPr marL="342900" indent="-342900">
              <a:buAutoNum type="arabicPeriod"/>
            </a:pPr>
            <a:r>
              <a:rPr lang="en-GB" sz="1400"/>
              <a:t>Where was she buried in honour of her achievements?</a:t>
            </a:r>
          </a:p>
        </p:txBody>
      </p:sp>
      <p:sp>
        <p:nvSpPr>
          <p:cNvPr id="7" name="Rectangle 6">
            <a:extLst>
              <a:ext uri="{FF2B5EF4-FFF2-40B4-BE49-F238E27FC236}">
                <a16:creationId xmlns:a16="http://schemas.microsoft.com/office/drawing/2014/main" id="{2310ACA8-964C-5F91-08AD-59288F95A0CA}"/>
              </a:ext>
            </a:extLst>
          </p:cNvPr>
          <p:cNvSpPr/>
          <p:nvPr/>
        </p:nvSpPr>
        <p:spPr>
          <a:xfrm>
            <a:off x="452159" y="2323962"/>
            <a:ext cx="5188275" cy="1421027"/>
          </a:xfrm>
          <a:prstGeom prst="rect">
            <a:avLst/>
          </a:prstGeom>
          <a:solidFill>
            <a:srgbClr val="FCD107">
              <a:alpha val="20000"/>
            </a:srgbClr>
          </a:solidFill>
        </p:spPr>
        <p:style>
          <a:lnRef idx="2">
            <a:schemeClr val="dk1"/>
          </a:lnRef>
          <a:fillRef idx="1">
            <a:schemeClr val="lt1"/>
          </a:fillRef>
          <a:effectRef idx="0">
            <a:schemeClr val="dk1"/>
          </a:effectRef>
          <a:fontRef idx="minor">
            <a:schemeClr val="dk1"/>
          </a:fontRef>
        </p:style>
        <p:txBody>
          <a:bodyPr rtlCol="0" anchor="ctr"/>
          <a:lstStyle/>
          <a:p>
            <a:r>
              <a:rPr lang="en-GB" sz="1200" b="1" i="1"/>
              <a:t>Scanning </a:t>
            </a:r>
            <a:r>
              <a:rPr lang="en-GB" sz="1200"/>
              <a:t>is when you look for specific information in a text. To do this, you should:</a:t>
            </a:r>
          </a:p>
          <a:p>
            <a:pPr marL="285750" indent="-285750">
              <a:buFont typeface="Arial" panose="020B0604020202020204" pitchFamily="34" charset="0"/>
              <a:buChar char="•"/>
            </a:pPr>
            <a:r>
              <a:rPr lang="en-GB" sz="1200"/>
              <a:t>use </a:t>
            </a:r>
            <a:r>
              <a:rPr lang="en-GB" sz="1200" b="1"/>
              <a:t>keywords</a:t>
            </a:r>
            <a:r>
              <a:rPr lang="en-GB" sz="1200"/>
              <a:t> that are related to the topic you are researching. For example, if you are researching karate, you should look for words like “karate”, “martial arts”, and “self-defence”. </a:t>
            </a:r>
          </a:p>
          <a:p>
            <a:r>
              <a:rPr lang="en-GB" sz="1200"/>
              <a:t>This will help you quickly find the information you need without having to read through the entire text.</a:t>
            </a:r>
          </a:p>
        </p:txBody>
      </p:sp>
      <p:pic>
        <p:nvPicPr>
          <p:cNvPr id="4" name="Picture 3">
            <a:extLst>
              <a:ext uri="{FF2B5EF4-FFF2-40B4-BE49-F238E27FC236}">
                <a16:creationId xmlns:a16="http://schemas.microsoft.com/office/drawing/2014/main" id="{87295AA9-A9F6-B638-10AA-CEAC8E0F8273}"/>
              </a:ext>
            </a:extLst>
          </p:cNvPr>
          <p:cNvPicPr>
            <a:picLocks noChangeAspect="1"/>
          </p:cNvPicPr>
          <p:nvPr/>
        </p:nvPicPr>
        <p:blipFill>
          <a:blip r:embed="rId3"/>
          <a:stretch>
            <a:fillRect/>
          </a:stretch>
        </p:blipFill>
        <p:spPr>
          <a:xfrm>
            <a:off x="8531658" y="6180427"/>
            <a:ext cx="485775" cy="523875"/>
          </a:xfrm>
          <a:prstGeom prst="rect">
            <a:avLst/>
          </a:prstGeom>
        </p:spPr>
      </p:pic>
      <p:pic>
        <p:nvPicPr>
          <p:cNvPr id="8" name="Picture 7">
            <a:extLst>
              <a:ext uri="{FF2B5EF4-FFF2-40B4-BE49-F238E27FC236}">
                <a16:creationId xmlns:a16="http://schemas.microsoft.com/office/drawing/2014/main" id="{FB9DF1B9-E73A-89C3-6C53-DC388E31784F}"/>
              </a:ext>
            </a:extLst>
          </p:cNvPr>
          <p:cNvPicPr>
            <a:picLocks noChangeAspect="1"/>
          </p:cNvPicPr>
          <p:nvPr/>
        </p:nvPicPr>
        <p:blipFill>
          <a:blip r:embed="rId4"/>
          <a:srcRect t="16541"/>
          <a:stretch>
            <a:fillRect/>
          </a:stretch>
        </p:blipFill>
        <p:spPr>
          <a:xfrm>
            <a:off x="5672708" y="2284629"/>
            <a:ext cx="3209798" cy="3573502"/>
          </a:xfrm>
          <a:prstGeom prst="rect">
            <a:avLst/>
          </a:prstGeom>
        </p:spPr>
      </p:pic>
      <p:sp>
        <p:nvSpPr>
          <p:cNvPr id="9" name="Footer Placeholder 3">
            <a:extLst>
              <a:ext uri="{FF2B5EF4-FFF2-40B4-BE49-F238E27FC236}">
                <a16:creationId xmlns:a16="http://schemas.microsoft.com/office/drawing/2014/main" id="{1FBD2830-EB27-CE61-7AB2-91811442109D}"/>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22796841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B54ABE-806A-D1A5-B8B6-F23C7C1B4043}"/>
              </a:ext>
            </a:extLst>
          </p:cNvPr>
          <p:cNvSpPr>
            <a:spLocks noGrp="1"/>
          </p:cNvSpPr>
          <p:nvPr>
            <p:ph type="dt" sz="half" idx="10"/>
          </p:nvPr>
        </p:nvSpPr>
        <p:spPr/>
        <p:txBody>
          <a:bodyPr/>
          <a:lstStyle/>
          <a:p>
            <a:fld id="{9B8B915E-D93A-48D7-B47A-CE3CDC8F2986}" type="datetime1">
              <a:rPr lang="en-GB" smtClean="0"/>
              <a:t>02/03/2026</a:t>
            </a:fld>
            <a:endParaRPr lang="en-GB"/>
          </a:p>
        </p:txBody>
      </p:sp>
      <p:sp>
        <p:nvSpPr>
          <p:cNvPr id="5" name="Slide Number Placeholder 4">
            <a:extLst>
              <a:ext uri="{FF2B5EF4-FFF2-40B4-BE49-F238E27FC236}">
                <a16:creationId xmlns:a16="http://schemas.microsoft.com/office/drawing/2014/main" id="{52162CE7-63CB-F660-8FDA-FADA927ABE58}"/>
              </a:ext>
            </a:extLst>
          </p:cNvPr>
          <p:cNvSpPr>
            <a:spLocks noGrp="1"/>
          </p:cNvSpPr>
          <p:nvPr>
            <p:ph type="sldNum" sz="quarter" idx="12"/>
          </p:nvPr>
        </p:nvSpPr>
        <p:spPr/>
        <p:txBody>
          <a:bodyPr/>
          <a:lstStyle/>
          <a:p>
            <a:fld id="{EFC07C4F-4DD7-4452-9CBE-7B4BC77324C7}" type="slidenum">
              <a:rPr lang="en-GB" smtClean="0"/>
              <a:t>18</a:t>
            </a:fld>
            <a:endParaRPr lang="en-GB"/>
          </a:p>
        </p:txBody>
      </p:sp>
      <p:sp>
        <p:nvSpPr>
          <p:cNvPr id="7" name="Title 1">
            <a:extLst>
              <a:ext uri="{FF2B5EF4-FFF2-40B4-BE49-F238E27FC236}">
                <a16:creationId xmlns:a16="http://schemas.microsoft.com/office/drawing/2014/main" id="{5F9FBE3B-C067-D738-F480-2F775B66E4A7}"/>
              </a:ext>
            </a:extLst>
          </p:cNvPr>
          <p:cNvSpPr txBox="1">
            <a:spLocks/>
          </p:cNvSpPr>
          <p:nvPr/>
        </p:nvSpPr>
        <p:spPr>
          <a:xfrm>
            <a:off x="361762" y="1201343"/>
            <a:ext cx="8433320" cy="544864"/>
          </a:xfrm>
          <a:prstGeom prst="rect">
            <a:avLst/>
          </a:prstGeom>
          <a:solidFill>
            <a:srgbClr val="C2D62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i="1">
                <a:latin typeface="+mn-lt"/>
              </a:rPr>
              <a:t>Stage 3: Evaluate and present</a:t>
            </a:r>
            <a:endParaRPr lang="en-US" sz="3200" b="1" i="1">
              <a:latin typeface="+mn-lt"/>
              <a:ea typeface="Calibri"/>
              <a:cs typeface="Calibri"/>
            </a:endParaRPr>
          </a:p>
        </p:txBody>
      </p:sp>
      <p:sp>
        <p:nvSpPr>
          <p:cNvPr id="8" name="TextBox 7">
            <a:extLst>
              <a:ext uri="{FF2B5EF4-FFF2-40B4-BE49-F238E27FC236}">
                <a16:creationId xmlns:a16="http://schemas.microsoft.com/office/drawing/2014/main" id="{AF6F7379-8C0C-1F46-61A5-94385D5E25CD}"/>
              </a:ext>
            </a:extLst>
          </p:cNvPr>
          <p:cNvSpPr txBox="1"/>
          <p:nvPr/>
        </p:nvSpPr>
        <p:spPr>
          <a:xfrm>
            <a:off x="361762" y="1989439"/>
            <a:ext cx="8433320" cy="369332"/>
          </a:xfrm>
          <a:prstGeom prst="rect">
            <a:avLst/>
          </a:prstGeom>
          <a:solidFill>
            <a:srgbClr val="E8F1A5"/>
          </a:solidFill>
        </p:spPr>
        <p:txBody>
          <a:bodyPr wrap="square" rtlCol="0">
            <a:spAutoFit/>
          </a:bodyPr>
          <a:lstStyle/>
          <a:p>
            <a:r>
              <a:rPr lang="en-GB"/>
              <a:t>Why should we evaluate the information we have gathered?</a:t>
            </a:r>
          </a:p>
        </p:txBody>
      </p:sp>
      <p:sp>
        <p:nvSpPr>
          <p:cNvPr id="6" name="TextBox 5">
            <a:extLst>
              <a:ext uri="{FF2B5EF4-FFF2-40B4-BE49-F238E27FC236}">
                <a16:creationId xmlns:a16="http://schemas.microsoft.com/office/drawing/2014/main" id="{81E86B7B-421A-3348-40DC-6E65969CB121}"/>
              </a:ext>
            </a:extLst>
          </p:cNvPr>
          <p:cNvSpPr txBox="1"/>
          <p:nvPr/>
        </p:nvSpPr>
        <p:spPr>
          <a:xfrm>
            <a:off x="385829" y="2690336"/>
            <a:ext cx="6339016" cy="2308324"/>
          </a:xfrm>
          <a:prstGeom prst="rect">
            <a:avLst/>
          </a:prstGeom>
          <a:noFill/>
        </p:spPr>
        <p:txBody>
          <a:bodyPr wrap="square">
            <a:spAutoFit/>
          </a:bodyPr>
          <a:lstStyle/>
          <a:p>
            <a:r>
              <a:rPr lang="en-GB" sz="1600" b="0" i="0">
                <a:effectLst/>
                <a:latin typeface="Calibri" panose="020F0502020204030204" pitchFamily="34" charset="0"/>
                <a:cs typeface="Calibri" panose="020F0502020204030204" pitchFamily="34" charset="0"/>
              </a:rPr>
              <a:t>It</a:t>
            </a:r>
            <a:r>
              <a:rPr lang="en-GB" sz="1600">
                <a:latin typeface="Calibri" panose="020F0502020204030204" pitchFamily="34" charset="0"/>
                <a:cs typeface="Calibri" panose="020F0502020204030204" pitchFamily="34" charset="0"/>
              </a:rPr>
              <a:t> is</a:t>
            </a:r>
            <a:r>
              <a:rPr lang="en-GB" sz="1600" b="0" i="0">
                <a:effectLst/>
                <a:latin typeface="Calibri" panose="020F0502020204030204" pitchFamily="34" charset="0"/>
                <a:cs typeface="Calibri" panose="020F0502020204030204" pitchFamily="34" charset="0"/>
              </a:rPr>
              <a:t> </a:t>
            </a:r>
            <a:r>
              <a:rPr lang="en-GB" sz="1600" b="1" i="0">
                <a:effectLst/>
                <a:latin typeface="Calibri" panose="020F0502020204030204" pitchFamily="34" charset="0"/>
                <a:cs typeface="Calibri" panose="020F0502020204030204" pitchFamily="34" charset="0"/>
              </a:rPr>
              <a:t>important</a:t>
            </a:r>
            <a:r>
              <a:rPr lang="en-GB" sz="1600" b="0" i="0">
                <a:effectLst/>
                <a:latin typeface="Calibri" panose="020F0502020204030204" pitchFamily="34" charset="0"/>
                <a:cs typeface="Calibri" panose="020F0502020204030204" pitchFamily="34" charset="0"/>
              </a:rPr>
              <a:t> to </a:t>
            </a:r>
            <a:r>
              <a:rPr lang="en-GB" sz="1600" b="1" i="0">
                <a:effectLst/>
                <a:latin typeface="Calibri" panose="020F0502020204030204" pitchFamily="34" charset="0"/>
                <a:cs typeface="Calibri" panose="020F0502020204030204" pitchFamily="34" charset="0"/>
              </a:rPr>
              <a:t>evaluate </a:t>
            </a:r>
            <a:r>
              <a:rPr lang="en-GB" sz="1600" b="0" i="0">
                <a:effectLst/>
                <a:latin typeface="Calibri" panose="020F0502020204030204" pitchFamily="34" charset="0"/>
                <a:cs typeface="Calibri" panose="020F0502020204030204" pitchFamily="34" charset="0"/>
              </a:rPr>
              <a:t>research sources because not all sources of information are reliable or accurate. </a:t>
            </a:r>
          </a:p>
          <a:p>
            <a:endParaRPr lang="en-GB" sz="1600">
              <a:latin typeface="Calibri" panose="020F0502020204030204" pitchFamily="34" charset="0"/>
              <a:cs typeface="Calibri" panose="020F0502020204030204" pitchFamily="34" charset="0"/>
            </a:endParaRPr>
          </a:p>
          <a:p>
            <a:r>
              <a:rPr lang="en-GB" sz="1600" b="0" i="0">
                <a:effectLst/>
                <a:latin typeface="Calibri" panose="020F0502020204030204" pitchFamily="34" charset="0"/>
                <a:cs typeface="Calibri" panose="020F0502020204030204" pitchFamily="34" charset="0"/>
              </a:rPr>
              <a:t>When we use information from sources that are </a:t>
            </a:r>
            <a:r>
              <a:rPr lang="en-GB" sz="1600" b="1" i="0">
                <a:effectLst/>
                <a:latin typeface="Calibri" panose="020F0502020204030204" pitchFamily="34" charset="0"/>
                <a:cs typeface="Calibri" panose="020F0502020204030204" pitchFamily="34" charset="0"/>
              </a:rPr>
              <a:t>not </a:t>
            </a:r>
            <a:r>
              <a:rPr lang="en-GB" sz="1600" b="0" i="0">
                <a:effectLst/>
                <a:latin typeface="Calibri" panose="020F0502020204030204" pitchFamily="34" charset="0"/>
                <a:cs typeface="Calibri" panose="020F0502020204030204" pitchFamily="34" charset="0"/>
              </a:rPr>
              <a:t>reliable or accurate, it can lead to </a:t>
            </a:r>
            <a:r>
              <a:rPr lang="en-GB" sz="1600" b="1" i="0">
                <a:effectLst/>
                <a:latin typeface="Calibri" panose="020F0502020204030204" pitchFamily="34" charset="0"/>
                <a:cs typeface="Calibri" panose="020F0502020204030204" pitchFamily="34" charset="0"/>
              </a:rPr>
              <a:t>incorrect conclusions</a:t>
            </a:r>
            <a:r>
              <a:rPr lang="en-GB" sz="1600" b="0" i="0">
                <a:effectLst/>
                <a:latin typeface="Calibri" panose="020F0502020204030204" pitchFamily="34" charset="0"/>
                <a:cs typeface="Calibri" panose="020F0502020204030204" pitchFamily="34" charset="0"/>
              </a:rPr>
              <a:t>.</a:t>
            </a:r>
          </a:p>
          <a:p>
            <a:endParaRPr lang="en-GB" sz="1600">
              <a:latin typeface="Calibri" panose="020F0502020204030204" pitchFamily="34" charset="0"/>
              <a:cs typeface="Calibri" panose="020F0502020204030204" pitchFamily="34" charset="0"/>
            </a:endParaRPr>
          </a:p>
          <a:p>
            <a:r>
              <a:rPr lang="en-GB" sz="1600">
                <a:latin typeface="Calibri" panose="020F0502020204030204" pitchFamily="34" charset="0"/>
                <a:cs typeface="Calibri" panose="020F0502020204030204" pitchFamily="34" charset="0"/>
              </a:rPr>
              <a:t>On the following slide are </a:t>
            </a:r>
            <a:r>
              <a:rPr lang="en-GB" sz="1600" b="1">
                <a:latin typeface="Calibri" panose="020F0502020204030204" pitchFamily="34" charset="0"/>
                <a:cs typeface="Calibri" panose="020F0502020204030204" pitchFamily="34" charset="0"/>
              </a:rPr>
              <a:t>some </a:t>
            </a:r>
            <a:r>
              <a:rPr lang="en-GB" sz="1600">
                <a:latin typeface="Calibri" panose="020F0502020204030204" pitchFamily="34" charset="0"/>
                <a:cs typeface="Calibri" panose="020F0502020204030204" pitchFamily="34" charset="0"/>
              </a:rPr>
              <a:t>ways that you can check the reliability of your sources. Try to keep these in mind when you are looking for information – not just for your ESB International qualification!</a:t>
            </a:r>
          </a:p>
        </p:txBody>
      </p:sp>
      <p:pic>
        <p:nvPicPr>
          <p:cNvPr id="10" name="Picture 9">
            <a:extLst>
              <a:ext uri="{FF2B5EF4-FFF2-40B4-BE49-F238E27FC236}">
                <a16:creationId xmlns:a16="http://schemas.microsoft.com/office/drawing/2014/main" id="{0654B02D-5882-D6BF-4D1F-AF9DC1FB6EAB}"/>
              </a:ext>
            </a:extLst>
          </p:cNvPr>
          <p:cNvPicPr>
            <a:picLocks noChangeAspect="1"/>
          </p:cNvPicPr>
          <p:nvPr/>
        </p:nvPicPr>
        <p:blipFill>
          <a:blip r:embed="rId2"/>
          <a:stretch>
            <a:fillRect/>
          </a:stretch>
        </p:blipFill>
        <p:spPr>
          <a:xfrm flipH="1">
            <a:off x="6932888" y="1776413"/>
            <a:ext cx="1862192" cy="2158481"/>
          </a:xfrm>
          <a:prstGeom prst="rect">
            <a:avLst/>
          </a:prstGeom>
        </p:spPr>
      </p:pic>
      <p:pic>
        <p:nvPicPr>
          <p:cNvPr id="12" name="Picture 11">
            <a:extLst>
              <a:ext uri="{FF2B5EF4-FFF2-40B4-BE49-F238E27FC236}">
                <a16:creationId xmlns:a16="http://schemas.microsoft.com/office/drawing/2014/main" id="{72403749-EC53-B2A2-8EFF-4D64B3A6F795}"/>
              </a:ext>
            </a:extLst>
          </p:cNvPr>
          <p:cNvPicPr>
            <a:picLocks noChangeAspect="1"/>
          </p:cNvPicPr>
          <p:nvPr/>
        </p:nvPicPr>
        <p:blipFill>
          <a:blip r:embed="rId3"/>
          <a:stretch>
            <a:fillRect/>
          </a:stretch>
        </p:blipFill>
        <p:spPr>
          <a:xfrm>
            <a:off x="6724845" y="4178126"/>
            <a:ext cx="1956120" cy="1580818"/>
          </a:xfrm>
          <a:prstGeom prst="rect">
            <a:avLst/>
          </a:prstGeom>
        </p:spPr>
      </p:pic>
      <p:pic>
        <p:nvPicPr>
          <p:cNvPr id="2" name="Picture 1">
            <a:extLst>
              <a:ext uri="{FF2B5EF4-FFF2-40B4-BE49-F238E27FC236}">
                <a16:creationId xmlns:a16="http://schemas.microsoft.com/office/drawing/2014/main" id="{0FCDBFBE-BF79-B716-41D7-CA88828FC584}"/>
              </a:ext>
            </a:extLst>
          </p:cNvPr>
          <p:cNvPicPr>
            <a:picLocks noChangeAspect="1"/>
          </p:cNvPicPr>
          <p:nvPr/>
        </p:nvPicPr>
        <p:blipFill>
          <a:blip r:embed="rId4"/>
          <a:stretch>
            <a:fillRect/>
          </a:stretch>
        </p:blipFill>
        <p:spPr>
          <a:xfrm>
            <a:off x="8566295" y="6180427"/>
            <a:ext cx="485775" cy="523875"/>
          </a:xfrm>
          <a:prstGeom prst="rect">
            <a:avLst/>
          </a:prstGeom>
        </p:spPr>
      </p:pic>
      <p:sp>
        <p:nvSpPr>
          <p:cNvPr id="9" name="Footer Placeholder 3">
            <a:extLst>
              <a:ext uri="{FF2B5EF4-FFF2-40B4-BE49-F238E27FC236}">
                <a16:creationId xmlns:a16="http://schemas.microsoft.com/office/drawing/2014/main" id="{39906F13-A38B-3C3E-4658-F8A0617471DD}"/>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34788766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B54ABE-806A-D1A5-B8B6-F23C7C1B4043}"/>
              </a:ext>
            </a:extLst>
          </p:cNvPr>
          <p:cNvSpPr>
            <a:spLocks noGrp="1"/>
          </p:cNvSpPr>
          <p:nvPr>
            <p:ph type="dt" sz="half" idx="10"/>
          </p:nvPr>
        </p:nvSpPr>
        <p:spPr/>
        <p:txBody>
          <a:bodyPr/>
          <a:lstStyle/>
          <a:p>
            <a:fld id="{77FCBA05-FE73-4550-8F2F-114839D7EB69}" type="datetime1">
              <a:rPr lang="en-GB" smtClean="0"/>
              <a:t>02/03/2026</a:t>
            </a:fld>
            <a:endParaRPr lang="en-GB"/>
          </a:p>
        </p:txBody>
      </p:sp>
      <p:sp>
        <p:nvSpPr>
          <p:cNvPr id="5" name="Slide Number Placeholder 4">
            <a:extLst>
              <a:ext uri="{FF2B5EF4-FFF2-40B4-BE49-F238E27FC236}">
                <a16:creationId xmlns:a16="http://schemas.microsoft.com/office/drawing/2014/main" id="{52162CE7-63CB-F660-8FDA-FADA927ABE58}"/>
              </a:ext>
            </a:extLst>
          </p:cNvPr>
          <p:cNvSpPr>
            <a:spLocks noGrp="1"/>
          </p:cNvSpPr>
          <p:nvPr>
            <p:ph type="sldNum" sz="quarter" idx="12"/>
          </p:nvPr>
        </p:nvSpPr>
        <p:spPr/>
        <p:txBody>
          <a:bodyPr/>
          <a:lstStyle/>
          <a:p>
            <a:fld id="{EFC07C4F-4DD7-4452-9CBE-7B4BC77324C7}" type="slidenum">
              <a:rPr lang="en-GB" smtClean="0"/>
              <a:t>19</a:t>
            </a:fld>
            <a:endParaRPr lang="en-GB"/>
          </a:p>
        </p:txBody>
      </p:sp>
      <p:sp>
        <p:nvSpPr>
          <p:cNvPr id="7" name="Title 1">
            <a:extLst>
              <a:ext uri="{FF2B5EF4-FFF2-40B4-BE49-F238E27FC236}">
                <a16:creationId xmlns:a16="http://schemas.microsoft.com/office/drawing/2014/main" id="{5F9FBE3B-C067-D738-F480-2F775B66E4A7}"/>
              </a:ext>
            </a:extLst>
          </p:cNvPr>
          <p:cNvSpPr txBox="1">
            <a:spLocks/>
          </p:cNvSpPr>
          <p:nvPr/>
        </p:nvSpPr>
        <p:spPr>
          <a:xfrm>
            <a:off x="361762" y="1164272"/>
            <a:ext cx="8433320" cy="544864"/>
          </a:xfrm>
          <a:prstGeom prst="rect">
            <a:avLst/>
          </a:prstGeom>
          <a:solidFill>
            <a:srgbClr val="C2D62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i="1">
                <a:latin typeface="+mn-lt"/>
              </a:rPr>
              <a:t>Stage 3: Evaluate and present</a:t>
            </a:r>
            <a:endParaRPr lang="en-US" sz="3200" b="1" i="1">
              <a:latin typeface="+mn-lt"/>
              <a:ea typeface="Calibri"/>
              <a:cs typeface="Calibri"/>
            </a:endParaRPr>
          </a:p>
        </p:txBody>
      </p:sp>
      <p:sp>
        <p:nvSpPr>
          <p:cNvPr id="8" name="TextBox 7">
            <a:extLst>
              <a:ext uri="{FF2B5EF4-FFF2-40B4-BE49-F238E27FC236}">
                <a16:creationId xmlns:a16="http://schemas.microsoft.com/office/drawing/2014/main" id="{AF6F7379-8C0C-1F46-61A5-94385D5E25CD}"/>
              </a:ext>
            </a:extLst>
          </p:cNvPr>
          <p:cNvSpPr txBox="1"/>
          <p:nvPr/>
        </p:nvSpPr>
        <p:spPr>
          <a:xfrm>
            <a:off x="355340" y="1779687"/>
            <a:ext cx="8433320" cy="4031873"/>
          </a:xfrm>
          <a:prstGeom prst="rect">
            <a:avLst/>
          </a:prstGeom>
          <a:noFill/>
        </p:spPr>
        <p:txBody>
          <a:bodyPr wrap="square" lIns="91440" tIns="45720" rIns="91440" bIns="45720" rtlCol="0" anchor="t">
            <a:spAutoFit/>
          </a:bodyPr>
          <a:lstStyle/>
          <a:p>
            <a:r>
              <a:rPr lang="en-GB" sz="1600" b="1" i="1"/>
              <a:t>Evaluate your research sources:</a:t>
            </a:r>
          </a:p>
          <a:p>
            <a:endParaRPr lang="en-GB" sz="1400"/>
          </a:p>
          <a:p>
            <a:pPr marL="342900" indent="-342900">
              <a:buAutoNum type="arabicPeriod"/>
            </a:pPr>
            <a:r>
              <a:rPr lang="en-GB" sz="1400" b="0" i="0">
                <a:solidFill>
                  <a:srgbClr val="353740"/>
                </a:solidFill>
                <a:effectLst/>
              </a:rPr>
              <a:t>Start by looking at the author of the source. Who wrote it? Is the author an expert in the topic? Do they have any credentials or qualifications that make them an authority on the subject? </a:t>
            </a:r>
            <a:br>
              <a:rPr lang="en-GB" sz="1400" b="0" i="0">
                <a:solidFill>
                  <a:srgbClr val="353740"/>
                </a:solidFill>
                <a:effectLst/>
              </a:rPr>
            </a:br>
            <a:endParaRPr lang="en-GB" sz="1400" b="0" i="0">
              <a:solidFill>
                <a:srgbClr val="353740"/>
              </a:solidFill>
              <a:effectLst/>
            </a:endParaRPr>
          </a:p>
          <a:p>
            <a:pPr marL="342900" indent="-342900">
              <a:buFontTx/>
              <a:buAutoNum type="arabicPeriod"/>
            </a:pPr>
            <a:r>
              <a:rPr lang="en-GB" sz="1400" b="0" i="0">
                <a:solidFill>
                  <a:srgbClr val="353740"/>
                </a:solidFill>
                <a:effectLst/>
                <a:latin typeface="Calibri" panose="020F0502020204030204"/>
                <a:cs typeface="Calibri" panose="020F0502020204030204"/>
              </a:rPr>
              <a:t>Look at when the source was published. Is it recent or outdated? Is the information still relevant?</a:t>
            </a:r>
            <a:r>
              <a:rPr lang="en-GB" sz="1400">
                <a:solidFill>
                  <a:srgbClr val="353740"/>
                </a:solidFill>
                <a:latin typeface="Calibri" panose="020F0502020204030204"/>
                <a:cs typeface="Calibri" panose="020F0502020204030204"/>
              </a:rPr>
              <a:t> </a:t>
            </a:r>
            <a:endParaRPr lang="en-GB" sz="1400" b="0" i="0">
              <a:solidFill>
                <a:srgbClr val="353740"/>
              </a:solidFill>
              <a:effectLst/>
              <a:latin typeface="Calibri" panose="020F0502020204030204"/>
              <a:cs typeface="Calibri" panose="020F0502020204030204"/>
            </a:endParaRPr>
          </a:p>
          <a:p>
            <a:pPr marL="342900" indent="-342900">
              <a:buFontTx/>
              <a:buAutoNum type="arabicPeriod"/>
            </a:pPr>
            <a:endParaRPr lang="en-GB" sz="1400">
              <a:solidFill>
                <a:srgbClr val="353740"/>
              </a:solidFill>
              <a:latin typeface="Calibri" panose="020F0502020204030204"/>
              <a:cs typeface="Calibri" panose="020F0502020204030204"/>
            </a:endParaRPr>
          </a:p>
          <a:p>
            <a:pPr marL="342900" indent="-342900">
              <a:buFontTx/>
              <a:buAutoNum type="arabicPeriod"/>
            </a:pPr>
            <a:r>
              <a:rPr lang="en-GB" sz="1400" b="0" i="0">
                <a:solidFill>
                  <a:srgbClr val="353740"/>
                </a:solidFill>
                <a:effectLst/>
                <a:latin typeface="Calibri" panose="020F0502020204030204"/>
                <a:cs typeface="Calibri" panose="020F0502020204030204"/>
              </a:rPr>
              <a:t>Check the source for bias. Does the author have any particular agenda or point of view that could influence their writing?</a:t>
            </a:r>
          </a:p>
          <a:p>
            <a:pPr marL="342900" indent="-342900">
              <a:buFontTx/>
              <a:buAutoNum type="arabicPeriod"/>
            </a:pPr>
            <a:endParaRPr lang="en-GB" sz="1400">
              <a:solidFill>
                <a:srgbClr val="353740"/>
              </a:solidFill>
              <a:latin typeface="Calibri" panose="020F0502020204030204"/>
              <a:cs typeface="Calibri" panose="020F0502020204030204"/>
            </a:endParaRPr>
          </a:p>
          <a:p>
            <a:pPr marL="342900" indent="-342900">
              <a:buFontTx/>
              <a:buAutoNum type="arabicPeriod"/>
            </a:pPr>
            <a:r>
              <a:rPr lang="en-GB" sz="1400" b="0" i="0">
                <a:solidFill>
                  <a:srgbClr val="353740"/>
                </a:solidFill>
                <a:effectLst/>
                <a:latin typeface="Calibri" panose="020F0502020204030204"/>
                <a:cs typeface="Calibri" panose="020F0502020204030204"/>
              </a:rPr>
              <a:t>Look at the accuracy of the source. Are there any facts or statistics that can be verified? Are there any sources cited that can be checked for accuracy?</a:t>
            </a:r>
          </a:p>
          <a:p>
            <a:pPr marL="342900" indent="-342900">
              <a:buFontTx/>
              <a:buAutoNum type="arabicPeriod"/>
            </a:pPr>
            <a:endParaRPr lang="en-GB" sz="1400">
              <a:solidFill>
                <a:srgbClr val="353740"/>
              </a:solidFill>
              <a:latin typeface="Calibri" panose="020F0502020204030204"/>
              <a:cs typeface="Calibri" panose="020F0502020204030204"/>
            </a:endParaRPr>
          </a:p>
          <a:p>
            <a:pPr marL="342900" indent="-342900">
              <a:buFontTx/>
              <a:buAutoNum type="arabicPeriod"/>
            </a:pPr>
            <a:r>
              <a:rPr lang="en-GB" sz="1400" b="0" i="0">
                <a:solidFill>
                  <a:srgbClr val="353740"/>
                </a:solidFill>
                <a:effectLst/>
                <a:latin typeface="Calibri" panose="020F0502020204030204"/>
                <a:cs typeface="Calibri" panose="020F0502020204030204"/>
              </a:rPr>
              <a:t>Consider the purpose of the source. Is it meant to inform, persuade, or entertain? Does it meet its purpose?</a:t>
            </a:r>
          </a:p>
          <a:p>
            <a:pPr marL="342900" indent="-342900">
              <a:buFontTx/>
              <a:buAutoNum type="arabicPeriod"/>
            </a:pPr>
            <a:endParaRPr lang="en-GB" sz="1400">
              <a:solidFill>
                <a:srgbClr val="353740"/>
              </a:solidFill>
              <a:latin typeface="Calibri" panose="020F0502020204030204"/>
              <a:cs typeface="Calibri" panose="020F0502020204030204"/>
            </a:endParaRPr>
          </a:p>
          <a:p>
            <a:pPr marL="342900" indent="-342900">
              <a:buFontTx/>
              <a:buAutoNum type="arabicPeriod"/>
            </a:pPr>
            <a:r>
              <a:rPr lang="en-GB" sz="1400" b="0" i="0">
                <a:solidFill>
                  <a:srgbClr val="353740"/>
                </a:solidFill>
                <a:effectLst/>
                <a:latin typeface="Calibri" panose="020F0502020204030204"/>
                <a:cs typeface="Calibri" panose="020F0502020204030204"/>
              </a:rPr>
              <a:t>Finally, consider the quality of the source. Is it well-written and </a:t>
            </a:r>
            <a:r>
              <a:rPr lang="en-GB" sz="1400">
                <a:solidFill>
                  <a:srgbClr val="353740"/>
                </a:solidFill>
                <a:latin typeface="Calibri" panose="020F0502020204030204"/>
                <a:cs typeface="Calibri" panose="020F0502020204030204"/>
              </a:rPr>
              <a:t>organised</a:t>
            </a:r>
            <a:r>
              <a:rPr lang="en-GB" sz="1400" b="0" i="0">
                <a:solidFill>
                  <a:srgbClr val="353740"/>
                </a:solidFill>
                <a:effectLst/>
                <a:latin typeface="Calibri" panose="020F0502020204030204"/>
                <a:cs typeface="Calibri" panose="020F0502020204030204"/>
              </a:rPr>
              <a:t>? Does it contain any errors or typos?</a:t>
            </a:r>
            <a:endParaRPr lang="en-GB" sz="1400">
              <a:latin typeface="Calibri" panose="020F0502020204030204"/>
              <a:cs typeface="Calibri" panose="020F0502020204030204"/>
            </a:endParaRPr>
          </a:p>
          <a:p>
            <a:endParaRPr lang="en-GB" sz="1600">
              <a:cs typeface="Calibri" panose="020F0502020204030204"/>
            </a:endParaRPr>
          </a:p>
        </p:txBody>
      </p:sp>
      <p:pic>
        <p:nvPicPr>
          <p:cNvPr id="2" name="Picture 1">
            <a:extLst>
              <a:ext uri="{FF2B5EF4-FFF2-40B4-BE49-F238E27FC236}">
                <a16:creationId xmlns:a16="http://schemas.microsoft.com/office/drawing/2014/main" id="{9AB21864-3E49-EE6B-BA79-03E0E444F5C5}"/>
              </a:ext>
            </a:extLst>
          </p:cNvPr>
          <p:cNvPicPr>
            <a:picLocks noChangeAspect="1"/>
          </p:cNvPicPr>
          <p:nvPr/>
        </p:nvPicPr>
        <p:blipFill>
          <a:blip r:embed="rId3"/>
          <a:stretch>
            <a:fillRect/>
          </a:stretch>
        </p:blipFill>
        <p:spPr>
          <a:xfrm>
            <a:off x="8554749" y="6180427"/>
            <a:ext cx="485775" cy="523875"/>
          </a:xfrm>
          <a:prstGeom prst="rect">
            <a:avLst/>
          </a:prstGeom>
        </p:spPr>
      </p:pic>
      <p:sp>
        <p:nvSpPr>
          <p:cNvPr id="6" name="Footer Placeholder 3">
            <a:extLst>
              <a:ext uri="{FF2B5EF4-FFF2-40B4-BE49-F238E27FC236}">
                <a16:creationId xmlns:a16="http://schemas.microsoft.com/office/drawing/2014/main" id="{A67D5CCC-CEEF-6206-7A2A-0B4028700FEB}"/>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29955777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041ACC26-F016-AB12-173D-9C0127288ABE}"/>
              </a:ext>
            </a:extLst>
          </p:cNvPr>
          <p:cNvGraphicFramePr>
            <a:graphicFrameLocks noGrp="1"/>
          </p:cNvGraphicFramePr>
          <p:nvPr>
            <p:extLst>
              <p:ext uri="{D42A27DB-BD31-4B8C-83A1-F6EECF244321}">
                <p14:modId xmlns:p14="http://schemas.microsoft.com/office/powerpoint/2010/main" val="1601071762"/>
              </p:ext>
            </p:extLst>
          </p:nvPr>
        </p:nvGraphicFramePr>
        <p:xfrm>
          <a:off x="462559" y="1713759"/>
          <a:ext cx="8297676" cy="4257714"/>
        </p:xfrm>
        <a:graphic>
          <a:graphicData uri="http://schemas.openxmlformats.org/drawingml/2006/table">
            <a:tbl>
              <a:tblPr firstRow="1" firstCol="1" bandRow="1">
                <a:tableStyleId>{5940675A-B579-460E-94D1-54222C63F5DA}</a:tableStyleId>
              </a:tblPr>
              <a:tblGrid>
                <a:gridCol w="1382946">
                  <a:extLst>
                    <a:ext uri="{9D8B030D-6E8A-4147-A177-3AD203B41FA5}">
                      <a16:colId xmlns:a16="http://schemas.microsoft.com/office/drawing/2014/main" val="586849962"/>
                    </a:ext>
                  </a:extLst>
                </a:gridCol>
                <a:gridCol w="1382946">
                  <a:extLst>
                    <a:ext uri="{9D8B030D-6E8A-4147-A177-3AD203B41FA5}">
                      <a16:colId xmlns:a16="http://schemas.microsoft.com/office/drawing/2014/main" val="432970131"/>
                    </a:ext>
                  </a:extLst>
                </a:gridCol>
                <a:gridCol w="1382946">
                  <a:extLst>
                    <a:ext uri="{9D8B030D-6E8A-4147-A177-3AD203B41FA5}">
                      <a16:colId xmlns:a16="http://schemas.microsoft.com/office/drawing/2014/main" val="2677484745"/>
                    </a:ext>
                  </a:extLst>
                </a:gridCol>
                <a:gridCol w="1382946">
                  <a:extLst>
                    <a:ext uri="{9D8B030D-6E8A-4147-A177-3AD203B41FA5}">
                      <a16:colId xmlns:a16="http://schemas.microsoft.com/office/drawing/2014/main" val="3149520564"/>
                    </a:ext>
                  </a:extLst>
                </a:gridCol>
                <a:gridCol w="1382946">
                  <a:extLst>
                    <a:ext uri="{9D8B030D-6E8A-4147-A177-3AD203B41FA5}">
                      <a16:colId xmlns:a16="http://schemas.microsoft.com/office/drawing/2014/main" val="1215520350"/>
                    </a:ext>
                  </a:extLst>
                </a:gridCol>
                <a:gridCol w="1382946">
                  <a:extLst>
                    <a:ext uri="{9D8B030D-6E8A-4147-A177-3AD203B41FA5}">
                      <a16:colId xmlns:a16="http://schemas.microsoft.com/office/drawing/2014/main" val="1411141566"/>
                    </a:ext>
                  </a:extLst>
                </a:gridCol>
              </a:tblGrid>
              <a:tr h="638731">
                <a:tc>
                  <a:txBody>
                    <a:bodyPr/>
                    <a:lstStyle/>
                    <a:p>
                      <a:pPr algn="ctr">
                        <a:lnSpc>
                          <a:spcPct val="107000"/>
                        </a:lnSpc>
                        <a:spcAft>
                          <a:spcPts val="0"/>
                        </a:spcAft>
                      </a:pP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Section 1: Employability Talk</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Time: 4 minutes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Pa</a:t>
                      </a: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a:t>
                      </a: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spcAft>
                          <a:spcPts val="0"/>
                        </a:spcAft>
                      </a:pPr>
                      <a:r>
                        <a:rPr lang="en-GB" sz="12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Good Pass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(Endorsed)</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spcAft>
                          <a:spcPts val="0"/>
                        </a:spcAft>
                      </a:pPr>
                      <a:r>
                        <a:rPr lang="en-GB" sz="1200" b="1" spc="5">
                          <a:solidFill>
                            <a:srgbClr val="FFFFFF"/>
                          </a:solidFill>
                          <a:effectLst/>
                          <a:latin typeface="Calibri"/>
                          <a:ea typeface="Times New Roman" panose="02020603050405020304" pitchFamily="18" charset="0"/>
                          <a:cs typeface="Calibri"/>
                        </a:rPr>
                        <a:t>M</a:t>
                      </a:r>
                      <a:r>
                        <a:rPr lang="en-GB" sz="1200" b="1">
                          <a:solidFill>
                            <a:srgbClr val="FFFFFF"/>
                          </a:solidFill>
                          <a:effectLst/>
                          <a:latin typeface="Calibri"/>
                          <a:ea typeface="Times New Roman" panose="02020603050405020304" pitchFamily="18" charset="0"/>
                          <a:cs typeface="Calibri"/>
                        </a:rPr>
                        <a:t>e</a:t>
                      </a:r>
                      <a:r>
                        <a:rPr lang="en-GB" sz="1200" b="1" spc="5">
                          <a:solidFill>
                            <a:srgbClr val="FFFFFF"/>
                          </a:solidFill>
                          <a:effectLst/>
                          <a:latin typeface="Calibri"/>
                          <a:ea typeface="Times New Roman" panose="02020603050405020304" pitchFamily="18" charset="0"/>
                          <a:cs typeface="Calibri"/>
                        </a:rPr>
                        <a:t>r</a:t>
                      </a:r>
                      <a:r>
                        <a:rPr lang="en-GB" sz="1200" b="1" spc="-5">
                          <a:solidFill>
                            <a:srgbClr val="FFFFFF"/>
                          </a:solidFill>
                          <a:effectLst/>
                          <a:latin typeface="Calibri"/>
                          <a:ea typeface="Times New Roman" panose="02020603050405020304" pitchFamily="18" charset="0"/>
                          <a:cs typeface="Calibri"/>
                        </a:rPr>
                        <a:t>i</a:t>
                      </a:r>
                      <a:r>
                        <a:rPr lang="en-GB" sz="1200" b="1">
                          <a:solidFill>
                            <a:srgbClr val="FFFFFF"/>
                          </a:solidFill>
                          <a:effectLst/>
                          <a:latin typeface="Calibri"/>
                          <a:ea typeface="Times New Roman" panose="02020603050405020304" pitchFamily="18" charset="0"/>
                          <a:cs typeface="Calibri"/>
                        </a:rPr>
                        <a:t>t</a:t>
                      </a:r>
                      <a:endParaRPr lang="en-GB" sz="1200">
                        <a:effectLst/>
                        <a:latin typeface="Calibri"/>
                        <a:ea typeface="Calibri" panose="020F0502020204030204" pitchFamily="34" charset="0"/>
                        <a:cs typeface="Calibri"/>
                      </a:endParaRPr>
                    </a:p>
                  </a:txBody>
                  <a:tcPr marL="68580" marR="68580" marT="0" marB="0" anchor="ctr">
                    <a:solidFill>
                      <a:srgbClr val="C2D721"/>
                    </a:solidFill>
                  </a:tcPr>
                </a:tc>
                <a:tc>
                  <a:txBody>
                    <a:bodyPr/>
                    <a:lstStyle/>
                    <a:p>
                      <a:pPr algn="ctr">
                        <a:spcAft>
                          <a:spcPts val="0"/>
                        </a:spcAft>
                      </a:pPr>
                      <a:r>
                        <a:rPr lang="en-GB" sz="1200" b="1">
                          <a:solidFill>
                            <a:srgbClr val="FFFFFF"/>
                          </a:solidFill>
                          <a:effectLst/>
                          <a:latin typeface="Calibri"/>
                          <a:ea typeface="Times New Roman" panose="02020603050405020304" pitchFamily="18" charset="0"/>
                          <a:cs typeface="Times New Roman"/>
                        </a:rPr>
                        <a:t>Merit Plus</a:t>
                      </a:r>
                      <a:endParaRPr lang="en-GB" sz="1200">
                        <a:effectLst/>
                        <a:latin typeface="Calibri"/>
                        <a:ea typeface="Calibri" panose="020F0502020204030204" pitchFamily="34" charset="0"/>
                        <a:cs typeface="Times New Roman"/>
                      </a:endParaRPr>
                    </a:p>
                    <a:p>
                      <a:pPr algn="ctr">
                        <a:spcAft>
                          <a:spcPts val="0"/>
                        </a:spcAft>
                      </a:pPr>
                      <a:r>
                        <a:rPr lang="en-GB" sz="1200" b="1">
                          <a:solidFill>
                            <a:srgbClr val="FFFFFF"/>
                          </a:solidFill>
                          <a:effectLst/>
                          <a:latin typeface="Calibri"/>
                          <a:ea typeface="Times New Roman" panose="02020603050405020304" pitchFamily="18" charset="0"/>
                          <a:cs typeface="Times New Roman"/>
                        </a:rPr>
                        <a:t>(Endorsed)</a:t>
                      </a:r>
                      <a:endParaRPr lang="en-GB" sz="1200">
                        <a:effectLst/>
                        <a:latin typeface="Calibri"/>
                        <a:ea typeface="Calibri" panose="020F0502020204030204" pitchFamily="34" charset="0"/>
                        <a:cs typeface="Times New Roman"/>
                      </a:endParaRPr>
                    </a:p>
                  </a:txBody>
                  <a:tcPr marL="68580" marR="68580" marT="0" marB="0" anchor="ctr">
                    <a:solidFill>
                      <a:srgbClr val="C2D721"/>
                    </a:solidFill>
                  </a:tcPr>
                </a:tc>
                <a:tc>
                  <a:txBody>
                    <a:bodyPr/>
                    <a:lstStyle/>
                    <a:p>
                      <a:pPr algn="ctr">
                        <a:spcAft>
                          <a:spcPts val="0"/>
                        </a:spcAft>
                      </a:pP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Di</a:t>
                      </a: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a:t>
                      </a:r>
                      <a:r>
                        <a:rPr lang="en-GB" sz="1200" b="1" spc="1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t</a:t>
                      </a: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i</a:t>
                      </a: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nc</a:t>
                      </a: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tion</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extLst>
                  <a:ext uri="{0D108BD9-81ED-4DB2-BD59-A6C34878D82A}">
                    <a16:rowId xmlns:a16="http://schemas.microsoft.com/office/drawing/2014/main" val="162651259"/>
                  </a:ext>
                </a:extLst>
              </a:tr>
              <a:tr h="2403762">
                <a:tc>
                  <a:txBody>
                    <a:bodyPr/>
                    <a:lstStyle/>
                    <a:p>
                      <a:pPr algn="ctr">
                        <a:lnSpc>
                          <a:spcPts val="1210"/>
                        </a:lnSpc>
                        <a:spcBef>
                          <a:spcPts val="100"/>
                        </a:spcBef>
                        <a:spcAft>
                          <a:spcPts val="0"/>
                        </a:spcAft>
                      </a:pPr>
                      <a:r>
                        <a:rPr lang="en-GB" sz="1200" b="1">
                          <a:effectLst/>
                          <a:latin typeface="Calibri" panose="020F0502020204030204" pitchFamily="34" charset="0"/>
                          <a:ea typeface="Times New Roman" panose="02020603050405020304" pitchFamily="18" charset="0"/>
                          <a:cs typeface="Calibri" panose="020F0502020204030204" pitchFamily="34" charset="0"/>
                        </a:rPr>
                        <a:t>C</a:t>
                      </a:r>
                      <a:r>
                        <a:rPr lang="en-GB" sz="1200" b="1" spc="5">
                          <a:effectLst/>
                          <a:latin typeface="Calibri" panose="020F0502020204030204" pitchFamily="34" charset="0"/>
                          <a:ea typeface="Times New Roman" panose="02020603050405020304" pitchFamily="18" charset="0"/>
                          <a:cs typeface="Calibri" panose="020F0502020204030204" pitchFamily="34" charset="0"/>
                        </a:rPr>
                        <a:t>on</a:t>
                      </a:r>
                      <a:r>
                        <a:rPr lang="en-GB" sz="1200" b="1">
                          <a:effectLst/>
                          <a:latin typeface="Calibri" panose="020F0502020204030204" pitchFamily="34" charset="0"/>
                          <a:ea typeface="Times New Roman" panose="02020603050405020304" pitchFamily="18" charset="0"/>
                          <a:cs typeface="Calibri" panose="020F0502020204030204" pitchFamily="34" charset="0"/>
                        </a:rPr>
                        <a:t>t</a:t>
                      </a:r>
                      <a:r>
                        <a:rPr lang="en-GB" sz="1200" b="1" spc="5">
                          <a:effectLst/>
                          <a:latin typeface="Calibri" panose="020F0502020204030204" pitchFamily="34" charset="0"/>
                          <a:ea typeface="Times New Roman" panose="02020603050405020304" pitchFamily="18" charset="0"/>
                          <a:cs typeface="Calibri" panose="020F0502020204030204" pitchFamily="34" charset="0"/>
                        </a:rPr>
                        <a:t>en</a:t>
                      </a:r>
                      <a:r>
                        <a:rPr lang="en-GB" sz="1200" b="1">
                          <a:effectLst/>
                          <a:latin typeface="Calibri" panose="020F0502020204030204" pitchFamily="34" charset="0"/>
                          <a:ea typeface="Times New Roman" panose="02020603050405020304" pitchFamily="18" charset="0"/>
                          <a:cs typeface="Calibri" panose="020F0502020204030204" pitchFamily="34" charset="0"/>
                        </a:rPr>
                        <a:t>t</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72000" marB="0">
                    <a:solidFill>
                      <a:srgbClr val="C2D721">
                        <a:alpha val="20000"/>
                      </a:srgbClr>
                    </a:solidFill>
                  </a:tcPr>
                </a:tc>
                <a:tc>
                  <a:txBody>
                    <a:bodyPr/>
                    <a:lstStyle/>
                    <a:p>
                      <a:pPr lvl="0" algn="l">
                        <a:lnSpc>
                          <a:spcPct val="107000"/>
                        </a:lnSpc>
                        <a:spcBef>
                          <a:spcPts val="100"/>
                        </a:spcBef>
                        <a:spcAft>
                          <a:spcPts val="800"/>
                        </a:spcAft>
                        <a:buNone/>
                      </a:pPr>
                      <a:r>
                        <a:rPr lang="en-GB" sz="1200" b="0" i="0" u="none" strike="noStrike" noProof="0">
                          <a:solidFill>
                            <a:schemeClr val="tx1"/>
                          </a:solidFill>
                          <a:effectLst/>
                          <a:latin typeface="Calibri"/>
                        </a:rPr>
                        <a:t>The talk shows </a:t>
                      </a:r>
                      <a:r>
                        <a:rPr lang="en-GB" sz="1200" b="0" i="0" u="none" strike="noStrike" noProof="0">
                          <a:solidFill>
                            <a:srgbClr val="FF0000"/>
                          </a:solidFill>
                          <a:effectLst/>
                          <a:latin typeface="Calibri"/>
                        </a:rPr>
                        <a:t>evidence of research. </a:t>
                      </a:r>
                      <a:endParaRPr lang="en-US" sz="1200" b="0" i="0" u="none" strike="noStrike" noProof="0">
                        <a:solidFill>
                          <a:srgbClr val="FF0000"/>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Content is appropriate and partially explained to the audience. </a:t>
                      </a:r>
                      <a:endParaRPr lang="en-US" sz="1200" b="0" i="0" u="none" strike="noStrike" noProof="0">
                        <a:solidFill>
                          <a:schemeClr val="tx1"/>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Brief reasons are given to support one or two views.</a:t>
                      </a:r>
                      <a:endParaRPr lang="en-GB">
                        <a:solidFill>
                          <a:schemeClr val="tx1"/>
                        </a:solidFill>
                      </a:endParaRPr>
                    </a:p>
                  </a:txBody>
                  <a:tcPr marL="68580" marR="68580" marT="72000" marB="0"/>
                </a:tc>
                <a:tc>
                  <a:txBody>
                    <a:bodyPr/>
                    <a:lstStyle/>
                    <a:p>
                      <a:pPr lvl="0" algn="l">
                        <a:lnSpc>
                          <a:spcPct val="107000"/>
                        </a:lnSpc>
                        <a:spcBef>
                          <a:spcPts val="100"/>
                        </a:spcBef>
                        <a:spcAft>
                          <a:spcPts val="800"/>
                        </a:spcAft>
                        <a:buNone/>
                      </a:pPr>
                      <a:r>
                        <a:rPr lang="en-GB" sz="1200" b="0" i="0" u="none" strike="noStrike" noProof="0">
                          <a:solidFill>
                            <a:schemeClr val="tx1"/>
                          </a:solidFill>
                          <a:effectLst/>
                          <a:latin typeface="Calibri"/>
                        </a:rPr>
                        <a:t>The talk shows </a:t>
                      </a:r>
                      <a:r>
                        <a:rPr lang="en-GB" sz="1200" b="0" i="0" u="none" strike="noStrike" noProof="0">
                          <a:solidFill>
                            <a:srgbClr val="FF0000"/>
                          </a:solidFill>
                          <a:effectLst/>
                          <a:latin typeface="Calibri"/>
                        </a:rPr>
                        <a:t>evidence of research. </a:t>
                      </a:r>
                      <a:endParaRPr lang="en-US" sz="1200" b="0" i="0" u="none" strike="noStrike" noProof="0">
                        <a:solidFill>
                          <a:srgbClr val="FF0000"/>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Content is appropriate and partially explained to the audience. </a:t>
                      </a:r>
                      <a:endParaRPr lang="en-US" sz="1200" b="0" i="0" u="none" strike="noStrike" noProof="0">
                        <a:solidFill>
                          <a:schemeClr val="tx1"/>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Brief reasons are given to support three or more views.</a:t>
                      </a:r>
                      <a:endParaRPr lang="en-GB">
                        <a:solidFill>
                          <a:schemeClr val="tx1"/>
                        </a:solidFill>
                      </a:endParaRPr>
                    </a:p>
                  </a:txBody>
                  <a:tcPr marL="68580" marR="68580" marT="72000" marB="0"/>
                </a:tc>
                <a:tc>
                  <a:txBody>
                    <a:bodyPr/>
                    <a:lstStyle/>
                    <a:p>
                      <a:pPr lvl="0" algn="l">
                        <a:lnSpc>
                          <a:spcPct val="107000"/>
                        </a:lnSpc>
                        <a:spcBef>
                          <a:spcPts val="100"/>
                        </a:spcBef>
                        <a:spcAft>
                          <a:spcPts val="800"/>
                        </a:spcAft>
                        <a:buNone/>
                      </a:pPr>
                      <a:r>
                        <a:rPr lang="en-GB" sz="1200" b="0" i="0" u="none" strike="noStrike" noProof="0">
                          <a:solidFill>
                            <a:schemeClr val="tx1"/>
                          </a:solidFill>
                          <a:effectLst/>
                          <a:latin typeface="Calibri"/>
                        </a:rPr>
                        <a:t>The talk shows </a:t>
                      </a:r>
                      <a:r>
                        <a:rPr lang="en-GB" sz="1200" b="0" i="0" u="none" strike="noStrike" noProof="0">
                          <a:solidFill>
                            <a:srgbClr val="FF0000"/>
                          </a:solidFill>
                          <a:effectLst/>
                          <a:latin typeface="Calibri"/>
                        </a:rPr>
                        <a:t>evidence of effective research and personal interest. </a:t>
                      </a:r>
                      <a:endParaRPr lang="en-US" sz="1200" b="0" i="0" u="none" strike="noStrike" noProof="0">
                        <a:solidFill>
                          <a:srgbClr val="FF0000"/>
                        </a:solidFill>
                        <a:effectLst/>
                        <a:latin typeface="Calibri"/>
                      </a:endParaRPr>
                    </a:p>
                    <a:p>
                      <a:pPr lvl="0" algn="l">
                        <a:lnSpc>
                          <a:spcPct val="107000"/>
                        </a:lnSpc>
                        <a:spcBef>
                          <a:spcPts val="100"/>
                        </a:spcBef>
                        <a:spcAft>
                          <a:spcPts val="800"/>
                        </a:spcAft>
                        <a:buNone/>
                      </a:pPr>
                      <a:r>
                        <a:rPr lang="en-GB" sz="1200" b="0" i="0" u="none" strike="noStrike" noProof="0">
                          <a:solidFill>
                            <a:srgbClr val="FF0000"/>
                          </a:solidFill>
                          <a:effectLst/>
                          <a:latin typeface="Calibri"/>
                        </a:rPr>
                        <a:t>There is selective use of researched material. </a:t>
                      </a:r>
                      <a:endParaRPr lang="en-US" sz="1200" b="0" i="0" u="none" strike="noStrike" noProof="0">
                        <a:solidFill>
                          <a:srgbClr val="FF0000"/>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Content is appropriate and is well-explained. </a:t>
                      </a:r>
                      <a:endParaRPr lang="en-US" sz="1200" b="0" i="0" u="none" strike="noStrike" noProof="0">
                        <a:solidFill>
                          <a:schemeClr val="tx1"/>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Detailed reasons based on evidence are given to support one view. </a:t>
                      </a:r>
                      <a:endParaRPr lang="en-GB">
                        <a:solidFill>
                          <a:schemeClr val="tx1"/>
                        </a:solidFill>
                      </a:endParaRPr>
                    </a:p>
                  </a:txBody>
                  <a:tcPr marL="68580" marR="68580" marT="72000" marB="0"/>
                </a:tc>
                <a:tc>
                  <a:txBody>
                    <a:bodyPr/>
                    <a:lstStyle/>
                    <a:p>
                      <a:pPr lvl="0" algn="l">
                        <a:lnSpc>
                          <a:spcPct val="107000"/>
                        </a:lnSpc>
                        <a:spcBef>
                          <a:spcPts val="100"/>
                        </a:spcBef>
                        <a:spcAft>
                          <a:spcPts val="800"/>
                        </a:spcAft>
                        <a:buNone/>
                      </a:pPr>
                      <a:r>
                        <a:rPr lang="en-GB" sz="1200" b="0" i="0" u="none" strike="noStrike" noProof="0">
                          <a:solidFill>
                            <a:schemeClr val="tx1"/>
                          </a:solidFill>
                          <a:effectLst/>
                          <a:latin typeface="Calibri"/>
                        </a:rPr>
                        <a:t>The talk shows </a:t>
                      </a:r>
                      <a:r>
                        <a:rPr lang="en-GB" sz="1200" b="0" i="0" u="none" strike="noStrike" noProof="0">
                          <a:solidFill>
                            <a:srgbClr val="FF0000"/>
                          </a:solidFill>
                          <a:effectLst/>
                          <a:latin typeface="Calibri"/>
                        </a:rPr>
                        <a:t>evidence of effective research and personal interest. </a:t>
                      </a:r>
                      <a:endParaRPr lang="en-US" sz="1200" b="0" i="0" u="none" strike="noStrike" noProof="0">
                        <a:solidFill>
                          <a:srgbClr val="FF0000"/>
                        </a:solidFill>
                        <a:effectLst/>
                        <a:latin typeface="Calibri"/>
                      </a:endParaRPr>
                    </a:p>
                    <a:p>
                      <a:pPr lvl="0" algn="l">
                        <a:lnSpc>
                          <a:spcPct val="107000"/>
                        </a:lnSpc>
                        <a:spcBef>
                          <a:spcPts val="100"/>
                        </a:spcBef>
                        <a:spcAft>
                          <a:spcPts val="800"/>
                        </a:spcAft>
                        <a:buNone/>
                      </a:pPr>
                      <a:r>
                        <a:rPr lang="en-GB" sz="1200" b="0" i="0" u="none" strike="noStrike" noProof="0">
                          <a:solidFill>
                            <a:srgbClr val="FF0000"/>
                          </a:solidFill>
                          <a:effectLst/>
                          <a:latin typeface="Calibri"/>
                        </a:rPr>
                        <a:t>There is selective use of researched material. </a:t>
                      </a:r>
                      <a:endParaRPr lang="en-US" sz="1200" b="0" i="0" u="none" strike="noStrike" noProof="0">
                        <a:solidFill>
                          <a:srgbClr val="FF0000"/>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Content is appropriate and is well-explained.</a:t>
                      </a:r>
                      <a:endParaRPr lang="en-US" sz="1200" b="0" i="0" u="none" strike="noStrike" noProof="0">
                        <a:solidFill>
                          <a:schemeClr val="tx1"/>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 Detailed reasons based on evidence are given to support two views.</a:t>
                      </a:r>
                      <a:endParaRPr lang="en-GB">
                        <a:solidFill>
                          <a:schemeClr val="tx1"/>
                        </a:solidFill>
                      </a:endParaRPr>
                    </a:p>
                  </a:txBody>
                  <a:tcPr marL="68580" marR="68580" marT="72000" marB="0"/>
                </a:tc>
                <a:tc>
                  <a:txBody>
                    <a:bodyPr/>
                    <a:lstStyle/>
                    <a:p>
                      <a:pPr lvl="0" algn="l">
                        <a:lnSpc>
                          <a:spcPct val="107000"/>
                        </a:lnSpc>
                        <a:spcBef>
                          <a:spcPts val="100"/>
                        </a:spcBef>
                        <a:spcAft>
                          <a:spcPts val="800"/>
                        </a:spcAft>
                        <a:buNone/>
                      </a:pPr>
                      <a:r>
                        <a:rPr lang="en-GB" sz="1200" b="0" i="0" u="none" strike="noStrike" noProof="0">
                          <a:solidFill>
                            <a:schemeClr val="tx1"/>
                          </a:solidFill>
                          <a:effectLst/>
                          <a:latin typeface="Calibri"/>
                        </a:rPr>
                        <a:t>The talk shows </a:t>
                      </a:r>
                      <a:r>
                        <a:rPr lang="en-GB" sz="1200" b="0" i="0" u="none" strike="noStrike" noProof="0">
                          <a:solidFill>
                            <a:srgbClr val="FF0000"/>
                          </a:solidFill>
                          <a:effectLst/>
                          <a:latin typeface="Calibri"/>
                        </a:rPr>
                        <a:t>evidence of effective research and personal interest, which is presented convincingly.</a:t>
                      </a:r>
                      <a:endParaRPr lang="en-US" sz="1200" b="0" i="0" u="none" strike="noStrike" noProof="0">
                        <a:solidFill>
                          <a:srgbClr val="FF0000"/>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Content is appropriate, well-explained and carefully put together. </a:t>
                      </a:r>
                      <a:endParaRPr lang="en-US" sz="1200" b="0" i="0" u="none" strike="noStrike" noProof="0">
                        <a:solidFill>
                          <a:schemeClr val="tx1"/>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Detailed reasons based on evidence are given to support the majority of views.</a:t>
                      </a:r>
                      <a:endParaRPr lang="en-GB">
                        <a:solidFill>
                          <a:schemeClr val="tx1"/>
                        </a:solidFill>
                      </a:endParaRPr>
                    </a:p>
                  </a:txBody>
                  <a:tcPr marL="68580" marR="68580" marT="72000" marB="0"/>
                </a:tc>
                <a:extLst>
                  <a:ext uri="{0D108BD9-81ED-4DB2-BD59-A6C34878D82A}">
                    <a16:rowId xmlns:a16="http://schemas.microsoft.com/office/drawing/2014/main" val="2882478616"/>
                  </a:ext>
                </a:extLst>
              </a:tr>
            </a:tbl>
          </a:graphicData>
        </a:graphic>
      </p:graphicFrame>
      <p:sp>
        <p:nvSpPr>
          <p:cNvPr id="2" name="Title 1">
            <a:extLst>
              <a:ext uri="{FF2B5EF4-FFF2-40B4-BE49-F238E27FC236}">
                <a16:creationId xmlns:a16="http://schemas.microsoft.com/office/drawing/2014/main" id="{DF51213F-58AE-0372-B7FA-C0329317CF59}"/>
              </a:ext>
            </a:extLst>
          </p:cNvPr>
          <p:cNvSpPr>
            <a:spLocks noGrp="1"/>
          </p:cNvSpPr>
          <p:nvPr>
            <p:ph type="title"/>
          </p:nvPr>
        </p:nvSpPr>
        <p:spPr>
          <a:xfrm>
            <a:off x="461257" y="946420"/>
            <a:ext cx="7886700" cy="769318"/>
          </a:xfrm>
        </p:spPr>
        <p:txBody>
          <a:bodyPr>
            <a:normAutofit/>
          </a:bodyPr>
          <a:lstStyle/>
          <a:p>
            <a:r>
              <a:rPr lang="en-GB" sz="4000" b="1" i="1">
                <a:latin typeface="+mn-lt"/>
              </a:rPr>
              <a:t>Relevant grade descriptors</a:t>
            </a:r>
          </a:p>
        </p:txBody>
      </p:sp>
      <p:sp>
        <p:nvSpPr>
          <p:cNvPr id="4" name="Date Placeholder 3">
            <a:extLst>
              <a:ext uri="{FF2B5EF4-FFF2-40B4-BE49-F238E27FC236}">
                <a16:creationId xmlns:a16="http://schemas.microsoft.com/office/drawing/2014/main" id="{36A4DB52-7BDB-D6F6-FB45-E2FC91A4C42F}"/>
              </a:ext>
            </a:extLst>
          </p:cNvPr>
          <p:cNvSpPr>
            <a:spLocks noGrp="1"/>
          </p:cNvSpPr>
          <p:nvPr>
            <p:ph type="dt" sz="half" idx="10"/>
          </p:nvPr>
        </p:nvSpPr>
        <p:spPr/>
        <p:txBody>
          <a:bodyPr/>
          <a:lstStyle/>
          <a:p>
            <a:fld id="{3B1FF32B-00EB-41E9-914F-CB255EF898BA}" type="datetime1">
              <a:rPr lang="en-GB" smtClean="0"/>
              <a:t>02/03/2026</a:t>
            </a:fld>
            <a:endParaRPr lang="en-GB"/>
          </a:p>
        </p:txBody>
      </p:sp>
      <p:sp>
        <p:nvSpPr>
          <p:cNvPr id="6" name="Slide Number Placeholder 5">
            <a:extLst>
              <a:ext uri="{FF2B5EF4-FFF2-40B4-BE49-F238E27FC236}">
                <a16:creationId xmlns:a16="http://schemas.microsoft.com/office/drawing/2014/main" id="{C7E4D0D0-2C59-128F-11A8-24492A457ACC}"/>
              </a:ext>
            </a:extLst>
          </p:cNvPr>
          <p:cNvSpPr>
            <a:spLocks noGrp="1"/>
          </p:cNvSpPr>
          <p:nvPr>
            <p:ph type="sldNum" sz="quarter" idx="12"/>
          </p:nvPr>
        </p:nvSpPr>
        <p:spPr/>
        <p:txBody>
          <a:bodyPr/>
          <a:lstStyle/>
          <a:p>
            <a:fld id="{EFC07C4F-4DD7-4452-9CBE-7B4BC77324C7}" type="slidenum">
              <a:rPr lang="en-GB" smtClean="0"/>
              <a:t>2</a:t>
            </a:fld>
            <a:endParaRPr lang="en-GB"/>
          </a:p>
        </p:txBody>
      </p:sp>
      <p:pic>
        <p:nvPicPr>
          <p:cNvPr id="7" name="Picture 6">
            <a:extLst>
              <a:ext uri="{FF2B5EF4-FFF2-40B4-BE49-F238E27FC236}">
                <a16:creationId xmlns:a16="http://schemas.microsoft.com/office/drawing/2014/main" id="{1B303BFE-B8D8-4AF9-6E3A-B2E284A7CEF1}"/>
              </a:ext>
            </a:extLst>
          </p:cNvPr>
          <p:cNvPicPr>
            <a:picLocks noChangeAspect="1"/>
          </p:cNvPicPr>
          <p:nvPr/>
        </p:nvPicPr>
        <p:blipFill>
          <a:blip r:embed="rId2"/>
          <a:stretch>
            <a:fillRect/>
          </a:stretch>
        </p:blipFill>
        <p:spPr>
          <a:xfrm>
            <a:off x="8520113" y="6180427"/>
            <a:ext cx="485775" cy="523875"/>
          </a:xfrm>
          <a:prstGeom prst="rect">
            <a:avLst/>
          </a:prstGeom>
        </p:spPr>
      </p:pic>
      <p:sp>
        <p:nvSpPr>
          <p:cNvPr id="8" name="Footer Placeholder 3">
            <a:extLst>
              <a:ext uri="{FF2B5EF4-FFF2-40B4-BE49-F238E27FC236}">
                <a16:creationId xmlns:a16="http://schemas.microsoft.com/office/drawing/2014/main" id="{1F34219B-A3D0-9C35-1DD1-FBDB58167251}"/>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4111470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CBE7CB1-09EC-3EF7-0AA7-ABBA7B0FAFC0}"/>
              </a:ext>
            </a:extLst>
          </p:cNvPr>
          <p:cNvSpPr>
            <a:spLocks noGrp="1"/>
          </p:cNvSpPr>
          <p:nvPr>
            <p:ph type="dt" sz="half" idx="10"/>
          </p:nvPr>
        </p:nvSpPr>
        <p:spPr/>
        <p:txBody>
          <a:bodyPr/>
          <a:lstStyle/>
          <a:p>
            <a:fld id="{49AB5D07-24CF-4D41-8406-88694C66CD8C}" type="datetime1">
              <a:rPr lang="en-GB" smtClean="0"/>
              <a:t>02/03/2026</a:t>
            </a:fld>
            <a:endParaRPr lang="en-GB"/>
          </a:p>
        </p:txBody>
      </p:sp>
      <p:sp>
        <p:nvSpPr>
          <p:cNvPr id="5" name="Slide Number Placeholder 4">
            <a:extLst>
              <a:ext uri="{FF2B5EF4-FFF2-40B4-BE49-F238E27FC236}">
                <a16:creationId xmlns:a16="http://schemas.microsoft.com/office/drawing/2014/main" id="{BCE3CBB3-7D10-2EB3-F3A9-49B17FF8077C}"/>
              </a:ext>
            </a:extLst>
          </p:cNvPr>
          <p:cNvSpPr>
            <a:spLocks noGrp="1"/>
          </p:cNvSpPr>
          <p:nvPr>
            <p:ph type="sldNum" sz="quarter" idx="12"/>
          </p:nvPr>
        </p:nvSpPr>
        <p:spPr/>
        <p:txBody>
          <a:bodyPr/>
          <a:lstStyle/>
          <a:p>
            <a:fld id="{EFC07C4F-4DD7-4452-9CBE-7B4BC77324C7}" type="slidenum">
              <a:rPr lang="en-GB" smtClean="0"/>
              <a:t>20</a:t>
            </a:fld>
            <a:endParaRPr lang="en-GB"/>
          </a:p>
        </p:txBody>
      </p:sp>
      <p:sp>
        <p:nvSpPr>
          <p:cNvPr id="9" name="TextBox 8">
            <a:extLst>
              <a:ext uri="{FF2B5EF4-FFF2-40B4-BE49-F238E27FC236}">
                <a16:creationId xmlns:a16="http://schemas.microsoft.com/office/drawing/2014/main" id="{BBF725F6-DA2F-BED9-A89D-6AF8BF2BFC56}"/>
              </a:ext>
            </a:extLst>
          </p:cNvPr>
          <p:cNvSpPr txBox="1"/>
          <p:nvPr/>
        </p:nvSpPr>
        <p:spPr>
          <a:xfrm>
            <a:off x="361763" y="2086686"/>
            <a:ext cx="3822962" cy="4047262"/>
          </a:xfrm>
          <a:prstGeom prst="rect">
            <a:avLst/>
          </a:prstGeom>
        </p:spPr>
        <p:style>
          <a:lnRef idx="2">
            <a:schemeClr val="dk1"/>
          </a:lnRef>
          <a:fillRef idx="1">
            <a:schemeClr val="lt1"/>
          </a:fillRef>
          <a:effectRef idx="0">
            <a:schemeClr val="dk1"/>
          </a:effectRef>
          <a:fontRef idx="minor">
            <a:schemeClr val="dk1"/>
          </a:fontRef>
        </p:style>
        <p:txBody>
          <a:bodyPr wrap="square">
            <a:noAutofit/>
          </a:bodyPr>
          <a:lstStyle/>
          <a:p>
            <a:r>
              <a:rPr lang="en-GB" sz="1200" b="1" i="1">
                <a:solidFill>
                  <a:schemeClr val="tx1"/>
                </a:solidFill>
              </a:rPr>
              <a:t>Becoming a plumber: A Disastrous Choice for Your Future</a:t>
            </a:r>
          </a:p>
          <a:p>
            <a:endParaRPr lang="en-GB" sz="1200">
              <a:solidFill>
                <a:schemeClr val="tx1"/>
              </a:solidFill>
            </a:endParaRPr>
          </a:p>
          <a:p>
            <a:r>
              <a:rPr lang="en-GB" sz="1200">
                <a:solidFill>
                  <a:schemeClr val="tx1"/>
                </a:solidFill>
              </a:rPr>
              <a:t>Considering a career as a plumber? Think again!</a:t>
            </a:r>
          </a:p>
          <a:p>
            <a:r>
              <a:rPr lang="en-GB" sz="1200">
                <a:solidFill>
                  <a:schemeClr val="tx1"/>
                </a:solidFill>
              </a:rPr>
              <a:t>Plumbing is a dreadful path to choose, filled with misery and regret. </a:t>
            </a:r>
            <a:r>
              <a:rPr lang="en-GB" sz="1200" err="1">
                <a:solidFill>
                  <a:schemeClr val="tx1"/>
                </a:solidFill>
              </a:rPr>
              <a:t>Youll</a:t>
            </a:r>
            <a:r>
              <a:rPr lang="en-GB" sz="1200">
                <a:solidFill>
                  <a:schemeClr val="tx1"/>
                </a:solidFill>
              </a:rPr>
              <a:t> find yourself drowning in dirty water, surrounded by never-ending leaks and clogged pipes. Not to mention the terrible pay, which barely covers the outrageous costs of training and certification. </a:t>
            </a:r>
          </a:p>
          <a:p>
            <a:endParaRPr lang="en-GB" sz="1200">
              <a:solidFill>
                <a:schemeClr val="tx1"/>
              </a:solidFill>
            </a:endParaRPr>
          </a:p>
          <a:p>
            <a:r>
              <a:rPr lang="en-GB" sz="1200">
                <a:solidFill>
                  <a:schemeClr val="tx1"/>
                </a:solidFill>
              </a:rPr>
              <a:t>Plumbers are despised by society, and their skills are becoming obsolete due to </a:t>
            </a:r>
            <a:r>
              <a:rPr lang="en-GB" sz="1200" err="1">
                <a:solidFill>
                  <a:schemeClr val="tx1"/>
                </a:solidFill>
              </a:rPr>
              <a:t>revolushionary</a:t>
            </a:r>
            <a:r>
              <a:rPr lang="en-GB" sz="1200">
                <a:solidFill>
                  <a:schemeClr val="tx1"/>
                </a:solidFill>
              </a:rPr>
              <a:t> technologies. Say goodbye to job security and hello to a lifetime of backbreaking labour. </a:t>
            </a:r>
          </a:p>
          <a:p>
            <a:endParaRPr lang="en-GB" sz="1200">
              <a:solidFill>
                <a:schemeClr val="tx1"/>
              </a:solidFill>
            </a:endParaRPr>
          </a:p>
          <a:p>
            <a:r>
              <a:rPr lang="en-GB" sz="1200">
                <a:solidFill>
                  <a:schemeClr val="tx1"/>
                </a:solidFill>
              </a:rPr>
              <a:t>Don't be fooled by any misleading claims of job opportunities or career growth. Save yourself the agony and choose any other profession.</a:t>
            </a:r>
          </a:p>
          <a:p>
            <a:endParaRPr lang="en-GB" sz="1200">
              <a:solidFill>
                <a:srgbClr val="353740"/>
              </a:solidFill>
            </a:endParaRPr>
          </a:p>
          <a:p>
            <a:r>
              <a:rPr lang="en-GB" sz="1200" i="1">
                <a:solidFill>
                  <a:srgbClr val="353740"/>
                </a:solidFill>
              </a:rPr>
              <a:t>Published July 2009, anonymously, as a Facebook post.</a:t>
            </a:r>
            <a:endParaRPr lang="en-GB" sz="1200" i="1"/>
          </a:p>
        </p:txBody>
      </p:sp>
      <p:sp>
        <p:nvSpPr>
          <p:cNvPr id="12" name="TextBox 11">
            <a:extLst>
              <a:ext uri="{FF2B5EF4-FFF2-40B4-BE49-F238E27FC236}">
                <a16:creationId xmlns:a16="http://schemas.microsoft.com/office/drawing/2014/main" id="{A8C4828E-FFDB-F6E6-5FD2-6C2ABC1B18C9}"/>
              </a:ext>
            </a:extLst>
          </p:cNvPr>
          <p:cNvSpPr txBox="1"/>
          <p:nvPr/>
        </p:nvSpPr>
        <p:spPr>
          <a:xfrm>
            <a:off x="4386650" y="2074328"/>
            <a:ext cx="4448436" cy="4059619"/>
          </a:xfrm>
          <a:prstGeom prst="rect">
            <a:avLst/>
          </a:prstGeom>
        </p:spPr>
        <p:style>
          <a:lnRef idx="2">
            <a:schemeClr val="dk1"/>
          </a:lnRef>
          <a:fillRef idx="1">
            <a:schemeClr val="lt1"/>
          </a:fillRef>
          <a:effectRef idx="0">
            <a:schemeClr val="dk1"/>
          </a:effectRef>
          <a:fontRef idx="minor">
            <a:schemeClr val="dk1"/>
          </a:fontRef>
        </p:style>
        <p:txBody>
          <a:bodyPr wrap="square">
            <a:noAutofit/>
          </a:bodyPr>
          <a:lstStyle/>
          <a:p>
            <a:r>
              <a:rPr lang="en-GB" sz="1200" b="1" i="1">
                <a:solidFill>
                  <a:schemeClr val="tx1"/>
                </a:solidFill>
                <a:effectLst/>
              </a:rPr>
              <a:t>Becoming a Plumber: A Promising Career Choice in the UK</a:t>
            </a:r>
          </a:p>
          <a:p>
            <a:endParaRPr lang="en-GB" sz="1200" b="0" i="0">
              <a:solidFill>
                <a:schemeClr val="tx1"/>
              </a:solidFill>
              <a:effectLst/>
            </a:endParaRPr>
          </a:p>
          <a:p>
            <a:r>
              <a:rPr lang="en-GB" sz="1200" b="0" i="0">
                <a:solidFill>
                  <a:schemeClr val="tx1"/>
                </a:solidFill>
                <a:effectLst/>
              </a:rPr>
              <a:t>Plumbing in the UK offers a promising career path with increasing job opportunities. The industry provides stability and job security due to the essential nature of plumbing services. </a:t>
            </a:r>
          </a:p>
          <a:p>
            <a:endParaRPr lang="en-GB" sz="1200">
              <a:solidFill>
                <a:schemeClr val="tx1"/>
              </a:solidFill>
            </a:endParaRPr>
          </a:p>
          <a:p>
            <a:r>
              <a:rPr lang="en-GB" sz="1200" b="0" i="0">
                <a:solidFill>
                  <a:schemeClr val="tx1"/>
                </a:solidFill>
                <a:effectLst/>
              </a:rPr>
              <a:t>Plumbers can expect competitive compensation, with average salaries ranging from £15,000 to £40,000 per year. The diverse work environments, including residential, commercial, and construction sites, offer varied experiences. Pursuing additional training and certifications can lead to professional growth and higher-level positions. </a:t>
            </a:r>
          </a:p>
          <a:p>
            <a:endParaRPr lang="en-GB" sz="1200">
              <a:solidFill>
                <a:schemeClr val="tx1"/>
              </a:solidFill>
            </a:endParaRPr>
          </a:p>
          <a:p>
            <a:r>
              <a:rPr lang="en-GB" sz="1200" b="0" i="0">
                <a:solidFill>
                  <a:schemeClr val="tx1"/>
                </a:solidFill>
                <a:effectLst/>
              </a:rPr>
              <a:t>With growing demand, competitive pay, and opportunities for advancement, plumbing presents a rewarding career choice in the UK.</a:t>
            </a:r>
          </a:p>
          <a:p>
            <a:endParaRPr lang="en-GB" sz="1200" b="0" i="0">
              <a:solidFill>
                <a:srgbClr val="353740"/>
              </a:solidFill>
              <a:effectLst/>
            </a:endParaRPr>
          </a:p>
          <a:p>
            <a:r>
              <a:rPr lang="en-GB" sz="1200" b="0" i="0">
                <a:solidFill>
                  <a:srgbClr val="353740"/>
                </a:solidFill>
                <a:effectLst/>
              </a:rPr>
              <a:t>(References: 1.</a:t>
            </a:r>
            <a:r>
              <a:rPr lang="en-GB" sz="1200">
                <a:hlinkClick r:id="rId2"/>
              </a:rPr>
              <a:t> Plumber | Explore careers | National Careers Service</a:t>
            </a:r>
            <a:r>
              <a:rPr lang="en-GB" sz="1200"/>
              <a:t> 2. </a:t>
            </a:r>
            <a:r>
              <a:rPr lang="en-GB" sz="1200">
                <a:hlinkClick r:id="rId3"/>
              </a:rPr>
              <a:t>How To Become a Plumber in 6 Steps (With Salary Info) | Indeed.com UK</a:t>
            </a:r>
            <a:r>
              <a:rPr lang="en-GB" sz="1200"/>
              <a:t> </a:t>
            </a:r>
            <a:br>
              <a:rPr lang="en-GB" sz="1200"/>
            </a:br>
            <a:r>
              <a:rPr lang="en-GB" sz="1200" i="1">
                <a:solidFill>
                  <a:srgbClr val="353740"/>
                </a:solidFill>
              </a:rPr>
              <a:t>Published October 2022 in an information leaflet at a local college.</a:t>
            </a:r>
            <a:endParaRPr lang="en-GB" sz="1200" i="1"/>
          </a:p>
        </p:txBody>
      </p:sp>
      <p:sp>
        <p:nvSpPr>
          <p:cNvPr id="13" name="Title 1">
            <a:extLst>
              <a:ext uri="{FF2B5EF4-FFF2-40B4-BE49-F238E27FC236}">
                <a16:creationId xmlns:a16="http://schemas.microsoft.com/office/drawing/2014/main" id="{2B532081-0BA2-6C77-3CBF-546DB11C46F9}"/>
              </a:ext>
            </a:extLst>
          </p:cNvPr>
          <p:cNvSpPr txBox="1">
            <a:spLocks/>
          </p:cNvSpPr>
          <p:nvPr/>
        </p:nvSpPr>
        <p:spPr>
          <a:xfrm>
            <a:off x="361762" y="1201343"/>
            <a:ext cx="8433320" cy="544864"/>
          </a:xfrm>
          <a:prstGeom prst="rect">
            <a:avLst/>
          </a:prstGeom>
          <a:solidFill>
            <a:srgbClr val="C2D62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i="1" dirty="0">
                <a:latin typeface="+mn-lt"/>
              </a:rPr>
              <a:t>Let’s evaluate these two sources:</a:t>
            </a:r>
            <a:endParaRPr lang="en-US" sz="3200" b="1" i="1" dirty="0">
              <a:latin typeface="+mn-lt"/>
              <a:ea typeface="Calibri"/>
              <a:cs typeface="Calibri"/>
            </a:endParaRPr>
          </a:p>
        </p:txBody>
      </p:sp>
      <p:sp>
        <p:nvSpPr>
          <p:cNvPr id="14" name="TextBox 13">
            <a:extLst>
              <a:ext uri="{FF2B5EF4-FFF2-40B4-BE49-F238E27FC236}">
                <a16:creationId xmlns:a16="http://schemas.microsoft.com/office/drawing/2014/main" id="{FAE3914D-FF9D-6639-6D94-A649AAC7F43E}"/>
              </a:ext>
            </a:extLst>
          </p:cNvPr>
          <p:cNvSpPr txBox="1"/>
          <p:nvPr/>
        </p:nvSpPr>
        <p:spPr>
          <a:xfrm>
            <a:off x="573861" y="1770921"/>
            <a:ext cx="2478258" cy="338554"/>
          </a:xfrm>
          <a:prstGeom prst="rect">
            <a:avLst/>
          </a:prstGeom>
          <a:noFill/>
        </p:spPr>
        <p:txBody>
          <a:bodyPr wrap="square" rtlCol="0">
            <a:spAutoFit/>
          </a:bodyPr>
          <a:lstStyle/>
          <a:p>
            <a:r>
              <a:rPr lang="en-GB" sz="1600" b="1" i="1"/>
              <a:t>Source 1</a:t>
            </a:r>
          </a:p>
        </p:txBody>
      </p:sp>
      <p:sp>
        <p:nvSpPr>
          <p:cNvPr id="15" name="TextBox 14">
            <a:extLst>
              <a:ext uri="{FF2B5EF4-FFF2-40B4-BE49-F238E27FC236}">
                <a16:creationId xmlns:a16="http://schemas.microsoft.com/office/drawing/2014/main" id="{F2414F77-4EBB-36EB-846E-2373C7DD335A}"/>
              </a:ext>
            </a:extLst>
          </p:cNvPr>
          <p:cNvSpPr txBox="1"/>
          <p:nvPr/>
        </p:nvSpPr>
        <p:spPr>
          <a:xfrm>
            <a:off x="4700354" y="1739385"/>
            <a:ext cx="2478258" cy="338554"/>
          </a:xfrm>
          <a:prstGeom prst="rect">
            <a:avLst/>
          </a:prstGeom>
          <a:noFill/>
        </p:spPr>
        <p:txBody>
          <a:bodyPr wrap="square" rtlCol="0">
            <a:spAutoFit/>
          </a:bodyPr>
          <a:lstStyle/>
          <a:p>
            <a:r>
              <a:rPr lang="en-GB" sz="1600" b="1" i="1"/>
              <a:t>Source 2</a:t>
            </a:r>
          </a:p>
        </p:txBody>
      </p:sp>
      <p:pic>
        <p:nvPicPr>
          <p:cNvPr id="2" name="Picture 1">
            <a:extLst>
              <a:ext uri="{FF2B5EF4-FFF2-40B4-BE49-F238E27FC236}">
                <a16:creationId xmlns:a16="http://schemas.microsoft.com/office/drawing/2014/main" id="{745FFF7E-6041-7E44-4D3A-9B6D104F73A1}"/>
              </a:ext>
            </a:extLst>
          </p:cNvPr>
          <p:cNvPicPr>
            <a:picLocks noChangeAspect="1"/>
          </p:cNvPicPr>
          <p:nvPr/>
        </p:nvPicPr>
        <p:blipFill>
          <a:blip r:embed="rId4"/>
          <a:stretch>
            <a:fillRect/>
          </a:stretch>
        </p:blipFill>
        <p:spPr>
          <a:xfrm>
            <a:off x="8554749" y="6180427"/>
            <a:ext cx="485775" cy="523875"/>
          </a:xfrm>
          <a:prstGeom prst="rect">
            <a:avLst/>
          </a:prstGeom>
        </p:spPr>
      </p:pic>
      <p:sp>
        <p:nvSpPr>
          <p:cNvPr id="6" name="Footer Placeholder 3">
            <a:extLst>
              <a:ext uri="{FF2B5EF4-FFF2-40B4-BE49-F238E27FC236}">
                <a16:creationId xmlns:a16="http://schemas.microsoft.com/office/drawing/2014/main" id="{B5FA7753-BA1C-9403-5652-9AB0BBD56E02}"/>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17325984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CBE7CB1-09EC-3EF7-0AA7-ABBA7B0FAFC0}"/>
              </a:ext>
            </a:extLst>
          </p:cNvPr>
          <p:cNvSpPr>
            <a:spLocks noGrp="1"/>
          </p:cNvSpPr>
          <p:nvPr>
            <p:ph type="dt" sz="half" idx="10"/>
          </p:nvPr>
        </p:nvSpPr>
        <p:spPr/>
        <p:txBody>
          <a:bodyPr/>
          <a:lstStyle/>
          <a:p>
            <a:fld id="{EBB54141-CE0A-45A8-8A2E-FEDF58FF53BF}" type="datetime1">
              <a:rPr lang="en-GB" smtClean="0"/>
              <a:t>02/03/2026</a:t>
            </a:fld>
            <a:endParaRPr lang="en-GB"/>
          </a:p>
        </p:txBody>
      </p:sp>
      <p:sp>
        <p:nvSpPr>
          <p:cNvPr id="5" name="Slide Number Placeholder 4">
            <a:extLst>
              <a:ext uri="{FF2B5EF4-FFF2-40B4-BE49-F238E27FC236}">
                <a16:creationId xmlns:a16="http://schemas.microsoft.com/office/drawing/2014/main" id="{BCE3CBB3-7D10-2EB3-F3A9-49B17FF8077C}"/>
              </a:ext>
            </a:extLst>
          </p:cNvPr>
          <p:cNvSpPr>
            <a:spLocks noGrp="1"/>
          </p:cNvSpPr>
          <p:nvPr>
            <p:ph type="sldNum" sz="quarter" idx="12"/>
          </p:nvPr>
        </p:nvSpPr>
        <p:spPr/>
        <p:txBody>
          <a:bodyPr/>
          <a:lstStyle/>
          <a:p>
            <a:fld id="{EFC07C4F-4DD7-4452-9CBE-7B4BC77324C7}" type="slidenum">
              <a:rPr lang="en-GB" smtClean="0"/>
              <a:t>21</a:t>
            </a:fld>
            <a:endParaRPr lang="en-GB"/>
          </a:p>
        </p:txBody>
      </p:sp>
      <p:sp>
        <p:nvSpPr>
          <p:cNvPr id="9" name="TextBox 8">
            <a:extLst>
              <a:ext uri="{FF2B5EF4-FFF2-40B4-BE49-F238E27FC236}">
                <a16:creationId xmlns:a16="http://schemas.microsoft.com/office/drawing/2014/main" id="{BBF725F6-DA2F-BED9-A89D-6AF8BF2BFC56}"/>
              </a:ext>
            </a:extLst>
          </p:cNvPr>
          <p:cNvSpPr txBox="1"/>
          <p:nvPr/>
        </p:nvSpPr>
        <p:spPr>
          <a:xfrm>
            <a:off x="573861" y="2086686"/>
            <a:ext cx="3675797" cy="4047262"/>
          </a:xfrm>
          <a:prstGeom prst="rect">
            <a:avLst/>
          </a:prstGeom>
        </p:spPr>
        <p:style>
          <a:lnRef idx="2">
            <a:schemeClr val="dk1"/>
          </a:lnRef>
          <a:fillRef idx="1">
            <a:schemeClr val="lt1"/>
          </a:fillRef>
          <a:effectRef idx="0">
            <a:schemeClr val="dk1"/>
          </a:effectRef>
          <a:fontRef idx="minor">
            <a:schemeClr val="dk1"/>
          </a:fontRef>
        </p:style>
        <p:txBody>
          <a:bodyPr wrap="square">
            <a:noAutofit/>
          </a:bodyPr>
          <a:lstStyle/>
          <a:p>
            <a:r>
              <a:rPr lang="en-GB" sz="1200" b="0" i="0">
                <a:solidFill>
                  <a:srgbClr val="353740"/>
                </a:solidFill>
                <a:effectLst/>
              </a:rPr>
              <a:t>Becoming a plumber: A Disastrous Choice for Your Future</a:t>
            </a:r>
          </a:p>
          <a:p>
            <a:endParaRPr lang="en-GB" sz="1200" b="0" i="0">
              <a:solidFill>
                <a:srgbClr val="353740"/>
              </a:solidFill>
              <a:effectLst/>
            </a:endParaRPr>
          </a:p>
          <a:p>
            <a:r>
              <a:rPr lang="en-GB" sz="1200" b="0" i="0">
                <a:solidFill>
                  <a:srgbClr val="353740"/>
                </a:solidFill>
                <a:effectLst/>
              </a:rPr>
              <a:t>Considering a career as a plumber? Think again!</a:t>
            </a:r>
          </a:p>
          <a:p>
            <a:r>
              <a:rPr lang="en-GB" sz="1200" b="0" i="0">
                <a:solidFill>
                  <a:srgbClr val="353740"/>
                </a:solidFill>
                <a:effectLst/>
              </a:rPr>
              <a:t>Plumbing is </a:t>
            </a:r>
            <a:r>
              <a:rPr lang="en-GB" sz="1200" b="0" i="0">
                <a:solidFill>
                  <a:srgbClr val="353740"/>
                </a:solidFill>
                <a:effectLst/>
                <a:highlight>
                  <a:srgbClr val="00FFFF"/>
                </a:highlight>
              </a:rPr>
              <a:t>a dreadful path to choose, filled with misery and regret. </a:t>
            </a:r>
            <a:r>
              <a:rPr lang="en-GB" sz="1200" b="0" i="0" err="1">
                <a:solidFill>
                  <a:srgbClr val="353740"/>
                </a:solidFill>
                <a:effectLst/>
                <a:highlight>
                  <a:srgbClr val="F58B1D"/>
                </a:highlight>
              </a:rPr>
              <a:t>Youll</a:t>
            </a:r>
            <a:r>
              <a:rPr lang="en-GB" sz="1200" b="0" i="0">
                <a:solidFill>
                  <a:srgbClr val="353740"/>
                </a:solidFill>
                <a:effectLst/>
                <a:highlight>
                  <a:srgbClr val="F58B1D"/>
                </a:highlight>
              </a:rPr>
              <a:t> </a:t>
            </a:r>
            <a:r>
              <a:rPr lang="en-GB" sz="1200" b="0" i="0">
                <a:solidFill>
                  <a:srgbClr val="353740"/>
                </a:solidFill>
                <a:effectLst/>
              </a:rPr>
              <a:t>find yourself drowning in dirty water, surrounded by never-ending leaks and clogged pipes. Not to mention the </a:t>
            </a:r>
            <a:r>
              <a:rPr lang="en-GB" sz="1200" b="0" i="0">
                <a:solidFill>
                  <a:srgbClr val="353740"/>
                </a:solidFill>
                <a:effectLst/>
                <a:highlight>
                  <a:srgbClr val="FFFF00"/>
                </a:highlight>
              </a:rPr>
              <a:t>terrible pay, which barely covers the outrageous costs of training and certification</a:t>
            </a:r>
            <a:r>
              <a:rPr lang="en-GB" sz="1200" b="0" i="0">
                <a:solidFill>
                  <a:srgbClr val="353740"/>
                </a:solidFill>
                <a:effectLst/>
              </a:rPr>
              <a:t>. </a:t>
            </a:r>
          </a:p>
          <a:p>
            <a:endParaRPr lang="en-GB" sz="1200" b="0" i="0">
              <a:solidFill>
                <a:srgbClr val="353740"/>
              </a:solidFill>
              <a:effectLst/>
            </a:endParaRPr>
          </a:p>
          <a:p>
            <a:r>
              <a:rPr lang="en-GB" sz="1200" b="0" i="0">
                <a:solidFill>
                  <a:srgbClr val="353740"/>
                </a:solidFill>
                <a:effectLst/>
              </a:rPr>
              <a:t>Plumbers are despised by society, and their skills are becoming obsolete due to </a:t>
            </a:r>
            <a:r>
              <a:rPr lang="en-GB" sz="1200" b="0" i="0" err="1">
                <a:solidFill>
                  <a:srgbClr val="353740"/>
                </a:solidFill>
                <a:effectLst/>
                <a:highlight>
                  <a:srgbClr val="F58B1D"/>
                </a:highlight>
              </a:rPr>
              <a:t>revolushionary</a:t>
            </a:r>
            <a:r>
              <a:rPr lang="en-GB" sz="1200" b="0" i="0">
                <a:solidFill>
                  <a:srgbClr val="353740"/>
                </a:solidFill>
                <a:effectLst/>
              </a:rPr>
              <a:t> technologies. Say goodbye to job security and hello to a lifetime of backbreaking labour. </a:t>
            </a:r>
          </a:p>
          <a:p>
            <a:endParaRPr lang="en-GB" sz="1200" b="0" i="0">
              <a:solidFill>
                <a:srgbClr val="353740"/>
              </a:solidFill>
              <a:effectLst/>
            </a:endParaRPr>
          </a:p>
          <a:p>
            <a:r>
              <a:rPr lang="en-GB" sz="1200" b="0" i="0">
                <a:solidFill>
                  <a:srgbClr val="353740"/>
                </a:solidFill>
                <a:effectLst/>
              </a:rPr>
              <a:t>Don't be fooled by any </a:t>
            </a:r>
            <a:r>
              <a:rPr lang="en-GB" sz="1200" b="0" i="0">
                <a:solidFill>
                  <a:srgbClr val="353740"/>
                </a:solidFill>
                <a:effectLst/>
                <a:highlight>
                  <a:srgbClr val="FFFF00"/>
                </a:highlight>
              </a:rPr>
              <a:t>misleading claims </a:t>
            </a:r>
            <a:r>
              <a:rPr lang="en-GB" sz="1200" b="0" i="0">
                <a:solidFill>
                  <a:srgbClr val="353740"/>
                </a:solidFill>
                <a:effectLst/>
              </a:rPr>
              <a:t>of job opportunities or career growth. Save yourself the agony and choose any other profession.</a:t>
            </a:r>
          </a:p>
          <a:p>
            <a:endParaRPr lang="en-GB" sz="1200" b="0" i="0">
              <a:solidFill>
                <a:srgbClr val="353740"/>
              </a:solidFill>
              <a:effectLst/>
            </a:endParaRPr>
          </a:p>
          <a:p>
            <a:r>
              <a:rPr lang="en-GB" sz="1200" b="0" i="0">
                <a:solidFill>
                  <a:srgbClr val="353740"/>
                </a:solidFill>
                <a:effectLst/>
              </a:rPr>
              <a:t>Published </a:t>
            </a:r>
            <a:r>
              <a:rPr lang="en-GB" sz="1200" b="0" i="0">
                <a:solidFill>
                  <a:srgbClr val="353740"/>
                </a:solidFill>
                <a:effectLst/>
                <a:highlight>
                  <a:srgbClr val="00FF00"/>
                </a:highlight>
              </a:rPr>
              <a:t>July 2009</a:t>
            </a:r>
            <a:r>
              <a:rPr lang="en-GB" sz="1200" b="0" i="0">
                <a:solidFill>
                  <a:srgbClr val="353740"/>
                </a:solidFill>
                <a:effectLst/>
              </a:rPr>
              <a:t>, </a:t>
            </a:r>
            <a:r>
              <a:rPr lang="en-GB" sz="1200" b="0" i="0">
                <a:solidFill>
                  <a:srgbClr val="353740"/>
                </a:solidFill>
                <a:effectLst/>
                <a:highlight>
                  <a:srgbClr val="FF00FF"/>
                </a:highlight>
              </a:rPr>
              <a:t>anonymously,</a:t>
            </a:r>
            <a:r>
              <a:rPr lang="en-GB" sz="1200" b="0" i="0">
                <a:solidFill>
                  <a:srgbClr val="353740"/>
                </a:solidFill>
                <a:effectLst/>
              </a:rPr>
              <a:t> as a </a:t>
            </a:r>
            <a:r>
              <a:rPr lang="en-GB" sz="1200" b="0" i="0">
                <a:solidFill>
                  <a:srgbClr val="353740"/>
                </a:solidFill>
                <a:effectLst/>
                <a:highlight>
                  <a:srgbClr val="FBCD9F"/>
                </a:highlight>
              </a:rPr>
              <a:t>Facebook post</a:t>
            </a:r>
            <a:r>
              <a:rPr lang="en-GB" sz="1200" b="0" i="0">
                <a:solidFill>
                  <a:srgbClr val="353740"/>
                </a:solidFill>
                <a:effectLst/>
              </a:rPr>
              <a:t>.</a:t>
            </a:r>
          </a:p>
        </p:txBody>
      </p:sp>
      <p:sp>
        <p:nvSpPr>
          <p:cNvPr id="13" name="Title 1">
            <a:extLst>
              <a:ext uri="{FF2B5EF4-FFF2-40B4-BE49-F238E27FC236}">
                <a16:creationId xmlns:a16="http://schemas.microsoft.com/office/drawing/2014/main" id="{2B532081-0BA2-6C77-3CBF-546DB11C46F9}"/>
              </a:ext>
            </a:extLst>
          </p:cNvPr>
          <p:cNvSpPr txBox="1">
            <a:spLocks/>
          </p:cNvSpPr>
          <p:nvPr/>
        </p:nvSpPr>
        <p:spPr>
          <a:xfrm>
            <a:off x="361762" y="1201343"/>
            <a:ext cx="8433320" cy="544864"/>
          </a:xfrm>
          <a:prstGeom prst="rect">
            <a:avLst/>
          </a:prstGeom>
          <a:solidFill>
            <a:srgbClr val="C2D62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i="1" dirty="0">
                <a:latin typeface="+mn-lt"/>
              </a:rPr>
              <a:t>Let’s evaluate these two sources:</a:t>
            </a:r>
            <a:endParaRPr lang="en-US" sz="3200" b="1" i="1" dirty="0">
              <a:latin typeface="+mn-lt"/>
              <a:ea typeface="Calibri"/>
              <a:cs typeface="Calibri"/>
            </a:endParaRPr>
          </a:p>
        </p:txBody>
      </p:sp>
      <p:sp>
        <p:nvSpPr>
          <p:cNvPr id="14" name="TextBox 13">
            <a:extLst>
              <a:ext uri="{FF2B5EF4-FFF2-40B4-BE49-F238E27FC236}">
                <a16:creationId xmlns:a16="http://schemas.microsoft.com/office/drawing/2014/main" id="{FAE3914D-FF9D-6639-6D94-A649AAC7F43E}"/>
              </a:ext>
            </a:extLst>
          </p:cNvPr>
          <p:cNvSpPr txBox="1"/>
          <p:nvPr/>
        </p:nvSpPr>
        <p:spPr>
          <a:xfrm>
            <a:off x="573861" y="1770921"/>
            <a:ext cx="2478258" cy="338554"/>
          </a:xfrm>
          <a:prstGeom prst="rect">
            <a:avLst/>
          </a:prstGeom>
          <a:noFill/>
        </p:spPr>
        <p:txBody>
          <a:bodyPr wrap="square" rtlCol="0">
            <a:spAutoFit/>
          </a:bodyPr>
          <a:lstStyle/>
          <a:p>
            <a:r>
              <a:rPr lang="en-GB" sz="1600" b="1" i="1"/>
              <a:t>Source 1</a:t>
            </a:r>
          </a:p>
        </p:txBody>
      </p:sp>
      <p:sp>
        <p:nvSpPr>
          <p:cNvPr id="2" name="TextBox 1">
            <a:extLst>
              <a:ext uri="{FF2B5EF4-FFF2-40B4-BE49-F238E27FC236}">
                <a16:creationId xmlns:a16="http://schemas.microsoft.com/office/drawing/2014/main" id="{B230ECBD-F258-3900-B1BF-0B8CBF83669C}"/>
              </a:ext>
            </a:extLst>
          </p:cNvPr>
          <p:cNvSpPr txBox="1"/>
          <p:nvPr/>
        </p:nvSpPr>
        <p:spPr>
          <a:xfrm>
            <a:off x="4621425" y="4889445"/>
            <a:ext cx="4087158" cy="1169551"/>
          </a:xfrm>
          <a:prstGeom prst="rect">
            <a:avLst/>
          </a:prstGeom>
          <a:noFill/>
        </p:spPr>
        <p:txBody>
          <a:bodyPr wrap="square" rtlCol="0">
            <a:spAutoFit/>
          </a:bodyPr>
          <a:lstStyle/>
          <a:p>
            <a:r>
              <a:rPr lang="en-GB" sz="1400">
                <a:highlight>
                  <a:srgbClr val="00FF00"/>
                </a:highlight>
              </a:rPr>
              <a:t>Written over 10 years ago; possibly outdated information. </a:t>
            </a:r>
            <a:r>
              <a:rPr lang="en-GB" sz="1400">
                <a:highlight>
                  <a:srgbClr val="FF00FF"/>
                </a:highlight>
              </a:rPr>
              <a:t>Unknown author, no credentials or expertise that we know of. </a:t>
            </a:r>
            <a:r>
              <a:rPr lang="en-GB" sz="1400">
                <a:highlight>
                  <a:srgbClr val="FBCD9F"/>
                </a:highlight>
              </a:rPr>
              <a:t>The purpose of the text is unknown – could be to entertain, to persuade, or even be satire.</a:t>
            </a:r>
          </a:p>
        </p:txBody>
      </p:sp>
      <p:sp>
        <p:nvSpPr>
          <p:cNvPr id="6" name="TextBox 5">
            <a:extLst>
              <a:ext uri="{FF2B5EF4-FFF2-40B4-BE49-F238E27FC236}">
                <a16:creationId xmlns:a16="http://schemas.microsoft.com/office/drawing/2014/main" id="{B02091EF-5412-2AC3-B8FA-51818B62EB9B}"/>
              </a:ext>
            </a:extLst>
          </p:cNvPr>
          <p:cNvSpPr txBox="1"/>
          <p:nvPr/>
        </p:nvSpPr>
        <p:spPr>
          <a:xfrm>
            <a:off x="4621425" y="4204946"/>
            <a:ext cx="4087158" cy="307777"/>
          </a:xfrm>
          <a:prstGeom prst="rect">
            <a:avLst/>
          </a:prstGeom>
          <a:noFill/>
        </p:spPr>
        <p:txBody>
          <a:bodyPr wrap="square" rtlCol="0">
            <a:spAutoFit/>
          </a:bodyPr>
          <a:lstStyle/>
          <a:p>
            <a:r>
              <a:rPr lang="en-GB" sz="1400">
                <a:highlight>
                  <a:srgbClr val="FFFF00"/>
                </a:highlight>
              </a:rPr>
              <a:t>Inaccurate information – this is not true at all. </a:t>
            </a:r>
          </a:p>
        </p:txBody>
      </p:sp>
      <p:cxnSp>
        <p:nvCxnSpPr>
          <p:cNvPr id="8" name="Straight Arrow Connector 7">
            <a:extLst>
              <a:ext uri="{FF2B5EF4-FFF2-40B4-BE49-F238E27FC236}">
                <a16:creationId xmlns:a16="http://schemas.microsoft.com/office/drawing/2014/main" id="{256D892F-7651-4B5C-6CF1-14EA23320D32}"/>
              </a:ext>
            </a:extLst>
          </p:cNvPr>
          <p:cNvCxnSpPr>
            <a:cxnSpLocks/>
            <a:stCxn id="6" idx="1"/>
          </p:cNvCxnSpPr>
          <p:nvPr/>
        </p:nvCxnSpPr>
        <p:spPr>
          <a:xfrm flipH="1" flipV="1">
            <a:off x="3636085" y="3671466"/>
            <a:ext cx="985340" cy="68736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F1A5B771-7212-1B63-CF69-94FD83825394}"/>
              </a:ext>
            </a:extLst>
          </p:cNvPr>
          <p:cNvCxnSpPr>
            <a:cxnSpLocks/>
          </p:cNvCxnSpPr>
          <p:nvPr/>
        </p:nvCxnSpPr>
        <p:spPr>
          <a:xfrm flipH="1">
            <a:off x="4109421" y="5656657"/>
            <a:ext cx="469001"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9B07BDDF-C94B-C1D8-B2D7-F7224FD3474B}"/>
              </a:ext>
            </a:extLst>
          </p:cNvPr>
          <p:cNvSpPr txBox="1"/>
          <p:nvPr/>
        </p:nvSpPr>
        <p:spPr>
          <a:xfrm>
            <a:off x="4894344" y="2561486"/>
            <a:ext cx="4087158" cy="307777"/>
          </a:xfrm>
          <a:prstGeom prst="rect">
            <a:avLst/>
          </a:prstGeom>
          <a:noFill/>
        </p:spPr>
        <p:txBody>
          <a:bodyPr wrap="square" rtlCol="0">
            <a:spAutoFit/>
          </a:bodyPr>
          <a:lstStyle/>
          <a:p>
            <a:r>
              <a:rPr lang="en-GB" sz="1400">
                <a:highlight>
                  <a:srgbClr val="00FFFF"/>
                </a:highlight>
              </a:rPr>
              <a:t>Writer seems to have negative bias against plumbing.</a:t>
            </a:r>
          </a:p>
        </p:txBody>
      </p:sp>
      <p:cxnSp>
        <p:nvCxnSpPr>
          <p:cNvPr id="18" name="Straight Arrow Connector 17">
            <a:extLst>
              <a:ext uri="{FF2B5EF4-FFF2-40B4-BE49-F238E27FC236}">
                <a16:creationId xmlns:a16="http://schemas.microsoft.com/office/drawing/2014/main" id="{31838B53-8401-FAA9-6F52-A89AB6370045}"/>
              </a:ext>
            </a:extLst>
          </p:cNvPr>
          <p:cNvCxnSpPr>
            <a:cxnSpLocks/>
            <a:stCxn id="16" idx="1"/>
          </p:cNvCxnSpPr>
          <p:nvPr/>
        </p:nvCxnSpPr>
        <p:spPr>
          <a:xfrm flipH="1">
            <a:off x="4270732" y="2715375"/>
            <a:ext cx="623612" cy="16148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9" name="TextBox 18">
            <a:extLst>
              <a:ext uri="{FF2B5EF4-FFF2-40B4-BE49-F238E27FC236}">
                <a16:creationId xmlns:a16="http://schemas.microsoft.com/office/drawing/2014/main" id="{E38CEF6C-1FFD-619A-89CD-7FF65AF71E78}"/>
              </a:ext>
            </a:extLst>
          </p:cNvPr>
          <p:cNvSpPr txBox="1"/>
          <p:nvPr/>
        </p:nvSpPr>
        <p:spPr>
          <a:xfrm>
            <a:off x="4578422" y="3261179"/>
            <a:ext cx="4087158" cy="523220"/>
          </a:xfrm>
          <a:prstGeom prst="rect">
            <a:avLst/>
          </a:prstGeom>
          <a:noFill/>
        </p:spPr>
        <p:txBody>
          <a:bodyPr wrap="square" rtlCol="0">
            <a:spAutoFit/>
          </a:bodyPr>
          <a:lstStyle/>
          <a:p>
            <a:r>
              <a:rPr lang="en-GB" sz="1400">
                <a:highlight>
                  <a:srgbClr val="F58B1D"/>
                </a:highlight>
              </a:rPr>
              <a:t>There are misspellings and missing punctuation, suggesting this isn’t a professional piece of writing. </a:t>
            </a:r>
          </a:p>
        </p:txBody>
      </p:sp>
      <p:cxnSp>
        <p:nvCxnSpPr>
          <p:cNvPr id="21" name="Straight Arrow Connector 20">
            <a:extLst>
              <a:ext uri="{FF2B5EF4-FFF2-40B4-BE49-F238E27FC236}">
                <a16:creationId xmlns:a16="http://schemas.microsoft.com/office/drawing/2014/main" id="{FE65E443-9167-1EC0-2D4A-E85234E8A442}"/>
              </a:ext>
            </a:extLst>
          </p:cNvPr>
          <p:cNvCxnSpPr>
            <a:cxnSpLocks/>
            <a:stCxn id="19" idx="1"/>
          </p:cNvCxnSpPr>
          <p:nvPr/>
        </p:nvCxnSpPr>
        <p:spPr>
          <a:xfrm flipH="1" flipV="1">
            <a:off x="1915297" y="3108960"/>
            <a:ext cx="2663125" cy="41382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34E441CA-62D2-42A7-C051-F46844DAE29D}"/>
              </a:ext>
            </a:extLst>
          </p:cNvPr>
          <p:cNvCxnSpPr>
            <a:cxnSpLocks/>
          </p:cNvCxnSpPr>
          <p:nvPr/>
        </p:nvCxnSpPr>
        <p:spPr>
          <a:xfrm flipH="1">
            <a:off x="3052119" y="3535496"/>
            <a:ext cx="1511059" cy="56172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B55E451F-5BEC-0457-84A6-D7D10C5F413B}"/>
              </a:ext>
            </a:extLst>
          </p:cNvPr>
          <p:cNvCxnSpPr>
            <a:cxnSpLocks/>
            <a:stCxn id="6" idx="1"/>
          </p:cNvCxnSpPr>
          <p:nvPr/>
        </p:nvCxnSpPr>
        <p:spPr>
          <a:xfrm flipH="1">
            <a:off x="3227294" y="4358835"/>
            <a:ext cx="1394131" cy="54387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7" name="Picture 6">
            <a:extLst>
              <a:ext uri="{FF2B5EF4-FFF2-40B4-BE49-F238E27FC236}">
                <a16:creationId xmlns:a16="http://schemas.microsoft.com/office/drawing/2014/main" id="{153A9FFF-C5F2-AC3B-E930-3F4DDA160D04}"/>
              </a:ext>
            </a:extLst>
          </p:cNvPr>
          <p:cNvPicPr>
            <a:picLocks noChangeAspect="1"/>
          </p:cNvPicPr>
          <p:nvPr/>
        </p:nvPicPr>
        <p:blipFill>
          <a:blip r:embed="rId3"/>
          <a:stretch>
            <a:fillRect/>
          </a:stretch>
        </p:blipFill>
        <p:spPr>
          <a:xfrm>
            <a:off x="8554749" y="6180427"/>
            <a:ext cx="485775" cy="523875"/>
          </a:xfrm>
          <a:prstGeom prst="rect">
            <a:avLst/>
          </a:prstGeom>
        </p:spPr>
      </p:pic>
      <p:sp>
        <p:nvSpPr>
          <p:cNvPr id="11" name="Footer Placeholder 3">
            <a:extLst>
              <a:ext uri="{FF2B5EF4-FFF2-40B4-BE49-F238E27FC236}">
                <a16:creationId xmlns:a16="http://schemas.microsoft.com/office/drawing/2014/main" id="{86F971FD-7575-2401-9A71-043B7DA1FCA0}"/>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8963882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E1DCE57-C8A2-6A62-23EE-B298E3419C58}"/>
              </a:ext>
            </a:extLst>
          </p:cNvPr>
          <p:cNvSpPr txBox="1"/>
          <p:nvPr/>
        </p:nvSpPr>
        <p:spPr>
          <a:xfrm>
            <a:off x="361762" y="2175800"/>
            <a:ext cx="4952130" cy="341632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GB" sz="1200" b="1" i="1">
                <a:solidFill>
                  <a:schemeClr val="tx1"/>
                </a:solidFill>
                <a:effectLst/>
              </a:rPr>
              <a:t>Becoming a Plumber: A Promising Career Choice in the UK</a:t>
            </a:r>
          </a:p>
          <a:p>
            <a:endParaRPr lang="en-GB" sz="1200" b="0" i="0">
              <a:solidFill>
                <a:schemeClr val="tx1"/>
              </a:solidFill>
              <a:effectLst/>
            </a:endParaRPr>
          </a:p>
          <a:p>
            <a:r>
              <a:rPr lang="en-GB" sz="1200" b="0" i="0">
                <a:solidFill>
                  <a:schemeClr val="tx1"/>
                </a:solidFill>
                <a:effectLst/>
              </a:rPr>
              <a:t>Plumbing in the UK offers a promising career path with increasing job opportunities. </a:t>
            </a:r>
            <a:r>
              <a:rPr lang="en-GB" sz="1200" b="0" i="0">
                <a:solidFill>
                  <a:schemeClr val="tx1"/>
                </a:solidFill>
                <a:effectLst/>
                <a:highlight>
                  <a:srgbClr val="00FFFF"/>
                </a:highlight>
              </a:rPr>
              <a:t>The industry provides stability and job security </a:t>
            </a:r>
            <a:r>
              <a:rPr lang="en-GB" sz="1200" b="0" i="0">
                <a:solidFill>
                  <a:schemeClr val="tx1"/>
                </a:solidFill>
                <a:effectLst/>
              </a:rPr>
              <a:t>due to the essential nature of plumbing services. </a:t>
            </a:r>
          </a:p>
          <a:p>
            <a:endParaRPr lang="en-GB" sz="1200">
              <a:solidFill>
                <a:schemeClr val="tx1"/>
              </a:solidFill>
            </a:endParaRPr>
          </a:p>
          <a:p>
            <a:r>
              <a:rPr lang="en-GB" sz="1200" b="0" i="0">
                <a:solidFill>
                  <a:schemeClr val="tx1"/>
                </a:solidFill>
                <a:effectLst/>
              </a:rPr>
              <a:t>Plumbers can expect competitive compensation, with </a:t>
            </a:r>
            <a:r>
              <a:rPr lang="en-GB" sz="1200" b="0" i="0">
                <a:solidFill>
                  <a:schemeClr val="tx1"/>
                </a:solidFill>
                <a:effectLst/>
                <a:highlight>
                  <a:srgbClr val="FFFF00"/>
                </a:highlight>
              </a:rPr>
              <a:t>average salaries ranging from £15,000 to £40,000 per year</a:t>
            </a:r>
            <a:r>
              <a:rPr lang="en-GB" sz="1200" b="0" i="0">
                <a:solidFill>
                  <a:schemeClr val="tx1"/>
                </a:solidFill>
                <a:effectLst/>
              </a:rPr>
              <a:t>. The diverse work environments, including residential, commercial, and construction sites, offer varied experiences. </a:t>
            </a:r>
            <a:r>
              <a:rPr lang="en-GB" sz="1200" b="0" i="0">
                <a:solidFill>
                  <a:schemeClr val="tx1"/>
                </a:solidFill>
                <a:effectLst/>
                <a:highlight>
                  <a:srgbClr val="00FFFF"/>
                </a:highlight>
              </a:rPr>
              <a:t>Pursuing additional training and certifications can lead to professional growth and higher-level positions</a:t>
            </a:r>
            <a:r>
              <a:rPr lang="en-GB" sz="1200" b="0" i="0">
                <a:solidFill>
                  <a:schemeClr val="tx1"/>
                </a:solidFill>
                <a:effectLst/>
              </a:rPr>
              <a:t>. </a:t>
            </a:r>
          </a:p>
          <a:p>
            <a:endParaRPr lang="en-GB" sz="1200">
              <a:solidFill>
                <a:schemeClr val="tx1"/>
              </a:solidFill>
            </a:endParaRPr>
          </a:p>
          <a:p>
            <a:r>
              <a:rPr lang="en-GB" sz="1200" b="0" i="0">
                <a:solidFill>
                  <a:schemeClr val="tx1"/>
                </a:solidFill>
                <a:effectLst/>
              </a:rPr>
              <a:t>With growing demand, competitive pay, and opportunities for advancement, plumbing presents a rewarding career choice in the UK.</a:t>
            </a:r>
          </a:p>
          <a:p>
            <a:endParaRPr lang="en-GB" sz="1200" b="0" i="0">
              <a:solidFill>
                <a:schemeClr val="tx1"/>
              </a:solidFill>
              <a:effectLst/>
            </a:endParaRPr>
          </a:p>
          <a:p>
            <a:r>
              <a:rPr lang="en-GB" sz="1200" b="0" i="0">
                <a:solidFill>
                  <a:schemeClr val="tx1"/>
                </a:solidFill>
                <a:effectLst/>
                <a:highlight>
                  <a:srgbClr val="FF00FF"/>
                </a:highlight>
              </a:rPr>
              <a:t>(References: 1.</a:t>
            </a:r>
            <a:r>
              <a:rPr lang="en-GB" sz="1200">
                <a:solidFill>
                  <a:schemeClr val="tx1"/>
                </a:solidFill>
                <a:highlight>
                  <a:srgbClr val="FF00FF"/>
                </a:highlight>
                <a:hlinkClick r:id="rId3">
                  <a:extLst>
                    <a:ext uri="{A12FA001-AC4F-418D-AE19-62706E023703}">
                      <ahyp:hlinkClr xmlns:ahyp="http://schemas.microsoft.com/office/drawing/2018/hyperlinkcolor" val="tx"/>
                    </a:ext>
                  </a:extLst>
                </a:hlinkClick>
              </a:rPr>
              <a:t> Plumber | Explore careers | National Careers Service</a:t>
            </a:r>
            <a:r>
              <a:rPr lang="en-GB" sz="1200">
                <a:solidFill>
                  <a:schemeClr val="tx1"/>
                </a:solidFill>
                <a:highlight>
                  <a:srgbClr val="FF00FF"/>
                </a:highlight>
              </a:rPr>
              <a:t> 2. </a:t>
            </a:r>
            <a:r>
              <a:rPr lang="en-GB" sz="1200">
                <a:solidFill>
                  <a:schemeClr val="tx1"/>
                </a:solidFill>
                <a:highlight>
                  <a:srgbClr val="FF00FF"/>
                </a:highlight>
                <a:hlinkClick r:id="rId4">
                  <a:extLst>
                    <a:ext uri="{A12FA001-AC4F-418D-AE19-62706E023703}">
                      <ahyp:hlinkClr xmlns:ahyp="http://schemas.microsoft.com/office/drawing/2018/hyperlinkcolor" val="tx"/>
                    </a:ext>
                  </a:extLst>
                </a:hlinkClick>
              </a:rPr>
              <a:t>How To Become a Plumber in 6 Steps (With Salary Info) | Indeed.com UK</a:t>
            </a:r>
            <a:r>
              <a:rPr lang="en-GB" sz="1200">
                <a:solidFill>
                  <a:schemeClr val="tx1"/>
                </a:solidFill>
                <a:highlight>
                  <a:srgbClr val="FF00FF"/>
                </a:highlight>
              </a:rPr>
              <a:t> </a:t>
            </a:r>
            <a:br>
              <a:rPr lang="en-GB" sz="1200">
                <a:solidFill>
                  <a:schemeClr val="tx1"/>
                </a:solidFill>
              </a:rPr>
            </a:br>
            <a:r>
              <a:rPr lang="en-GB" sz="1200" i="1">
                <a:solidFill>
                  <a:schemeClr val="tx1"/>
                </a:solidFill>
                <a:highlight>
                  <a:srgbClr val="00FF00"/>
                </a:highlight>
              </a:rPr>
              <a:t>Published October 2022</a:t>
            </a:r>
            <a:r>
              <a:rPr lang="en-GB" sz="1200" i="1">
                <a:solidFill>
                  <a:schemeClr val="tx1"/>
                </a:solidFill>
              </a:rPr>
              <a:t> in an </a:t>
            </a:r>
            <a:r>
              <a:rPr lang="en-GB" sz="1200" i="1">
                <a:solidFill>
                  <a:schemeClr val="tx1"/>
                </a:solidFill>
                <a:highlight>
                  <a:srgbClr val="FBCD9F"/>
                </a:highlight>
              </a:rPr>
              <a:t>information leaflet </a:t>
            </a:r>
            <a:r>
              <a:rPr lang="en-GB" sz="1200" i="1">
                <a:solidFill>
                  <a:schemeClr val="tx1"/>
                </a:solidFill>
              </a:rPr>
              <a:t>at a local college.</a:t>
            </a:r>
          </a:p>
        </p:txBody>
      </p:sp>
      <p:sp>
        <p:nvSpPr>
          <p:cNvPr id="3" name="Date Placeholder 2">
            <a:extLst>
              <a:ext uri="{FF2B5EF4-FFF2-40B4-BE49-F238E27FC236}">
                <a16:creationId xmlns:a16="http://schemas.microsoft.com/office/drawing/2014/main" id="{0CBE7CB1-09EC-3EF7-0AA7-ABBA7B0FAFC0}"/>
              </a:ext>
            </a:extLst>
          </p:cNvPr>
          <p:cNvSpPr>
            <a:spLocks noGrp="1"/>
          </p:cNvSpPr>
          <p:nvPr>
            <p:ph type="dt" sz="half" idx="10"/>
          </p:nvPr>
        </p:nvSpPr>
        <p:spPr/>
        <p:txBody>
          <a:bodyPr/>
          <a:lstStyle/>
          <a:p>
            <a:fld id="{44635950-A472-49B9-AC15-5C3A745422C7}" type="datetime1">
              <a:rPr lang="en-GB" smtClean="0"/>
              <a:t>02/03/2026</a:t>
            </a:fld>
            <a:endParaRPr lang="en-GB"/>
          </a:p>
        </p:txBody>
      </p:sp>
      <p:sp>
        <p:nvSpPr>
          <p:cNvPr id="5" name="Slide Number Placeholder 4">
            <a:extLst>
              <a:ext uri="{FF2B5EF4-FFF2-40B4-BE49-F238E27FC236}">
                <a16:creationId xmlns:a16="http://schemas.microsoft.com/office/drawing/2014/main" id="{BCE3CBB3-7D10-2EB3-F3A9-49B17FF8077C}"/>
              </a:ext>
            </a:extLst>
          </p:cNvPr>
          <p:cNvSpPr>
            <a:spLocks noGrp="1"/>
          </p:cNvSpPr>
          <p:nvPr>
            <p:ph type="sldNum" sz="quarter" idx="12"/>
          </p:nvPr>
        </p:nvSpPr>
        <p:spPr/>
        <p:txBody>
          <a:bodyPr/>
          <a:lstStyle/>
          <a:p>
            <a:fld id="{EFC07C4F-4DD7-4452-9CBE-7B4BC77324C7}" type="slidenum">
              <a:rPr lang="en-GB" smtClean="0"/>
              <a:t>22</a:t>
            </a:fld>
            <a:endParaRPr lang="en-GB"/>
          </a:p>
        </p:txBody>
      </p:sp>
      <p:sp>
        <p:nvSpPr>
          <p:cNvPr id="13" name="Title 1">
            <a:extLst>
              <a:ext uri="{FF2B5EF4-FFF2-40B4-BE49-F238E27FC236}">
                <a16:creationId xmlns:a16="http://schemas.microsoft.com/office/drawing/2014/main" id="{2B532081-0BA2-6C77-3CBF-546DB11C46F9}"/>
              </a:ext>
            </a:extLst>
          </p:cNvPr>
          <p:cNvSpPr txBox="1">
            <a:spLocks/>
          </p:cNvSpPr>
          <p:nvPr/>
        </p:nvSpPr>
        <p:spPr>
          <a:xfrm>
            <a:off x="361762" y="1201343"/>
            <a:ext cx="8433320" cy="544864"/>
          </a:xfrm>
          <a:prstGeom prst="rect">
            <a:avLst/>
          </a:prstGeom>
          <a:solidFill>
            <a:srgbClr val="C2D62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i="1" dirty="0">
                <a:latin typeface="+mn-lt"/>
              </a:rPr>
              <a:t>Let’s evaluate these two sources:</a:t>
            </a:r>
            <a:endParaRPr lang="en-US" sz="3200" b="1" i="1" dirty="0">
              <a:latin typeface="+mn-lt"/>
              <a:ea typeface="Calibri"/>
              <a:cs typeface="Calibri"/>
            </a:endParaRPr>
          </a:p>
        </p:txBody>
      </p:sp>
      <p:sp>
        <p:nvSpPr>
          <p:cNvPr id="14" name="TextBox 13">
            <a:extLst>
              <a:ext uri="{FF2B5EF4-FFF2-40B4-BE49-F238E27FC236}">
                <a16:creationId xmlns:a16="http://schemas.microsoft.com/office/drawing/2014/main" id="{FAE3914D-FF9D-6639-6D94-A649AAC7F43E}"/>
              </a:ext>
            </a:extLst>
          </p:cNvPr>
          <p:cNvSpPr txBox="1"/>
          <p:nvPr/>
        </p:nvSpPr>
        <p:spPr>
          <a:xfrm>
            <a:off x="573861" y="1770921"/>
            <a:ext cx="2478258" cy="338554"/>
          </a:xfrm>
          <a:prstGeom prst="rect">
            <a:avLst/>
          </a:prstGeom>
          <a:noFill/>
        </p:spPr>
        <p:txBody>
          <a:bodyPr wrap="square" rtlCol="0">
            <a:spAutoFit/>
          </a:bodyPr>
          <a:lstStyle/>
          <a:p>
            <a:r>
              <a:rPr lang="en-GB" sz="1600" b="1" i="1"/>
              <a:t>Source 2</a:t>
            </a:r>
          </a:p>
        </p:txBody>
      </p:sp>
      <p:sp>
        <p:nvSpPr>
          <p:cNvPr id="2" name="TextBox 1">
            <a:extLst>
              <a:ext uri="{FF2B5EF4-FFF2-40B4-BE49-F238E27FC236}">
                <a16:creationId xmlns:a16="http://schemas.microsoft.com/office/drawing/2014/main" id="{B230ECBD-F258-3900-B1BF-0B8CBF83669C}"/>
              </a:ext>
            </a:extLst>
          </p:cNvPr>
          <p:cNvSpPr txBox="1"/>
          <p:nvPr/>
        </p:nvSpPr>
        <p:spPr>
          <a:xfrm>
            <a:off x="5445252" y="5219869"/>
            <a:ext cx="3431765" cy="523220"/>
          </a:xfrm>
          <a:prstGeom prst="rect">
            <a:avLst/>
          </a:prstGeom>
          <a:noFill/>
        </p:spPr>
        <p:txBody>
          <a:bodyPr wrap="square" rtlCol="0">
            <a:spAutoFit/>
          </a:bodyPr>
          <a:lstStyle/>
          <a:p>
            <a:r>
              <a:rPr lang="en-GB" sz="1400">
                <a:highlight>
                  <a:srgbClr val="00FF00"/>
                </a:highlight>
              </a:rPr>
              <a:t>Published  more recently, with up-to-date references. </a:t>
            </a:r>
            <a:endParaRPr lang="en-GB" sz="1400">
              <a:highlight>
                <a:srgbClr val="FBCD9F"/>
              </a:highlight>
            </a:endParaRPr>
          </a:p>
        </p:txBody>
      </p:sp>
      <p:sp>
        <p:nvSpPr>
          <p:cNvPr id="6" name="TextBox 5">
            <a:extLst>
              <a:ext uri="{FF2B5EF4-FFF2-40B4-BE49-F238E27FC236}">
                <a16:creationId xmlns:a16="http://schemas.microsoft.com/office/drawing/2014/main" id="{B02091EF-5412-2AC3-B8FA-51818B62EB9B}"/>
              </a:ext>
            </a:extLst>
          </p:cNvPr>
          <p:cNvSpPr txBox="1"/>
          <p:nvPr/>
        </p:nvSpPr>
        <p:spPr>
          <a:xfrm>
            <a:off x="5473176" y="2266755"/>
            <a:ext cx="3431765" cy="523220"/>
          </a:xfrm>
          <a:prstGeom prst="rect">
            <a:avLst/>
          </a:prstGeom>
          <a:noFill/>
        </p:spPr>
        <p:txBody>
          <a:bodyPr wrap="square" rtlCol="0">
            <a:spAutoFit/>
          </a:bodyPr>
          <a:lstStyle/>
          <a:p>
            <a:r>
              <a:rPr lang="en-GB" sz="1400">
                <a:highlight>
                  <a:srgbClr val="FFFF00"/>
                </a:highlight>
              </a:rPr>
              <a:t>Accurate information – this can all be confirmed as true.</a:t>
            </a:r>
          </a:p>
        </p:txBody>
      </p:sp>
      <p:cxnSp>
        <p:nvCxnSpPr>
          <p:cNvPr id="8" name="Straight Arrow Connector 7">
            <a:extLst>
              <a:ext uri="{FF2B5EF4-FFF2-40B4-BE49-F238E27FC236}">
                <a16:creationId xmlns:a16="http://schemas.microsoft.com/office/drawing/2014/main" id="{256D892F-7651-4B5C-6CF1-14EA23320D32}"/>
              </a:ext>
            </a:extLst>
          </p:cNvPr>
          <p:cNvCxnSpPr>
            <a:cxnSpLocks/>
            <a:stCxn id="6" idx="1"/>
          </p:cNvCxnSpPr>
          <p:nvPr/>
        </p:nvCxnSpPr>
        <p:spPr>
          <a:xfrm flipH="1">
            <a:off x="4658061" y="2528365"/>
            <a:ext cx="815115" cy="69839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F1A5B771-7212-1B63-CF69-94FD83825394}"/>
              </a:ext>
            </a:extLst>
          </p:cNvPr>
          <p:cNvCxnSpPr>
            <a:cxnSpLocks/>
          </p:cNvCxnSpPr>
          <p:nvPr/>
        </p:nvCxnSpPr>
        <p:spPr>
          <a:xfrm flipH="1">
            <a:off x="4164227" y="5165855"/>
            <a:ext cx="1143243" cy="28708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9B07BDDF-C94B-C1D8-B2D7-F7224FD3474B}"/>
              </a:ext>
            </a:extLst>
          </p:cNvPr>
          <p:cNvSpPr txBox="1"/>
          <p:nvPr/>
        </p:nvSpPr>
        <p:spPr>
          <a:xfrm>
            <a:off x="5479598" y="3666368"/>
            <a:ext cx="3431765" cy="523220"/>
          </a:xfrm>
          <a:prstGeom prst="rect">
            <a:avLst/>
          </a:prstGeom>
          <a:noFill/>
        </p:spPr>
        <p:txBody>
          <a:bodyPr wrap="square" rtlCol="0">
            <a:spAutoFit/>
          </a:bodyPr>
          <a:lstStyle/>
          <a:p>
            <a:r>
              <a:rPr lang="en-GB" sz="1400">
                <a:highlight>
                  <a:srgbClr val="00FFFF"/>
                </a:highlight>
              </a:rPr>
              <a:t>Writer seems to have a balanced or neutral viewpoint about plumbing.</a:t>
            </a:r>
          </a:p>
        </p:txBody>
      </p:sp>
      <p:cxnSp>
        <p:nvCxnSpPr>
          <p:cNvPr id="18" name="Straight Arrow Connector 17">
            <a:extLst>
              <a:ext uri="{FF2B5EF4-FFF2-40B4-BE49-F238E27FC236}">
                <a16:creationId xmlns:a16="http://schemas.microsoft.com/office/drawing/2014/main" id="{31838B53-8401-FAA9-6F52-A89AB6370045}"/>
              </a:ext>
            </a:extLst>
          </p:cNvPr>
          <p:cNvCxnSpPr>
            <a:cxnSpLocks/>
          </p:cNvCxnSpPr>
          <p:nvPr/>
        </p:nvCxnSpPr>
        <p:spPr>
          <a:xfrm flipH="1" flipV="1">
            <a:off x="3173506" y="3014136"/>
            <a:ext cx="2127542" cy="80612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9" name="TextBox 18">
            <a:extLst>
              <a:ext uri="{FF2B5EF4-FFF2-40B4-BE49-F238E27FC236}">
                <a16:creationId xmlns:a16="http://schemas.microsoft.com/office/drawing/2014/main" id="{E38CEF6C-1FFD-619A-89CD-7FF65AF71E78}"/>
              </a:ext>
            </a:extLst>
          </p:cNvPr>
          <p:cNvSpPr txBox="1"/>
          <p:nvPr/>
        </p:nvSpPr>
        <p:spPr>
          <a:xfrm>
            <a:off x="5479598" y="2858840"/>
            <a:ext cx="3431765" cy="738664"/>
          </a:xfrm>
          <a:prstGeom prst="rect">
            <a:avLst/>
          </a:prstGeom>
          <a:noFill/>
        </p:spPr>
        <p:txBody>
          <a:bodyPr wrap="square" rtlCol="0">
            <a:spAutoFit/>
          </a:bodyPr>
          <a:lstStyle/>
          <a:p>
            <a:r>
              <a:rPr lang="en-GB" sz="1400">
                <a:highlight>
                  <a:srgbClr val="F58B1D"/>
                </a:highlight>
              </a:rPr>
              <a:t>There are  no misspellings or missing punctuation, suggesting this is a professional piece of writing. </a:t>
            </a:r>
          </a:p>
        </p:txBody>
      </p:sp>
      <p:cxnSp>
        <p:nvCxnSpPr>
          <p:cNvPr id="26" name="Straight Arrow Connector 25">
            <a:extLst>
              <a:ext uri="{FF2B5EF4-FFF2-40B4-BE49-F238E27FC236}">
                <a16:creationId xmlns:a16="http://schemas.microsoft.com/office/drawing/2014/main" id="{FBA3E881-0191-5CDE-D209-D92E430376EA}"/>
              </a:ext>
            </a:extLst>
          </p:cNvPr>
          <p:cNvCxnSpPr>
            <a:cxnSpLocks/>
          </p:cNvCxnSpPr>
          <p:nvPr/>
        </p:nvCxnSpPr>
        <p:spPr>
          <a:xfrm flipH="1">
            <a:off x="4164227" y="3820256"/>
            <a:ext cx="1143243" cy="10772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0" name="TextBox 29">
            <a:extLst>
              <a:ext uri="{FF2B5EF4-FFF2-40B4-BE49-F238E27FC236}">
                <a16:creationId xmlns:a16="http://schemas.microsoft.com/office/drawing/2014/main" id="{96A6E9C5-0956-6FE5-2CB6-1E16BAAC976A}"/>
              </a:ext>
            </a:extLst>
          </p:cNvPr>
          <p:cNvSpPr txBox="1"/>
          <p:nvPr/>
        </p:nvSpPr>
        <p:spPr>
          <a:xfrm>
            <a:off x="5445252" y="4670777"/>
            <a:ext cx="3487612" cy="523220"/>
          </a:xfrm>
          <a:prstGeom prst="rect">
            <a:avLst/>
          </a:prstGeom>
          <a:noFill/>
        </p:spPr>
        <p:txBody>
          <a:bodyPr wrap="square" rtlCol="0">
            <a:spAutoFit/>
          </a:bodyPr>
          <a:lstStyle/>
          <a:p>
            <a:r>
              <a:rPr lang="en-GB" sz="1400">
                <a:highlight>
                  <a:srgbClr val="FF00FF"/>
                </a:highlight>
              </a:rPr>
              <a:t>Accurate information – the writer has shown the sources they have used to find their facts.</a:t>
            </a:r>
          </a:p>
        </p:txBody>
      </p:sp>
      <p:sp>
        <p:nvSpPr>
          <p:cNvPr id="17" name="TextBox 16">
            <a:extLst>
              <a:ext uri="{FF2B5EF4-FFF2-40B4-BE49-F238E27FC236}">
                <a16:creationId xmlns:a16="http://schemas.microsoft.com/office/drawing/2014/main" id="{3474B17B-A955-4B88-1547-1AD412F681BA}"/>
              </a:ext>
            </a:extLst>
          </p:cNvPr>
          <p:cNvSpPr txBox="1"/>
          <p:nvPr/>
        </p:nvSpPr>
        <p:spPr>
          <a:xfrm>
            <a:off x="5445252" y="5810876"/>
            <a:ext cx="2922087" cy="307777"/>
          </a:xfrm>
          <a:prstGeom prst="rect">
            <a:avLst/>
          </a:prstGeom>
          <a:noFill/>
        </p:spPr>
        <p:txBody>
          <a:bodyPr wrap="square" lIns="91440" tIns="45720" rIns="91440" bIns="45720" anchor="t">
            <a:spAutoFit/>
          </a:bodyPr>
          <a:lstStyle/>
          <a:p>
            <a:r>
              <a:rPr lang="en-GB" sz="1400">
                <a:highlight>
                  <a:srgbClr val="FBCD9F"/>
                </a:highlight>
              </a:rPr>
              <a:t>The purpose of the text is to inform.</a:t>
            </a:r>
            <a:endParaRPr lang="en-GB" sz="1400"/>
          </a:p>
        </p:txBody>
      </p:sp>
      <p:pic>
        <p:nvPicPr>
          <p:cNvPr id="7" name="Picture 6">
            <a:extLst>
              <a:ext uri="{FF2B5EF4-FFF2-40B4-BE49-F238E27FC236}">
                <a16:creationId xmlns:a16="http://schemas.microsoft.com/office/drawing/2014/main" id="{41CE94B0-B625-3197-7FF2-B8421A7DCB45}"/>
              </a:ext>
            </a:extLst>
          </p:cNvPr>
          <p:cNvPicPr>
            <a:picLocks noChangeAspect="1"/>
          </p:cNvPicPr>
          <p:nvPr/>
        </p:nvPicPr>
        <p:blipFill>
          <a:blip r:embed="rId5"/>
          <a:stretch>
            <a:fillRect/>
          </a:stretch>
        </p:blipFill>
        <p:spPr>
          <a:xfrm>
            <a:off x="8554749" y="6180427"/>
            <a:ext cx="485775" cy="523875"/>
          </a:xfrm>
          <a:prstGeom prst="rect">
            <a:avLst/>
          </a:prstGeom>
        </p:spPr>
      </p:pic>
      <p:sp>
        <p:nvSpPr>
          <p:cNvPr id="9" name="Footer Placeholder 3">
            <a:extLst>
              <a:ext uri="{FF2B5EF4-FFF2-40B4-BE49-F238E27FC236}">
                <a16:creationId xmlns:a16="http://schemas.microsoft.com/office/drawing/2014/main" id="{46D6577C-592B-AEE0-7C3A-F103FDEC8587}"/>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28612041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001174"/>
            <a:ext cx="7886700" cy="720080"/>
          </a:xfrm>
        </p:spPr>
        <p:txBody>
          <a:bodyPr>
            <a:normAutofit/>
          </a:bodyPr>
          <a:lstStyle/>
          <a:p>
            <a:r>
              <a:rPr lang="en-GB" sz="3200" b="1" i="1">
                <a:latin typeface="+mn-lt"/>
              </a:rPr>
              <a:t>Personal interest</a:t>
            </a:r>
            <a:endParaRPr lang="en-GB" sz="3200" b="1" i="1">
              <a:latin typeface="+mn-lt"/>
              <a:ea typeface="Calibri"/>
              <a:cs typeface="Calibri"/>
            </a:endParaRPr>
          </a:p>
        </p:txBody>
      </p:sp>
      <p:sp>
        <p:nvSpPr>
          <p:cNvPr id="3" name="Date Placeholder 2"/>
          <p:cNvSpPr>
            <a:spLocks noGrp="1"/>
          </p:cNvSpPr>
          <p:nvPr>
            <p:ph type="dt" sz="half" idx="10"/>
          </p:nvPr>
        </p:nvSpPr>
        <p:spPr/>
        <p:txBody>
          <a:bodyPr/>
          <a:lstStyle/>
          <a:p>
            <a:fld id="{3936C5BA-DE56-4F97-9095-0CADF392CE99}" type="datetime1">
              <a:rPr lang="en-GB" smtClean="0"/>
              <a:t>02/03/2026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23</a:t>
            </a:fld>
            <a:endParaRPr lang="en-GB"/>
          </a:p>
        </p:txBody>
      </p:sp>
      <p:graphicFrame>
        <p:nvGraphicFramePr>
          <p:cNvPr id="8" name="Table 7">
            <a:extLst>
              <a:ext uri="{FF2B5EF4-FFF2-40B4-BE49-F238E27FC236}">
                <a16:creationId xmlns:a16="http://schemas.microsoft.com/office/drawing/2014/main" id="{4B93B87F-F3E2-F168-8A36-AD87A37E7C08}"/>
              </a:ext>
            </a:extLst>
          </p:cNvPr>
          <p:cNvGraphicFramePr>
            <a:graphicFrameLocks noGrp="1"/>
          </p:cNvGraphicFramePr>
          <p:nvPr>
            <p:extLst>
              <p:ext uri="{D42A27DB-BD31-4B8C-83A1-F6EECF244321}">
                <p14:modId xmlns:p14="http://schemas.microsoft.com/office/powerpoint/2010/main" val="3896400157"/>
              </p:ext>
            </p:extLst>
          </p:nvPr>
        </p:nvGraphicFramePr>
        <p:xfrm>
          <a:off x="323527" y="1907753"/>
          <a:ext cx="8449770" cy="4257714"/>
        </p:xfrm>
        <a:graphic>
          <a:graphicData uri="http://schemas.openxmlformats.org/drawingml/2006/table">
            <a:tbl>
              <a:tblPr firstRow="1" firstCol="1" bandRow="1">
                <a:tableStyleId>{5940675A-B579-460E-94D1-54222C63F5DA}</a:tableStyleId>
              </a:tblPr>
              <a:tblGrid>
                <a:gridCol w="1408295">
                  <a:extLst>
                    <a:ext uri="{9D8B030D-6E8A-4147-A177-3AD203B41FA5}">
                      <a16:colId xmlns:a16="http://schemas.microsoft.com/office/drawing/2014/main" val="586849962"/>
                    </a:ext>
                  </a:extLst>
                </a:gridCol>
                <a:gridCol w="1408295">
                  <a:extLst>
                    <a:ext uri="{9D8B030D-6E8A-4147-A177-3AD203B41FA5}">
                      <a16:colId xmlns:a16="http://schemas.microsoft.com/office/drawing/2014/main" val="432970131"/>
                    </a:ext>
                  </a:extLst>
                </a:gridCol>
                <a:gridCol w="1408295">
                  <a:extLst>
                    <a:ext uri="{9D8B030D-6E8A-4147-A177-3AD203B41FA5}">
                      <a16:colId xmlns:a16="http://schemas.microsoft.com/office/drawing/2014/main" val="2677484745"/>
                    </a:ext>
                  </a:extLst>
                </a:gridCol>
                <a:gridCol w="1408295">
                  <a:extLst>
                    <a:ext uri="{9D8B030D-6E8A-4147-A177-3AD203B41FA5}">
                      <a16:colId xmlns:a16="http://schemas.microsoft.com/office/drawing/2014/main" val="3149520564"/>
                    </a:ext>
                  </a:extLst>
                </a:gridCol>
                <a:gridCol w="1408295">
                  <a:extLst>
                    <a:ext uri="{9D8B030D-6E8A-4147-A177-3AD203B41FA5}">
                      <a16:colId xmlns:a16="http://schemas.microsoft.com/office/drawing/2014/main" val="1215520350"/>
                    </a:ext>
                  </a:extLst>
                </a:gridCol>
                <a:gridCol w="1408295">
                  <a:extLst>
                    <a:ext uri="{9D8B030D-6E8A-4147-A177-3AD203B41FA5}">
                      <a16:colId xmlns:a16="http://schemas.microsoft.com/office/drawing/2014/main" val="1411141566"/>
                    </a:ext>
                  </a:extLst>
                </a:gridCol>
              </a:tblGrid>
              <a:tr h="638731">
                <a:tc>
                  <a:txBody>
                    <a:bodyPr/>
                    <a:lstStyle/>
                    <a:p>
                      <a:pPr algn="ctr">
                        <a:lnSpc>
                          <a:spcPct val="107000"/>
                        </a:lnSpc>
                        <a:spcAft>
                          <a:spcPts val="0"/>
                        </a:spcAft>
                      </a:pP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Section 1: Curriculum Talk</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GB" sz="12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Time: 4 minutes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spcAft>
                          <a:spcPts val="0"/>
                        </a:spcAft>
                      </a:pP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Pa</a:t>
                      </a: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a:t>
                      </a: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spcAft>
                          <a:spcPts val="0"/>
                        </a:spcAft>
                      </a:pPr>
                      <a:r>
                        <a:rPr lang="en-GB" sz="12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Good Pass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(Endorsed)</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spcAft>
                          <a:spcPts val="0"/>
                        </a:spcAft>
                      </a:pP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M</a:t>
                      </a: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e</a:t>
                      </a: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r</a:t>
                      </a: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i</a:t>
                      </a: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t</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spcAft>
                          <a:spcPts val="0"/>
                        </a:spcAft>
                      </a:pPr>
                      <a:r>
                        <a:rPr lang="en-GB" sz="12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Merit Plus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p>
                      <a:pPr algn="ctr">
                        <a:spcAft>
                          <a:spcPts val="0"/>
                        </a:spcAft>
                      </a:pPr>
                      <a:r>
                        <a:rPr lang="en-GB" sz="1200" b="1">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(Endorsed)</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tc>
                  <a:txBody>
                    <a:bodyPr/>
                    <a:lstStyle/>
                    <a:p>
                      <a:pPr algn="ctr">
                        <a:spcAft>
                          <a:spcPts val="0"/>
                        </a:spcAft>
                      </a:pP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Di</a:t>
                      </a: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a:t>
                      </a:r>
                      <a:r>
                        <a:rPr lang="en-GB" sz="1200" b="1" spc="1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t</a:t>
                      </a: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i</a:t>
                      </a:r>
                      <a:r>
                        <a:rPr lang="en-GB" sz="1200" b="1" spc="5">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nc</a:t>
                      </a:r>
                      <a:r>
                        <a:rPr lang="en-GB" sz="12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tion</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C2D721"/>
                    </a:solidFill>
                  </a:tcPr>
                </a:tc>
                <a:extLst>
                  <a:ext uri="{0D108BD9-81ED-4DB2-BD59-A6C34878D82A}">
                    <a16:rowId xmlns:a16="http://schemas.microsoft.com/office/drawing/2014/main" val="162651259"/>
                  </a:ext>
                </a:extLst>
              </a:tr>
              <a:tr h="2403762">
                <a:tc>
                  <a:txBody>
                    <a:bodyPr/>
                    <a:lstStyle/>
                    <a:p>
                      <a:pPr algn="ctr">
                        <a:lnSpc>
                          <a:spcPts val="1210"/>
                        </a:lnSpc>
                        <a:spcBef>
                          <a:spcPts val="100"/>
                        </a:spcBef>
                        <a:spcAft>
                          <a:spcPts val="0"/>
                        </a:spcAft>
                      </a:pPr>
                      <a:r>
                        <a:rPr lang="en-GB" sz="1200" b="1">
                          <a:effectLst/>
                          <a:latin typeface="Calibri" panose="020F0502020204030204" pitchFamily="34" charset="0"/>
                          <a:ea typeface="Times New Roman" panose="02020603050405020304" pitchFamily="18" charset="0"/>
                          <a:cs typeface="Calibri" panose="020F0502020204030204" pitchFamily="34" charset="0"/>
                        </a:rPr>
                        <a:t>C</a:t>
                      </a:r>
                      <a:r>
                        <a:rPr lang="en-GB" sz="1200" b="1" spc="5">
                          <a:effectLst/>
                          <a:latin typeface="Calibri" panose="020F0502020204030204" pitchFamily="34" charset="0"/>
                          <a:ea typeface="Times New Roman" panose="02020603050405020304" pitchFamily="18" charset="0"/>
                          <a:cs typeface="Calibri" panose="020F0502020204030204" pitchFamily="34" charset="0"/>
                        </a:rPr>
                        <a:t>on</a:t>
                      </a:r>
                      <a:r>
                        <a:rPr lang="en-GB" sz="1200" b="1">
                          <a:effectLst/>
                          <a:latin typeface="Calibri" panose="020F0502020204030204" pitchFamily="34" charset="0"/>
                          <a:ea typeface="Times New Roman" panose="02020603050405020304" pitchFamily="18" charset="0"/>
                          <a:cs typeface="Calibri" panose="020F0502020204030204" pitchFamily="34" charset="0"/>
                        </a:rPr>
                        <a:t>t</a:t>
                      </a:r>
                      <a:r>
                        <a:rPr lang="en-GB" sz="1200" b="1" spc="5">
                          <a:effectLst/>
                          <a:latin typeface="Calibri" panose="020F0502020204030204" pitchFamily="34" charset="0"/>
                          <a:ea typeface="Times New Roman" panose="02020603050405020304" pitchFamily="18" charset="0"/>
                          <a:cs typeface="Calibri" panose="020F0502020204030204" pitchFamily="34" charset="0"/>
                        </a:rPr>
                        <a:t>en</a:t>
                      </a:r>
                      <a:r>
                        <a:rPr lang="en-GB" sz="1200" b="1">
                          <a:effectLst/>
                          <a:latin typeface="Calibri" panose="020F0502020204030204" pitchFamily="34" charset="0"/>
                          <a:ea typeface="Times New Roman" panose="02020603050405020304" pitchFamily="18" charset="0"/>
                          <a:cs typeface="Calibri" panose="020F0502020204030204" pitchFamily="34" charset="0"/>
                        </a:rPr>
                        <a:t>t</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36000" marB="0">
                    <a:solidFill>
                      <a:srgbClr val="C2D721">
                        <a:alpha val="20000"/>
                      </a:srgbClr>
                    </a:solidFill>
                  </a:tcPr>
                </a:tc>
                <a:tc>
                  <a:txBody>
                    <a:bodyPr/>
                    <a:lstStyle/>
                    <a:p>
                      <a:pPr lvl="0" algn="l">
                        <a:lnSpc>
                          <a:spcPct val="107000"/>
                        </a:lnSpc>
                        <a:spcBef>
                          <a:spcPts val="100"/>
                        </a:spcBef>
                        <a:spcAft>
                          <a:spcPts val="800"/>
                        </a:spcAft>
                        <a:buNone/>
                      </a:pPr>
                      <a:r>
                        <a:rPr lang="en-GB" sz="1200" b="0" i="0" u="none" strike="noStrike" noProof="0">
                          <a:solidFill>
                            <a:schemeClr val="tx1"/>
                          </a:solidFill>
                          <a:effectLst/>
                          <a:latin typeface="Calibri"/>
                        </a:rPr>
                        <a:t>The talk shows evidence of research. </a:t>
                      </a:r>
                      <a:endParaRPr lang="en-US" sz="1200" b="0" i="0" u="none" strike="noStrike" noProof="0">
                        <a:solidFill>
                          <a:schemeClr val="tx1"/>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Content is appropriate and partially explained to the audience. </a:t>
                      </a:r>
                      <a:endParaRPr lang="en-US" sz="1200" b="0" i="0" u="none" strike="noStrike" noProof="0">
                        <a:solidFill>
                          <a:schemeClr val="tx1"/>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Brief reasons are given to support one or two views.</a:t>
                      </a:r>
                      <a:endParaRPr lang="en-GB">
                        <a:solidFill>
                          <a:schemeClr val="tx1"/>
                        </a:solidFill>
                      </a:endParaRPr>
                    </a:p>
                  </a:txBody>
                  <a:tcPr marL="68580" marR="68580" marT="72000" marB="0"/>
                </a:tc>
                <a:tc>
                  <a:txBody>
                    <a:bodyPr/>
                    <a:lstStyle/>
                    <a:p>
                      <a:pPr lvl="0" algn="l">
                        <a:lnSpc>
                          <a:spcPct val="107000"/>
                        </a:lnSpc>
                        <a:spcBef>
                          <a:spcPts val="100"/>
                        </a:spcBef>
                        <a:spcAft>
                          <a:spcPts val="800"/>
                        </a:spcAft>
                        <a:buNone/>
                      </a:pPr>
                      <a:r>
                        <a:rPr lang="en-GB" sz="1200" b="0" i="0" u="none" strike="noStrike" noProof="0">
                          <a:solidFill>
                            <a:schemeClr val="tx1"/>
                          </a:solidFill>
                          <a:effectLst/>
                          <a:latin typeface="Calibri"/>
                        </a:rPr>
                        <a:t>The talk shows evidence of research. </a:t>
                      </a:r>
                      <a:endParaRPr lang="en-US" sz="1200" b="0" i="0" u="none" strike="noStrike" noProof="0">
                        <a:solidFill>
                          <a:schemeClr val="tx1"/>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Content is appropriate and partially explained to the audience. </a:t>
                      </a:r>
                      <a:endParaRPr lang="en-US" sz="1200" b="0" i="0" u="none" strike="noStrike" noProof="0">
                        <a:solidFill>
                          <a:schemeClr val="tx1"/>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Brief reasons are given to support three or more views.</a:t>
                      </a:r>
                      <a:endParaRPr lang="en-GB">
                        <a:solidFill>
                          <a:schemeClr val="tx1"/>
                        </a:solidFill>
                      </a:endParaRPr>
                    </a:p>
                  </a:txBody>
                  <a:tcPr marL="68580" marR="68580" marT="72000" marB="0"/>
                </a:tc>
                <a:tc>
                  <a:txBody>
                    <a:bodyPr/>
                    <a:lstStyle/>
                    <a:p>
                      <a:pPr lvl="0" algn="l">
                        <a:lnSpc>
                          <a:spcPct val="107000"/>
                        </a:lnSpc>
                        <a:spcBef>
                          <a:spcPts val="100"/>
                        </a:spcBef>
                        <a:spcAft>
                          <a:spcPts val="800"/>
                        </a:spcAft>
                        <a:buNone/>
                      </a:pPr>
                      <a:r>
                        <a:rPr lang="en-GB" sz="1200" b="0" i="0" u="none" strike="noStrike" noProof="0">
                          <a:solidFill>
                            <a:schemeClr val="tx1"/>
                          </a:solidFill>
                          <a:effectLst/>
                          <a:latin typeface="Calibri"/>
                        </a:rPr>
                        <a:t>The talk shows evidence of effective research and </a:t>
                      </a:r>
                      <a:r>
                        <a:rPr lang="en-GB" sz="1200" b="0" i="0" u="none" strike="noStrike" noProof="0">
                          <a:solidFill>
                            <a:srgbClr val="FF0000"/>
                          </a:solidFill>
                          <a:effectLst/>
                          <a:latin typeface="Calibri"/>
                        </a:rPr>
                        <a:t>personal interest. </a:t>
                      </a:r>
                      <a:endParaRPr lang="en-US" sz="1200" b="0" i="0" u="none" strike="noStrike" noProof="0">
                        <a:solidFill>
                          <a:srgbClr val="FF0000"/>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There is selective use of researched material. </a:t>
                      </a:r>
                      <a:endParaRPr lang="en-US" sz="1200" b="0" i="0" u="none" strike="noStrike" noProof="0">
                        <a:solidFill>
                          <a:schemeClr val="tx1"/>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Content is appropriate and is well-explained. </a:t>
                      </a:r>
                      <a:endParaRPr lang="en-US" sz="1200" b="0" i="0" u="none" strike="noStrike" noProof="0">
                        <a:solidFill>
                          <a:schemeClr val="tx1"/>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Detailed reasons based on evidence are given to support one view. </a:t>
                      </a:r>
                      <a:endParaRPr lang="en-GB">
                        <a:solidFill>
                          <a:schemeClr val="tx1"/>
                        </a:solidFill>
                      </a:endParaRPr>
                    </a:p>
                  </a:txBody>
                  <a:tcPr marL="68580" marR="68580" marT="72000" marB="0"/>
                </a:tc>
                <a:tc>
                  <a:txBody>
                    <a:bodyPr/>
                    <a:lstStyle/>
                    <a:p>
                      <a:pPr lvl="0" algn="l">
                        <a:lnSpc>
                          <a:spcPct val="107000"/>
                        </a:lnSpc>
                        <a:spcBef>
                          <a:spcPts val="100"/>
                        </a:spcBef>
                        <a:spcAft>
                          <a:spcPts val="800"/>
                        </a:spcAft>
                        <a:buNone/>
                      </a:pPr>
                      <a:r>
                        <a:rPr lang="en-GB" sz="1200" b="0" i="0" u="none" strike="noStrike" noProof="0">
                          <a:solidFill>
                            <a:schemeClr val="tx1"/>
                          </a:solidFill>
                          <a:effectLst/>
                          <a:latin typeface="Calibri"/>
                        </a:rPr>
                        <a:t>The talk shows evidence of effective research and </a:t>
                      </a:r>
                      <a:r>
                        <a:rPr lang="en-GB" sz="1200" b="0" i="0" u="none" strike="noStrike" noProof="0">
                          <a:solidFill>
                            <a:srgbClr val="FF0000"/>
                          </a:solidFill>
                          <a:effectLst/>
                          <a:latin typeface="Calibri"/>
                        </a:rPr>
                        <a:t>personal interest. </a:t>
                      </a:r>
                      <a:endParaRPr lang="en-US" sz="1200" b="0" i="0" u="none" strike="noStrike" noProof="0">
                        <a:solidFill>
                          <a:srgbClr val="FF0000"/>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There is selective use of researched material. </a:t>
                      </a:r>
                      <a:endParaRPr lang="en-US" sz="1200" b="0" i="0" u="none" strike="noStrike" noProof="0">
                        <a:solidFill>
                          <a:schemeClr val="tx1"/>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Content is appropriate and is well-explained.</a:t>
                      </a:r>
                      <a:endParaRPr lang="en-US" sz="1200" b="0" i="0" u="none" strike="noStrike" noProof="0">
                        <a:solidFill>
                          <a:schemeClr val="tx1"/>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 Detailed reasons based on evidence are given to support two views.</a:t>
                      </a:r>
                      <a:endParaRPr lang="en-GB">
                        <a:solidFill>
                          <a:schemeClr val="tx1"/>
                        </a:solidFill>
                      </a:endParaRPr>
                    </a:p>
                  </a:txBody>
                  <a:tcPr marL="68580" marR="68580" marT="72000" marB="0"/>
                </a:tc>
                <a:tc>
                  <a:txBody>
                    <a:bodyPr/>
                    <a:lstStyle/>
                    <a:p>
                      <a:pPr lvl="0" algn="l">
                        <a:lnSpc>
                          <a:spcPct val="107000"/>
                        </a:lnSpc>
                        <a:spcBef>
                          <a:spcPts val="100"/>
                        </a:spcBef>
                        <a:spcAft>
                          <a:spcPts val="800"/>
                        </a:spcAft>
                        <a:buNone/>
                      </a:pPr>
                      <a:r>
                        <a:rPr lang="en-GB" sz="1200" b="0" i="0" u="none" strike="noStrike" noProof="0">
                          <a:solidFill>
                            <a:schemeClr val="tx1"/>
                          </a:solidFill>
                          <a:effectLst/>
                          <a:latin typeface="Calibri"/>
                        </a:rPr>
                        <a:t>The talk shows evidence of effective research and </a:t>
                      </a:r>
                      <a:r>
                        <a:rPr lang="en-GB" sz="1200" b="0" i="0" u="none" strike="noStrike" noProof="0">
                          <a:solidFill>
                            <a:srgbClr val="FF0000"/>
                          </a:solidFill>
                          <a:effectLst/>
                          <a:latin typeface="Calibri"/>
                        </a:rPr>
                        <a:t>personal interest</a:t>
                      </a:r>
                      <a:r>
                        <a:rPr lang="en-GB" sz="1200" b="0" i="0" u="none" strike="noStrike" noProof="0">
                          <a:solidFill>
                            <a:schemeClr val="tx1"/>
                          </a:solidFill>
                          <a:effectLst/>
                          <a:latin typeface="Calibri"/>
                        </a:rPr>
                        <a:t>, which is presented convincingly.</a:t>
                      </a:r>
                      <a:endParaRPr lang="en-US" sz="1200" b="0" i="0" u="none" strike="noStrike" noProof="0">
                        <a:solidFill>
                          <a:schemeClr val="tx1"/>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Content is appropriate, well-explained and carefully put together. </a:t>
                      </a:r>
                      <a:endParaRPr lang="en-US" sz="1200" b="0" i="0" u="none" strike="noStrike" noProof="0">
                        <a:solidFill>
                          <a:schemeClr val="tx1"/>
                        </a:solidFill>
                        <a:effectLst/>
                        <a:latin typeface="Calibri"/>
                      </a:endParaRPr>
                    </a:p>
                    <a:p>
                      <a:pPr lvl="0" algn="l">
                        <a:lnSpc>
                          <a:spcPct val="107000"/>
                        </a:lnSpc>
                        <a:spcBef>
                          <a:spcPts val="100"/>
                        </a:spcBef>
                        <a:spcAft>
                          <a:spcPts val="800"/>
                        </a:spcAft>
                        <a:buNone/>
                      </a:pPr>
                      <a:r>
                        <a:rPr lang="en-GB" sz="1200" b="0" i="0" u="none" strike="noStrike" noProof="0">
                          <a:solidFill>
                            <a:schemeClr val="tx1"/>
                          </a:solidFill>
                          <a:effectLst/>
                          <a:latin typeface="Calibri"/>
                        </a:rPr>
                        <a:t>Detailed reasons based on evidence are given to support the majority of views.</a:t>
                      </a:r>
                      <a:endParaRPr lang="en-GB">
                        <a:solidFill>
                          <a:schemeClr val="tx1"/>
                        </a:solidFill>
                      </a:endParaRPr>
                    </a:p>
                  </a:txBody>
                  <a:tcPr marL="68580" marR="68580" marT="72000" marB="0"/>
                </a:tc>
                <a:extLst>
                  <a:ext uri="{0D108BD9-81ED-4DB2-BD59-A6C34878D82A}">
                    <a16:rowId xmlns:a16="http://schemas.microsoft.com/office/drawing/2014/main" val="2882478616"/>
                  </a:ext>
                </a:extLst>
              </a:tr>
            </a:tbl>
          </a:graphicData>
        </a:graphic>
      </p:graphicFrame>
      <p:pic>
        <p:nvPicPr>
          <p:cNvPr id="6" name="Picture 5">
            <a:extLst>
              <a:ext uri="{FF2B5EF4-FFF2-40B4-BE49-F238E27FC236}">
                <a16:creationId xmlns:a16="http://schemas.microsoft.com/office/drawing/2014/main" id="{DE3EEE78-A2DD-E788-8804-2AD8CBC8715E}"/>
              </a:ext>
            </a:extLst>
          </p:cNvPr>
          <p:cNvPicPr>
            <a:picLocks noChangeAspect="1"/>
          </p:cNvPicPr>
          <p:nvPr/>
        </p:nvPicPr>
        <p:blipFill>
          <a:blip r:embed="rId2"/>
          <a:stretch>
            <a:fillRect/>
          </a:stretch>
        </p:blipFill>
        <p:spPr>
          <a:xfrm>
            <a:off x="8531658" y="6180427"/>
            <a:ext cx="485775" cy="523875"/>
          </a:xfrm>
          <a:prstGeom prst="rect">
            <a:avLst/>
          </a:prstGeom>
        </p:spPr>
      </p:pic>
      <p:sp>
        <p:nvSpPr>
          <p:cNvPr id="7" name="Footer Placeholder 3">
            <a:extLst>
              <a:ext uri="{FF2B5EF4-FFF2-40B4-BE49-F238E27FC236}">
                <a16:creationId xmlns:a16="http://schemas.microsoft.com/office/drawing/2014/main" id="{8EE367B5-D5F0-2FF9-D0AE-10663CF863B5}"/>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30740158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963" y="1146441"/>
            <a:ext cx="7886700" cy="720080"/>
          </a:xfrm>
        </p:spPr>
        <p:txBody>
          <a:bodyPr>
            <a:normAutofit/>
          </a:bodyPr>
          <a:lstStyle/>
          <a:p>
            <a:r>
              <a:rPr lang="en-GB" sz="3200" b="1" i="1">
                <a:latin typeface="+mn-lt"/>
              </a:rPr>
              <a:t>Personal interest</a:t>
            </a:r>
            <a:endParaRPr lang="en-GB" sz="3200" b="1" i="1">
              <a:latin typeface="+mn-lt"/>
              <a:ea typeface="Calibri"/>
              <a:cs typeface="Calibri"/>
            </a:endParaRPr>
          </a:p>
        </p:txBody>
      </p:sp>
      <p:sp>
        <p:nvSpPr>
          <p:cNvPr id="3" name="Date Placeholder 2"/>
          <p:cNvSpPr>
            <a:spLocks noGrp="1"/>
          </p:cNvSpPr>
          <p:nvPr>
            <p:ph type="dt" sz="half" idx="10"/>
          </p:nvPr>
        </p:nvSpPr>
        <p:spPr/>
        <p:txBody>
          <a:bodyPr/>
          <a:lstStyle/>
          <a:p>
            <a:fld id="{22DEEBFA-73C2-4902-8A41-F428294F46D3}" type="datetime1">
              <a:rPr lang="en-GB" smtClean="0"/>
              <a:t>02/03/2026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24</a:t>
            </a:fld>
            <a:endParaRPr lang="en-GB"/>
          </a:p>
        </p:txBody>
      </p:sp>
      <p:sp>
        <p:nvSpPr>
          <p:cNvPr id="7" name="TextBox 6">
            <a:extLst>
              <a:ext uri="{FF2B5EF4-FFF2-40B4-BE49-F238E27FC236}">
                <a16:creationId xmlns:a16="http://schemas.microsoft.com/office/drawing/2014/main" id="{55358E89-8A1C-413F-9563-715385771DF2}"/>
              </a:ext>
            </a:extLst>
          </p:cNvPr>
          <p:cNvSpPr txBox="1"/>
          <p:nvPr/>
        </p:nvSpPr>
        <p:spPr>
          <a:xfrm>
            <a:off x="350325" y="2197854"/>
            <a:ext cx="3644782" cy="2031325"/>
          </a:xfrm>
          <a:prstGeom prst="rect">
            <a:avLst/>
          </a:prstGeom>
          <a:noFill/>
        </p:spPr>
        <p:txBody>
          <a:bodyPr wrap="square" rtlCol="0">
            <a:spAutoFit/>
          </a:bodyPr>
          <a:lstStyle/>
          <a:p>
            <a:r>
              <a:rPr lang="en-GB" sz="1400"/>
              <a:t>The best talks are ones that give you a chance to talk about your </a:t>
            </a:r>
            <a:r>
              <a:rPr lang="en-GB" sz="1400" i="1"/>
              <a:t>personal interest, experiences and opinions. </a:t>
            </a:r>
            <a:endParaRPr lang="en-GB" sz="1400"/>
          </a:p>
          <a:p>
            <a:endParaRPr lang="en-GB" sz="1400"/>
          </a:p>
          <a:p>
            <a:r>
              <a:rPr lang="en-GB" sz="1400" b="1"/>
              <a:t>One way </a:t>
            </a:r>
            <a:r>
              <a:rPr lang="en-GB" sz="1400"/>
              <a:t>to do this is to think about:</a:t>
            </a:r>
          </a:p>
          <a:p>
            <a:r>
              <a:rPr lang="en-GB" sz="1400" i="1"/>
              <a:t>Past</a:t>
            </a:r>
          </a:p>
          <a:p>
            <a:r>
              <a:rPr lang="en-GB" sz="1400" i="1"/>
              <a:t>Present</a:t>
            </a:r>
          </a:p>
          <a:p>
            <a:r>
              <a:rPr lang="en-GB" sz="1400" i="1"/>
              <a:t>Future</a:t>
            </a:r>
          </a:p>
          <a:p>
            <a:endParaRPr lang="en-GB" sz="1400" i="1"/>
          </a:p>
        </p:txBody>
      </p:sp>
      <p:sp>
        <p:nvSpPr>
          <p:cNvPr id="9" name="Arrow: Left-Right 8">
            <a:extLst>
              <a:ext uri="{FF2B5EF4-FFF2-40B4-BE49-F238E27FC236}">
                <a16:creationId xmlns:a16="http://schemas.microsoft.com/office/drawing/2014/main" id="{705F942E-A323-4342-BD85-8ADE9678046E}"/>
              </a:ext>
            </a:extLst>
          </p:cNvPr>
          <p:cNvSpPr/>
          <p:nvPr/>
        </p:nvSpPr>
        <p:spPr>
          <a:xfrm>
            <a:off x="4212477" y="3734852"/>
            <a:ext cx="3067904" cy="1257443"/>
          </a:xfrm>
          <a:prstGeom prst="leftRightArrow">
            <a:avLst/>
          </a:prstGeom>
          <a:ln>
            <a:solidFill>
              <a:srgbClr val="FAD008"/>
            </a:solid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p>
            <a:pPr algn="ctr"/>
            <a:r>
              <a:rPr lang="en-GB" sz="1100"/>
              <a:t>Presently, I am working on the weekends with my uncle, learning on the job.</a:t>
            </a:r>
            <a:endParaRPr lang="en-GB" sz="1100">
              <a:ea typeface="Calibri"/>
              <a:cs typeface="Calibri"/>
            </a:endParaRPr>
          </a:p>
        </p:txBody>
      </p:sp>
      <p:sp>
        <p:nvSpPr>
          <p:cNvPr id="10" name="Arrow: Left 9">
            <a:extLst>
              <a:ext uri="{FF2B5EF4-FFF2-40B4-BE49-F238E27FC236}">
                <a16:creationId xmlns:a16="http://schemas.microsoft.com/office/drawing/2014/main" id="{B5F8C4D5-2692-4919-9BB7-2B783A603E40}"/>
              </a:ext>
            </a:extLst>
          </p:cNvPr>
          <p:cNvSpPr/>
          <p:nvPr/>
        </p:nvSpPr>
        <p:spPr>
          <a:xfrm>
            <a:off x="4212476" y="2090171"/>
            <a:ext cx="2843230" cy="1319633"/>
          </a:xfrm>
          <a:prstGeom prst="leftArrow">
            <a:avLst/>
          </a:prstGeom>
          <a:ln>
            <a:solidFill>
              <a:srgbClr val="F4891C"/>
            </a:solid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p>
            <a:pPr algn="ctr"/>
            <a:r>
              <a:rPr lang="en-GB" sz="1100">
                <a:ea typeface="Calibri"/>
                <a:cs typeface="Calibri"/>
              </a:rPr>
              <a:t>My uncle is an electrician, and he has worked on retrofitting buildings. He always talks to me about it.  </a:t>
            </a:r>
          </a:p>
        </p:txBody>
      </p:sp>
      <p:sp>
        <p:nvSpPr>
          <p:cNvPr id="11" name="Arrow: Right 10">
            <a:extLst>
              <a:ext uri="{FF2B5EF4-FFF2-40B4-BE49-F238E27FC236}">
                <a16:creationId xmlns:a16="http://schemas.microsoft.com/office/drawing/2014/main" id="{F3C14F09-A4A3-48CE-BC40-377C92B018E3}"/>
              </a:ext>
            </a:extLst>
          </p:cNvPr>
          <p:cNvSpPr/>
          <p:nvPr/>
        </p:nvSpPr>
        <p:spPr>
          <a:xfrm>
            <a:off x="4357668" y="5136747"/>
            <a:ext cx="3067904" cy="1172573"/>
          </a:xfrm>
          <a:prstGeom prst="rightArrow">
            <a:avLst/>
          </a:prstGeom>
          <a:ln>
            <a:solidFill>
              <a:srgbClr val="C3D821"/>
            </a:solidFill>
          </a:ln>
        </p:spPr>
        <p:style>
          <a:lnRef idx="2">
            <a:schemeClr val="dk1"/>
          </a:lnRef>
          <a:fillRef idx="1">
            <a:schemeClr val="lt1"/>
          </a:fillRef>
          <a:effectRef idx="0">
            <a:schemeClr val="dk1"/>
          </a:effectRef>
          <a:fontRef idx="minor">
            <a:schemeClr val="dk1"/>
          </a:fontRef>
        </p:style>
        <p:txBody>
          <a:bodyPr lIns="91440" tIns="45720" rIns="91440" bIns="45720" rtlCol="0" anchor="ctr"/>
          <a:lstStyle/>
          <a:p>
            <a:pPr algn="ctr"/>
            <a:r>
              <a:rPr lang="en-GB" sz="1100"/>
              <a:t>In the future, I would like to get an apprenticeship with a big construction company.</a:t>
            </a:r>
          </a:p>
        </p:txBody>
      </p:sp>
      <p:pic>
        <p:nvPicPr>
          <p:cNvPr id="12" name="Picture 11">
            <a:extLst>
              <a:ext uri="{FF2B5EF4-FFF2-40B4-BE49-F238E27FC236}">
                <a16:creationId xmlns:a16="http://schemas.microsoft.com/office/drawing/2014/main" id="{D8389D9C-5946-9AF3-2DF2-5D1AA045FB61}"/>
              </a:ext>
            </a:extLst>
          </p:cNvPr>
          <p:cNvPicPr>
            <a:picLocks noChangeAspect="1"/>
          </p:cNvPicPr>
          <p:nvPr/>
        </p:nvPicPr>
        <p:blipFill>
          <a:blip r:embed="rId2"/>
          <a:stretch>
            <a:fillRect/>
          </a:stretch>
        </p:blipFill>
        <p:spPr>
          <a:xfrm>
            <a:off x="7490444" y="2040742"/>
            <a:ext cx="1281593" cy="1275767"/>
          </a:xfrm>
          <a:prstGeom prst="rect">
            <a:avLst/>
          </a:prstGeom>
        </p:spPr>
      </p:pic>
      <p:pic>
        <p:nvPicPr>
          <p:cNvPr id="13" name="Picture 12">
            <a:extLst>
              <a:ext uri="{FF2B5EF4-FFF2-40B4-BE49-F238E27FC236}">
                <a16:creationId xmlns:a16="http://schemas.microsoft.com/office/drawing/2014/main" id="{6B248FA9-1451-E457-B6E1-CA468C496111}"/>
              </a:ext>
            </a:extLst>
          </p:cNvPr>
          <p:cNvPicPr>
            <a:picLocks noChangeAspect="1"/>
          </p:cNvPicPr>
          <p:nvPr/>
        </p:nvPicPr>
        <p:blipFill>
          <a:blip r:embed="rId2"/>
          <a:stretch>
            <a:fillRect/>
          </a:stretch>
        </p:blipFill>
        <p:spPr>
          <a:xfrm flipH="1">
            <a:off x="7527853" y="5055407"/>
            <a:ext cx="1335029" cy="1204485"/>
          </a:xfrm>
          <a:prstGeom prst="rect">
            <a:avLst/>
          </a:prstGeom>
        </p:spPr>
      </p:pic>
      <p:pic>
        <p:nvPicPr>
          <p:cNvPr id="15" name="Picture 14">
            <a:extLst>
              <a:ext uri="{FF2B5EF4-FFF2-40B4-BE49-F238E27FC236}">
                <a16:creationId xmlns:a16="http://schemas.microsoft.com/office/drawing/2014/main" id="{C34AFE97-08EE-4CB2-7E24-6D5ABBC351BB}"/>
              </a:ext>
            </a:extLst>
          </p:cNvPr>
          <p:cNvPicPr>
            <a:picLocks noChangeAspect="1"/>
          </p:cNvPicPr>
          <p:nvPr/>
        </p:nvPicPr>
        <p:blipFill>
          <a:blip r:embed="rId3"/>
          <a:stretch>
            <a:fillRect/>
          </a:stretch>
        </p:blipFill>
        <p:spPr>
          <a:xfrm>
            <a:off x="7527853" y="3646568"/>
            <a:ext cx="1297620" cy="1187082"/>
          </a:xfrm>
          <a:prstGeom prst="flowChartConnector">
            <a:avLst/>
          </a:prstGeom>
        </p:spPr>
      </p:pic>
      <p:grpSp>
        <p:nvGrpSpPr>
          <p:cNvPr id="6" name="Group 5">
            <a:extLst>
              <a:ext uri="{FF2B5EF4-FFF2-40B4-BE49-F238E27FC236}">
                <a16:creationId xmlns:a16="http://schemas.microsoft.com/office/drawing/2014/main" id="{EEF8B25F-87D6-FDDF-0030-40D949255F16}"/>
              </a:ext>
            </a:extLst>
          </p:cNvPr>
          <p:cNvGrpSpPr/>
          <p:nvPr/>
        </p:nvGrpSpPr>
        <p:grpSpPr>
          <a:xfrm>
            <a:off x="588412" y="4169464"/>
            <a:ext cx="2930125" cy="1934566"/>
            <a:chOff x="6115126" y="3936266"/>
            <a:chExt cx="2695128" cy="2232247"/>
          </a:xfrm>
        </p:grpSpPr>
        <p:grpSp>
          <p:nvGrpSpPr>
            <p:cNvPr id="8" name="Group 7">
              <a:extLst>
                <a:ext uri="{FF2B5EF4-FFF2-40B4-BE49-F238E27FC236}">
                  <a16:creationId xmlns:a16="http://schemas.microsoft.com/office/drawing/2014/main" id="{81B30FD3-909E-D36B-F101-9BF035FE80A1}"/>
                </a:ext>
              </a:extLst>
            </p:cNvPr>
            <p:cNvGrpSpPr/>
            <p:nvPr/>
          </p:nvGrpSpPr>
          <p:grpSpPr>
            <a:xfrm>
              <a:off x="6115126" y="3936266"/>
              <a:ext cx="2695128" cy="2232247"/>
              <a:chOff x="467544" y="2546862"/>
              <a:chExt cx="4464496" cy="3791447"/>
            </a:xfrm>
          </p:grpSpPr>
          <p:grpSp>
            <p:nvGrpSpPr>
              <p:cNvPr id="16" name="Group 15">
                <a:extLst>
                  <a:ext uri="{FF2B5EF4-FFF2-40B4-BE49-F238E27FC236}">
                    <a16:creationId xmlns:a16="http://schemas.microsoft.com/office/drawing/2014/main" id="{C35537A2-31B8-C2BD-0002-F08F6246FABC}"/>
                  </a:ext>
                </a:extLst>
              </p:cNvPr>
              <p:cNvGrpSpPr/>
              <p:nvPr/>
            </p:nvGrpSpPr>
            <p:grpSpPr>
              <a:xfrm>
                <a:off x="467544" y="2546862"/>
                <a:ext cx="4464496" cy="3791447"/>
                <a:chOff x="5292080" y="3955813"/>
                <a:chExt cx="3384376" cy="2299344"/>
              </a:xfrm>
            </p:grpSpPr>
            <p:pic>
              <p:nvPicPr>
                <p:cNvPr id="18" name="Picture 17">
                  <a:extLst>
                    <a:ext uri="{FF2B5EF4-FFF2-40B4-BE49-F238E27FC236}">
                      <a16:creationId xmlns:a16="http://schemas.microsoft.com/office/drawing/2014/main" id="{1AAE3567-5589-92C2-CFC3-0F0D1BD5BB9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92080" y="3955813"/>
                  <a:ext cx="3384376" cy="2299344"/>
                </a:xfrm>
                <a:prstGeom prst="rect">
                  <a:avLst/>
                </a:prstGeom>
              </p:spPr>
            </p:pic>
            <p:sp>
              <p:nvSpPr>
                <p:cNvPr id="19" name="TextBox 18">
                  <a:extLst>
                    <a:ext uri="{FF2B5EF4-FFF2-40B4-BE49-F238E27FC236}">
                      <a16:creationId xmlns:a16="http://schemas.microsoft.com/office/drawing/2014/main" id="{257C9811-DBCE-27BA-51D2-3D1A338F0631}"/>
                    </a:ext>
                  </a:extLst>
                </p:cNvPr>
                <p:cNvSpPr txBox="1"/>
                <p:nvPr/>
              </p:nvSpPr>
              <p:spPr>
                <a:xfrm>
                  <a:off x="5511166" y="4158208"/>
                  <a:ext cx="3096344" cy="369332"/>
                </a:xfrm>
                <a:prstGeom prst="rect">
                  <a:avLst/>
                </a:prstGeom>
                <a:noFill/>
              </p:spPr>
              <p:txBody>
                <a:bodyPr wrap="square" rtlCol="0">
                  <a:spAutoFit/>
                </a:bodyPr>
                <a:lstStyle/>
                <a:p>
                  <a:endParaRPr lang="en-GB"/>
                </a:p>
              </p:txBody>
            </p:sp>
          </p:grpSp>
          <p:sp>
            <p:nvSpPr>
              <p:cNvPr id="17" name="TextBox 16">
                <a:extLst>
                  <a:ext uri="{FF2B5EF4-FFF2-40B4-BE49-F238E27FC236}">
                    <a16:creationId xmlns:a16="http://schemas.microsoft.com/office/drawing/2014/main" id="{8CCEB41C-99DD-6A45-7B52-FA3B1704A564}"/>
                  </a:ext>
                </a:extLst>
              </p:cNvPr>
              <p:cNvSpPr txBox="1"/>
              <p:nvPr/>
            </p:nvSpPr>
            <p:spPr>
              <a:xfrm>
                <a:off x="792067" y="2780928"/>
                <a:ext cx="3815450" cy="350940"/>
              </a:xfrm>
              <a:prstGeom prst="rect">
                <a:avLst/>
              </a:prstGeom>
              <a:noFill/>
            </p:spPr>
            <p:txBody>
              <a:bodyPr wrap="square">
                <a:spAutoFit/>
              </a:bodyPr>
              <a:lstStyle/>
              <a:p>
                <a:pPr algn="ctr"/>
                <a:endParaRPr lang="en-GB" sz="1100"/>
              </a:p>
            </p:txBody>
          </p:sp>
        </p:grpSp>
        <p:sp>
          <p:nvSpPr>
            <p:cNvPr id="14" name="TextBox 13">
              <a:extLst>
                <a:ext uri="{FF2B5EF4-FFF2-40B4-BE49-F238E27FC236}">
                  <a16:creationId xmlns:a16="http://schemas.microsoft.com/office/drawing/2014/main" id="{8E767272-EDEA-A28A-7691-18971063834F}"/>
                </a:ext>
              </a:extLst>
            </p:cNvPr>
            <p:cNvSpPr txBox="1"/>
            <p:nvPr/>
          </p:nvSpPr>
          <p:spPr>
            <a:xfrm>
              <a:off x="6224530" y="4365261"/>
              <a:ext cx="2530820" cy="975807"/>
            </a:xfrm>
            <a:prstGeom prst="rect">
              <a:avLst/>
            </a:prstGeom>
            <a:noFill/>
          </p:spPr>
          <p:txBody>
            <a:bodyPr wrap="square" rtlCol="0">
              <a:spAutoFit/>
            </a:bodyPr>
            <a:lstStyle/>
            <a:p>
              <a:pPr algn="ctr"/>
              <a:r>
                <a:rPr lang="en-GB" sz="1400">
                  <a:solidFill>
                    <a:srgbClr val="E7141C"/>
                  </a:solidFill>
                </a:rPr>
                <a:t>Use the arrows in your workbook to link your topic to your own personal past, present and future. </a:t>
              </a:r>
            </a:p>
          </p:txBody>
        </p:sp>
      </p:grpSp>
      <p:pic>
        <p:nvPicPr>
          <p:cNvPr id="20" name="Picture 19">
            <a:extLst>
              <a:ext uri="{FF2B5EF4-FFF2-40B4-BE49-F238E27FC236}">
                <a16:creationId xmlns:a16="http://schemas.microsoft.com/office/drawing/2014/main" id="{3FD863A9-A70D-7195-F253-F708C34A6FE2}"/>
              </a:ext>
            </a:extLst>
          </p:cNvPr>
          <p:cNvPicPr>
            <a:picLocks noChangeAspect="1"/>
          </p:cNvPicPr>
          <p:nvPr/>
        </p:nvPicPr>
        <p:blipFill>
          <a:blip r:embed="rId5"/>
          <a:stretch>
            <a:fillRect/>
          </a:stretch>
        </p:blipFill>
        <p:spPr>
          <a:xfrm>
            <a:off x="8531658" y="6180427"/>
            <a:ext cx="485775" cy="523875"/>
          </a:xfrm>
          <a:prstGeom prst="rect">
            <a:avLst/>
          </a:prstGeom>
        </p:spPr>
      </p:pic>
      <p:sp>
        <p:nvSpPr>
          <p:cNvPr id="21" name="Footer Placeholder 3">
            <a:extLst>
              <a:ext uri="{FF2B5EF4-FFF2-40B4-BE49-F238E27FC236}">
                <a16:creationId xmlns:a16="http://schemas.microsoft.com/office/drawing/2014/main" id="{89D5C56E-46E0-E69D-A77E-97509617DF87}"/>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474930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6CBF1-B1E0-E291-7083-CDC8FE91D8CB}"/>
              </a:ext>
            </a:extLst>
          </p:cNvPr>
          <p:cNvSpPr>
            <a:spLocks noGrp="1"/>
          </p:cNvSpPr>
          <p:nvPr>
            <p:ph type="title"/>
          </p:nvPr>
        </p:nvSpPr>
        <p:spPr>
          <a:xfrm>
            <a:off x="341571" y="1102012"/>
            <a:ext cx="7886700" cy="769318"/>
          </a:xfrm>
        </p:spPr>
        <p:txBody>
          <a:bodyPr>
            <a:normAutofit/>
          </a:bodyPr>
          <a:lstStyle/>
          <a:p>
            <a:r>
              <a:rPr lang="en-GB" sz="4000" b="1" i="1">
                <a:latin typeface="+mn-lt"/>
              </a:rPr>
              <a:t>Researching your Talk</a:t>
            </a:r>
          </a:p>
        </p:txBody>
      </p:sp>
      <p:grpSp>
        <p:nvGrpSpPr>
          <p:cNvPr id="3" name="Group 2">
            <a:extLst>
              <a:ext uri="{FF2B5EF4-FFF2-40B4-BE49-F238E27FC236}">
                <a16:creationId xmlns:a16="http://schemas.microsoft.com/office/drawing/2014/main" id="{A596E2F9-EA37-773F-8CB9-94EF17E2ABED}"/>
              </a:ext>
            </a:extLst>
          </p:cNvPr>
          <p:cNvGrpSpPr/>
          <p:nvPr/>
        </p:nvGrpSpPr>
        <p:grpSpPr>
          <a:xfrm>
            <a:off x="345850" y="1256401"/>
            <a:ext cx="8270077" cy="3678689"/>
            <a:chOff x="-9091916" y="2780928"/>
            <a:chExt cx="13699433" cy="6248213"/>
          </a:xfrm>
        </p:grpSpPr>
        <p:grpSp>
          <p:nvGrpSpPr>
            <p:cNvPr id="4" name="Group 3">
              <a:extLst>
                <a:ext uri="{FF2B5EF4-FFF2-40B4-BE49-F238E27FC236}">
                  <a16:creationId xmlns:a16="http://schemas.microsoft.com/office/drawing/2014/main" id="{3478A46C-6322-525F-A053-70FE1C78373A}"/>
                </a:ext>
              </a:extLst>
            </p:cNvPr>
            <p:cNvGrpSpPr/>
            <p:nvPr/>
          </p:nvGrpSpPr>
          <p:grpSpPr>
            <a:xfrm>
              <a:off x="-9091916" y="5237694"/>
              <a:ext cx="4464496" cy="3791447"/>
              <a:chOff x="-1954607" y="5587683"/>
              <a:chExt cx="3384376" cy="2299344"/>
            </a:xfrm>
          </p:grpSpPr>
          <p:pic>
            <p:nvPicPr>
              <p:cNvPr id="6" name="Picture 5">
                <a:extLst>
                  <a:ext uri="{FF2B5EF4-FFF2-40B4-BE49-F238E27FC236}">
                    <a16:creationId xmlns:a16="http://schemas.microsoft.com/office/drawing/2014/main" id="{7F90EC44-2B97-7709-DF6D-61015656C9B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54607" y="5587683"/>
                <a:ext cx="3384376" cy="2299344"/>
              </a:xfrm>
              <a:prstGeom prst="rect">
                <a:avLst/>
              </a:prstGeom>
            </p:spPr>
          </p:pic>
          <p:sp>
            <p:nvSpPr>
              <p:cNvPr id="7" name="TextBox 6">
                <a:extLst>
                  <a:ext uri="{FF2B5EF4-FFF2-40B4-BE49-F238E27FC236}">
                    <a16:creationId xmlns:a16="http://schemas.microsoft.com/office/drawing/2014/main" id="{C4CFA690-AD01-16F4-0403-06C7E3DB061A}"/>
                  </a:ext>
                </a:extLst>
              </p:cNvPr>
              <p:cNvSpPr txBox="1"/>
              <p:nvPr/>
            </p:nvSpPr>
            <p:spPr>
              <a:xfrm>
                <a:off x="-1746476" y="6149096"/>
                <a:ext cx="3096343" cy="665758"/>
              </a:xfrm>
              <a:prstGeom prst="rect">
                <a:avLst/>
              </a:prstGeom>
              <a:noFill/>
            </p:spPr>
            <p:txBody>
              <a:bodyPr wrap="square" rtlCol="0">
                <a:spAutoFit/>
              </a:bodyPr>
              <a:lstStyle/>
              <a:p>
                <a:pPr algn="ctr"/>
                <a:r>
                  <a:rPr lang="en-GB"/>
                  <a:t>What do you think it means to ‘do research’?</a:t>
                </a:r>
              </a:p>
            </p:txBody>
          </p:sp>
        </p:grpSp>
        <p:sp>
          <p:nvSpPr>
            <p:cNvPr id="5" name="TextBox 4">
              <a:extLst>
                <a:ext uri="{FF2B5EF4-FFF2-40B4-BE49-F238E27FC236}">
                  <a16:creationId xmlns:a16="http://schemas.microsoft.com/office/drawing/2014/main" id="{CA5BAEDE-BBA9-4F0E-365D-771129E2538E}"/>
                </a:ext>
              </a:extLst>
            </p:cNvPr>
            <p:cNvSpPr txBox="1"/>
            <p:nvPr/>
          </p:nvSpPr>
          <p:spPr>
            <a:xfrm>
              <a:off x="792067" y="2780928"/>
              <a:ext cx="3815450" cy="350940"/>
            </a:xfrm>
            <a:prstGeom prst="rect">
              <a:avLst/>
            </a:prstGeom>
            <a:noFill/>
          </p:spPr>
          <p:txBody>
            <a:bodyPr wrap="square">
              <a:spAutoFit/>
            </a:bodyPr>
            <a:lstStyle/>
            <a:p>
              <a:pPr algn="ctr"/>
              <a:endParaRPr lang="en-GB" sz="1100"/>
            </a:p>
          </p:txBody>
        </p:sp>
      </p:grpSp>
      <p:sp>
        <p:nvSpPr>
          <p:cNvPr id="8" name="TextBox 7">
            <a:extLst>
              <a:ext uri="{FF2B5EF4-FFF2-40B4-BE49-F238E27FC236}">
                <a16:creationId xmlns:a16="http://schemas.microsoft.com/office/drawing/2014/main" id="{7A56485B-FF16-F7A4-4985-7B8397ACA322}"/>
              </a:ext>
            </a:extLst>
          </p:cNvPr>
          <p:cNvSpPr txBox="1"/>
          <p:nvPr/>
        </p:nvSpPr>
        <p:spPr>
          <a:xfrm>
            <a:off x="289235" y="1967337"/>
            <a:ext cx="8460129" cy="584775"/>
          </a:xfrm>
          <a:prstGeom prst="rect">
            <a:avLst/>
          </a:prstGeom>
          <a:noFill/>
        </p:spPr>
        <p:txBody>
          <a:bodyPr wrap="square" rtlCol="0">
            <a:spAutoFit/>
          </a:bodyPr>
          <a:lstStyle/>
          <a:p>
            <a:r>
              <a:rPr lang="en-GB" sz="1600"/>
              <a:t>Now that you have settled on a topic, it’s time to think about how and what you can research to make your talk even more detailed, varied and interesting.</a:t>
            </a:r>
          </a:p>
        </p:txBody>
      </p:sp>
      <p:sp>
        <p:nvSpPr>
          <p:cNvPr id="9" name="TextBox 8">
            <a:extLst>
              <a:ext uri="{FF2B5EF4-FFF2-40B4-BE49-F238E27FC236}">
                <a16:creationId xmlns:a16="http://schemas.microsoft.com/office/drawing/2014/main" id="{04F605B2-C449-8FF6-2660-F84AD35F7D3F}"/>
              </a:ext>
            </a:extLst>
          </p:cNvPr>
          <p:cNvSpPr txBox="1"/>
          <p:nvPr/>
        </p:nvSpPr>
        <p:spPr>
          <a:xfrm>
            <a:off x="3541149" y="2853793"/>
            <a:ext cx="5074778" cy="1600438"/>
          </a:xfrm>
          <a:prstGeom prst="rect">
            <a:avLst/>
          </a:prstGeom>
          <a:noFill/>
        </p:spPr>
        <p:txBody>
          <a:bodyPr wrap="square" rtlCol="0">
            <a:spAutoFit/>
          </a:bodyPr>
          <a:lstStyle/>
          <a:p>
            <a:r>
              <a:rPr lang="en-GB" sz="1400"/>
              <a:t>In your pairs/groups, come up with a list showing how you should go about ‘doing research’.</a:t>
            </a:r>
          </a:p>
          <a:p>
            <a:endParaRPr lang="en-GB" sz="1400"/>
          </a:p>
          <a:p>
            <a:r>
              <a:rPr lang="en-GB" sz="1400"/>
              <a:t>Share your ideas with another pair/group. Did they have anything you hadn’t thought of?</a:t>
            </a:r>
          </a:p>
          <a:p>
            <a:endParaRPr lang="en-GB" sz="1400"/>
          </a:p>
          <a:p>
            <a:r>
              <a:rPr lang="en-GB" sz="1400"/>
              <a:t>Discuss your ideas as a whole class. </a:t>
            </a:r>
          </a:p>
        </p:txBody>
      </p:sp>
      <p:pic>
        <p:nvPicPr>
          <p:cNvPr id="11" name="Picture 10">
            <a:extLst>
              <a:ext uri="{FF2B5EF4-FFF2-40B4-BE49-F238E27FC236}">
                <a16:creationId xmlns:a16="http://schemas.microsoft.com/office/drawing/2014/main" id="{A02D5148-A2ED-FFA6-A4F1-C5FA9C7DC2CA}"/>
              </a:ext>
            </a:extLst>
          </p:cNvPr>
          <p:cNvPicPr>
            <a:picLocks noChangeAspect="1"/>
          </p:cNvPicPr>
          <p:nvPr/>
        </p:nvPicPr>
        <p:blipFill>
          <a:blip r:embed="rId3"/>
          <a:stretch>
            <a:fillRect/>
          </a:stretch>
        </p:blipFill>
        <p:spPr>
          <a:xfrm>
            <a:off x="694268" y="4846965"/>
            <a:ext cx="1926553" cy="1331357"/>
          </a:xfrm>
          <a:prstGeom prst="rect">
            <a:avLst/>
          </a:prstGeom>
        </p:spPr>
      </p:pic>
      <p:pic>
        <p:nvPicPr>
          <p:cNvPr id="13" name="Picture 12">
            <a:extLst>
              <a:ext uri="{FF2B5EF4-FFF2-40B4-BE49-F238E27FC236}">
                <a16:creationId xmlns:a16="http://schemas.microsoft.com/office/drawing/2014/main" id="{0D33D499-8914-CD7D-AB7B-5CD9760478FC}"/>
              </a:ext>
            </a:extLst>
          </p:cNvPr>
          <p:cNvPicPr>
            <a:picLocks noChangeAspect="1"/>
          </p:cNvPicPr>
          <p:nvPr/>
        </p:nvPicPr>
        <p:blipFill>
          <a:blip r:embed="rId4"/>
          <a:stretch>
            <a:fillRect/>
          </a:stretch>
        </p:blipFill>
        <p:spPr>
          <a:xfrm>
            <a:off x="3902072" y="4693681"/>
            <a:ext cx="1313993" cy="1484641"/>
          </a:xfrm>
          <a:prstGeom prst="rect">
            <a:avLst/>
          </a:prstGeom>
        </p:spPr>
      </p:pic>
      <p:pic>
        <p:nvPicPr>
          <p:cNvPr id="15" name="Picture 14">
            <a:extLst>
              <a:ext uri="{FF2B5EF4-FFF2-40B4-BE49-F238E27FC236}">
                <a16:creationId xmlns:a16="http://schemas.microsoft.com/office/drawing/2014/main" id="{56D1D3AA-BD26-926D-CB9E-E6601C67C404}"/>
              </a:ext>
            </a:extLst>
          </p:cNvPr>
          <p:cNvPicPr>
            <a:picLocks noChangeAspect="1"/>
          </p:cNvPicPr>
          <p:nvPr/>
        </p:nvPicPr>
        <p:blipFill>
          <a:blip r:embed="rId5"/>
          <a:stretch>
            <a:fillRect/>
          </a:stretch>
        </p:blipFill>
        <p:spPr>
          <a:xfrm>
            <a:off x="6523181" y="4809198"/>
            <a:ext cx="1820680" cy="1406889"/>
          </a:xfrm>
          <a:prstGeom prst="rect">
            <a:avLst/>
          </a:prstGeom>
        </p:spPr>
      </p:pic>
      <p:sp>
        <p:nvSpPr>
          <p:cNvPr id="10" name="Date Placeholder 9">
            <a:extLst>
              <a:ext uri="{FF2B5EF4-FFF2-40B4-BE49-F238E27FC236}">
                <a16:creationId xmlns:a16="http://schemas.microsoft.com/office/drawing/2014/main" id="{3883F3D1-2373-04AA-CA56-F1FE3AFF8CDB}"/>
              </a:ext>
            </a:extLst>
          </p:cNvPr>
          <p:cNvSpPr>
            <a:spLocks noGrp="1"/>
          </p:cNvSpPr>
          <p:nvPr>
            <p:ph type="dt" sz="half" idx="10"/>
          </p:nvPr>
        </p:nvSpPr>
        <p:spPr/>
        <p:txBody>
          <a:bodyPr/>
          <a:lstStyle/>
          <a:p>
            <a:fld id="{08379F39-F110-4754-993D-83A5C7F7F86D}" type="datetime1">
              <a:rPr lang="en-GB" smtClean="0"/>
              <a:t>02/03/2026</a:t>
            </a:fld>
            <a:endParaRPr lang="en-GB"/>
          </a:p>
        </p:txBody>
      </p:sp>
      <p:sp>
        <p:nvSpPr>
          <p:cNvPr id="14" name="Slide Number Placeholder 13">
            <a:extLst>
              <a:ext uri="{FF2B5EF4-FFF2-40B4-BE49-F238E27FC236}">
                <a16:creationId xmlns:a16="http://schemas.microsoft.com/office/drawing/2014/main" id="{B675D093-0ADB-5844-4916-BCF1A1841B5E}"/>
              </a:ext>
            </a:extLst>
          </p:cNvPr>
          <p:cNvSpPr>
            <a:spLocks noGrp="1"/>
          </p:cNvSpPr>
          <p:nvPr>
            <p:ph type="sldNum" sz="quarter" idx="12"/>
          </p:nvPr>
        </p:nvSpPr>
        <p:spPr/>
        <p:txBody>
          <a:bodyPr/>
          <a:lstStyle/>
          <a:p>
            <a:fld id="{EFC07C4F-4DD7-4452-9CBE-7B4BC77324C7}" type="slidenum">
              <a:rPr lang="en-GB" smtClean="0"/>
              <a:t>3</a:t>
            </a:fld>
            <a:endParaRPr lang="en-GB"/>
          </a:p>
        </p:txBody>
      </p:sp>
      <p:pic>
        <p:nvPicPr>
          <p:cNvPr id="16" name="Picture 15">
            <a:extLst>
              <a:ext uri="{FF2B5EF4-FFF2-40B4-BE49-F238E27FC236}">
                <a16:creationId xmlns:a16="http://schemas.microsoft.com/office/drawing/2014/main" id="{77BB5F33-9C8B-6812-7A13-91CBAB4164EF}"/>
              </a:ext>
            </a:extLst>
          </p:cNvPr>
          <p:cNvPicPr>
            <a:picLocks noChangeAspect="1"/>
          </p:cNvPicPr>
          <p:nvPr/>
        </p:nvPicPr>
        <p:blipFill>
          <a:blip r:embed="rId6"/>
          <a:stretch>
            <a:fillRect/>
          </a:stretch>
        </p:blipFill>
        <p:spPr>
          <a:xfrm>
            <a:off x="8520113" y="6180427"/>
            <a:ext cx="485775" cy="523875"/>
          </a:xfrm>
          <a:prstGeom prst="rect">
            <a:avLst/>
          </a:prstGeom>
        </p:spPr>
      </p:pic>
      <p:sp>
        <p:nvSpPr>
          <p:cNvPr id="17" name="Footer Placeholder 3">
            <a:extLst>
              <a:ext uri="{FF2B5EF4-FFF2-40B4-BE49-F238E27FC236}">
                <a16:creationId xmlns:a16="http://schemas.microsoft.com/office/drawing/2014/main" id="{9793C29D-4D09-74F5-E183-49AF220EF678}"/>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1832851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6CBF1-B1E0-E291-7083-CDC8FE91D8CB}"/>
              </a:ext>
            </a:extLst>
          </p:cNvPr>
          <p:cNvSpPr>
            <a:spLocks noGrp="1"/>
          </p:cNvSpPr>
          <p:nvPr>
            <p:ph type="title"/>
          </p:nvPr>
        </p:nvSpPr>
        <p:spPr>
          <a:xfrm>
            <a:off x="341571" y="1102012"/>
            <a:ext cx="7886700" cy="769318"/>
          </a:xfrm>
        </p:spPr>
        <p:txBody>
          <a:bodyPr>
            <a:normAutofit/>
          </a:bodyPr>
          <a:lstStyle/>
          <a:p>
            <a:r>
              <a:rPr lang="en-GB" sz="4000" b="1" i="1">
                <a:latin typeface="+mn-lt"/>
              </a:rPr>
              <a:t>Researching your talk</a:t>
            </a:r>
          </a:p>
        </p:txBody>
      </p:sp>
      <p:grpSp>
        <p:nvGrpSpPr>
          <p:cNvPr id="3" name="Group 2">
            <a:extLst>
              <a:ext uri="{FF2B5EF4-FFF2-40B4-BE49-F238E27FC236}">
                <a16:creationId xmlns:a16="http://schemas.microsoft.com/office/drawing/2014/main" id="{A596E2F9-EA37-773F-8CB9-94EF17E2ABED}"/>
              </a:ext>
            </a:extLst>
          </p:cNvPr>
          <p:cNvGrpSpPr/>
          <p:nvPr/>
        </p:nvGrpSpPr>
        <p:grpSpPr>
          <a:xfrm>
            <a:off x="6308336" y="1286840"/>
            <a:ext cx="2597150" cy="1310000"/>
            <a:chOff x="792067" y="2493992"/>
            <a:chExt cx="4218174" cy="2914872"/>
          </a:xfrm>
        </p:grpSpPr>
        <p:grpSp>
          <p:nvGrpSpPr>
            <p:cNvPr id="4" name="Group 3">
              <a:extLst>
                <a:ext uri="{FF2B5EF4-FFF2-40B4-BE49-F238E27FC236}">
                  <a16:creationId xmlns:a16="http://schemas.microsoft.com/office/drawing/2014/main" id="{3478A46C-6322-525F-A053-70FE1C78373A}"/>
                </a:ext>
              </a:extLst>
            </p:cNvPr>
            <p:cNvGrpSpPr/>
            <p:nvPr/>
          </p:nvGrpSpPr>
          <p:grpSpPr>
            <a:xfrm>
              <a:off x="1577928" y="2493992"/>
              <a:ext cx="3432313" cy="2914872"/>
              <a:chOff x="6133824" y="3923749"/>
              <a:chExt cx="2601915" cy="1767740"/>
            </a:xfrm>
          </p:grpSpPr>
          <p:pic>
            <p:nvPicPr>
              <p:cNvPr id="6" name="Picture 5">
                <a:extLst>
                  <a:ext uri="{FF2B5EF4-FFF2-40B4-BE49-F238E27FC236}">
                    <a16:creationId xmlns:a16="http://schemas.microsoft.com/office/drawing/2014/main" id="{7F90EC44-2B97-7709-DF6D-61015656C9B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3824" y="3923749"/>
                <a:ext cx="2601915" cy="1767740"/>
              </a:xfrm>
              <a:prstGeom prst="rect">
                <a:avLst/>
              </a:prstGeom>
            </p:spPr>
          </p:pic>
          <p:sp>
            <p:nvSpPr>
              <p:cNvPr id="7" name="TextBox 6">
                <a:extLst>
                  <a:ext uri="{FF2B5EF4-FFF2-40B4-BE49-F238E27FC236}">
                    <a16:creationId xmlns:a16="http://schemas.microsoft.com/office/drawing/2014/main" id="{C4CFA690-AD01-16F4-0403-06C7E3DB061A}"/>
                  </a:ext>
                </a:extLst>
              </p:cNvPr>
              <p:cNvSpPr txBox="1"/>
              <p:nvPr/>
            </p:nvSpPr>
            <p:spPr>
              <a:xfrm>
                <a:off x="6344701" y="4184573"/>
                <a:ext cx="2180156" cy="760867"/>
              </a:xfrm>
              <a:prstGeom prst="rect">
                <a:avLst/>
              </a:prstGeom>
              <a:noFill/>
            </p:spPr>
            <p:txBody>
              <a:bodyPr wrap="square" rtlCol="0">
                <a:spAutoFit/>
              </a:bodyPr>
              <a:lstStyle/>
              <a:p>
                <a:pPr algn="ctr"/>
                <a:r>
                  <a:rPr lang="en-GB" sz="1400"/>
                  <a:t>What do you think it means to ‘do research’?</a:t>
                </a:r>
              </a:p>
            </p:txBody>
          </p:sp>
        </p:grpSp>
        <p:sp>
          <p:nvSpPr>
            <p:cNvPr id="5" name="TextBox 4">
              <a:extLst>
                <a:ext uri="{FF2B5EF4-FFF2-40B4-BE49-F238E27FC236}">
                  <a16:creationId xmlns:a16="http://schemas.microsoft.com/office/drawing/2014/main" id="{CA5BAEDE-BBA9-4F0E-365D-771129E2538E}"/>
                </a:ext>
              </a:extLst>
            </p:cNvPr>
            <p:cNvSpPr txBox="1"/>
            <p:nvPr/>
          </p:nvSpPr>
          <p:spPr>
            <a:xfrm>
              <a:off x="792067" y="2780928"/>
              <a:ext cx="3815450" cy="350940"/>
            </a:xfrm>
            <a:prstGeom prst="rect">
              <a:avLst/>
            </a:prstGeom>
            <a:noFill/>
          </p:spPr>
          <p:txBody>
            <a:bodyPr wrap="square">
              <a:spAutoFit/>
            </a:bodyPr>
            <a:lstStyle/>
            <a:p>
              <a:pPr algn="ctr"/>
              <a:endParaRPr lang="en-GB" sz="1100"/>
            </a:p>
          </p:txBody>
        </p:sp>
      </p:grpSp>
      <p:sp>
        <p:nvSpPr>
          <p:cNvPr id="8" name="TextBox 7">
            <a:extLst>
              <a:ext uri="{FF2B5EF4-FFF2-40B4-BE49-F238E27FC236}">
                <a16:creationId xmlns:a16="http://schemas.microsoft.com/office/drawing/2014/main" id="{7A56485B-FF16-F7A4-4985-7B8397ACA322}"/>
              </a:ext>
            </a:extLst>
          </p:cNvPr>
          <p:cNvSpPr txBox="1"/>
          <p:nvPr/>
        </p:nvSpPr>
        <p:spPr>
          <a:xfrm>
            <a:off x="341571" y="1762676"/>
            <a:ext cx="6019101" cy="523220"/>
          </a:xfrm>
          <a:prstGeom prst="rect">
            <a:avLst/>
          </a:prstGeom>
          <a:noFill/>
        </p:spPr>
        <p:txBody>
          <a:bodyPr wrap="square" rtlCol="0">
            <a:spAutoFit/>
          </a:bodyPr>
          <a:lstStyle/>
          <a:p>
            <a:pPr algn="ctr"/>
            <a:r>
              <a:rPr lang="en-GB" sz="1400"/>
              <a:t>Now that you have settled on a topic, it’s time to think about how and what you can research to make your talk even more detailed, varied and interesting.</a:t>
            </a:r>
          </a:p>
        </p:txBody>
      </p:sp>
      <p:graphicFrame>
        <p:nvGraphicFramePr>
          <p:cNvPr id="11" name="Table 11">
            <a:extLst>
              <a:ext uri="{FF2B5EF4-FFF2-40B4-BE49-F238E27FC236}">
                <a16:creationId xmlns:a16="http://schemas.microsoft.com/office/drawing/2014/main" id="{66816AD4-A9F4-95A4-22B1-BDA07B389743}"/>
              </a:ext>
            </a:extLst>
          </p:cNvPr>
          <p:cNvGraphicFramePr>
            <a:graphicFrameLocks noGrp="1"/>
          </p:cNvGraphicFramePr>
          <p:nvPr>
            <p:extLst>
              <p:ext uri="{D42A27DB-BD31-4B8C-83A1-F6EECF244321}">
                <p14:modId xmlns:p14="http://schemas.microsoft.com/office/powerpoint/2010/main" val="3445843980"/>
              </p:ext>
            </p:extLst>
          </p:nvPr>
        </p:nvGraphicFramePr>
        <p:xfrm>
          <a:off x="238513" y="2725795"/>
          <a:ext cx="2441433" cy="3128788"/>
        </p:xfrm>
        <a:graphic>
          <a:graphicData uri="http://schemas.openxmlformats.org/drawingml/2006/table">
            <a:tbl>
              <a:tblPr firstRow="1" bandRow="1">
                <a:tableStyleId>{5C22544A-7EE6-4342-B048-85BDC9FD1C3A}</a:tableStyleId>
              </a:tblPr>
              <a:tblGrid>
                <a:gridCol w="2441433">
                  <a:extLst>
                    <a:ext uri="{9D8B030D-6E8A-4147-A177-3AD203B41FA5}">
                      <a16:colId xmlns:a16="http://schemas.microsoft.com/office/drawing/2014/main" val="1454925742"/>
                    </a:ext>
                  </a:extLst>
                </a:gridCol>
              </a:tblGrid>
              <a:tr h="370729">
                <a:tc>
                  <a:txBody>
                    <a:bodyPr/>
                    <a:lstStyle/>
                    <a:p>
                      <a:pPr algn="ctr"/>
                      <a:r>
                        <a:rPr lang="en-GB" sz="1400"/>
                        <a:t>Stage 1: Identify and Question</a:t>
                      </a:r>
                    </a:p>
                  </a:txBody>
                  <a:tcPr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0A1C"/>
                    </a:solidFill>
                  </a:tcPr>
                </a:tc>
                <a:extLst>
                  <a:ext uri="{0D108BD9-81ED-4DB2-BD59-A6C34878D82A}">
                    <a16:rowId xmlns:a16="http://schemas.microsoft.com/office/drawing/2014/main" val="2036570563"/>
                  </a:ext>
                </a:extLst>
              </a:tr>
              <a:tr h="2758059">
                <a:tc>
                  <a:txBody>
                    <a:bodyPr/>
                    <a:lstStyle/>
                    <a:p>
                      <a:pPr marL="342900" indent="-342900">
                        <a:spcAft>
                          <a:spcPts val="600"/>
                        </a:spcAft>
                        <a:buFont typeface="+mj-lt"/>
                        <a:buAutoNum type="arabicPeriod"/>
                      </a:pPr>
                      <a:r>
                        <a:rPr lang="en-GB" sz="1400"/>
                        <a:t>Identify what you already know.</a:t>
                      </a:r>
                    </a:p>
                    <a:p>
                      <a:pPr marL="342900" indent="-342900">
                        <a:spcAft>
                          <a:spcPts val="600"/>
                        </a:spcAft>
                        <a:buFont typeface="+mj-lt"/>
                        <a:buAutoNum type="arabicPeriod"/>
                      </a:pPr>
                      <a:r>
                        <a:rPr lang="en-GB" sz="1400"/>
                        <a:t>Identify key words, themes and ideas.</a:t>
                      </a:r>
                    </a:p>
                    <a:p>
                      <a:pPr marL="342900" indent="-342900">
                        <a:spcAft>
                          <a:spcPts val="600"/>
                        </a:spcAft>
                        <a:buFont typeface="+mj-lt"/>
                        <a:buAutoNum type="arabicPeriod"/>
                      </a:pPr>
                      <a:r>
                        <a:rPr lang="en-GB" sz="1400"/>
                        <a:t>Question what you know.</a:t>
                      </a:r>
                    </a:p>
                    <a:p>
                      <a:pPr marL="342900" indent="-342900">
                        <a:spcAft>
                          <a:spcPts val="600"/>
                        </a:spcAft>
                        <a:buFont typeface="+mj-lt"/>
                        <a:buAutoNum type="arabicPeriod"/>
                      </a:pPr>
                      <a:r>
                        <a:rPr lang="en-GB" sz="1400"/>
                        <a:t>Create research questions.</a:t>
                      </a:r>
                    </a:p>
                    <a:p>
                      <a:pPr marL="342900" indent="-342900">
                        <a:spcAft>
                          <a:spcPts val="600"/>
                        </a:spcAft>
                        <a:buFont typeface="+mj-lt"/>
                        <a:buAutoNum type="arabicPeriod"/>
                      </a:pPr>
                      <a:r>
                        <a:rPr lang="en-GB" sz="1400"/>
                        <a:t>Identify places to find answers. </a:t>
                      </a:r>
                    </a:p>
                    <a:p>
                      <a:pPr marL="342900" indent="-342900">
                        <a:spcAft>
                          <a:spcPts val="600"/>
                        </a:spcAft>
                        <a:buFont typeface="+mj-lt"/>
                        <a:buAutoNum type="arabicPeriod"/>
                      </a:pPr>
                      <a:r>
                        <a:rPr lang="en-GB" sz="1400"/>
                        <a:t>Repeat as necessary.</a:t>
                      </a:r>
                      <a:endParaRPr lang="en-GB"/>
                    </a:p>
                  </a:txBody>
                  <a:tcPr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0A1C">
                        <a:alpha val="20000"/>
                      </a:srgbClr>
                    </a:solidFill>
                  </a:tcPr>
                </a:tc>
                <a:extLst>
                  <a:ext uri="{0D108BD9-81ED-4DB2-BD59-A6C34878D82A}">
                    <a16:rowId xmlns:a16="http://schemas.microsoft.com/office/drawing/2014/main" val="3730579145"/>
                  </a:ext>
                </a:extLst>
              </a:tr>
            </a:tbl>
          </a:graphicData>
        </a:graphic>
      </p:graphicFrame>
      <p:graphicFrame>
        <p:nvGraphicFramePr>
          <p:cNvPr id="12" name="Table 11">
            <a:extLst>
              <a:ext uri="{FF2B5EF4-FFF2-40B4-BE49-F238E27FC236}">
                <a16:creationId xmlns:a16="http://schemas.microsoft.com/office/drawing/2014/main" id="{A4EDEF53-FD6B-6CD1-3F8A-27F6898486A9}"/>
              </a:ext>
            </a:extLst>
          </p:cNvPr>
          <p:cNvGraphicFramePr>
            <a:graphicFrameLocks noGrp="1"/>
          </p:cNvGraphicFramePr>
          <p:nvPr>
            <p:extLst>
              <p:ext uri="{D42A27DB-BD31-4B8C-83A1-F6EECF244321}">
                <p14:modId xmlns:p14="http://schemas.microsoft.com/office/powerpoint/2010/main" val="375958738"/>
              </p:ext>
            </p:extLst>
          </p:nvPr>
        </p:nvGraphicFramePr>
        <p:xfrm>
          <a:off x="3351283" y="2725795"/>
          <a:ext cx="2441433" cy="3516172"/>
        </p:xfrm>
        <a:graphic>
          <a:graphicData uri="http://schemas.openxmlformats.org/drawingml/2006/table">
            <a:tbl>
              <a:tblPr firstRow="1" bandRow="1">
                <a:tableStyleId>{5C22544A-7EE6-4342-B048-85BDC9FD1C3A}</a:tableStyleId>
              </a:tblPr>
              <a:tblGrid>
                <a:gridCol w="2441433">
                  <a:extLst>
                    <a:ext uri="{9D8B030D-6E8A-4147-A177-3AD203B41FA5}">
                      <a16:colId xmlns:a16="http://schemas.microsoft.com/office/drawing/2014/main" val="1454925742"/>
                    </a:ext>
                  </a:extLst>
                </a:gridCol>
              </a:tblGrid>
              <a:tr h="351375">
                <a:tc>
                  <a:txBody>
                    <a:bodyPr/>
                    <a:lstStyle/>
                    <a:p>
                      <a:pPr algn="ctr"/>
                      <a:r>
                        <a:rPr lang="en-GB" sz="1400"/>
                        <a:t>Stage 2: Locate and Explore</a:t>
                      </a:r>
                    </a:p>
                  </a:txBody>
                  <a:tcPr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8B1E"/>
                    </a:solidFill>
                  </a:tcPr>
                </a:tc>
                <a:extLst>
                  <a:ext uri="{0D108BD9-81ED-4DB2-BD59-A6C34878D82A}">
                    <a16:rowId xmlns:a16="http://schemas.microsoft.com/office/drawing/2014/main" val="2036570563"/>
                  </a:ext>
                </a:extLst>
              </a:tr>
              <a:tr h="3158812">
                <a:tc>
                  <a:txBody>
                    <a:bodyPr/>
                    <a:lstStyle/>
                    <a:p>
                      <a:pPr marL="342900" indent="-342900">
                        <a:spcAft>
                          <a:spcPts val="600"/>
                        </a:spcAft>
                        <a:buFont typeface="+mj-lt"/>
                        <a:buAutoNum type="arabicPeriod"/>
                      </a:pPr>
                      <a:r>
                        <a:rPr lang="en-GB" sz="1400"/>
                        <a:t>Locate the answers to your questions.</a:t>
                      </a:r>
                    </a:p>
                    <a:p>
                      <a:pPr marL="342900" indent="-342900">
                        <a:spcAft>
                          <a:spcPts val="600"/>
                        </a:spcAft>
                        <a:buFont typeface="+mj-lt"/>
                        <a:buAutoNum type="arabicPeriod"/>
                      </a:pPr>
                      <a:r>
                        <a:rPr lang="en-GB" sz="1400"/>
                        <a:t>Explore a range of sources e.g.:</a:t>
                      </a:r>
                    </a:p>
                    <a:p>
                      <a:pPr marL="800100" lvl="1" indent="-342900">
                        <a:spcAft>
                          <a:spcPts val="0"/>
                        </a:spcAft>
                        <a:buFont typeface="+mj-lt"/>
                        <a:buAutoNum type="alphaLcParenR"/>
                      </a:pPr>
                      <a:r>
                        <a:rPr lang="en-GB" sz="1400"/>
                        <a:t>Web search (i.e. Google)</a:t>
                      </a:r>
                    </a:p>
                    <a:p>
                      <a:pPr marL="800100" lvl="1" indent="-342900">
                        <a:spcAft>
                          <a:spcPts val="0"/>
                        </a:spcAft>
                        <a:buFont typeface="+mj-lt"/>
                        <a:buAutoNum type="alphaLcParenR"/>
                      </a:pPr>
                      <a:r>
                        <a:rPr lang="en-GB" sz="1400"/>
                        <a:t>Books </a:t>
                      </a:r>
                    </a:p>
                    <a:p>
                      <a:pPr marL="800100" lvl="1" indent="-342900">
                        <a:spcAft>
                          <a:spcPts val="0"/>
                        </a:spcAft>
                        <a:buFont typeface="+mj-lt"/>
                        <a:buAutoNum type="alphaLcParenR"/>
                      </a:pPr>
                      <a:r>
                        <a:rPr lang="en-GB" sz="1400"/>
                        <a:t>Experts</a:t>
                      </a:r>
                    </a:p>
                    <a:p>
                      <a:pPr marL="800100" lvl="1" indent="-342900">
                        <a:spcAft>
                          <a:spcPts val="0"/>
                        </a:spcAft>
                        <a:buFont typeface="+mj-lt"/>
                        <a:buAutoNum type="alphaLcParenR"/>
                      </a:pPr>
                      <a:r>
                        <a:rPr lang="en-GB" sz="1400"/>
                        <a:t>Places</a:t>
                      </a:r>
                    </a:p>
                    <a:p>
                      <a:pPr marL="800100" lvl="1" indent="-342900">
                        <a:spcAft>
                          <a:spcPts val="600"/>
                        </a:spcAft>
                        <a:buFont typeface="+mj-lt"/>
                        <a:buAutoNum type="alphaLcParenR"/>
                      </a:pPr>
                      <a:r>
                        <a:rPr lang="en-GB" sz="1400" baseline="0"/>
                        <a:t>Documentaries</a:t>
                      </a:r>
                    </a:p>
                    <a:p>
                      <a:pPr marL="342900" lvl="0" indent="-342900">
                        <a:spcAft>
                          <a:spcPts val="600"/>
                        </a:spcAft>
                        <a:buFont typeface="+mj-lt"/>
                        <a:buAutoNum type="arabicPeriod"/>
                      </a:pPr>
                      <a:r>
                        <a:rPr lang="en-GB" sz="1400" baseline="0"/>
                        <a:t>Skim, scan and select most relevant information. </a:t>
                      </a:r>
                    </a:p>
                  </a:txBody>
                  <a:tcPr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8B1E">
                        <a:alpha val="20000"/>
                      </a:srgbClr>
                    </a:solidFill>
                  </a:tcPr>
                </a:tc>
                <a:extLst>
                  <a:ext uri="{0D108BD9-81ED-4DB2-BD59-A6C34878D82A}">
                    <a16:rowId xmlns:a16="http://schemas.microsoft.com/office/drawing/2014/main" val="3730579145"/>
                  </a:ext>
                </a:extLst>
              </a:tr>
            </a:tbl>
          </a:graphicData>
        </a:graphic>
      </p:graphicFrame>
      <p:sp>
        <p:nvSpPr>
          <p:cNvPr id="13" name="Arrow: Right 12">
            <a:extLst>
              <a:ext uri="{FF2B5EF4-FFF2-40B4-BE49-F238E27FC236}">
                <a16:creationId xmlns:a16="http://schemas.microsoft.com/office/drawing/2014/main" id="{B574A4EC-DEB3-74B7-70A8-47FECA01DB7A}"/>
              </a:ext>
            </a:extLst>
          </p:cNvPr>
          <p:cNvSpPr/>
          <p:nvPr/>
        </p:nvSpPr>
        <p:spPr>
          <a:xfrm>
            <a:off x="2679945" y="4195859"/>
            <a:ext cx="789404" cy="446568"/>
          </a:xfrm>
          <a:prstGeom prst="rightArrow">
            <a:avLst/>
          </a:prstGeom>
          <a:solidFill>
            <a:srgbClr val="FCD10B"/>
          </a:solidFill>
          <a:ln w="12700">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sz="1600"/>
          </a:p>
        </p:txBody>
      </p:sp>
      <p:graphicFrame>
        <p:nvGraphicFramePr>
          <p:cNvPr id="15" name="Table 14">
            <a:extLst>
              <a:ext uri="{FF2B5EF4-FFF2-40B4-BE49-F238E27FC236}">
                <a16:creationId xmlns:a16="http://schemas.microsoft.com/office/drawing/2014/main" id="{D43C436E-FC9D-609E-95A9-CD985F5F5830}"/>
              </a:ext>
            </a:extLst>
          </p:cNvPr>
          <p:cNvGraphicFramePr>
            <a:graphicFrameLocks noGrp="1"/>
          </p:cNvGraphicFramePr>
          <p:nvPr>
            <p:extLst>
              <p:ext uri="{D42A27DB-BD31-4B8C-83A1-F6EECF244321}">
                <p14:modId xmlns:p14="http://schemas.microsoft.com/office/powerpoint/2010/main" val="2889657764"/>
              </p:ext>
            </p:extLst>
          </p:nvPr>
        </p:nvGraphicFramePr>
        <p:xfrm>
          <a:off x="6464053" y="2700071"/>
          <a:ext cx="2441433" cy="3290280"/>
        </p:xfrm>
        <a:graphic>
          <a:graphicData uri="http://schemas.openxmlformats.org/drawingml/2006/table">
            <a:tbl>
              <a:tblPr firstRow="1" bandRow="1">
                <a:tableStyleId>{5C22544A-7EE6-4342-B048-85BDC9FD1C3A}</a:tableStyleId>
              </a:tblPr>
              <a:tblGrid>
                <a:gridCol w="2441433">
                  <a:extLst>
                    <a:ext uri="{9D8B030D-6E8A-4147-A177-3AD203B41FA5}">
                      <a16:colId xmlns:a16="http://schemas.microsoft.com/office/drawing/2014/main" val="1454925742"/>
                    </a:ext>
                  </a:extLst>
                </a:gridCol>
              </a:tblGrid>
              <a:tr h="299990">
                <a:tc>
                  <a:txBody>
                    <a:bodyPr/>
                    <a:lstStyle/>
                    <a:p>
                      <a:pPr algn="ctr"/>
                      <a:r>
                        <a:rPr lang="en-GB" sz="1400"/>
                        <a:t>Stage 3: Evaluate and Present</a:t>
                      </a:r>
                    </a:p>
                  </a:txBody>
                  <a:tcPr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D621"/>
                    </a:solidFill>
                  </a:tcPr>
                </a:tc>
                <a:extLst>
                  <a:ext uri="{0D108BD9-81ED-4DB2-BD59-A6C34878D82A}">
                    <a16:rowId xmlns:a16="http://schemas.microsoft.com/office/drawing/2014/main" val="2036570563"/>
                  </a:ext>
                </a:extLst>
              </a:tr>
              <a:tr h="2753886">
                <a:tc>
                  <a:txBody>
                    <a:bodyPr/>
                    <a:lstStyle/>
                    <a:p>
                      <a:pPr marL="342900" lvl="0" indent="-342900">
                        <a:spcAft>
                          <a:spcPts val="600"/>
                        </a:spcAft>
                        <a:buFont typeface="+mj-lt"/>
                        <a:buAutoNum type="arabicPeriod"/>
                      </a:pPr>
                      <a:r>
                        <a:rPr lang="en-GB" sz="1400" baseline="0"/>
                        <a:t>Evaluate your findings:</a:t>
                      </a:r>
                    </a:p>
                    <a:p>
                      <a:pPr marL="800100" lvl="1" indent="-342900">
                        <a:spcAft>
                          <a:spcPts val="600"/>
                        </a:spcAft>
                        <a:buFont typeface="+mj-lt"/>
                        <a:buAutoNum type="alphaLcParenR"/>
                      </a:pPr>
                      <a:r>
                        <a:rPr lang="en-GB" sz="1400" baseline="0"/>
                        <a:t>Is the source reliable?</a:t>
                      </a:r>
                    </a:p>
                    <a:p>
                      <a:pPr marL="800100" lvl="1" indent="-342900">
                        <a:spcAft>
                          <a:spcPts val="600"/>
                        </a:spcAft>
                        <a:buFont typeface="+mj-lt"/>
                        <a:buAutoNum type="alphaLcParenR"/>
                      </a:pPr>
                      <a:r>
                        <a:rPr lang="en-GB" sz="1400" baseline="0"/>
                        <a:t>Does the information add something new to your talk?</a:t>
                      </a:r>
                    </a:p>
                    <a:p>
                      <a:pPr marL="342900" lvl="0" indent="-342900">
                        <a:spcAft>
                          <a:spcPts val="600"/>
                        </a:spcAft>
                        <a:buFont typeface="+mj-lt"/>
                        <a:buAutoNum type="arabicPeriod"/>
                      </a:pPr>
                      <a:r>
                        <a:rPr lang="en-GB" sz="1400" baseline="0"/>
                        <a:t>Decide how to present this new information (paraphrase, summarise, direct quotation, visualise).</a:t>
                      </a:r>
                    </a:p>
                  </a:txBody>
                  <a:tcPr marT="72000" marB="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D621">
                        <a:alpha val="20000"/>
                      </a:srgbClr>
                    </a:solidFill>
                  </a:tcPr>
                </a:tc>
                <a:extLst>
                  <a:ext uri="{0D108BD9-81ED-4DB2-BD59-A6C34878D82A}">
                    <a16:rowId xmlns:a16="http://schemas.microsoft.com/office/drawing/2014/main" val="3730579145"/>
                  </a:ext>
                </a:extLst>
              </a:tr>
            </a:tbl>
          </a:graphicData>
        </a:graphic>
      </p:graphicFrame>
      <p:sp>
        <p:nvSpPr>
          <p:cNvPr id="14" name="Arrow: Right 13">
            <a:extLst>
              <a:ext uri="{FF2B5EF4-FFF2-40B4-BE49-F238E27FC236}">
                <a16:creationId xmlns:a16="http://schemas.microsoft.com/office/drawing/2014/main" id="{33A37744-71BD-B026-A53E-CF6E5132DC12}"/>
              </a:ext>
            </a:extLst>
          </p:cNvPr>
          <p:cNvSpPr/>
          <p:nvPr/>
        </p:nvSpPr>
        <p:spPr>
          <a:xfrm>
            <a:off x="5803348" y="4195859"/>
            <a:ext cx="768139" cy="446568"/>
          </a:xfrm>
          <a:prstGeom prst="rightArrow">
            <a:avLst/>
          </a:prstGeom>
          <a:solidFill>
            <a:srgbClr val="FCD10B"/>
          </a:solidFill>
          <a:ln w="12700">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sz="1600"/>
          </a:p>
        </p:txBody>
      </p:sp>
      <p:sp>
        <p:nvSpPr>
          <p:cNvPr id="9" name="Date Placeholder 8">
            <a:extLst>
              <a:ext uri="{FF2B5EF4-FFF2-40B4-BE49-F238E27FC236}">
                <a16:creationId xmlns:a16="http://schemas.microsoft.com/office/drawing/2014/main" id="{A1ACEFA8-DC1C-AB47-C3F9-A56CEB08D1EF}"/>
              </a:ext>
            </a:extLst>
          </p:cNvPr>
          <p:cNvSpPr>
            <a:spLocks noGrp="1"/>
          </p:cNvSpPr>
          <p:nvPr>
            <p:ph type="dt" sz="half" idx="10"/>
          </p:nvPr>
        </p:nvSpPr>
        <p:spPr/>
        <p:txBody>
          <a:bodyPr/>
          <a:lstStyle/>
          <a:p>
            <a:fld id="{E7D83730-1170-4CBB-9E12-93A31EBF2550}" type="datetime1">
              <a:rPr lang="en-GB" smtClean="0"/>
              <a:t>02/03/2026</a:t>
            </a:fld>
            <a:endParaRPr lang="en-GB"/>
          </a:p>
        </p:txBody>
      </p:sp>
      <p:sp>
        <p:nvSpPr>
          <p:cNvPr id="16" name="Slide Number Placeholder 15">
            <a:extLst>
              <a:ext uri="{FF2B5EF4-FFF2-40B4-BE49-F238E27FC236}">
                <a16:creationId xmlns:a16="http://schemas.microsoft.com/office/drawing/2014/main" id="{FA51A8EB-210E-AA90-C509-CDD54CC0D415}"/>
              </a:ext>
            </a:extLst>
          </p:cNvPr>
          <p:cNvSpPr>
            <a:spLocks noGrp="1"/>
          </p:cNvSpPr>
          <p:nvPr>
            <p:ph type="sldNum" sz="quarter" idx="12"/>
          </p:nvPr>
        </p:nvSpPr>
        <p:spPr/>
        <p:txBody>
          <a:bodyPr/>
          <a:lstStyle/>
          <a:p>
            <a:fld id="{EFC07C4F-4DD7-4452-9CBE-7B4BC77324C7}" type="slidenum">
              <a:rPr lang="en-GB" smtClean="0"/>
              <a:t>4</a:t>
            </a:fld>
            <a:endParaRPr lang="en-GB"/>
          </a:p>
        </p:txBody>
      </p:sp>
      <p:pic>
        <p:nvPicPr>
          <p:cNvPr id="17" name="Picture 16">
            <a:extLst>
              <a:ext uri="{FF2B5EF4-FFF2-40B4-BE49-F238E27FC236}">
                <a16:creationId xmlns:a16="http://schemas.microsoft.com/office/drawing/2014/main" id="{B9A4F720-3311-E422-76CC-45A83967F5DA}"/>
              </a:ext>
            </a:extLst>
          </p:cNvPr>
          <p:cNvPicPr>
            <a:picLocks noChangeAspect="1"/>
          </p:cNvPicPr>
          <p:nvPr/>
        </p:nvPicPr>
        <p:blipFill>
          <a:blip r:embed="rId3"/>
          <a:stretch>
            <a:fillRect/>
          </a:stretch>
        </p:blipFill>
        <p:spPr>
          <a:xfrm>
            <a:off x="8543204" y="6180427"/>
            <a:ext cx="485775" cy="523875"/>
          </a:xfrm>
          <a:prstGeom prst="rect">
            <a:avLst/>
          </a:prstGeom>
        </p:spPr>
      </p:pic>
      <p:sp>
        <p:nvSpPr>
          <p:cNvPr id="18" name="Footer Placeholder 3">
            <a:extLst>
              <a:ext uri="{FF2B5EF4-FFF2-40B4-BE49-F238E27FC236}">
                <a16:creationId xmlns:a16="http://schemas.microsoft.com/office/drawing/2014/main" id="{4222324A-4406-F640-56CC-7314337B32AE}"/>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4008560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97A73-8511-DD43-BE87-4328925D31A2}"/>
              </a:ext>
            </a:extLst>
          </p:cNvPr>
          <p:cNvSpPr>
            <a:spLocks noGrp="1"/>
          </p:cNvSpPr>
          <p:nvPr>
            <p:ph type="title"/>
          </p:nvPr>
        </p:nvSpPr>
        <p:spPr>
          <a:xfrm>
            <a:off x="361762" y="1201343"/>
            <a:ext cx="8433320" cy="544864"/>
          </a:xfrm>
          <a:solidFill>
            <a:srgbClr val="E30A1C"/>
          </a:solidFill>
        </p:spPr>
        <p:txBody>
          <a:bodyPr>
            <a:normAutofit fontScale="90000"/>
          </a:bodyPr>
          <a:lstStyle/>
          <a:p>
            <a:r>
              <a:rPr lang="en-US" sz="3600" b="1" i="1">
                <a:latin typeface="+mn-lt"/>
              </a:rPr>
              <a:t>Stage 1: Identify and question</a:t>
            </a:r>
          </a:p>
        </p:txBody>
      </p:sp>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a:xfrm>
            <a:off x="164148" y="6377993"/>
            <a:ext cx="2057400" cy="365125"/>
          </a:xfrm>
        </p:spPr>
        <p:txBody>
          <a:bodyPr/>
          <a:lstStyle/>
          <a:p>
            <a:fld id="{A676877C-86FA-4B95-B632-196BF4BF497D}" type="datetime1">
              <a:rPr lang="en-GB" smtClean="0"/>
              <a:t>02/03/2026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5</a:t>
            </a:fld>
            <a:endParaRPr lang="en-GB"/>
          </a:p>
        </p:txBody>
      </p:sp>
      <p:grpSp>
        <p:nvGrpSpPr>
          <p:cNvPr id="20" name="Group 19">
            <a:extLst>
              <a:ext uri="{FF2B5EF4-FFF2-40B4-BE49-F238E27FC236}">
                <a16:creationId xmlns:a16="http://schemas.microsoft.com/office/drawing/2014/main" id="{4DC416BD-0C08-402C-BBCA-92850AECECFC}"/>
              </a:ext>
            </a:extLst>
          </p:cNvPr>
          <p:cNvGrpSpPr/>
          <p:nvPr/>
        </p:nvGrpSpPr>
        <p:grpSpPr>
          <a:xfrm flipH="1">
            <a:off x="6199224" y="3382949"/>
            <a:ext cx="2695128" cy="2182609"/>
            <a:chOff x="6115126" y="3936266"/>
            <a:chExt cx="2695128" cy="2232247"/>
          </a:xfrm>
        </p:grpSpPr>
        <p:grpSp>
          <p:nvGrpSpPr>
            <p:cNvPr id="14" name="Group 13">
              <a:extLst>
                <a:ext uri="{FF2B5EF4-FFF2-40B4-BE49-F238E27FC236}">
                  <a16:creationId xmlns:a16="http://schemas.microsoft.com/office/drawing/2014/main" id="{87CBB22A-AFFE-4FE4-B4E6-99B20306DFA0}"/>
                </a:ext>
              </a:extLst>
            </p:cNvPr>
            <p:cNvGrpSpPr/>
            <p:nvPr/>
          </p:nvGrpSpPr>
          <p:grpSpPr>
            <a:xfrm>
              <a:off x="6115126" y="3936266"/>
              <a:ext cx="2695128" cy="2232247"/>
              <a:chOff x="467544" y="2546862"/>
              <a:chExt cx="4464496" cy="3791447"/>
            </a:xfrm>
          </p:grpSpPr>
          <p:grpSp>
            <p:nvGrpSpPr>
              <p:cNvPr id="15" name="Group 14">
                <a:extLst>
                  <a:ext uri="{FF2B5EF4-FFF2-40B4-BE49-F238E27FC236}">
                    <a16:creationId xmlns:a16="http://schemas.microsoft.com/office/drawing/2014/main" id="{7E8131D4-43D4-4EA8-9AB8-6B7D7B6D9788}"/>
                  </a:ext>
                </a:extLst>
              </p:cNvPr>
              <p:cNvGrpSpPr/>
              <p:nvPr/>
            </p:nvGrpSpPr>
            <p:grpSpPr>
              <a:xfrm>
                <a:off x="467544" y="2546862"/>
                <a:ext cx="4464496" cy="3791447"/>
                <a:chOff x="5292080" y="3955813"/>
                <a:chExt cx="3384376" cy="2299344"/>
              </a:xfrm>
            </p:grpSpPr>
            <p:pic>
              <p:nvPicPr>
                <p:cNvPr id="17" name="Picture 16">
                  <a:extLst>
                    <a:ext uri="{FF2B5EF4-FFF2-40B4-BE49-F238E27FC236}">
                      <a16:creationId xmlns:a16="http://schemas.microsoft.com/office/drawing/2014/main" id="{ADCEDD46-7B2D-408A-8E61-748A3EEC34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92080" y="3955813"/>
                  <a:ext cx="3384376" cy="2299344"/>
                </a:xfrm>
                <a:prstGeom prst="rect">
                  <a:avLst/>
                </a:prstGeom>
              </p:spPr>
            </p:pic>
            <p:sp>
              <p:nvSpPr>
                <p:cNvPr id="18" name="TextBox 17">
                  <a:extLst>
                    <a:ext uri="{FF2B5EF4-FFF2-40B4-BE49-F238E27FC236}">
                      <a16:creationId xmlns:a16="http://schemas.microsoft.com/office/drawing/2014/main" id="{AE998EC7-B44C-415F-822E-5AE5C508785B}"/>
                    </a:ext>
                  </a:extLst>
                </p:cNvPr>
                <p:cNvSpPr txBox="1"/>
                <p:nvPr/>
              </p:nvSpPr>
              <p:spPr>
                <a:xfrm>
                  <a:off x="5511166" y="4158208"/>
                  <a:ext cx="3096344" cy="369332"/>
                </a:xfrm>
                <a:prstGeom prst="rect">
                  <a:avLst/>
                </a:prstGeom>
                <a:noFill/>
              </p:spPr>
              <p:txBody>
                <a:bodyPr wrap="square" rtlCol="0">
                  <a:spAutoFit/>
                </a:bodyPr>
                <a:lstStyle/>
                <a:p>
                  <a:endParaRPr lang="en-GB"/>
                </a:p>
              </p:txBody>
            </p:sp>
          </p:grpSp>
          <p:sp>
            <p:nvSpPr>
              <p:cNvPr id="16" name="TextBox 15">
                <a:extLst>
                  <a:ext uri="{FF2B5EF4-FFF2-40B4-BE49-F238E27FC236}">
                    <a16:creationId xmlns:a16="http://schemas.microsoft.com/office/drawing/2014/main" id="{7A0F775F-CA72-45E8-B310-8B052601AAED}"/>
                  </a:ext>
                </a:extLst>
              </p:cNvPr>
              <p:cNvSpPr txBox="1"/>
              <p:nvPr/>
            </p:nvSpPr>
            <p:spPr>
              <a:xfrm>
                <a:off x="792067" y="2780928"/>
                <a:ext cx="3815450" cy="350940"/>
              </a:xfrm>
              <a:prstGeom prst="rect">
                <a:avLst/>
              </a:prstGeom>
              <a:noFill/>
            </p:spPr>
            <p:txBody>
              <a:bodyPr wrap="square">
                <a:spAutoFit/>
              </a:bodyPr>
              <a:lstStyle/>
              <a:p>
                <a:pPr algn="ctr"/>
                <a:endParaRPr lang="en-GB" sz="1100"/>
              </a:p>
            </p:txBody>
          </p:sp>
        </p:grpSp>
        <p:sp>
          <p:nvSpPr>
            <p:cNvPr id="19" name="TextBox 18">
              <a:extLst>
                <a:ext uri="{FF2B5EF4-FFF2-40B4-BE49-F238E27FC236}">
                  <a16:creationId xmlns:a16="http://schemas.microsoft.com/office/drawing/2014/main" id="{4A8971B6-91F8-4424-BDE8-6142378222BC}"/>
                </a:ext>
              </a:extLst>
            </p:cNvPr>
            <p:cNvSpPr txBox="1"/>
            <p:nvPr/>
          </p:nvSpPr>
          <p:spPr>
            <a:xfrm>
              <a:off x="6216735" y="4427467"/>
              <a:ext cx="2530820" cy="755463"/>
            </a:xfrm>
            <a:prstGeom prst="rect">
              <a:avLst/>
            </a:prstGeom>
            <a:noFill/>
          </p:spPr>
          <p:txBody>
            <a:bodyPr wrap="square" lIns="91440" tIns="45720" rIns="91440" bIns="45720" rtlCol="0" anchor="t">
              <a:spAutoFit/>
            </a:bodyPr>
            <a:lstStyle/>
            <a:p>
              <a:pPr algn="ctr"/>
              <a:r>
                <a:rPr lang="en-GB" sz="1400"/>
                <a:t>See the next slide for an example based on becoming an electrical technician.</a:t>
              </a:r>
            </a:p>
          </p:txBody>
        </p:sp>
      </p:grpSp>
      <p:grpSp>
        <p:nvGrpSpPr>
          <p:cNvPr id="65" name="Group 64">
            <a:extLst>
              <a:ext uri="{FF2B5EF4-FFF2-40B4-BE49-F238E27FC236}">
                <a16:creationId xmlns:a16="http://schemas.microsoft.com/office/drawing/2014/main" id="{118BD76A-DD45-BE0D-9E58-498B37BF42C3}"/>
              </a:ext>
            </a:extLst>
          </p:cNvPr>
          <p:cNvGrpSpPr/>
          <p:nvPr/>
        </p:nvGrpSpPr>
        <p:grpSpPr>
          <a:xfrm>
            <a:off x="374533" y="2834631"/>
            <a:ext cx="5573205" cy="3287712"/>
            <a:chOff x="357508" y="2201964"/>
            <a:chExt cx="5573205" cy="3287712"/>
          </a:xfrm>
        </p:grpSpPr>
        <p:sp>
          <p:nvSpPr>
            <p:cNvPr id="23" name="AutoShape 2">
              <a:extLst>
                <a:ext uri="{FF2B5EF4-FFF2-40B4-BE49-F238E27FC236}">
                  <a16:creationId xmlns:a16="http://schemas.microsoft.com/office/drawing/2014/main" id="{4EAE8505-9793-9AA2-658E-3EF6D05FCEBC}"/>
                </a:ext>
              </a:extLst>
            </p:cNvPr>
            <p:cNvSpPr>
              <a:spLocks noChangeAspect="1" noChangeArrowheads="1" noTextEdit="1"/>
            </p:cNvSpPr>
            <p:nvPr/>
          </p:nvSpPr>
          <p:spPr bwMode="auto">
            <a:xfrm>
              <a:off x="361762" y="2201964"/>
              <a:ext cx="5568950" cy="295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Rectangle 4">
              <a:extLst>
                <a:ext uri="{FF2B5EF4-FFF2-40B4-BE49-F238E27FC236}">
                  <a16:creationId xmlns:a16="http://schemas.microsoft.com/office/drawing/2014/main" id="{8DBE09E9-5CA9-B462-949F-AE258A0FB82A}"/>
                </a:ext>
              </a:extLst>
            </p:cNvPr>
            <p:cNvSpPr>
              <a:spLocks noChangeArrowheads="1"/>
            </p:cNvSpPr>
            <p:nvPr/>
          </p:nvSpPr>
          <p:spPr bwMode="auto">
            <a:xfrm>
              <a:off x="369700" y="2209901"/>
              <a:ext cx="1849438" cy="457200"/>
            </a:xfrm>
            <a:prstGeom prst="rect">
              <a:avLst/>
            </a:prstGeom>
            <a:solidFill>
              <a:srgbClr val="F58B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Rectangle 5">
              <a:extLst>
                <a:ext uri="{FF2B5EF4-FFF2-40B4-BE49-F238E27FC236}">
                  <a16:creationId xmlns:a16="http://schemas.microsoft.com/office/drawing/2014/main" id="{615872D3-024F-C373-5E75-1273A3B4A480}"/>
                </a:ext>
              </a:extLst>
            </p:cNvPr>
            <p:cNvSpPr>
              <a:spLocks noChangeArrowheads="1"/>
            </p:cNvSpPr>
            <p:nvPr/>
          </p:nvSpPr>
          <p:spPr bwMode="auto">
            <a:xfrm>
              <a:off x="2219137" y="2209901"/>
              <a:ext cx="1849438" cy="457200"/>
            </a:xfrm>
            <a:prstGeom prst="rect">
              <a:avLst/>
            </a:prstGeom>
            <a:solidFill>
              <a:srgbClr val="FAD00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Rectangle 6">
              <a:extLst>
                <a:ext uri="{FF2B5EF4-FFF2-40B4-BE49-F238E27FC236}">
                  <a16:creationId xmlns:a16="http://schemas.microsoft.com/office/drawing/2014/main" id="{00B123B8-4658-FBB3-CD58-24871F8EFCD2}"/>
                </a:ext>
              </a:extLst>
            </p:cNvPr>
            <p:cNvSpPr>
              <a:spLocks noChangeArrowheads="1"/>
            </p:cNvSpPr>
            <p:nvPr/>
          </p:nvSpPr>
          <p:spPr bwMode="auto">
            <a:xfrm>
              <a:off x="4068575" y="2209901"/>
              <a:ext cx="1849438" cy="457200"/>
            </a:xfrm>
            <a:prstGeom prst="rect">
              <a:avLst/>
            </a:prstGeom>
            <a:solidFill>
              <a:srgbClr val="C3D8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Line 7">
              <a:extLst>
                <a:ext uri="{FF2B5EF4-FFF2-40B4-BE49-F238E27FC236}">
                  <a16:creationId xmlns:a16="http://schemas.microsoft.com/office/drawing/2014/main" id="{17090B4C-B299-2C07-6CE7-E6F2CCEDC0F0}"/>
                </a:ext>
              </a:extLst>
            </p:cNvPr>
            <p:cNvSpPr>
              <a:spLocks noChangeShapeType="1"/>
            </p:cNvSpPr>
            <p:nvPr/>
          </p:nvSpPr>
          <p:spPr bwMode="auto">
            <a:xfrm>
              <a:off x="2219137" y="2203551"/>
              <a:ext cx="0" cy="3286125"/>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8" name="Line 8">
              <a:extLst>
                <a:ext uri="{FF2B5EF4-FFF2-40B4-BE49-F238E27FC236}">
                  <a16:creationId xmlns:a16="http://schemas.microsoft.com/office/drawing/2014/main" id="{ABE164AB-FEC1-4F30-134C-0F465E56C93D}"/>
                </a:ext>
              </a:extLst>
            </p:cNvPr>
            <p:cNvSpPr>
              <a:spLocks noChangeShapeType="1"/>
            </p:cNvSpPr>
            <p:nvPr/>
          </p:nvSpPr>
          <p:spPr bwMode="auto">
            <a:xfrm>
              <a:off x="4068575" y="2203551"/>
              <a:ext cx="0" cy="3286125"/>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9" name="Line 9">
              <a:extLst>
                <a:ext uri="{FF2B5EF4-FFF2-40B4-BE49-F238E27FC236}">
                  <a16:creationId xmlns:a16="http://schemas.microsoft.com/office/drawing/2014/main" id="{3ECBF9E9-4C9B-1C8B-A1C0-86077FED7264}"/>
                </a:ext>
              </a:extLst>
            </p:cNvPr>
            <p:cNvSpPr>
              <a:spLocks noChangeShapeType="1"/>
            </p:cNvSpPr>
            <p:nvPr/>
          </p:nvSpPr>
          <p:spPr bwMode="auto">
            <a:xfrm>
              <a:off x="363350" y="2667101"/>
              <a:ext cx="5561013" cy="0"/>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0" name="Line 10">
              <a:extLst>
                <a:ext uri="{FF2B5EF4-FFF2-40B4-BE49-F238E27FC236}">
                  <a16:creationId xmlns:a16="http://schemas.microsoft.com/office/drawing/2014/main" id="{7E925F19-6FD3-ABE0-50C2-8679EAF9B504}"/>
                </a:ext>
              </a:extLst>
            </p:cNvPr>
            <p:cNvSpPr>
              <a:spLocks noChangeShapeType="1"/>
            </p:cNvSpPr>
            <p:nvPr/>
          </p:nvSpPr>
          <p:spPr bwMode="auto">
            <a:xfrm>
              <a:off x="363350" y="3400716"/>
              <a:ext cx="5561013" cy="0"/>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1" name="Line 11">
              <a:extLst>
                <a:ext uri="{FF2B5EF4-FFF2-40B4-BE49-F238E27FC236}">
                  <a16:creationId xmlns:a16="http://schemas.microsoft.com/office/drawing/2014/main" id="{98C7DA1D-9998-6D69-D2B2-3D6F1AB21C0D}"/>
                </a:ext>
              </a:extLst>
            </p:cNvPr>
            <p:cNvSpPr>
              <a:spLocks noChangeShapeType="1"/>
            </p:cNvSpPr>
            <p:nvPr/>
          </p:nvSpPr>
          <p:spPr bwMode="auto">
            <a:xfrm>
              <a:off x="357508" y="4064019"/>
              <a:ext cx="5561013" cy="0"/>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2" name="Line 12">
              <a:extLst>
                <a:ext uri="{FF2B5EF4-FFF2-40B4-BE49-F238E27FC236}">
                  <a16:creationId xmlns:a16="http://schemas.microsoft.com/office/drawing/2014/main" id="{DC05CB83-66BF-0E81-8BFB-461D6CD939B3}"/>
                </a:ext>
              </a:extLst>
            </p:cNvPr>
            <p:cNvSpPr>
              <a:spLocks noChangeShapeType="1"/>
            </p:cNvSpPr>
            <p:nvPr/>
          </p:nvSpPr>
          <p:spPr bwMode="auto">
            <a:xfrm>
              <a:off x="369700" y="4709451"/>
              <a:ext cx="5561013" cy="0"/>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3" name="Line 13">
              <a:extLst>
                <a:ext uri="{FF2B5EF4-FFF2-40B4-BE49-F238E27FC236}">
                  <a16:creationId xmlns:a16="http://schemas.microsoft.com/office/drawing/2014/main" id="{EC3F2706-EF51-B11C-451D-1F0F35757831}"/>
                </a:ext>
              </a:extLst>
            </p:cNvPr>
            <p:cNvSpPr>
              <a:spLocks noChangeShapeType="1"/>
            </p:cNvSpPr>
            <p:nvPr/>
          </p:nvSpPr>
          <p:spPr bwMode="auto">
            <a:xfrm>
              <a:off x="369700" y="2203551"/>
              <a:ext cx="0" cy="3286125"/>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4" name="Line 14">
              <a:extLst>
                <a:ext uri="{FF2B5EF4-FFF2-40B4-BE49-F238E27FC236}">
                  <a16:creationId xmlns:a16="http://schemas.microsoft.com/office/drawing/2014/main" id="{915C5F8E-FF43-6324-65B9-AA6C3265114A}"/>
                </a:ext>
              </a:extLst>
            </p:cNvPr>
            <p:cNvSpPr>
              <a:spLocks noChangeShapeType="1"/>
            </p:cNvSpPr>
            <p:nvPr/>
          </p:nvSpPr>
          <p:spPr bwMode="auto">
            <a:xfrm>
              <a:off x="5918012" y="2203551"/>
              <a:ext cx="0" cy="3286125"/>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5" name="Line 15">
              <a:extLst>
                <a:ext uri="{FF2B5EF4-FFF2-40B4-BE49-F238E27FC236}">
                  <a16:creationId xmlns:a16="http://schemas.microsoft.com/office/drawing/2014/main" id="{33987F4B-39EC-4780-AF82-D572A996CA17}"/>
                </a:ext>
              </a:extLst>
            </p:cNvPr>
            <p:cNvSpPr>
              <a:spLocks noChangeShapeType="1"/>
            </p:cNvSpPr>
            <p:nvPr/>
          </p:nvSpPr>
          <p:spPr bwMode="auto">
            <a:xfrm>
              <a:off x="363350" y="2209901"/>
              <a:ext cx="5561013" cy="0"/>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6" name="Line 16">
              <a:extLst>
                <a:ext uri="{FF2B5EF4-FFF2-40B4-BE49-F238E27FC236}">
                  <a16:creationId xmlns:a16="http://schemas.microsoft.com/office/drawing/2014/main" id="{F9260CDD-6BBC-963A-58A4-8189C3F03301}"/>
                </a:ext>
              </a:extLst>
            </p:cNvPr>
            <p:cNvSpPr>
              <a:spLocks noChangeShapeType="1"/>
            </p:cNvSpPr>
            <p:nvPr/>
          </p:nvSpPr>
          <p:spPr bwMode="auto">
            <a:xfrm>
              <a:off x="363350" y="5483326"/>
              <a:ext cx="5561013" cy="0"/>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7" name="Rectangle 17">
              <a:extLst>
                <a:ext uri="{FF2B5EF4-FFF2-40B4-BE49-F238E27FC236}">
                  <a16:creationId xmlns:a16="http://schemas.microsoft.com/office/drawing/2014/main" id="{8535C53C-DACA-F985-6247-B74ACDD91136}"/>
                </a:ext>
              </a:extLst>
            </p:cNvPr>
            <p:cNvSpPr>
              <a:spLocks noChangeArrowheads="1"/>
            </p:cNvSpPr>
            <p:nvPr/>
          </p:nvSpPr>
          <p:spPr bwMode="auto">
            <a:xfrm>
              <a:off x="728475" y="2346426"/>
              <a:ext cx="1222375"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a:ln>
                    <a:noFill/>
                  </a:ln>
                  <a:solidFill>
                    <a:srgbClr val="000000"/>
                  </a:solidFill>
                  <a:effectLst/>
                  <a:latin typeface="Calibri" panose="020F0502020204030204" pitchFamily="34" charset="0"/>
                </a:rPr>
                <a:t>K(NOW ALREADY)</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 name="Rectangle 18">
              <a:extLst>
                <a:ext uri="{FF2B5EF4-FFF2-40B4-BE49-F238E27FC236}">
                  <a16:creationId xmlns:a16="http://schemas.microsoft.com/office/drawing/2014/main" id="{33B99284-02A2-D3D7-8EA6-35EE4C129FE4}"/>
                </a:ext>
              </a:extLst>
            </p:cNvPr>
            <p:cNvSpPr>
              <a:spLocks noChangeArrowheads="1"/>
            </p:cNvSpPr>
            <p:nvPr/>
          </p:nvSpPr>
          <p:spPr bwMode="auto">
            <a:xfrm>
              <a:off x="2560450" y="2346426"/>
              <a:ext cx="571500"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a:ln>
                    <a:noFill/>
                  </a:ln>
                  <a:solidFill>
                    <a:srgbClr val="000000"/>
                  </a:solidFill>
                  <a:effectLst/>
                  <a:latin typeface="Calibri" panose="020F0502020204030204" pitchFamily="34" charset="0"/>
                </a:rPr>
                <a:t>W(ANT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 name="Rectangle 19">
              <a:extLst>
                <a:ext uri="{FF2B5EF4-FFF2-40B4-BE49-F238E27FC236}">
                  <a16:creationId xmlns:a16="http://schemas.microsoft.com/office/drawing/2014/main" id="{26CD0B3B-A46C-F307-8A2F-B3A9765B964F}"/>
                </a:ext>
              </a:extLst>
            </p:cNvPr>
            <p:cNvSpPr>
              <a:spLocks noChangeArrowheads="1"/>
            </p:cNvSpPr>
            <p:nvPr/>
          </p:nvSpPr>
          <p:spPr bwMode="auto">
            <a:xfrm>
              <a:off x="3049400" y="2346426"/>
              <a:ext cx="295275"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a:ln>
                    <a:noFill/>
                  </a:ln>
                  <a:solidFill>
                    <a:srgbClr val="000000"/>
                  </a:solidFill>
                  <a:effectLst/>
                  <a:latin typeface="Calibri" panose="020F0502020204030204" pitchFamily="34" charset="0"/>
                </a:rPr>
                <a:t>TO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 name="Rectangle 20">
              <a:extLst>
                <a:ext uri="{FF2B5EF4-FFF2-40B4-BE49-F238E27FC236}">
                  <a16:creationId xmlns:a16="http://schemas.microsoft.com/office/drawing/2014/main" id="{48FAE986-EA59-4415-FCA4-AF7E10EFD4AA}"/>
                </a:ext>
              </a:extLst>
            </p:cNvPr>
            <p:cNvSpPr>
              <a:spLocks noChangeArrowheads="1"/>
            </p:cNvSpPr>
            <p:nvPr/>
          </p:nvSpPr>
          <p:spPr bwMode="auto">
            <a:xfrm>
              <a:off x="3257362" y="2346426"/>
              <a:ext cx="55403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a:ln>
                    <a:noFill/>
                  </a:ln>
                  <a:solidFill>
                    <a:srgbClr val="000000"/>
                  </a:solidFill>
                  <a:effectLst/>
                  <a:latin typeface="Calibri" panose="020F0502020204030204" pitchFamily="34" charset="0"/>
                </a:rPr>
                <a:t>KNOW)</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 name="Rectangle 21">
              <a:extLst>
                <a:ext uri="{FF2B5EF4-FFF2-40B4-BE49-F238E27FC236}">
                  <a16:creationId xmlns:a16="http://schemas.microsoft.com/office/drawing/2014/main" id="{2CE9CD74-A692-52A9-0371-74466195D724}"/>
                </a:ext>
              </a:extLst>
            </p:cNvPr>
            <p:cNvSpPr>
              <a:spLocks noChangeArrowheads="1"/>
            </p:cNvSpPr>
            <p:nvPr/>
          </p:nvSpPr>
          <p:spPr bwMode="auto">
            <a:xfrm>
              <a:off x="4578162" y="2252763"/>
              <a:ext cx="7556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a:ln>
                    <a:noFill/>
                  </a:ln>
                  <a:solidFill>
                    <a:srgbClr val="000000"/>
                  </a:solidFill>
                  <a:effectLst/>
                  <a:latin typeface="Calibri" panose="020F0502020204030204" pitchFamily="34" charset="0"/>
                </a:rPr>
                <a:t>L(EARNED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2" name="Rectangle 22">
              <a:extLst>
                <a:ext uri="{FF2B5EF4-FFF2-40B4-BE49-F238E27FC236}">
                  <a16:creationId xmlns:a16="http://schemas.microsoft.com/office/drawing/2014/main" id="{D2CE2243-997E-3813-C4B0-AB42752B6082}"/>
                </a:ext>
              </a:extLst>
            </p:cNvPr>
            <p:cNvSpPr>
              <a:spLocks noChangeArrowheads="1"/>
            </p:cNvSpPr>
            <p:nvPr/>
          </p:nvSpPr>
          <p:spPr bwMode="auto">
            <a:xfrm>
              <a:off x="5248087" y="2252763"/>
              <a:ext cx="280988"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a:ln>
                    <a:noFill/>
                  </a:ln>
                  <a:solidFill>
                    <a:srgbClr val="000000"/>
                  </a:solidFill>
                  <a:effectLst/>
                  <a:latin typeface="Calibri" panose="020F0502020204030204" pitchFamily="34" charset="0"/>
                </a:rPr>
                <a:t>BY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3" name="Rectangle 23">
              <a:extLst>
                <a:ext uri="{FF2B5EF4-FFF2-40B4-BE49-F238E27FC236}">
                  <a16:creationId xmlns:a16="http://schemas.microsoft.com/office/drawing/2014/main" id="{91B9AAAC-E610-B8FF-7B01-1DCB0BC17FC1}"/>
                </a:ext>
              </a:extLst>
            </p:cNvPr>
            <p:cNvSpPr>
              <a:spLocks noChangeArrowheads="1"/>
            </p:cNvSpPr>
            <p:nvPr/>
          </p:nvSpPr>
          <p:spPr bwMode="auto">
            <a:xfrm>
              <a:off x="4522600" y="2438501"/>
              <a:ext cx="1028700"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a:ln>
                    <a:noFill/>
                  </a:ln>
                  <a:solidFill>
                    <a:srgbClr val="000000"/>
                  </a:solidFill>
                  <a:effectLst/>
                  <a:latin typeface="Calibri" panose="020F0502020204030204" pitchFamily="34" charset="0"/>
                </a:rPr>
                <a:t>RESEARCHING)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2" name="Rectangle 42">
              <a:extLst>
                <a:ext uri="{FF2B5EF4-FFF2-40B4-BE49-F238E27FC236}">
                  <a16:creationId xmlns:a16="http://schemas.microsoft.com/office/drawing/2014/main" id="{3F1BF8CD-7511-4479-3671-0B2BE750D6B1}"/>
                </a:ext>
              </a:extLst>
            </p:cNvPr>
            <p:cNvSpPr>
              <a:spLocks noChangeArrowheads="1"/>
            </p:cNvSpPr>
            <p:nvPr/>
          </p:nvSpPr>
          <p:spPr bwMode="auto">
            <a:xfrm>
              <a:off x="5487800" y="4794351"/>
              <a:ext cx="136525"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rgbClr val="000000"/>
                  </a:solidFill>
                  <a:effectLst/>
                  <a:latin typeface="Calibri" panose="020F050202020403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66" name="TextBox 65">
            <a:extLst>
              <a:ext uri="{FF2B5EF4-FFF2-40B4-BE49-F238E27FC236}">
                <a16:creationId xmlns:a16="http://schemas.microsoft.com/office/drawing/2014/main" id="{7A6AD269-0A03-405E-3E9B-5A072BB6AF21}"/>
              </a:ext>
            </a:extLst>
          </p:cNvPr>
          <p:cNvSpPr txBox="1"/>
          <p:nvPr/>
        </p:nvSpPr>
        <p:spPr>
          <a:xfrm>
            <a:off x="386725" y="1890669"/>
            <a:ext cx="7886700" cy="646331"/>
          </a:xfrm>
          <a:prstGeom prst="rect">
            <a:avLst/>
          </a:prstGeom>
          <a:noFill/>
        </p:spPr>
        <p:txBody>
          <a:bodyPr wrap="square" rtlCol="0">
            <a:spAutoFit/>
          </a:bodyPr>
          <a:lstStyle/>
          <a:p>
            <a:r>
              <a:rPr lang="en-GB"/>
              <a:t>One way to identify what you already know, and what you want to know (and to track what you have discovered) is to use a KWL chart:</a:t>
            </a:r>
          </a:p>
        </p:txBody>
      </p:sp>
      <p:sp>
        <p:nvSpPr>
          <p:cNvPr id="67" name="Rectangle 66">
            <a:extLst>
              <a:ext uri="{FF2B5EF4-FFF2-40B4-BE49-F238E27FC236}">
                <a16:creationId xmlns:a16="http://schemas.microsoft.com/office/drawing/2014/main" id="{7709F8FC-0ADC-7A7B-9F36-E126427B2B5D}"/>
              </a:ext>
            </a:extLst>
          </p:cNvPr>
          <p:cNvSpPr/>
          <p:nvPr/>
        </p:nvSpPr>
        <p:spPr>
          <a:xfrm>
            <a:off x="745500" y="3552066"/>
            <a:ext cx="1239174" cy="2092311"/>
          </a:xfrm>
          <a:prstGeom prst="rect">
            <a:avLst/>
          </a:prstGeom>
          <a:solidFill>
            <a:srgbClr val="FBCD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a:solidFill>
                  <a:schemeClr val="tx1"/>
                </a:solidFill>
              </a:rPr>
              <a:t>Here, write down what you definitely know about your chosen topic.</a:t>
            </a:r>
          </a:p>
          <a:p>
            <a:pPr algn="ctr"/>
            <a:endParaRPr lang="en-GB" sz="1200">
              <a:solidFill>
                <a:schemeClr val="tx1"/>
              </a:solidFill>
            </a:endParaRPr>
          </a:p>
          <a:p>
            <a:pPr algn="ctr"/>
            <a:r>
              <a:rPr lang="en-GB" sz="1200">
                <a:solidFill>
                  <a:schemeClr val="tx1"/>
                </a:solidFill>
              </a:rPr>
              <a:t>This is a good way to start planning, too.</a:t>
            </a:r>
          </a:p>
        </p:txBody>
      </p:sp>
      <p:sp>
        <p:nvSpPr>
          <p:cNvPr id="68" name="Rectangle 67">
            <a:extLst>
              <a:ext uri="{FF2B5EF4-FFF2-40B4-BE49-F238E27FC236}">
                <a16:creationId xmlns:a16="http://schemas.microsoft.com/office/drawing/2014/main" id="{92B02D0D-3F56-8EE0-E384-A0F329EE48C2}"/>
              </a:ext>
            </a:extLst>
          </p:cNvPr>
          <p:cNvSpPr/>
          <p:nvPr/>
        </p:nvSpPr>
        <p:spPr>
          <a:xfrm>
            <a:off x="2526011" y="3553148"/>
            <a:ext cx="1239174" cy="2092311"/>
          </a:xfrm>
          <a:prstGeom prst="rect">
            <a:avLst/>
          </a:prstGeom>
          <a:solidFill>
            <a:srgbClr val="FEF1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a:solidFill>
                  <a:schemeClr val="tx1"/>
                </a:solidFill>
              </a:rPr>
              <a:t>Then look at what you know and think about what else you could find out.</a:t>
            </a:r>
          </a:p>
          <a:p>
            <a:pPr algn="ctr"/>
            <a:endParaRPr lang="en-GB" sz="1200">
              <a:solidFill>
                <a:schemeClr val="tx1"/>
              </a:solidFill>
            </a:endParaRPr>
          </a:p>
          <a:p>
            <a:pPr algn="ctr"/>
            <a:r>
              <a:rPr lang="en-GB" sz="1200">
                <a:solidFill>
                  <a:schemeClr val="tx1"/>
                </a:solidFill>
              </a:rPr>
              <a:t>You can write yourself questions to fuel your research, here.</a:t>
            </a:r>
          </a:p>
        </p:txBody>
      </p:sp>
      <p:sp>
        <p:nvSpPr>
          <p:cNvPr id="69" name="Rectangle 68">
            <a:extLst>
              <a:ext uri="{FF2B5EF4-FFF2-40B4-BE49-F238E27FC236}">
                <a16:creationId xmlns:a16="http://schemas.microsoft.com/office/drawing/2014/main" id="{57001B9E-9AF7-E8AC-AF86-620817452105}"/>
              </a:ext>
            </a:extLst>
          </p:cNvPr>
          <p:cNvSpPr/>
          <p:nvPr/>
        </p:nvSpPr>
        <p:spPr>
          <a:xfrm>
            <a:off x="4381648" y="3432434"/>
            <a:ext cx="1333113" cy="2593034"/>
          </a:xfrm>
          <a:prstGeom prst="rect">
            <a:avLst/>
          </a:prstGeom>
          <a:solidFill>
            <a:srgbClr val="E8F1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a:solidFill>
                  <a:schemeClr val="tx1"/>
                </a:solidFill>
              </a:rPr>
              <a:t>Keep track of what you have learned here – a good place to write notes about the most important bits of information you find.</a:t>
            </a:r>
          </a:p>
          <a:p>
            <a:pPr algn="ctr"/>
            <a:endParaRPr lang="en-GB" sz="1200">
              <a:solidFill>
                <a:schemeClr val="tx1"/>
              </a:solidFill>
            </a:endParaRPr>
          </a:p>
          <a:p>
            <a:pPr algn="ctr"/>
            <a:r>
              <a:rPr lang="en-GB" sz="1200">
                <a:solidFill>
                  <a:schemeClr val="tx1"/>
                </a:solidFill>
              </a:rPr>
              <a:t>You can also use this column to identify more questions. </a:t>
            </a:r>
          </a:p>
        </p:txBody>
      </p:sp>
      <p:pic>
        <p:nvPicPr>
          <p:cNvPr id="6" name="Picture 5">
            <a:extLst>
              <a:ext uri="{FF2B5EF4-FFF2-40B4-BE49-F238E27FC236}">
                <a16:creationId xmlns:a16="http://schemas.microsoft.com/office/drawing/2014/main" id="{B733E684-FE46-1A55-8CE9-5C773D134C4A}"/>
              </a:ext>
            </a:extLst>
          </p:cNvPr>
          <p:cNvPicPr>
            <a:picLocks noChangeAspect="1"/>
          </p:cNvPicPr>
          <p:nvPr/>
        </p:nvPicPr>
        <p:blipFill>
          <a:blip r:embed="rId3"/>
          <a:stretch>
            <a:fillRect/>
          </a:stretch>
        </p:blipFill>
        <p:spPr>
          <a:xfrm>
            <a:off x="8497022" y="6180427"/>
            <a:ext cx="485775" cy="523875"/>
          </a:xfrm>
          <a:prstGeom prst="rect">
            <a:avLst/>
          </a:prstGeom>
        </p:spPr>
      </p:pic>
      <p:sp>
        <p:nvSpPr>
          <p:cNvPr id="8" name="Footer Placeholder 3">
            <a:extLst>
              <a:ext uri="{FF2B5EF4-FFF2-40B4-BE49-F238E27FC236}">
                <a16:creationId xmlns:a16="http://schemas.microsoft.com/office/drawing/2014/main" id="{DBDD8CC8-BCD0-A855-3AA6-C39316E1C865}"/>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3089373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a:xfrm>
            <a:off x="164148" y="6377993"/>
            <a:ext cx="2057400" cy="365125"/>
          </a:xfrm>
        </p:spPr>
        <p:txBody>
          <a:bodyPr/>
          <a:lstStyle/>
          <a:p>
            <a:fld id="{82996B01-1E1B-4BFC-92E9-93D4323DD545}" type="datetime1">
              <a:rPr lang="en-GB" smtClean="0"/>
              <a:t>02/03/2026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6</a:t>
            </a:fld>
            <a:endParaRPr lang="en-GB"/>
          </a:p>
        </p:txBody>
      </p:sp>
      <p:grpSp>
        <p:nvGrpSpPr>
          <p:cNvPr id="20" name="Group 19">
            <a:extLst>
              <a:ext uri="{FF2B5EF4-FFF2-40B4-BE49-F238E27FC236}">
                <a16:creationId xmlns:a16="http://schemas.microsoft.com/office/drawing/2014/main" id="{4DC416BD-0C08-402C-BBCA-92850AECECFC}"/>
              </a:ext>
            </a:extLst>
          </p:cNvPr>
          <p:cNvGrpSpPr/>
          <p:nvPr/>
        </p:nvGrpSpPr>
        <p:grpSpPr>
          <a:xfrm flipH="1">
            <a:off x="6248212" y="2589629"/>
            <a:ext cx="2695128" cy="2739394"/>
            <a:chOff x="6115126" y="3936266"/>
            <a:chExt cx="2695128" cy="2232247"/>
          </a:xfrm>
        </p:grpSpPr>
        <p:grpSp>
          <p:nvGrpSpPr>
            <p:cNvPr id="14" name="Group 13">
              <a:extLst>
                <a:ext uri="{FF2B5EF4-FFF2-40B4-BE49-F238E27FC236}">
                  <a16:creationId xmlns:a16="http://schemas.microsoft.com/office/drawing/2014/main" id="{87CBB22A-AFFE-4FE4-B4E6-99B20306DFA0}"/>
                </a:ext>
              </a:extLst>
            </p:cNvPr>
            <p:cNvGrpSpPr/>
            <p:nvPr/>
          </p:nvGrpSpPr>
          <p:grpSpPr>
            <a:xfrm>
              <a:off x="6115126" y="3936266"/>
              <a:ext cx="2695128" cy="2232247"/>
              <a:chOff x="467544" y="2546862"/>
              <a:chExt cx="4464496" cy="3791447"/>
            </a:xfrm>
          </p:grpSpPr>
          <p:grpSp>
            <p:nvGrpSpPr>
              <p:cNvPr id="15" name="Group 14">
                <a:extLst>
                  <a:ext uri="{FF2B5EF4-FFF2-40B4-BE49-F238E27FC236}">
                    <a16:creationId xmlns:a16="http://schemas.microsoft.com/office/drawing/2014/main" id="{7E8131D4-43D4-4EA8-9AB8-6B7D7B6D9788}"/>
                  </a:ext>
                </a:extLst>
              </p:cNvPr>
              <p:cNvGrpSpPr/>
              <p:nvPr/>
            </p:nvGrpSpPr>
            <p:grpSpPr>
              <a:xfrm>
                <a:off x="467544" y="2546862"/>
                <a:ext cx="4464496" cy="3791447"/>
                <a:chOff x="5292080" y="3955813"/>
                <a:chExt cx="3384376" cy="2299344"/>
              </a:xfrm>
            </p:grpSpPr>
            <p:pic>
              <p:nvPicPr>
                <p:cNvPr id="17" name="Picture 16">
                  <a:extLst>
                    <a:ext uri="{FF2B5EF4-FFF2-40B4-BE49-F238E27FC236}">
                      <a16:creationId xmlns:a16="http://schemas.microsoft.com/office/drawing/2014/main" id="{ADCEDD46-7B2D-408A-8E61-748A3EEC34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92080" y="3955813"/>
                  <a:ext cx="3384376" cy="2299344"/>
                </a:xfrm>
                <a:prstGeom prst="rect">
                  <a:avLst/>
                </a:prstGeom>
              </p:spPr>
            </p:pic>
            <p:sp>
              <p:nvSpPr>
                <p:cNvPr id="18" name="TextBox 17">
                  <a:extLst>
                    <a:ext uri="{FF2B5EF4-FFF2-40B4-BE49-F238E27FC236}">
                      <a16:creationId xmlns:a16="http://schemas.microsoft.com/office/drawing/2014/main" id="{AE998EC7-B44C-415F-822E-5AE5C508785B}"/>
                    </a:ext>
                  </a:extLst>
                </p:cNvPr>
                <p:cNvSpPr txBox="1"/>
                <p:nvPr/>
              </p:nvSpPr>
              <p:spPr>
                <a:xfrm>
                  <a:off x="5511166" y="4158208"/>
                  <a:ext cx="3096344" cy="369332"/>
                </a:xfrm>
                <a:prstGeom prst="rect">
                  <a:avLst/>
                </a:prstGeom>
                <a:noFill/>
              </p:spPr>
              <p:txBody>
                <a:bodyPr wrap="square" rtlCol="0">
                  <a:spAutoFit/>
                </a:bodyPr>
                <a:lstStyle/>
                <a:p>
                  <a:endParaRPr lang="en-GB"/>
                </a:p>
              </p:txBody>
            </p:sp>
          </p:grpSp>
          <p:sp>
            <p:nvSpPr>
              <p:cNvPr id="16" name="TextBox 15">
                <a:extLst>
                  <a:ext uri="{FF2B5EF4-FFF2-40B4-BE49-F238E27FC236}">
                    <a16:creationId xmlns:a16="http://schemas.microsoft.com/office/drawing/2014/main" id="{7A0F775F-CA72-45E8-B310-8B052601AAED}"/>
                  </a:ext>
                </a:extLst>
              </p:cNvPr>
              <p:cNvSpPr txBox="1"/>
              <p:nvPr/>
            </p:nvSpPr>
            <p:spPr>
              <a:xfrm>
                <a:off x="792067" y="2780928"/>
                <a:ext cx="3815450" cy="350940"/>
              </a:xfrm>
              <a:prstGeom prst="rect">
                <a:avLst/>
              </a:prstGeom>
              <a:noFill/>
            </p:spPr>
            <p:txBody>
              <a:bodyPr wrap="square">
                <a:spAutoFit/>
              </a:bodyPr>
              <a:lstStyle/>
              <a:p>
                <a:pPr algn="ctr"/>
                <a:endParaRPr lang="en-GB" sz="1100"/>
              </a:p>
            </p:txBody>
          </p:sp>
        </p:grpSp>
        <p:sp>
          <p:nvSpPr>
            <p:cNvPr id="19" name="TextBox 18">
              <a:extLst>
                <a:ext uri="{FF2B5EF4-FFF2-40B4-BE49-F238E27FC236}">
                  <a16:creationId xmlns:a16="http://schemas.microsoft.com/office/drawing/2014/main" id="{4A8971B6-91F8-4424-BDE8-6142378222BC}"/>
                </a:ext>
              </a:extLst>
            </p:cNvPr>
            <p:cNvSpPr txBox="1"/>
            <p:nvPr/>
          </p:nvSpPr>
          <p:spPr>
            <a:xfrm>
              <a:off x="6214396" y="4145397"/>
              <a:ext cx="2530820" cy="1293925"/>
            </a:xfrm>
            <a:prstGeom prst="rect">
              <a:avLst/>
            </a:prstGeom>
            <a:noFill/>
          </p:spPr>
          <p:txBody>
            <a:bodyPr wrap="square" lIns="91440" tIns="45720" rIns="91440" bIns="45720" rtlCol="0" anchor="t">
              <a:spAutoFit/>
            </a:bodyPr>
            <a:lstStyle/>
            <a:p>
              <a:pPr algn="ctr"/>
              <a:r>
                <a:rPr lang="en-GB" sz="1400"/>
                <a:t>Fill out the ‘KWL’ chart  to track what you:</a:t>
              </a:r>
            </a:p>
            <a:p>
              <a:pPr marL="285750" indent="-285750" algn="ctr">
                <a:buFont typeface="Arial" panose="020B0604020202020204" pitchFamily="34" charset="0"/>
                <a:buChar char="•"/>
              </a:pPr>
              <a:r>
                <a:rPr lang="en-GB" sz="1400"/>
                <a:t>Know already</a:t>
              </a:r>
            </a:p>
            <a:p>
              <a:pPr marL="285750" indent="-285750" algn="ctr">
                <a:buFont typeface="Arial" panose="020B0604020202020204" pitchFamily="34" charset="0"/>
                <a:buChar char="•"/>
              </a:pPr>
              <a:r>
                <a:rPr lang="en-GB" sz="1400"/>
                <a:t>Want to know</a:t>
              </a:r>
            </a:p>
            <a:p>
              <a:pPr marL="285750" indent="-285750" algn="ctr">
                <a:buFont typeface="Arial" panose="020B0604020202020204" pitchFamily="34" charset="0"/>
                <a:buChar char="•"/>
              </a:pPr>
              <a:r>
                <a:rPr lang="en-GB" sz="1400"/>
                <a:t>Have learned </a:t>
              </a:r>
            </a:p>
            <a:p>
              <a:pPr algn="ctr"/>
              <a:r>
                <a:rPr lang="en-GB" sz="1400"/>
                <a:t>Here is an example for an electrical technician.</a:t>
              </a:r>
              <a:endParaRPr lang="en-GB" sz="1400">
                <a:ea typeface="Calibri"/>
                <a:cs typeface="Calibri"/>
              </a:endParaRPr>
            </a:p>
          </p:txBody>
        </p:sp>
      </p:grpSp>
      <p:sp>
        <p:nvSpPr>
          <p:cNvPr id="23" name="AutoShape 2">
            <a:extLst>
              <a:ext uri="{FF2B5EF4-FFF2-40B4-BE49-F238E27FC236}">
                <a16:creationId xmlns:a16="http://schemas.microsoft.com/office/drawing/2014/main" id="{4EAE8505-9793-9AA2-658E-3EF6D05FCEBC}"/>
              </a:ext>
            </a:extLst>
          </p:cNvPr>
          <p:cNvSpPr>
            <a:spLocks noChangeAspect="1" noChangeArrowheads="1" noTextEdit="1"/>
          </p:cNvSpPr>
          <p:nvPr/>
        </p:nvSpPr>
        <p:spPr bwMode="auto">
          <a:xfrm>
            <a:off x="361762" y="2201963"/>
            <a:ext cx="5568950" cy="3925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Rectangle 4">
            <a:extLst>
              <a:ext uri="{FF2B5EF4-FFF2-40B4-BE49-F238E27FC236}">
                <a16:creationId xmlns:a16="http://schemas.microsoft.com/office/drawing/2014/main" id="{8DBE09E9-5CA9-B462-949F-AE258A0FB82A}"/>
              </a:ext>
            </a:extLst>
          </p:cNvPr>
          <p:cNvSpPr>
            <a:spLocks noChangeArrowheads="1"/>
          </p:cNvSpPr>
          <p:nvPr/>
        </p:nvSpPr>
        <p:spPr bwMode="auto">
          <a:xfrm>
            <a:off x="369700" y="2209901"/>
            <a:ext cx="1849438" cy="457200"/>
          </a:xfrm>
          <a:prstGeom prst="rect">
            <a:avLst/>
          </a:prstGeom>
          <a:solidFill>
            <a:srgbClr val="F58B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Rectangle 5">
            <a:extLst>
              <a:ext uri="{FF2B5EF4-FFF2-40B4-BE49-F238E27FC236}">
                <a16:creationId xmlns:a16="http://schemas.microsoft.com/office/drawing/2014/main" id="{615872D3-024F-C373-5E75-1273A3B4A480}"/>
              </a:ext>
            </a:extLst>
          </p:cNvPr>
          <p:cNvSpPr>
            <a:spLocks noChangeArrowheads="1"/>
          </p:cNvSpPr>
          <p:nvPr/>
        </p:nvSpPr>
        <p:spPr bwMode="auto">
          <a:xfrm>
            <a:off x="2219137" y="2209901"/>
            <a:ext cx="1849438" cy="457200"/>
          </a:xfrm>
          <a:prstGeom prst="rect">
            <a:avLst/>
          </a:prstGeom>
          <a:solidFill>
            <a:srgbClr val="FAD00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Rectangle 6">
            <a:extLst>
              <a:ext uri="{FF2B5EF4-FFF2-40B4-BE49-F238E27FC236}">
                <a16:creationId xmlns:a16="http://schemas.microsoft.com/office/drawing/2014/main" id="{00B123B8-4658-FBB3-CD58-24871F8EFCD2}"/>
              </a:ext>
            </a:extLst>
          </p:cNvPr>
          <p:cNvSpPr>
            <a:spLocks noChangeArrowheads="1"/>
          </p:cNvSpPr>
          <p:nvPr/>
        </p:nvSpPr>
        <p:spPr bwMode="auto">
          <a:xfrm>
            <a:off x="4068575" y="2209901"/>
            <a:ext cx="1849438" cy="457200"/>
          </a:xfrm>
          <a:prstGeom prst="rect">
            <a:avLst/>
          </a:prstGeom>
          <a:solidFill>
            <a:srgbClr val="C3D8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Line 7">
            <a:extLst>
              <a:ext uri="{FF2B5EF4-FFF2-40B4-BE49-F238E27FC236}">
                <a16:creationId xmlns:a16="http://schemas.microsoft.com/office/drawing/2014/main" id="{17090B4C-B299-2C07-6CE7-E6F2CCEDC0F0}"/>
              </a:ext>
            </a:extLst>
          </p:cNvPr>
          <p:cNvSpPr>
            <a:spLocks noChangeShapeType="1"/>
          </p:cNvSpPr>
          <p:nvPr/>
        </p:nvSpPr>
        <p:spPr bwMode="auto">
          <a:xfrm>
            <a:off x="2219137" y="2203551"/>
            <a:ext cx="0" cy="3925951"/>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8" name="Line 8">
            <a:extLst>
              <a:ext uri="{FF2B5EF4-FFF2-40B4-BE49-F238E27FC236}">
                <a16:creationId xmlns:a16="http://schemas.microsoft.com/office/drawing/2014/main" id="{ABE164AB-FEC1-4F30-134C-0F465E56C93D}"/>
              </a:ext>
            </a:extLst>
          </p:cNvPr>
          <p:cNvSpPr>
            <a:spLocks noChangeShapeType="1"/>
          </p:cNvSpPr>
          <p:nvPr/>
        </p:nvSpPr>
        <p:spPr bwMode="auto">
          <a:xfrm flipH="1">
            <a:off x="4059051" y="2203551"/>
            <a:ext cx="9524" cy="3925949"/>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9" name="Line 9">
            <a:extLst>
              <a:ext uri="{FF2B5EF4-FFF2-40B4-BE49-F238E27FC236}">
                <a16:creationId xmlns:a16="http://schemas.microsoft.com/office/drawing/2014/main" id="{3ECBF9E9-4C9B-1C8B-A1C0-86077FED7264}"/>
              </a:ext>
            </a:extLst>
          </p:cNvPr>
          <p:cNvSpPr>
            <a:spLocks noChangeShapeType="1"/>
          </p:cNvSpPr>
          <p:nvPr/>
        </p:nvSpPr>
        <p:spPr bwMode="auto">
          <a:xfrm>
            <a:off x="363350" y="2667101"/>
            <a:ext cx="5561013" cy="0"/>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600"/>
          </a:p>
        </p:txBody>
      </p:sp>
      <p:sp>
        <p:nvSpPr>
          <p:cNvPr id="30" name="Line 10">
            <a:extLst>
              <a:ext uri="{FF2B5EF4-FFF2-40B4-BE49-F238E27FC236}">
                <a16:creationId xmlns:a16="http://schemas.microsoft.com/office/drawing/2014/main" id="{7E925F19-6FD3-ABE0-50C2-8679EAF9B504}"/>
              </a:ext>
            </a:extLst>
          </p:cNvPr>
          <p:cNvSpPr>
            <a:spLocks noChangeShapeType="1"/>
          </p:cNvSpPr>
          <p:nvPr/>
        </p:nvSpPr>
        <p:spPr bwMode="auto">
          <a:xfrm>
            <a:off x="363350" y="3290988"/>
            <a:ext cx="5561013" cy="0"/>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600"/>
          </a:p>
        </p:txBody>
      </p:sp>
      <p:sp>
        <p:nvSpPr>
          <p:cNvPr id="31" name="Line 11">
            <a:extLst>
              <a:ext uri="{FF2B5EF4-FFF2-40B4-BE49-F238E27FC236}">
                <a16:creationId xmlns:a16="http://schemas.microsoft.com/office/drawing/2014/main" id="{98C7DA1D-9998-6D69-D2B2-3D6F1AB21C0D}"/>
              </a:ext>
            </a:extLst>
          </p:cNvPr>
          <p:cNvSpPr>
            <a:spLocks noChangeShapeType="1"/>
          </p:cNvSpPr>
          <p:nvPr/>
        </p:nvSpPr>
        <p:spPr bwMode="auto">
          <a:xfrm>
            <a:off x="363350" y="4164936"/>
            <a:ext cx="5561013" cy="0"/>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600"/>
          </a:p>
        </p:txBody>
      </p:sp>
      <p:sp>
        <p:nvSpPr>
          <p:cNvPr id="32" name="Line 12">
            <a:extLst>
              <a:ext uri="{FF2B5EF4-FFF2-40B4-BE49-F238E27FC236}">
                <a16:creationId xmlns:a16="http://schemas.microsoft.com/office/drawing/2014/main" id="{DC05CB83-66BF-0E81-8BFB-461D6CD939B3}"/>
              </a:ext>
            </a:extLst>
          </p:cNvPr>
          <p:cNvSpPr>
            <a:spLocks noChangeShapeType="1"/>
          </p:cNvSpPr>
          <p:nvPr/>
        </p:nvSpPr>
        <p:spPr bwMode="auto">
          <a:xfrm>
            <a:off x="376049" y="5123668"/>
            <a:ext cx="5561013" cy="0"/>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600"/>
          </a:p>
        </p:txBody>
      </p:sp>
      <p:sp>
        <p:nvSpPr>
          <p:cNvPr id="33" name="Line 13">
            <a:extLst>
              <a:ext uri="{FF2B5EF4-FFF2-40B4-BE49-F238E27FC236}">
                <a16:creationId xmlns:a16="http://schemas.microsoft.com/office/drawing/2014/main" id="{EC3F2706-EF51-B11C-451D-1F0F35757831}"/>
              </a:ext>
            </a:extLst>
          </p:cNvPr>
          <p:cNvSpPr>
            <a:spLocks noChangeShapeType="1"/>
          </p:cNvSpPr>
          <p:nvPr/>
        </p:nvSpPr>
        <p:spPr bwMode="auto">
          <a:xfrm>
            <a:off x="369700" y="2203551"/>
            <a:ext cx="0" cy="3925951"/>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4" name="Line 14">
            <a:extLst>
              <a:ext uri="{FF2B5EF4-FFF2-40B4-BE49-F238E27FC236}">
                <a16:creationId xmlns:a16="http://schemas.microsoft.com/office/drawing/2014/main" id="{915C5F8E-FF43-6324-65B9-AA6C3265114A}"/>
              </a:ext>
            </a:extLst>
          </p:cNvPr>
          <p:cNvSpPr>
            <a:spLocks noChangeShapeType="1"/>
          </p:cNvSpPr>
          <p:nvPr/>
        </p:nvSpPr>
        <p:spPr bwMode="auto">
          <a:xfrm flipH="1">
            <a:off x="5905313" y="2203551"/>
            <a:ext cx="12699" cy="3925951"/>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5" name="Line 15">
            <a:extLst>
              <a:ext uri="{FF2B5EF4-FFF2-40B4-BE49-F238E27FC236}">
                <a16:creationId xmlns:a16="http://schemas.microsoft.com/office/drawing/2014/main" id="{33987F4B-39EC-4780-AF82-D572A996CA17}"/>
              </a:ext>
            </a:extLst>
          </p:cNvPr>
          <p:cNvSpPr>
            <a:spLocks noChangeShapeType="1"/>
          </p:cNvSpPr>
          <p:nvPr/>
        </p:nvSpPr>
        <p:spPr bwMode="auto">
          <a:xfrm>
            <a:off x="363350" y="2209901"/>
            <a:ext cx="5561013" cy="0"/>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6" name="Line 16">
            <a:extLst>
              <a:ext uri="{FF2B5EF4-FFF2-40B4-BE49-F238E27FC236}">
                <a16:creationId xmlns:a16="http://schemas.microsoft.com/office/drawing/2014/main" id="{F9260CDD-6BBC-963A-58A4-8189C3F03301}"/>
              </a:ext>
            </a:extLst>
          </p:cNvPr>
          <p:cNvSpPr>
            <a:spLocks noChangeShapeType="1"/>
          </p:cNvSpPr>
          <p:nvPr/>
        </p:nvSpPr>
        <p:spPr bwMode="auto">
          <a:xfrm>
            <a:off x="337155" y="6129502"/>
            <a:ext cx="5561013" cy="0"/>
          </a:xfrm>
          <a:prstGeom prst="line">
            <a:avLst/>
          </a:prstGeom>
          <a:noFill/>
          <a:ln w="12700" cap="flat">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600"/>
          </a:p>
        </p:txBody>
      </p:sp>
      <p:sp>
        <p:nvSpPr>
          <p:cNvPr id="37" name="Rectangle 17">
            <a:extLst>
              <a:ext uri="{FF2B5EF4-FFF2-40B4-BE49-F238E27FC236}">
                <a16:creationId xmlns:a16="http://schemas.microsoft.com/office/drawing/2014/main" id="{8535C53C-DACA-F985-6247-B74ACDD91136}"/>
              </a:ext>
            </a:extLst>
          </p:cNvPr>
          <p:cNvSpPr>
            <a:spLocks noChangeArrowheads="1"/>
          </p:cNvSpPr>
          <p:nvPr/>
        </p:nvSpPr>
        <p:spPr bwMode="auto">
          <a:xfrm>
            <a:off x="728475" y="2346426"/>
            <a:ext cx="1222375"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a:ln>
                  <a:noFill/>
                </a:ln>
                <a:solidFill>
                  <a:srgbClr val="000000"/>
                </a:solidFill>
                <a:effectLst/>
                <a:latin typeface="Calibri" panose="020F0502020204030204" pitchFamily="34" charset="0"/>
              </a:rPr>
              <a:t>K(NOW ALREADY)</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 name="Rectangle 18">
            <a:extLst>
              <a:ext uri="{FF2B5EF4-FFF2-40B4-BE49-F238E27FC236}">
                <a16:creationId xmlns:a16="http://schemas.microsoft.com/office/drawing/2014/main" id="{33B99284-02A2-D3D7-8EA6-35EE4C129FE4}"/>
              </a:ext>
            </a:extLst>
          </p:cNvPr>
          <p:cNvSpPr>
            <a:spLocks noChangeArrowheads="1"/>
          </p:cNvSpPr>
          <p:nvPr/>
        </p:nvSpPr>
        <p:spPr bwMode="auto">
          <a:xfrm>
            <a:off x="2560450" y="2346426"/>
            <a:ext cx="571500"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a:ln>
                  <a:noFill/>
                </a:ln>
                <a:solidFill>
                  <a:srgbClr val="000000"/>
                </a:solidFill>
                <a:effectLst/>
                <a:latin typeface="Calibri" panose="020F0502020204030204" pitchFamily="34" charset="0"/>
              </a:rPr>
              <a:t>W(ANT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 name="Rectangle 19">
            <a:extLst>
              <a:ext uri="{FF2B5EF4-FFF2-40B4-BE49-F238E27FC236}">
                <a16:creationId xmlns:a16="http://schemas.microsoft.com/office/drawing/2014/main" id="{26CD0B3B-A46C-F307-8A2F-B3A9765B964F}"/>
              </a:ext>
            </a:extLst>
          </p:cNvPr>
          <p:cNvSpPr>
            <a:spLocks noChangeArrowheads="1"/>
          </p:cNvSpPr>
          <p:nvPr/>
        </p:nvSpPr>
        <p:spPr bwMode="auto">
          <a:xfrm>
            <a:off x="3049400" y="2346426"/>
            <a:ext cx="295275"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a:ln>
                  <a:noFill/>
                </a:ln>
                <a:solidFill>
                  <a:srgbClr val="000000"/>
                </a:solidFill>
                <a:effectLst/>
                <a:latin typeface="Calibri" panose="020F0502020204030204" pitchFamily="34" charset="0"/>
              </a:rPr>
              <a:t>TO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 name="Rectangle 20">
            <a:extLst>
              <a:ext uri="{FF2B5EF4-FFF2-40B4-BE49-F238E27FC236}">
                <a16:creationId xmlns:a16="http://schemas.microsoft.com/office/drawing/2014/main" id="{48FAE986-EA59-4415-FCA4-AF7E10EFD4AA}"/>
              </a:ext>
            </a:extLst>
          </p:cNvPr>
          <p:cNvSpPr>
            <a:spLocks noChangeArrowheads="1"/>
          </p:cNvSpPr>
          <p:nvPr/>
        </p:nvSpPr>
        <p:spPr bwMode="auto">
          <a:xfrm>
            <a:off x="3257362" y="2346426"/>
            <a:ext cx="55403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a:ln>
                  <a:noFill/>
                </a:ln>
                <a:solidFill>
                  <a:srgbClr val="000000"/>
                </a:solidFill>
                <a:effectLst/>
                <a:latin typeface="Calibri" panose="020F0502020204030204" pitchFamily="34" charset="0"/>
              </a:rPr>
              <a:t>KNOW)</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 name="Rectangle 21">
            <a:extLst>
              <a:ext uri="{FF2B5EF4-FFF2-40B4-BE49-F238E27FC236}">
                <a16:creationId xmlns:a16="http://schemas.microsoft.com/office/drawing/2014/main" id="{2CE9CD74-A692-52A9-0371-74466195D724}"/>
              </a:ext>
            </a:extLst>
          </p:cNvPr>
          <p:cNvSpPr>
            <a:spLocks noChangeArrowheads="1"/>
          </p:cNvSpPr>
          <p:nvPr/>
        </p:nvSpPr>
        <p:spPr bwMode="auto">
          <a:xfrm>
            <a:off x="4578162" y="2252763"/>
            <a:ext cx="7556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a:ln>
                  <a:noFill/>
                </a:ln>
                <a:solidFill>
                  <a:srgbClr val="000000"/>
                </a:solidFill>
                <a:effectLst/>
                <a:latin typeface="Calibri" panose="020F0502020204030204" pitchFamily="34" charset="0"/>
              </a:rPr>
              <a:t>L(EARNED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2" name="Rectangle 22">
            <a:extLst>
              <a:ext uri="{FF2B5EF4-FFF2-40B4-BE49-F238E27FC236}">
                <a16:creationId xmlns:a16="http://schemas.microsoft.com/office/drawing/2014/main" id="{D2CE2243-997E-3813-C4B0-AB42752B6082}"/>
              </a:ext>
            </a:extLst>
          </p:cNvPr>
          <p:cNvSpPr>
            <a:spLocks noChangeArrowheads="1"/>
          </p:cNvSpPr>
          <p:nvPr/>
        </p:nvSpPr>
        <p:spPr bwMode="auto">
          <a:xfrm>
            <a:off x="5248087" y="2252763"/>
            <a:ext cx="280988"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a:ln>
                  <a:noFill/>
                </a:ln>
                <a:solidFill>
                  <a:srgbClr val="000000"/>
                </a:solidFill>
                <a:effectLst/>
                <a:latin typeface="Calibri" panose="020F0502020204030204" pitchFamily="34" charset="0"/>
              </a:rPr>
              <a:t>BY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3" name="Rectangle 23">
            <a:extLst>
              <a:ext uri="{FF2B5EF4-FFF2-40B4-BE49-F238E27FC236}">
                <a16:creationId xmlns:a16="http://schemas.microsoft.com/office/drawing/2014/main" id="{91B9AAAC-E610-B8FF-7B01-1DCB0BC17FC1}"/>
              </a:ext>
            </a:extLst>
          </p:cNvPr>
          <p:cNvSpPr>
            <a:spLocks noChangeArrowheads="1"/>
          </p:cNvSpPr>
          <p:nvPr/>
        </p:nvSpPr>
        <p:spPr bwMode="auto">
          <a:xfrm>
            <a:off x="4522600" y="2438501"/>
            <a:ext cx="1028700"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a:ln>
                  <a:noFill/>
                </a:ln>
                <a:solidFill>
                  <a:srgbClr val="000000"/>
                </a:solidFill>
                <a:effectLst/>
                <a:latin typeface="Calibri" panose="020F0502020204030204" pitchFamily="34" charset="0"/>
              </a:rPr>
              <a:t>RESEARCHING)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4" name="Rectangle 24">
            <a:extLst>
              <a:ext uri="{FF2B5EF4-FFF2-40B4-BE49-F238E27FC236}">
                <a16:creationId xmlns:a16="http://schemas.microsoft.com/office/drawing/2014/main" id="{1A5A6E7A-206C-D5C7-627F-B857993F46AB}"/>
              </a:ext>
            </a:extLst>
          </p:cNvPr>
          <p:cNvSpPr>
            <a:spLocks noChangeArrowheads="1"/>
          </p:cNvSpPr>
          <p:nvPr/>
        </p:nvSpPr>
        <p:spPr bwMode="auto">
          <a:xfrm>
            <a:off x="432765" y="2746877"/>
            <a:ext cx="1489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400"/>
            <a:r>
              <a:rPr kumimoji="0" lang="en-US" altLang="en-US" sz="1200" b="0" i="0" u="none" strike="noStrike" cap="none" normalizeH="0" baseline="0">
                <a:ln>
                  <a:noFill/>
                </a:ln>
                <a:solidFill>
                  <a:srgbClr val="000000"/>
                </a:solidFill>
                <a:effectLst/>
                <a:latin typeface="Calibri"/>
                <a:ea typeface="Calibri"/>
                <a:cs typeface="Calibri"/>
              </a:rPr>
              <a:t>You need </a:t>
            </a:r>
            <a:r>
              <a:rPr lang="en-US" altLang="en-US" sz="1200">
                <a:solidFill>
                  <a:srgbClr val="000000"/>
                </a:solidFill>
                <a:latin typeface="Calibri"/>
                <a:ea typeface="Calibri"/>
                <a:cs typeface="Calibri"/>
              </a:rPr>
              <a:t>a qualification and experience.</a:t>
            </a:r>
            <a:endParaRPr lang="en-US" altLang="en-US" sz="1200" b="0" i="0" u="none" strike="noStrike" cap="none" normalizeH="0" baseline="0">
              <a:ln>
                <a:noFill/>
              </a:ln>
              <a:solidFill>
                <a:schemeClr val="tx1"/>
              </a:solidFill>
              <a:effectLst/>
              <a:latin typeface="Calibri"/>
              <a:ea typeface="Calibri"/>
              <a:cs typeface="Calibri"/>
            </a:endParaRPr>
          </a:p>
        </p:txBody>
      </p:sp>
      <p:sp>
        <p:nvSpPr>
          <p:cNvPr id="46" name="Rectangle 26">
            <a:extLst>
              <a:ext uri="{FF2B5EF4-FFF2-40B4-BE49-F238E27FC236}">
                <a16:creationId xmlns:a16="http://schemas.microsoft.com/office/drawing/2014/main" id="{ED701046-CB77-4411-C3E1-341A77EAF813}"/>
              </a:ext>
            </a:extLst>
          </p:cNvPr>
          <p:cNvSpPr>
            <a:spLocks noChangeArrowheads="1"/>
          </p:cNvSpPr>
          <p:nvPr/>
        </p:nvSpPr>
        <p:spPr bwMode="auto">
          <a:xfrm>
            <a:off x="2284176" y="2743780"/>
            <a:ext cx="15481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400"/>
            <a:r>
              <a:rPr kumimoji="0" lang="en-US" altLang="en-US" sz="1200" b="0" i="0" u="none" strike="noStrike" cap="none" normalizeH="0" baseline="0">
                <a:ln>
                  <a:noFill/>
                </a:ln>
                <a:solidFill>
                  <a:srgbClr val="000000"/>
                </a:solidFill>
                <a:effectLst/>
                <a:latin typeface="Calibri"/>
                <a:ea typeface="Calibri"/>
                <a:cs typeface="Calibri"/>
              </a:rPr>
              <a:t>What </a:t>
            </a:r>
            <a:r>
              <a:rPr lang="en-US" altLang="en-US" sz="1200">
                <a:solidFill>
                  <a:srgbClr val="000000"/>
                </a:solidFill>
                <a:latin typeface="Calibri"/>
                <a:ea typeface="Calibri"/>
                <a:cs typeface="Calibri"/>
              </a:rPr>
              <a:t>different routes are there?</a:t>
            </a:r>
            <a:endParaRPr lang="en-US" altLang="en-US" sz="1200" b="0" i="0" u="none" strike="noStrike" cap="none" normalizeH="0" baseline="0">
              <a:ln>
                <a:noFill/>
              </a:ln>
              <a:solidFill>
                <a:schemeClr val="tx1"/>
              </a:solidFill>
              <a:effectLst/>
              <a:latin typeface="Calibri"/>
              <a:ea typeface="Calibri"/>
              <a:cs typeface="Calibri"/>
            </a:endParaRPr>
          </a:p>
        </p:txBody>
      </p:sp>
      <p:sp>
        <p:nvSpPr>
          <p:cNvPr id="47" name="Rectangle 27">
            <a:extLst>
              <a:ext uri="{FF2B5EF4-FFF2-40B4-BE49-F238E27FC236}">
                <a16:creationId xmlns:a16="http://schemas.microsoft.com/office/drawing/2014/main" id="{A698D01D-BE67-A0A4-C321-75E7C2B600C6}"/>
              </a:ext>
            </a:extLst>
          </p:cNvPr>
          <p:cNvSpPr>
            <a:spLocks noChangeArrowheads="1"/>
          </p:cNvSpPr>
          <p:nvPr/>
        </p:nvSpPr>
        <p:spPr bwMode="auto">
          <a:xfrm>
            <a:off x="449871" y="3389339"/>
            <a:ext cx="15009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400"/>
            <a:r>
              <a:rPr kumimoji="0" lang="en-US" altLang="en-US" sz="1200" b="0" i="0" u="none" strike="noStrike" cap="none" normalizeH="0" baseline="0">
                <a:ln>
                  <a:noFill/>
                </a:ln>
                <a:solidFill>
                  <a:srgbClr val="000000"/>
                </a:solidFill>
                <a:effectLst/>
                <a:latin typeface="Calibri"/>
                <a:ea typeface="Calibri"/>
                <a:cs typeface="Calibri"/>
              </a:rPr>
              <a:t>You can </a:t>
            </a:r>
            <a:r>
              <a:rPr kumimoji="0" lang="en-US" altLang="en-US" sz="1200" b="0" i="0" u="none" strike="noStrike" cap="none" normalizeH="0" baseline="0" err="1">
                <a:ln>
                  <a:noFill/>
                </a:ln>
                <a:solidFill>
                  <a:srgbClr val="000000"/>
                </a:solidFill>
                <a:effectLst/>
                <a:latin typeface="Calibri"/>
                <a:ea typeface="Calibri"/>
                <a:cs typeface="Calibri"/>
              </a:rPr>
              <a:t>specialise</a:t>
            </a:r>
            <a:r>
              <a:rPr kumimoji="0" lang="en-US" altLang="en-US" sz="1200" b="0" i="0" u="none" strike="noStrike" cap="none" normalizeH="0">
                <a:ln>
                  <a:noFill/>
                </a:ln>
                <a:solidFill>
                  <a:srgbClr val="000000"/>
                </a:solidFill>
                <a:effectLst/>
                <a:latin typeface="Calibri"/>
                <a:ea typeface="Calibri"/>
                <a:cs typeface="Calibri"/>
              </a:rPr>
              <a:t> in</a:t>
            </a:r>
            <a:r>
              <a:rPr lang="en-US" altLang="en-US" sz="1200">
                <a:solidFill>
                  <a:srgbClr val="000000"/>
                </a:solidFill>
                <a:latin typeface="Calibri"/>
                <a:ea typeface="Calibri"/>
                <a:cs typeface="Calibri"/>
              </a:rPr>
              <a:t> different areas</a:t>
            </a:r>
            <a:r>
              <a:rPr kumimoji="0" lang="en-US" altLang="en-US" sz="1200" b="0" i="0" u="none" strike="noStrike" cap="none" normalizeH="0">
                <a:ln>
                  <a:noFill/>
                </a:ln>
                <a:solidFill>
                  <a:srgbClr val="000000"/>
                </a:solidFill>
                <a:effectLst/>
                <a:latin typeface="Calibri"/>
                <a:ea typeface="Calibri"/>
                <a:cs typeface="Calibri"/>
              </a:rPr>
              <a:t>.</a:t>
            </a:r>
            <a:endParaRPr kumimoji="0" lang="en-US" altLang="en-US" sz="1600" b="0" i="0" u="none" strike="noStrike" cap="none" normalizeH="0" baseline="0">
              <a:ln>
                <a:noFill/>
              </a:ln>
              <a:solidFill>
                <a:schemeClr val="tx1"/>
              </a:solidFill>
              <a:effectLst/>
              <a:latin typeface="Calibri"/>
              <a:ea typeface="Calibri"/>
              <a:cs typeface="Calibri"/>
            </a:endParaRPr>
          </a:p>
        </p:txBody>
      </p:sp>
      <p:sp>
        <p:nvSpPr>
          <p:cNvPr id="51" name="Rectangle 31">
            <a:extLst>
              <a:ext uri="{FF2B5EF4-FFF2-40B4-BE49-F238E27FC236}">
                <a16:creationId xmlns:a16="http://schemas.microsoft.com/office/drawing/2014/main" id="{38188CBF-4AE3-9505-C43B-E27480FF8966}"/>
              </a:ext>
            </a:extLst>
          </p:cNvPr>
          <p:cNvSpPr>
            <a:spLocks noChangeArrowheads="1"/>
          </p:cNvSpPr>
          <p:nvPr/>
        </p:nvSpPr>
        <p:spPr bwMode="auto">
          <a:xfrm>
            <a:off x="493527" y="4321137"/>
            <a:ext cx="12715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400"/>
            <a:r>
              <a:rPr kumimoji="0" lang="en-US" altLang="en-US" sz="1200" b="0" i="0" u="none" strike="noStrike" cap="none" normalizeH="0" baseline="0">
                <a:ln>
                  <a:noFill/>
                </a:ln>
                <a:solidFill>
                  <a:srgbClr val="000000"/>
                </a:solidFill>
                <a:effectLst/>
                <a:latin typeface="Calibri"/>
                <a:ea typeface="Calibri"/>
                <a:cs typeface="Calibri"/>
              </a:rPr>
              <a:t>There is a lot</a:t>
            </a:r>
            <a:r>
              <a:rPr kumimoji="0" lang="en-US" altLang="en-US" sz="1200" b="0" i="0" u="none" strike="noStrike" cap="none" normalizeH="0">
                <a:ln>
                  <a:noFill/>
                </a:ln>
                <a:solidFill>
                  <a:srgbClr val="000000"/>
                </a:solidFill>
                <a:effectLst/>
                <a:latin typeface="Calibri"/>
                <a:ea typeface="Calibri"/>
                <a:cs typeface="Calibri"/>
              </a:rPr>
              <a:t> of science involved</a:t>
            </a:r>
            <a:endParaRPr lang="en-US" altLang="en-US" sz="1200" b="0" i="0" u="none" strike="noStrike" cap="none" normalizeH="0" baseline="0">
              <a:ln>
                <a:noFill/>
              </a:ln>
              <a:solidFill>
                <a:schemeClr val="tx1"/>
              </a:solidFill>
              <a:effectLst/>
              <a:latin typeface="Calibri"/>
              <a:ea typeface="Calibri"/>
              <a:cs typeface="Calibri"/>
            </a:endParaRPr>
          </a:p>
        </p:txBody>
      </p:sp>
      <p:sp>
        <p:nvSpPr>
          <p:cNvPr id="53" name="Rectangle 33">
            <a:extLst>
              <a:ext uri="{FF2B5EF4-FFF2-40B4-BE49-F238E27FC236}">
                <a16:creationId xmlns:a16="http://schemas.microsoft.com/office/drawing/2014/main" id="{C7DEA130-A905-08B4-3CD8-5ACD10AA771E}"/>
              </a:ext>
            </a:extLst>
          </p:cNvPr>
          <p:cNvSpPr>
            <a:spLocks noChangeArrowheads="1"/>
          </p:cNvSpPr>
          <p:nvPr/>
        </p:nvSpPr>
        <p:spPr bwMode="auto">
          <a:xfrm>
            <a:off x="2335673" y="4322951"/>
            <a:ext cx="152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rPr>
              <a:t>What new technologies are being</a:t>
            </a:r>
            <a:r>
              <a:rPr kumimoji="0" lang="en-US" altLang="en-US" sz="1200" b="0" i="0" u="none" strike="noStrike" cap="none" normalizeH="0">
                <a:ln>
                  <a:noFill/>
                </a:ln>
                <a:solidFill>
                  <a:srgbClr val="000000"/>
                </a:solidFill>
                <a:effectLst/>
                <a:latin typeface="Calibri" panose="020F0502020204030204" pitchFamily="34" charset="0"/>
              </a:rPr>
              <a:t> used?</a:t>
            </a:r>
            <a:endParaRPr kumimoji="0" lang="en-US" altLang="en-US" sz="1600" b="0" i="0" u="none" strike="noStrike" cap="none" normalizeH="0" baseline="0">
              <a:ln>
                <a:noFill/>
              </a:ln>
              <a:solidFill>
                <a:schemeClr val="tx1"/>
              </a:solidFill>
              <a:effectLst/>
              <a:latin typeface="Arial" panose="020B0604020202020204" pitchFamily="34" charset="0"/>
            </a:endParaRPr>
          </a:p>
        </p:txBody>
      </p:sp>
      <p:sp>
        <p:nvSpPr>
          <p:cNvPr id="55" name="Rectangle 35">
            <a:extLst>
              <a:ext uri="{FF2B5EF4-FFF2-40B4-BE49-F238E27FC236}">
                <a16:creationId xmlns:a16="http://schemas.microsoft.com/office/drawing/2014/main" id="{468AFA00-9E64-3025-0741-A1A05B8B6E95}"/>
              </a:ext>
            </a:extLst>
          </p:cNvPr>
          <p:cNvSpPr>
            <a:spLocks noChangeArrowheads="1"/>
          </p:cNvSpPr>
          <p:nvPr/>
        </p:nvSpPr>
        <p:spPr bwMode="auto">
          <a:xfrm>
            <a:off x="486274" y="5335814"/>
            <a:ext cx="13948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200">
                <a:latin typeface="Calibri"/>
                <a:ea typeface="Calibri"/>
                <a:cs typeface="Calibri"/>
              </a:rPr>
              <a:t>There is a course at my college</a:t>
            </a:r>
            <a:endParaRPr lang="en-US" altLang="en-US" sz="1200" b="0" i="0" u="none" strike="noStrike" cap="none" normalizeH="0" baseline="0">
              <a:ln>
                <a:noFill/>
              </a:ln>
              <a:effectLst/>
              <a:latin typeface="Calibri"/>
              <a:ea typeface="Calibri"/>
              <a:cs typeface="Calibri"/>
            </a:endParaRPr>
          </a:p>
        </p:txBody>
      </p:sp>
      <p:sp>
        <p:nvSpPr>
          <p:cNvPr id="57" name="Rectangle 37">
            <a:extLst>
              <a:ext uri="{FF2B5EF4-FFF2-40B4-BE49-F238E27FC236}">
                <a16:creationId xmlns:a16="http://schemas.microsoft.com/office/drawing/2014/main" id="{3A12EAE7-568E-EF73-1A7C-0775477937A8}"/>
              </a:ext>
            </a:extLst>
          </p:cNvPr>
          <p:cNvSpPr>
            <a:spLocks noChangeArrowheads="1"/>
          </p:cNvSpPr>
          <p:nvPr/>
        </p:nvSpPr>
        <p:spPr bwMode="auto">
          <a:xfrm>
            <a:off x="2324212" y="5296902"/>
            <a:ext cx="14050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400"/>
            <a:r>
              <a:rPr kumimoji="0" lang="en-US" altLang="en-US" sz="1200" b="0" i="0" u="none" strike="noStrike" cap="none" normalizeH="0" baseline="0">
                <a:ln>
                  <a:noFill/>
                </a:ln>
                <a:solidFill>
                  <a:srgbClr val="000000"/>
                </a:solidFill>
                <a:effectLst/>
                <a:latin typeface="Calibri"/>
                <a:ea typeface="Calibri"/>
                <a:cs typeface="Calibri"/>
              </a:rPr>
              <a:t>What happens in it? </a:t>
            </a:r>
            <a:r>
              <a:rPr lang="en-US" altLang="en-US" sz="1200">
                <a:solidFill>
                  <a:srgbClr val="000000"/>
                </a:solidFill>
                <a:latin typeface="Calibri"/>
                <a:ea typeface="Calibri"/>
                <a:cs typeface="Calibri"/>
              </a:rPr>
              <a:t>How do I get in?</a:t>
            </a:r>
            <a:endParaRPr lang="en-US" altLang="en-US" sz="1200" b="0" i="0" u="none" strike="noStrike" cap="none" normalizeH="0" baseline="0">
              <a:ln>
                <a:noFill/>
              </a:ln>
              <a:solidFill>
                <a:schemeClr val="tx1"/>
              </a:solidFill>
              <a:effectLst/>
              <a:latin typeface="Calibri"/>
              <a:ea typeface="Calibri"/>
              <a:cs typeface="Calibri"/>
            </a:endParaRPr>
          </a:p>
        </p:txBody>
      </p:sp>
      <p:sp>
        <p:nvSpPr>
          <p:cNvPr id="8" name="Title 1">
            <a:extLst>
              <a:ext uri="{FF2B5EF4-FFF2-40B4-BE49-F238E27FC236}">
                <a16:creationId xmlns:a16="http://schemas.microsoft.com/office/drawing/2014/main" id="{42CDBFB1-2D43-298B-D36F-2189E64E746D}"/>
              </a:ext>
            </a:extLst>
          </p:cNvPr>
          <p:cNvSpPr txBox="1">
            <a:spLocks/>
          </p:cNvSpPr>
          <p:nvPr/>
        </p:nvSpPr>
        <p:spPr>
          <a:xfrm>
            <a:off x="361762" y="1201343"/>
            <a:ext cx="8433320" cy="544864"/>
          </a:xfrm>
          <a:prstGeom prst="rect">
            <a:avLst/>
          </a:prstGeom>
          <a:solidFill>
            <a:srgbClr val="E30A1C"/>
          </a:solidFill>
        </p:spPr>
        <p:txBody>
          <a:bodyPr vert="horz" lIns="91440" tIns="45720" rIns="91440" bIns="45720" rtlCol="0" anchor="b">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i="1">
                <a:latin typeface="+mn-lt"/>
              </a:rPr>
              <a:t>Stage 1: Identify and question</a:t>
            </a:r>
          </a:p>
        </p:txBody>
      </p:sp>
      <p:sp>
        <p:nvSpPr>
          <p:cNvPr id="10" name="TextBox 9">
            <a:extLst>
              <a:ext uri="{FF2B5EF4-FFF2-40B4-BE49-F238E27FC236}">
                <a16:creationId xmlns:a16="http://schemas.microsoft.com/office/drawing/2014/main" id="{6E2CE55D-BC9E-303A-B5F7-5139F4989DC8}"/>
              </a:ext>
            </a:extLst>
          </p:cNvPr>
          <p:cNvSpPr txBox="1"/>
          <p:nvPr/>
        </p:nvSpPr>
        <p:spPr>
          <a:xfrm>
            <a:off x="4075720" y="2701188"/>
            <a:ext cx="1828287" cy="646331"/>
          </a:xfrm>
          <a:prstGeom prst="rect">
            <a:avLst/>
          </a:prstGeom>
          <a:noFill/>
        </p:spPr>
        <p:txBody>
          <a:bodyPr wrap="square" lIns="91440" tIns="45720" rIns="91440" bIns="45720" anchor="t">
            <a:spAutoFit/>
          </a:bodyPr>
          <a:lstStyle/>
          <a:p>
            <a:r>
              <a:rPr lang="en-GB" sz="1200"/>
              <a:t>College course, apprenticeship, work-accreditation scheme.</a:t>
            </a:r>
            <a:endParaRPr lang="en-GB" sz="1200">
              <a:ea typeface="Calibri"/>
              <a:cs typeface="Calibri"/>
            </a:endParaRPr>
          </a:p>
        </p:txBody>
      </p:sp>
      <p:sp>
        <p:nvSpPr>
          <p:cNvPr id="2" name="TextBox 1">
            <a:extLst>
              <a:ext uri="{FF2B5EF4-FFF2-40B4-BE49-F238E27FC236}">
                <a16:creationId xmlns:a16="http://schemas.microsoft.com/office/drawing/2014/main" id="{CA35B951-6419-3995-FEAB-B3854B3F46E9}"/>
              </a:ext>
            </a:extLst>
          </p:cNvPr>
          <p:cNvSpPr txBox="1"/>
          <p:nvPr/>
        </p:nvSpPr>
        <p:spPr>
          <a:xfrm>
            <a:off x="2227611" y="3375141"/>
            <a:ext cx="1857887" cy="646331"/>
          </a:xfrm>
          <a:prstGeom prst="rect">
            <a:avLst/>
          </a:prstGeom>
          <a:noFill/>
        </p:spPr>
        <p:txBody>
          <a:bodyPr wrap="square" lIns="91440" tIns="45720" rIns="91440" bIns="45720" rtlCol="0" anchor="t">
            <a:spAutoFit/>
          </a:bodyPr>
          <a:lstStyle/>
          <a:p>
            <a:r>
              <a:rPr lang="en-GB" sz="1200"/>
              <a:t>What different types of work are there in the electrical industry?</a:t>
            </a:r>
          </a:p>
        </p:txBody>
      </p:sp>
      <p:pic>
        <p:nvPicPr>
          <p:cNvPr id="6" name="Picture 5">
            <a:extLst>
              <a:ext uri="{FF2B5EF4-FFF2-40B4-BE49-F238E27FC236}">
                <a16:creationId xmlns:a16="http://schemas.microsoft.com/office/drawing/2014/main" id="{6C5A3506-9991-2FBA-BA19-EBC792F8EAB8}"/>
              </a:ext>
            </a:extLst>
          </p:cNvPr>
          <p:cNvPicPr>
            <a:picLocks noChangeAspect="1"/>
          </p:cNvPicPr>
          <p:nvPr/>
        </p:nvPicPr>
        <p:blipFill>
          <a:blip r:embed="rId3"/>
          <a:stretch>
            <a:fillRect/>
          </a:stretch>
        </p:blipFill>
        <p:spPr>
          <a:xfrm>
            <a:off x="8508568" y="6180427"/>
            <a:ext cx="485775" cy="523875"/>
          </a:xfrm>
          <a:prstGeom prst="rect">
            <a:avLst/>
          </a:prstGeom>
        </p:spPr>
      </p:pic>
      <p:sp>
        <p:nvSpPr>
          <p:cNvPr id="7" name="TextBox 6">
            <a:extLst>
              <a:ext uri="{FF2B5EF4-FFF2-40B4-BE49-F238E27FC236}">
                <a16:creationId xmlns:a16="http://schemas.microsoft.com/office/drawing/2014/main" id="{4C8C29A0-C228-E1A1-0494-A22A8B689D23}"/>
              </a:ext>
            </a:extLst>
          </p:cNvPr>
          <p:cNvSpPr txBox="1"/>
          <p:nvPr/>
        </p:nvSpPr>
        <p:spPr>
          <a:xfrm>
            <a:off x="4156364" y="3368386"/>
            <a:ext cx="1515340"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a:ea typeface="Calibri"/>
                <a:cs typeface="Calibri"/>
              </a:rPr>
              <a:t>Electrical fitter, electrical technician, installation, electrical engineer</a:t>
            </a:r>
          </a:p>
        </p:txBody>
      </p:sp>
      <p:sp>
        <p:nvSpPr>
          <p:cNvPr id="9" name="TextBox 8">
            <a:extLst>
              <a:ext uri="{FF2B5EF4-FFF2-40B4-BE49-F238E27FC236}">
                <a16:creationId xmlns:a16="http://schemas.microsoft.com/office/drawing/2014/main" id="{D99551EC-685D-C776-B073-63B13553CE92}"/>
              </a:ext>
            </a:extLst>
          </p:cNvPr>
          <p:cNvSpPr txBox="1"/>
          <p:nvPr/>
        </p:nvSpPr>
        <p:spPr>
          <a:xfrm>
            <a:off x="4105073" y="5296710"/>
            <a:ext cx="170234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hlinkClick r:id="rId4"/>
              </a:rPr>
              <a:t>https://nationalcareers.service.gov.uk/</a:t>
            </a:r>
            <a:r>
              <a:rPr lang="en-US" sz="1200"/>
              <a:t> </a:t>
            </a:r>
            <a:endParaRPr lang="en-US"/>
          </a:p>
        </p:txBody>
      </p:sp>
      <p:sp>
        <p:nvSpPr>
          <p:cNvPr id="12" name="TextBox 11">
            <a:extLst>
              <a:ext uri="{FF2B5EF4-FFF2-40B4-BE49-F238E27FC236}">
                <a16:creationId xmlns:a16="http://schemas.microsoft.com/office/drawing/2014/main" id="{02B530ED-95FC-05B3-177D-ABEC605463B8}"/>
              </a:ext>
            </a:extLst>
          </p:cNvPr>
          <p:cNvSpPr txBox="1"/>
          <p:nvPr/>
        </p:nvSpPr>
        <p:spPr>
          <a:xfrm>
            <a:off x="4159790" y="4325270"/>
            <a:ext cx="16438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a:ea typeface="Calibri"/>
                <a:cs typeface="Calibri"/>
              </a:rPr>
              <a:t>Renewable technologies, AI, Smart systems</a:t>
            </a:r>
          </a:p>
        </p:txBody>
      </p:sp>
      <p:sp>
        <p:nvSpPr>
          <p:cNvPr id="11" name="Footer Placeholder 3">
            <a:extLst>
              <a:ext uri="{FF2B5EF4-FFF2-40B4-BE49-F238E27FC236}">
                <a16:creationId xmlns:a16="http://schemas.microsoft.com/office/drawing/2014/main" id="{56B1D9A3-3891-CF65-D7E1-DFBE325FE6F4}"/>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1377720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6" grpId="0"/>
      <p:bldP spid="47" grpId="0"/>
      <p:bldP spid="51" grpId="0"/>
      <p:bldP spid="53" grpId="0"/>
      <p:bldP spid="55" grpId="0"/>
      <p:bldP spid="5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A33B1-0195-6E74-4447-3FBEE6661C95}"/>
              </a:ext>
            </a:extLst>
          </p:cNvPr>
          <p:cNvSpPr>
            <a:spLocks noGrp="1"/>
          </p:cNvSpPr>
          <p:nvPr>
            <p:ph type="title"/>
          </p:nvPr>
        </p:nvSpPr>
        <p:spPr>
          <a:xfrm>
            <a:off x="385060" y="1269300"/>
            <a:ext cx="8364511" cy="557317"/>
          </a:xfrm>
          <a:solidFill>
            <a:srgbClr val="ED7D31"/>
          </a:solidFill>
        </p:spPr>
        <p:txBody>
          <a:bodyPr>
            <a:normAutofit fontScale="90000"/>
          </a:bodyPr>
          <a:lstStyle/>
          <a:p>
            <a:r>
              <a:rPr lang="en-US" sz="3500" b="1" i="1" dirty="0">
                <a:latin typeface="Calibri"/>
                <a:ea typeface="Calibri"/>
                <a:cs typeface="Calibri"/>
              </a:rPr>
              <a:t>Stage 2: Locate and explore</a:t>
            </a:r>
            <a:endParaRPr lang="en-GB" sz="3500" dirty="0">
              <a:latin typeface="Calibri"/>
              <a:ea typeface="Calibri"/>
              <a:cs typeface="Calibri"/>
            </a:endParaRPr>
          </a:p>
        </p:txBody>
      </p:sp>
      <p:sp>
        <p:nvSpPr>
          <p:cNvPr id="3" name="Date Placeholder 2">
            <a:extLst>
              <a:ext uri="{FF2B5EF4-FFF2-40B4-BE49-F238E27FC236}">
                <a16:creationId xmlns:a16="http://schemas.microsoft.com/office/drawing/2014/main" id="{AD7936B6-24B3-B28B-7F2E-B4829FD3DADB}"/>
              </a:ext>
            </a:extLst>
          </p:cNvPr>
          <p:cNvSpPr>
            <a:spLocks noGrp="1"/>
          </p:cNvSpPr>
          <p:nvPr>
            <p:ph type="dt" sz="half" idx="10"/>
          </p:nvPr>
        </p:nvSpPr>
        <p:spPr/>
        <p:txBody>
          <a:bodyPr/>
          <a:lstStyle/>
          <a:p>
            <a:fld id="{57CEFCFB-312F-4503-9470-B6587E3B8D52}" type="datetime1">
              <a:rPr lang="en-GB" smtClean="0"/>
              <a:t>02/03/2026</a:t>
            </a:fld>
            <a:endParaRPr lang="en-GB"/>
          </a:p>
        </p:txBody>
      </p:sp>
      <p:sp>
        <p:nvSpPr>
          <p:cNvPr id="5" name="Slide Number Placeholder 4">
            <a:extLst>
              <a:ext uri="{FF2B5EF4-FFF2-40B4-BE49-F238E27FC236}">
                <a16:creationId xmlns:a16="http://schemas.microsoft.com/office/drawing/2014/main" id="{D1DBEC40-BC87-81E9-18FF-E9413913202B}"/>
              </a:ext>
            </a:extLst>
          </p:cNvPr>
          <p:cNvSpPr>
            <a:spLocks noGrp="1"/>
          </p:cNvSpPr>
          <p:nvPr>
            <p:ph type="sldNum" sz="quarter" idx="12"/>
          </p:nvPr>
        </p:nvSpPr>
        <p:spPr/>
        <p:txBody>
          <a:bodyPr/>
          <a:lstStyle/>
          <a:p>
            <a:fld id="{EFC07C4F-4DD7-4452-9CBE-7B4BC77324C7}" type="slidenum">
              <a:rPr lang="en-GB" smtClean="0"/>
              <a:t>7</a:t>
            </a:fld>
            <a:endParaRPr lang="en-GB"/>
          </a:p>
        </p:txBody>
      </p:sp>
      <p:sp>
        <p:nvSpPr>
          <p:cNvPr id="6" name="TextBox 5">
            <a:extLst>
              <a:ext uri="{FF2B5EF4-FFF2-40B4-BE49-F238E27FC236}">
                <a16:creationId xmlns:a16="http://schemas.microsoft.com/office/drawing/2014/main" id="{88A0E9D7-6BE5-8147-724D-5FBCC7501A0A}"/>
              </a:ext>
            </a:extLst>
          </p:cNvPr>
          <p:cNvSpPr txBox="1"/>
          <p:nvPr/>
        </p:nvSpPr>
        <p:spPr>
          <a:xfrm>
            <a:off x="386802" y="2025569"/>
            <a:ext cx="8367239" cy="369332"/>
          </a:xfrm>
          <a:prstGeom prst="rect">
            <a:avLst/>
          </a:prstGeom>
          <a:solidFill>
            <a:srgbClr val="E6E6E6"/>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ea typeface="Calibri"/>
                <a:cs typeface="Calibri"/>
              </a:rPr>
              <a:t>How can you use AI ethically to support your research?</a:t>
            </a:r>
            <a:endParaRPr lang="en-US" dirty="0"/>
          </a:p>
        </p:txBody>
      </p:sp>
      <p:sp>
        <p:nvSpPr>
          <p:cNvPr id="7" name="Rectangle 6">
            <a:extLst>
              <a:ext uri="{FF2B5EF4-FFF2-40B4-BE49-F238E27FC236}">
                <a16:creationId xmlns:a16="http://schemas.microsoft.com/office/drawing/2014/main" id="{EA7EF0C7-3F68-F1F7-D5E0-5A832C3AD52F}"/>
              </a:ext>
            </a:extLst>
          </p:cNvPr>
          <p:cNvSpPr/>
          <p:nvPr/>
        </p:nvSpPr>
        <p:spPr>
          <a:xfrm>
            <a:off x="386802" y="2591722"/>
            <a:ext cx="2529895" cy="3410302"/>
          </a:xfrm>
          <a:prstGeom prst="rect">
            <a:avLst/>
          </a:prstGeom>
          <a:solidFill>
            <a:srgbClr val="E8F1A5"/>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GB" sz="1400" b="1" dirty="0"/>
              <a:t>What AI tools </a:t>
            </a:r>
            <a:r>
              <a:rPr lang="en-GB" sz="1400" b="1" i="1" dirty="0"/>
              <a:t>can</a:t>
            </a:r>
            <a:r>
              <a:rPr lang="en-GB" sz="1400" b="1" dirty="0"/>
              <a:t> help you with:</a:t>
            </a:r>
            <a:endParaRPr lang="en-GB" sz="1400" b="1" dirty="0">
              <a:ea typeface="Calibri"/>
              <a:cs typeface="Calibri"/>
            </a:endParaRPr>
          </a:p>
          <a:p>
            <a:endParaRPr lang="en-GB" sz="1400" b="1" dirty="0"/>
          </a:p>
          <a:p>
            <a:pPr marL="228600" indent="-228600">
              <a:buFont typeface=""/>
              <a:buChar char="•"/>
            </a:pPr>
            <a:r>
              <a:rPr lang="en-GB" sz="1400" dirty="0"/>
              <a:t>Turning a </a:t>
            </a:r>
            <a:r>
              <a:rPr lang="en-GB" sz="1400" b="1" dirty="0"/>
              <a:t>topic into clear research questions</a:t>
            </a:r>
            <a:endParaRPr lang="en-GB" sz="1400" b="1">
              <a:ea typeface="Calibri"/>
              <a:cs typeface="Calibri"/>
            </a:endParaRPr>
          </a:p>
          <a:p>
            <a:pPr marL="228600" indent="-228600">
              <a:buFont typeface=""/>
              <a:buChar char="•"/>
            </a:pPr>
            <a:r>
              <a:rPr lang="en-GB" sz="1400" dirty="0"/>
              <a:t>Generating </a:t>
            </a:r>
            <a:r>
              <a:rPr lang="en-GB" sz="1400" b="1" dirty="0"/>
              <a:t>key words</a:t>
            </a:r>
            <a:r>
              <a:rPr lang="en-GB" sz="1400" dirty="0"/>
              <a:t> for Google searching</a:t>
            </a:r>
            <a:endParaRPr lang="en-GB" sz="1400">
              <a:ea typeface="Calibri"/>
              <a:cs typeface="Calibri"/>
            </a:endParaRPr>
          </a:p>
          <a:p>
            <a:pPr marL="228600" indent="-228600">
              <a:buFont typeface=""/>
              <a:buChar char="•"/>
            </a:pPr>
            <a:r>
              <a:rPr lang="en-GB" sz="1400" dirty="0"/>
              <a:t>Creating a </a:t>
            </a:r>
            <a:r>
              <a:rPr lang="en-GB" sz="1400" b="1" dirty="0"/>
              <a:t>simple outline</a:t>
            </a:r>
            <a:r>
              <a:rPr lang="en-GB" sz="1400" dirty="0"/>
              <a:t> for a project or talk</a:t>
            </a:r>
            <a:endParaRPr lang="en-GB" sz="1400">
              <a:ea typeface="Calibri"/>
              <a:cs typeface="Calibri"/>
            </a:endParaRPr>
          </a:p>
          <a:p>
            <a:pPr marL="228600" indent="-228600">
              <a:buFont typeface=""/>
              <a:buChar char="•"/>
            </a:pPr>
            <a:r>
              <a:rPr lang="en-GB" sz="1400" b="1" dirty="0"/>
              <a:t>Summarising</a:t>
            </a:r>
            <a:r>
              <a:rPr lang="en-GB" sz="1400" dirty="0"/>
              <a:t> information you already understand</a:t>
            </a:r>
            <a:endParaRPr lang="en-GB" sz="1400">
              <a:ea typeface="Calibri"/>
              <a:cs typeface="Calibri"/>
            </a:endParaRPr>
          </a:p>
          <a:p>
            <a:pPr marL="228600" indent="-228600">
              <a:buFont typeface=""/>
              <a:buChar char="•"/>
            </a:pPr>
            <a:r>
              <a:rPr lang="en-GB" sz="1400" dirty="0"/>
              <a:t>Helping you </a:t>
            </a:r>
            <a:r>
              <a:rPr lang="en-GB" sz="1400" b="1" dirty="0"/>
              <a:t>reword ideas</a:t>
            </a:r>
            <a:r>
              <a:rPr lang="en-GB" sz="1400" dirty="0"/>
              <a:t> more clearly</a:t>
            </a:r>
            <a:endParaRPr lang="en-GB" sz="1400">
              <a:ea typeface="Calibri"/>
              <a:cs typeface="Calibri"/>
            </a:endParaRPr>
          </a:p>
        </p:txBody>
      </p:sp>
      <p:sp>
        <p:nvSpPr>
          <p:cNvPr id="8" name="Rectangle 7">
            <a:extLst>
              <a:ext uri="{FF2B5EF4-FFF2-40B4-BE49-F238E27FC236}">
                <a16:creationId xmlns:a16="http://schemas.microsoft.com/office/drawing/2014/main" id="{D5326EFF-E530-9D7E-4806-FADDB4DAC670}"/>
              </a:ext>
            </a:extLst>
          </p:cNvPr>
          <p:cNvSpPr/>
          <p:nvPr/>
        </p:nvSpPr>
        <p:spPr>
          <a:xfrm>
            <a:off x="3141243" y="2591721"/>
            <a:ext cx="2529894" cy="3410302"/>
          </a:xfrm>
          <a:prstGeom prst="rect">
            <a:avLst/>
          </a:prstGeom>
          <a:solidFill>
            <a:srgbClr val="FEF1B0"/>
          </a:solidFill>
          <a:ln>
            <a:noFill/>
          </a:ln>
        </p:spPr>
        <p:style>
          <a:lnRef idx="2">
            <a:schemeClr val="dk1"/>
          </a:lnRef>
          <a:fillRef idx="1">
            <a:schemeClr val="lt1"/>
          </a:fillRef>
          <a:effectRef idx="0">
            <a:schemeClr val="dk1"/>
          </a:effectRef>
          <a:fontRef idx="minor">
            <a:schemeClr val="dk1"/>
          </a:fontRef>
        </p:style>
        <p:txBody>
          <a:bodyPr lIns="91440" tIns="91440" rIns="91440" bIns="45720" rtlCol="0" anchor="t"/>
          <a:lstStyle/>
          <a:p>
            <a:r>
              <a:rPr lang="en-GB" sz="1400" b="1" dirty="0"/>
              <a:t>What AI should NOT be used for:</a:t>
            </a:r>
            <a:endParaRPr lang="en-US" sz="1400" b="1" dirty="0"/>
          </a:p>
          <a:p>
            <a:endParaRPr lang="en-GB" sz="1400" b="1" dirty="0">
              <a:ea typeface="Calibri"/>
              <a:cs typeface="Calibri"/>
            </a:endParaRPr>
          </a:p>
          <a:p>
            <a:pPr marL="285750" indent="-285750">
              <a:buFont typeface="Arial"/>
              <a:buChar char="•"/>
            </a:pPr>
            <a:r>
              <a:rPr lang="en-GB" sz="1400" dirty="0">
                <a:ea typeface="+mn-lt"/>
                <a:cs typeface="+mn-lt"/>
              </a:rPr>
              <a:t>Writing </a:t>
            </a:r>
            <a:r>
              <a:rPr lang="en-GB" sz="1400" b="1" dirty="0">
                <a:ea typeface="+mn-lt"/>
                <a:cs typeface="+mn-lt"/>
              </a:rPr>
              <a:t>whole assignments</a:t>
            </a:r>
            <a:r>
              <a:rPr lang="en-GB" sz="1400" dirty="0">
                <a:ea typeface="+mn-lt"/>
                <a:cs typeface="+mn-lt"/>
              </a:rPr>
              <a:t> for you</a:t>
            </a:r>
          </a:p>
          <a:p>
            <a:pPr marL="285750" indent="-285750">
              <a:buFont typeface="Arial"/>
              <a:buChar char="•"/>
            </a:pPr>
            <a:r>
              <a:rPr lang="en-GB" sz="1400" b="1" dirty="0">
                <a:ea typeface="+mn-lt"/>
                <a:cs typeface="+mn-lt"/>
              </a:rPr>
              <a:t>Replacing</a:t>
            </a:r>
            <a:r>
              <a:rPr lang="en-GB" sz="1400" dirty="0">
                <a:ea typeface="+mn-lt"/>
                <a:cs typeface="+mn-lt"/>
              </a:rPr>
              <a:t> your own thinking</a:t>
            </a:r>
            <a:endParaRPr lang="en-GB" sz="1400">
              <a:ea typeface="Calibri"/>
              <a:cs typeface="Calibri"/>
            </a:endParaRPr>
          </a:p>
          <a:p>
            <a:pPr marL="285750" indent="-285750">
              <a:buFont typeface="Arial"/>
              <a:buChar char="•"/>
            </a:pPr>
            <a:r>
              <a:rPr lang="en-GB" sz="1400" dirty="0">
                <a:ea typeface="+mn-lt"/>
                <a:cs typeface="+mn-lt"/>
              </a:rPr>
              <a:t>Giving you your</a:t>
            </a:r>
            <a:r>
              <a:rPr lang="en-GB" sz="1400" b="1" dirty="0">
                <a:ea typeface="+mn-lt"/>
                <a:cs typeface="+mn-lt"/>
              </a:rPr>
              <a:t> final answers</a:t>
            </a:r>
            <a:r>
              <a:rPr lang="en-GB" sz="1400" dirty="0">
                <a:ea typeface="+mn-lt"/>
                <a:cs typeface="+mn-lt"/>
              </a:rPr>
              <a:t> without checking</a:t>
            </a:r>
            <a:endParaRPr lang="en-GB" sz="1400">
              <a:ea typeface="Calibri"/>
              <a:cs typeface="Calibri"/>
            </a:endParaRPr>
          </a:p>
          <a:p>
            <a:pPr marL="285750" indent="-285750">
              <a:buFont typeface="Arial"/>
              <a:buChar char="•"/>
            </a:pPr>
            <a:r>
              <a:rPr lang="en-GB" sz="1400" dirty="0">
                <a:ea typeface="+mn-lt"/>
                <a:cs typeface="+mn-lt"/>
              </a:rPr>
              <a:t>Being used as your only source of information</a:t>
            </a:r>
            <a:endParaRPr lang="en-GB" sz="1400">
              <a:ea typeface="Calibri"/>
              <a:cs typeface="Calibri"/>
            </a:endParaRPr>
          </a:p>
          <a:p>
            <a:endParaRPr lang="en-GB" sz="1400" b="1" dirty="0">
              <a:ea typeface="Calibri"/>
              <a:cs typeface="Calibri"/>
            </a:endParaRPr>
          </a:p>
        </p:txBody>
      </p:sp>
      <p:sp>
        <p:nvSpPr>
          <p:cNvPr id="9" name="Rectangle 8">
            <a:extLst>
              <a:ext uri="{FF2B5EF4-FFF2-40B4-BE49-F238E27FC236}">
                <a16:creationId xmlns:a16="http://schemas.microsoft.com/office/drawing/2014/main" id="{72855B39-4ED5-91B8-A41B-2518423FD35B}"/>
              </a:ext>
            </a:extLst>
          </p:cNvPr>
          <p:cNvSpPr/>
          <p:nvPr/>
        </p:nvSpPr>
        <p:spPr>
          <a:xfrm>
            <a:off x="5905054" y="2591720"/>
            <a:ext cx="2848434" cy="3410302"/>
          </a:xfrm>
          <a:prstGeom prst="rect">
            <a:avLst/>
          </a:prstGeom>
          <a:solidFill>
            <a:schemeClr val="accent5">
              <a:lumMod val="20000"/>
              <a:lumOff val="80000"/>
            </a:schemeClr>
          </a:solidFill>
          <a:ln>
            <a:noFill/>
          </a:ln>
        </p:spPr>
        <p:style>
          <a:lnRef idx="2">
            <a:schemeClr val="dk1"/>
          </a:lnRef>
          <a:fillRef idx="1">
            <a:schemeClr val="lt1"/>
          </a:fillRef>
          <a:effectRef idx="0">
            <a:schemeClr val="dk1"/>
          </a:effectRef>
          <a:fontRef idx="minor">
            <a:schemeClr val="dk1"/>
          </a:fontRef>
        </p:style>
        <p:txBody>
          <a:bodyPr lIns="91440" tIns="91440" rIns="91440" bIns="45720" rtlCol="0" anchor="t"/>
          <a:lstStyle/>
          <a:p>
            <a:r>
              <a:rPr lang="en-GB" sz="1400" b="1" dirty="0"/>
              <a:t>Using free AI tools properly</a:t>
            </a:r>
            <a:endParaRPr lang="en-US" sz="1400" dirty="0">
              <a:ea typeface="Calibri"/>
              <a:cs typeface="Calibri"/>
            </a:endParaRPr>
          </a:p>
          <a:p>
            <a:pPr marL="285750" indent="-285750">
              <a:buFont typeface="Arial"/>
              <a:buChar char="•"/>
            </a:pPr>
            <a:r>
              <a:rPr lang="en-GB" sz="1400" dirty="0">
                <a:ea typeface="+mn-lt"/>
                <a:cs typeface="+mn-lt"/>
              </a:rPr>
              <a:t>Answers may be </a:t>
            </a:r>
            <a:r>
              <a:rPr lang="en-GB" sz="1400" b="1" dirty="0">
                <a:ea typeface="+mn-lt"/>
                <a:cs typeface="+mn-lt"/>
              </a:rPr>
              <a:t>shorter or less detailed</a:t>
            </a:r>
            <a:endParaRPr lang="en-GB" sz="1400" dirty="0">
              <a:ea typeface="Calibri"/>
              <a:cs typeface="Calibri"/>
            </a:endParaRPr>
          </a:p>
          <a:p>
            <a:pPr marL="285750" indent="-285750">
              <a:buFont typeface="Arial"/>
              <a:buChar char="•"/>
            </a:pPr>
            <a:r>
              <a:rPr lang="en-GB" sz="1400" dirty="0">
                <a:ea typeface="+mn-lt"/>
                <a:cs typeface="+mn-lt"/>
              </a:rPr>
              <a:t>Information may be </a:t>
            </a:r>
            <a:r>
              <a:rPr lang="en-GB" sz="1400" b="1" dirty="0">
                <a:ea typeface="+mn-lt"/>
                <a:cs typeface="+mn-lt"/>
              </a:rPr>
              <a:t>out of date or incorrect</a:t>
            </a:r>
            <a:endParaRPr lang="en-GB" sz="1400" dirty="0">
              <a:ea typeface="Calibri"/>
              <a:cs typeface="Calibri"/>
            </a:endParaRPr>
          </a:p>
          <a:p>
            <a:pPr marL="285750" indent="-285750">
              <a:buFont typeface="Arial"/>
              <a:buChar char="•"/>
            </a:pPr>
            <a:r>
              <a:rPr lang="en-GB" sz="1400" dirty="0">
                <a:ea typeface="+mn-lt"/>
                <a:cs typeface="+mn-lt"/>
              </a:rPr>
              <a:t>You must always </a:t>
            </a:r>
            <a:r>
              <a:rPr lang="en-GB" sz="1400" b="1" dirty="0">
                <a:ea typeface="+mn-lt"/>
                <a:cs typeface="+mn-lt"/>
              </a:rPr>
              <a:t>check with real sources</a:t>
            </a:r>
            <a:r>
              <a:rPr lang="en-GB" sz="1400" dirty="0">
                <a:ea typeface="+mn-lt"/>
                <a:cs typeface="+mn-lt"/>
              </a:rPr>
              <a:t> such as:</a:t>
            </a:r>
            <a:endParaRPr lang="en-US" sz="1400" dirty="0">
              <a:ea typeface="+mn-lt"/>
              <a:cs typeface="+mn-lt"/>
            </a:endParaRPr>
          </a:p>
          <a:p>
            <a:pPr marL="742950" lvl="1" indent="-285750">
              <a:buFont typeface="Arial"/>
              <a:buChar char="•"/>
            </a:pPr>
            <a:r>
              <a:rPr lang="en-GB" sz="1400" dirty="0">
                <a:ea typeface="+mn-lt"/>
                <a:cs typeface="+mn-lt"/>
              </a:rPr>
              <a:t>websites</a:t>
            </a:r>
            <a:endParaRPr lang="en-GB" sz="1400" dirty="0">
              <a:ea typeface="Calibri"/>
              <a:cs typeface="Calibri"/>
            </a:endParaRPr>
          </a:p>
          <a:p>
            <a:pPr marL="742950" lvl="1" indent="-285750">
              <a:buFont typeface="Arial"/>
              <a:buChar char="•"/>
            </a:pPr>
            <a:r>
              <a:rPr lang="en-GB" sz="1400" dirty="0">
                <a:ea typeface="+mn-lt"/>
                <a:cs typeface="+mn-lt"/>
              </a:rPr>
              <a:t>books</a:t>
            </a:r>
            <a:endParaRPr lang="en-GB" sz="1400" dirty="0">
              <a:ea typeface="Calibri"/>
              <a:cs typeface="Calibri"/>
            </a:endParaRPr>
          </a:p>
          <a:p>
            <a:pPr marL="742950" lvl="1" indent="-285750">
              <a:buFont typeface="Arial"/>
              <a:buChar char="•"/>
            </a:pPr>
            <a:r>
              <a:rPr lang="en-GB" sz="1400" dirty="0">
                <a:ea typeface="+mn-lt"/>
                <a:cs typeface="+mn-lt"/>
              </a:rPr>
              <a:t>articles</a:t>
            </a:r>
            <a:endParaRPr lang="en-GB" sz="1400" dirty="0">
              <a:ea typeface="Calibri"/>
              <a:cs typeface="Calibri"/>
            </a:endParaRPr>
          </a:p>
          <a:p>
            <a:pPr marL="742950" lvl="1" indent="-285750">
              <a:buFont typeface="Arial"/>
              <a:buChar char="•"/>
            </a:pPr>
            <a:r>
              <a:rPr lang="en-GB" sz="1400" dirty="0">
                <a:ea typeface="+mn-lt"/>
                <a:cs typeface="+mn-lt"/>
              </a:rPr>
              <a:t>videos</a:t>
            </a:r>
            <a:endParaRPr lang="en-GB" sz="1400" dirty="0">
              <a:ea typeface="Calibri"/>
              <a:cs typeface="Calibri"/>
            </a:endParaRPr>
          </a:p>
          <a:p>
            <a:pPr marL="742950" lvl="1" indent="-285750">
              <a:buFont typeface="Arial"/>
              <a:buChar char="•"/>
            </a:pPr>
            <a:r>
              <a:rPr lang="en-GB" sz="1400" dirty="0">
                <a:ea typeface="+mn-lt"/>
                <a:cs typeface="+mn-lt"/>
              </a:rPr>
              <a:t>Interviews</a:t>
            </a:r>
          </a:p>
          <a:p>
            <a:pPr lvl="1"/>
            <a:r>
              <a:rPr lang="en-GB" sz="1400" b="1" dirty="0">
                <a:ea typeface="+mn-lt"/>
                <a:cs typeface="+mn-lt"/>
              </a:rPr>
              <a:t>Rule:</a:t>
            </a:r>
            <a:r>
              <a:rPr lang="en-GB" sz="1400" dirty="0">
                <a:ea typeface="+mn-lt"/>
                <a:cs typeface="+mn-lt"/>
              </a:rPr>
              <a:t> If you can’t explain it in your own words, you haven’t researched it properly.</a:t>
            </a:r>
            <a:endParaRPr lang="en-GB" sz="1400">
              <a:ea typeface="Calibri"/>
              <a:cs typeface="Calibri"/>
            </a:endParaRPr>
          </a:p>
          <a:p>
            <a:endParaRPr lang="en-GB" sz="1400" b="1" dirty="0">
              <a:ea typeface="Calibri"/>
              <a:cs typeface="Calibri"/>
            </a:endParaRPr>
          </a:p>
        </p:txBody>
      </p:sp>
      <p:pic>
        <p:nvPicPr>
          <p:cNvPr id="11" name="Picture 10">
            <a:extLst>
              <a:ext uri="{FF2B5EF4-FFF2-40B4-BE49-F238E27FC236}">
                <a16:creationId xmlns:a16="http://schemas.microsoft.com/office/drawing/2014/main" id="{556C0C52-AAA6-FFCE-81EE-2FCE63B26DFF}"/>
              </a:ext>
            </a:extLst>
          </p:cNvPr>
          <p:cNvPicPr>
            <a:picLocks noChangeAspect="1"/>
          </p:cNvPicPr>
          <p:nvPr/>
        </p:nvPicPr>
        <p:blipFill>
          <a:blip r:embed="rId2"/>
          <a:stretch>
            <a:fillRect/>
          </a:stretch>
        </p:blipFill>
        <p:spPr>
          <a:xfrm>
            <a:off x="8543204" y="6180427"/>
            <a:ext cx="485775" cy="523875"/>
          </a:xfrm>
          <a:prstGeom prst="rect">
            <a:avLst/>
          </a:prstGeom>
        </p:spPr>
      </p:pic>
      <p:sp>
        <p:nvSpPr>
          <p:cNvPr id="10" name="Footer Placeholder 3">
            <a:extLst>
              <a:ext uri="{FF2B5EF4-FFF2-40B4-BE49-F238E27FC236}">
                <a16:creationId xmlns:a16="http://schemas.microsoft.com/office/drawing/2014/main" id="{8CF8B13C-60C2-FCD4-9A4D-5BDF5EF7BDB2}"/>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35553812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A0D3410-5647-21DB-BFCC-2280EFE5EBA1}"/>
              </a:ext>
            </a:extLst>
          </p:cNvPr>
          <p:cNvSpPr>
            <a:spLocks noGrp="1"/>
          </p:cNvSpPr>
          <p:nvPr>
            <p:ph type="dt" sz="half" idx="10"/>
          </p:nvPr>
        </p:nvSpPr>
        <p:spPr/>
        <p:txBody>
          <a:bodyPr/>
          <a:lstStyle/>
          <a:p>
            <a:fld id="{57CEFCFB-312F-4503-9470-B6587E3B8D52}" type="datetime1">
              <a:rPr lang="en-GB" smtClean="0"/>
              <a:t>02/03/2026</a:t>
            </a:fld>
            <a:endParaRPr lang="en-GB"/>
          </a:p>
        </p:txBody>
      </p:sp>
      <p:sp>
        <p:nvSpPr>
          <p:cNvPr id="5" name="Slide Number Placeholder 4">
            <a:extLst>
              <a:ext uri="{FF2B5EF4-FFF2-40B4-BE49-F238E27FC236}">
                <a16:creationId xmlns:a16="http://schemas.microsoft.com/office/drawing/2014/main" id="{82693215-C98F-D648-6F01-B9C03BE30E53}"/>
              </a:ext>
            </a:extLst>
          </p:cNvPr>
          <p:cNvSpPr>
            <a:spLocks noGrp="1"/>
          </p:cNvSpPr>
          <p:nvPr>
            <p:ph type="sldNum" sz="quarter" idx="12"/>
          </p:nvPr>
        </p:nvSpPr>
        <p:spPr/>
        <p:txBody>
          <a:bodyPr/>
          <a:lstStyle/>
          <a:p>
            <a:fld id="{EFC07C4F-4DD7-4452-9CBE-7B4BC77324C7}" type="slidenum">
              <a:rPr lang="en-GB" smtClean="0"/>
              <a:t>8</a:t>
            </a:fld>
            <a:endParaRPr lang="en-GB"/>
          </a:p>
        </p:txBody>
      </p:sp>
      <p:sp>
        <p:nvSpPr>
          <p:cNvPr id="6" name="TextBox 5">
            <a:extLst>
              <a:ext uri="{FF2B5EF4-FFF2-40B4-BE49-F238E27FC236}">
                <a16:creationId xmlns:a16="http://schemas.microsoft.com/office/drawing/2014/main" id="{DBFC0DE5-E58C-938F-3549-77C828879227}"/>
              </a:ext>
            </a:extLst>
          </p:cNvPr>
          <p:cNvSpPr txBox="1"/>
          <p:nvPr/>
        </p:nvSpPr>
        <p:spPr>
          <a:xfrm>
            <a:off x="384123" y="2623279"/>
            <a:ext cx="4572000" cy="3416320"/>
          </a:xfrm>
          <a:prstGeom prst="rect">
            <a:avLst/>
          </a:prstGeom>
          <a:solidFill>
            <a:srgbClr val="E8F1A5"/>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t>AI + Google = Better Research</a:t>
            </a:r>
          </a:p>
          <a:p>
            <a:endParaRPr lang="en-US" b="1" dirty="0"/>
          </a:p>
          <a:p>
            <a:r>
              <a:rPr lang="en-US" dirty="0"/>
              <a:t>Use AI to:</a:t>
            </a:r>
          </a:p>
          <a:p>
            <a:pPr marL="285750" indent="-285750">
              <a:buFont typeface="Wingdings"/>
              <a:buChar char="ü"/>
            </a:pPr>
            <a:r>
              <a:rPr lang="en-US" dirty="0"/>
              <a:t>plan your research</a:t>
            </a:r>
            <a:endParaRPr lang="en-US" dirty="0">
              <a:ea typeface="Calibri" panose="020F0502020204030204"/>
              <a:cs typeface="Calibri" panose="020F0502020204030204"/>
            </a:endParaRPr>
          </a:p>
          <a:p>
            <a:pPr marL="285750" indent="-285750">
              <a:buFont typeface="Wingdings"/>
              <a:buChar char="ü"/>
            </a:pPr>
            <a:r>
              <a:rPr lang="en-US" dirty="0"/>
              <a:t> improve your key words</a:t>
            </a:r>
            <a:endParaRPr lang="en-US" dirty="0">
              <a:ea typeface="Calibri" panose="020F0502020204030204"/>
              <a:cs typeface="Calibri" panose="020F0502020204030204"/>
            </a:endParaRPr>
          </a:p>
          <a:p>
            <a:pPr marL="285750" indent="-285750">
              <a:buFont typeface="Wingdings"/>
              <a:buChar char="ü"/>
            </a:pPr>
            <a:r>
              <a:rPr lang="en-US" dirty="0" err="1"/>
              <a:t>organise</a:t>
            </a:r>
            <a:r>
              <a:rPr lang="en-US" dirty="0"/>
              <a:t> your ideas</a:t>
            </a:r>
            <a:endParaRPr lang="en-US">
              <a:ea typeface="Calibri"/>
              <a:cs typeface="Calibri"/>
            </a:endParaRPr>
          </a:p>
          <a:p>
            <a:endParaRPr lang="en-US" dirty="0"/>
          </a:p>
          <a:p>
            <a:r>
              <a:rPr lang="en-US" dirty="0"/>
              <a:t>Use Google and other sources to:</a:t>
            </a:r>
          </a:p>
          <a:p>
            <a:pPr marL="285750" indent="-285750">
              <a:buFont typeface="Wingdings"/>
              <a:buChar char="ü"/>
            </a:pPr>
            <a:r>
              <a:rPr lang="en-US"/>
              <a:t>check facts</a:t>
            </a:r>
            <a:endParaRPr lang="en-US" dirty="0"/>
          </a:p>
          <a:p>
            <a:pPr marL="285750" indent="-285750">
              <a:buFont typeface="Wingdings"/>
              <a:buChar char="ü"/>
            </a:pPr>
            <a:r>
              <a:rPr lang="en-US"/>
              <a:t>find real evidence</a:t>
            </a:r>
          </a:p>
          <a:p>
            <a:pPr marL="285750" indent="-285750">
              <a:buFont typeface="Wingdings"/>
              <a:buChar char="ü"/>
            </a:pPr>
            <a:r>
              <a:rPr lang="en-US" dirty="0"/>
              <a:t>build your final understanding</a:t>
            </a:r>
            <a:endParaRPr lang="en-US" dirty="0">
              <a:ea typeface="Calibri"/>
              <a:cs typeface="Calibri"/>
            </a:endParaRPr>
          </a:p>
          <a:p>
            <a:pPr algn="ctr"/>
            <a:endParaRPr lang="en-GB"/>
          </a:p>
        </p:txBody>
      </p:sp>
      <p:sp>
        <p:nvSpPr>
          <p:cNvPr id="8" name="Title 1">
            <a:extLst>
              <a:ext uri="{FF2B5EF4-FFF2-40B4-BE49-F238E27FC236}">
                <a16:creationId xmlns:a16="http://schemas.microsoft.com/office/drawing/2014/main" id="{6469C1EA-EA3A-B685-7A5A-0DB4A7878A31}"/>
              </a:ext>
            </a:extLst>
          </p:cNvPr>
          <p:cNvSpPr txBox="1">
            <a:spLocks/>
          </p:cNvSpPr>
          <p:nvPr/>
        </p:nvSpPr>
        <p:spPr>
          <a:xfrm>
            <a:off x="385060" y="1269300"/>
            <a:ext cx="8364511" cy="557317"/>
          </a:xfrm>
          <a:prstGeom prst="rect">
            <a:avLst/>
          </a:prstGeom>
          <a:solidFill>
            <a:srgbClr val="ED7D31"/>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i="1" dirty="0">
                <a:latin typeface="Calibri"/>
                <a:ea typeface="Calibri"/>
                <a:cs typeface="Calibri"/>
              </a:rPr>
              <a:t>Stage 2: Locate and explore</a:t>
            </a:r>
            <a:endParaRPr lang="en-GB" sz="3200" dirty="0">
              <a:latin typeface="Calibri"/>
              <a:ea typeface="Calibri"/>
              <a:cs typeface="Calibri"/>
            </a:endParaRPr>
          </a:p>
        </p:txBody>
      </p:sp>
      <p:sp>
        <p:nvSpPr>
          <p:cNvPr id="10" name="TextBox 9">
            <a:extLst>
              <a:ext uri="{FF2B5EF4-FFF2-40B4-BE49-F238E27FC236}">
                <a16:creationId xmlns:a16="http://schemas.microsoft.com/office/drawing/2014/main" id="{1E45CDF4-7B85-F32D-BD20-2BB78A374696}"/>
              </a:ext>
            </a:extLst>
          </p:cNvPr>
          <p:cNvSpPr txBox="1"/>
          <p:nvPr/>
        </p:nvSpPr>
        <p:spPr>
          <a:xfrm>
            <a:off x="386802" y="2025569"/>
            <a:ext cx="8367239" cy="369332"/>
          </a:xfrm>
          <a:prstGeom prst="rect">
            <a:avLst/>
          </a:prstGeom>
          <a:solidFill>
            <a:srgbClr val="E6E6E6"/>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ea typeface="Calibri"/>
                <a:cs typeface="Calibri"/>
              </a:rPr>
              <a:t>How can you use AI ethically to support your research?</a:t>
            </a:r>
            <a:endParaRPr lang="en-US" dirty="0"/>
          </a:p>
        </p:txBody>
      </p:sp>
      <p:pic>
        <p:nvPicPr>
          <p:cNvPr id="11" name="Picture 10">
            <a:extLst>
              <a:ext uri="{FF2B5EF4-FFF2-40B4-BE49-F238E27FC236}">
                <a16:creationId xmlns:a16="http://schemas.microsoft.com/office/drawing/2014/main" id="{AD0EDCAF-DB5B-CEA6-8EED-5E9D56A02530}"/>
              </a:ext>
            </a:extLst>
          </p:cNvPr>
          <p:cNvPicPr>
            <a:picLocks noChangeAspect="1"/>
          </p:cNvPicPr>
          <p:nvPr/>
        </p:nvPicPr>
        <p:blipFill>
          <a:blip r:embed="rId2"/>
          <a:stretch>
            <a:fillRect/>
          </a:stretch>
        </p:blipFill>
        <p:spPr>
          <a:xfrm>
            <a:off x="5317839" y="2618751"/>
            <a:ext cx="3211487" cy="2875926"/>
          </a:xfrm>
          <a:prstGeom prst="rect">
            <a:avLst/>
          </a:prstGeom>
        </p:spPr>
      </p:pic>
      <p:pic>
        <p:nvPicPr>
          <p:cNvPr id="7" name="Picture 6">
            <a:extLst>
              <a:ext uri="{FF2B5EF4-FFF2-40B4-BE49-F238E27FC236}">
                <a16:creationId xmlns:a16="http://schemas.microsoft.com/office/drawing/2014/main" id="{6482ED87-95F6-73BA-BD6D-E6E20C950D16}"/>
              </a:ext>
            </a:extLst>
          </p:cNvPr>
          <p:cNvPicPr>
            <a:picLocks noChangeAspect="1"/>
          </p:cNvPicPr>
          <p:nvPr/>
        </p:nvPicPr>
        <p:blipFill>
          <a:blip r:embed="rId3"/>
          <a:stretch>
            <a:fillRect/>
          </a:stretch>
        </p:blipFill>
        <p:spPr>
          <a:xfrm>
            <a:off x="8543204" y="6180427"/>
            <a:ext cx="485775" cy="523875"/>
          </a:xfrm>
          <a:prstGeom prst="rect">
            <a:avLst/>
          </a:prstGeom>
        </p:spPr>
      </p:pic>
      <p:sp>
        <p:nvSpPr>
          <p:cNvPr id="2" name="Footer Placeholder 3">
            <a:extLst>
              <a:ext uri="{FF2B5EF4-FFF2-40B4-BE49-F238E27FC236}">
                <a16:creationId xmlns:a16="http://schemas.microsoft.com/office/drawing/2014/main" id="{C3C0BDDB-C72B-C9DD-CD42-B2590A12228F}"/>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4256299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a:xfrm>
            <a:off x="164148" y="6377993"/>
            <a:ext cx="2057400" cy="365125"/>
          </a:xfrm>
        </p:spPr>
        <p:txBody>
          <a:bodyPr/>
          <a:lstStyle/>
          <a:p>
            <a:fld id="{3BB71AF1-2E17-4CBD-AD6A-61399D3947F5}" type="datetime1">
              <a:rPr lang="en-GB" smtClean="0"/>
              <a:t>02/03/2026</a:t>
            </a:fld>
            <a:endParaRPr lang="en-GB"/>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9</a:t>
            </a:fld>
            <a:endParaRPr lang="en-GB"/>
          </a:p>
        </p:txBody>
      </p:sp>
      <p:sp>
        <p:nvSpPr>
          <p:cNvPr id="8" name="Title 1">
            <a:extLst>
              <a:ext uri="{FF2B5EF4-FFF2-40B4-BE49-F238E27FC236}">
                <a16:creationId xmlns:a16="http://schemas.microsoft.com/office/drawing/2014/main" id="{42CDBFB1-2D43-298B-D36F-2189E64E746D}"/>
              </a:ext>
            </a:extLst>
          </p:cNvPr>
          <p:cNvSpPr txBox="1">
            <a:spLocks/>
          </p:cNvSpPr>
          <p:nvPr/>
        </p:nvSpPr>
        <p:spPr>
          <a:xfrm>
            <a:off x="361762" y="1201343"/>
            <a:ext cx="8433320" cy="544864"/>
          </a:xfrm>
          <a:prstGeom prst="rect">
            <a:avLst/>
          </a:prstGeom>
          <a:solidFill>
            <a:srgbClr val="F58B1D"/>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i="1" dirty="0">
                <a:latin typeface="+mn-lt"/>
              </a:rPr>
              <a:t>Stage 2: Locate and explore</a:t>
            </a:r>
            <a:endParaRPr lang="en-US" sz="3200" b="1" i="1" dirty="0">
              <a:latin typeface="+mn-lt"/>
              <a:ea typeface="Calibri"/>
              <a:cs typeface="Calibri"/>
            </a:endParaRPr>
          </a:p>
        </p:txBody>
      </p:sp>
      <p:sp>
        <p:nvSpPr>
          <p:cNvPr id="2" name="TextBox 1">
            <a:extLst>
              <a:ext uri="{FF2B5EF4-FFF2-40B4-BE49-F238E27FC236}">
                <a16:creationId xmlns:a16="http://schemas.microsoft.com/office/drawing/2014/main" id="{7B499C73-3140-668D-A30D-EA6976533524}"/>
              </a:ext>
            </a:extLst>
          </p:cNvPr>
          <p:cNvSpPr txBox="1"/>
          <p:nvPr/>
        </p:nvSpPr>
        <p:spPr>
          <a:xfrm>
            <a:off x="361762" y="1920240"/>
            <a:ext cx="4226560" cy="369332"/>
          </a:xfrm>
          <a:prstGeom prst="rect">
            <a:avLst/>
          </a:prstGeom>
          <a:noFill/>
        </p:spPr>
        <p:txBody>
          <a:bodyPr wrap="square" rtlCol="0">
            <a:spAutoFit/>
          </a:bodyPr>
          <a:lstStyle/>
          <a:p>
            <a:r>
              <a:rPr lang="en-GB"/>
              <a:t>Where can you look for information?</a:t>
            </a:r>
          </a:p>
        </p:txBody>
      </p:sp>
      <p:pic>
        <p:nvPicPr>
          <p:cNvPr id="9" name="Picture 8">
            <a:extLst>
              <a:ext uri="{FF2B5EF4-FFF2-40B4-BE49-F238E27FC236}">
                <a16:creationId xmlns:a16="http://schemas.microsoft.com/office/drawing/2014/main" id="{1540CA73-A257-4858-D4EC-C6B884A572E8}"/>
              </a:ext>
            </a:extLst>
          </p:cNvPr>
          <p:cNvPicPr>
            <a:picLocks noChangeAspect="1"/>
          </p:cNvPicPr>
          <p:nvPr/>
        </p:nvPicPr>
        <p:blipFill>
          <a:blip r:embed="rId2"/>
          <a:stretch>
            <a:fillRect/>
          </a:stretch>
        </p:blipFill>
        <p:spPr>
          <a:xfrm>
            <a:off x="350238" y="2289572"/>
            <a:ext cx="3604572" cy="3017782"/>
          </a:xfrm>
          <a:prstGeom prst="rect">
            <a:avLst/>
          </a:prstGeom>
        </p:spPr>
      </p:pic>
      <p:sp>
        <p:nvSpPr>
          <p:cNvPr id="11" name="TextBox 10">
            <a:extLst>
              <a:ext uri="{FF2B5EF4-FFF2-40B4-BE49-F238E27FC236}">
                <a16:creationId xmlns:a16="http://schemas.microsoft.com/office/drawing/2014/main" id="{6FE8A9D9-F5FA-0E86-3474-C05A9011A6D9}"/>
              </a:ext>
            </a:extLst>
          </p:cNvPr>
          <p:cNvSpPr txBox="1"/>
          <p:nvPr/>
        </p:nvSpPr>
        <p:spPr>
          <a:xfrm>
            <a:off x="350238" y="2474238"/>
            <a:ext cx="4953740" cy="369332"/>
          </a:xfrm>
          <a:prstGeom prst="rect">
            <a:avLst/>
          </a:prstGeom>
          <a:noFill/>
        </p:spPr>
        <p:txBody>
          <a:bodyPr wrap="square" lIns="91440" tIns="45720" rIns="91440" bIns="45720" anchor="t">
            <a:spAutoFit/>
          </a:bodyPr>
          <a:lstStyle/>
          <a:p>
            <a:pPr marL="800100" lvl="1" indent="-342900">
              <a:spcAft>
                <a:spcPts val="0"/>
              </a:spcAft>
              <a:buFont typeface="+mj-lt"/>
              <a:buAutoNum type="alphaLcParenR"/>
            </a:pPr>
            <a:r>
              <a:rPr lang="en-GB" sz="1800"/>
              <a:t>Web search (i.e</a:t>
            </a:r>
            <a:r>
              <a:rPr lang="en-GB"/>
              <a:t>.,</a:t>
            </a:r>
            <a:r>
              <a:rPr lang="en-GB" sz="1800"/>
              <a:t> Google)</a:t>
            </a:r>
          </a:p>
        </p:txBody>
      </p:sp>
      <p:sp>
        <p:nvSpPr>
          <p:cNvPr id="12" name="TextBox 11">
            <a:extLst>
              <a:ext uri="{FF2B5EF4-FFF2-40B4-BE49-F238E27FC236}">
                <a16:creationId xmlns:a16="http://schemas.microsoft.com/office/drawing/2014/main" id="{49BC57EB-3F21-D303-74B0-B9D239914CE6}"/>
              </a:ext>
            </a:extLst>
          </p:cNvPr>
          <p:cNvSpPr txBox="1"/>
          <p:nvPr/>
        </p:nvSpPr>
        <p:spPr>
          <a:xfrm>
            <a:off x="4403324" y="2474238"/>
            <a:ext cx="4065973" cy="2308324"/>
          </a:xfrm>
          <a:prstGeom prst="rect">
            <a:avLst/>
          </a:prstGeom>
          <a:noFill/>
        </p:spPr>
        <p:txBody>
          <a:bodyPr wrap="square" rtlCol="0">
            <a:spAutoFit/>
          </a:bodyPr>
          <a:lstStyle/>
          <a:p>
            <a:r>
              <a:rPr lang="en-GB" b="1" i="1"/>
              <a:t>Top search tips:</a:t>
            </a:r>
          </a:p>
          <a:p>
            <a:endParaRPr lang="en-GB"/>
          </a:p>
          <a:p>
            <a:pPr marL="285750" indent="-285750">
              <a:buFont typeface="Arial" panose="020B0604020202020204" pitchFamily="34" charset="0"/>
              <a:buChar char="•"/>
            </a:pPr>
            <a:r>
              <a:rPr lang="en-GB"/>
              <a:t>Use key words</a:t>
            </a:r>
          </a:p>
          <a:p>
            <a:pPr marL="285750" indent="-285750">
              <a:buFont typeface="Arial" panose="020B0604020202020204" pitchFamily="34" charset="0"/>
              <a:buChar char="•"/>
            </a:pPr>
            <a:r>
              <a:rPr lang="en-GB"/>
              <a:t>Remove unnecessary words</a:t>
            </a:r>
          </a:p>
          <a:p>
            <a:pPr marL="285750" indent="-285750">
              <a:buFont typeface="Arial" panose="020B0604020202020204" pitchFamily="34" charset="0"/>
              <a:buChar char="•"/>
            </a:pPr>
            <a:r>
              <a:rPr lang="en-GB"/>
              <a:t>Use quotation marks to search for a specific phrase</a:t>
            </a:r>
          </a:p>
          <a:p>
            <a:pPr marL="285750" indent="-285750">
              <a:buFont typeface="Arial" panose="020B0604020202020204" pitchFamily="34" charset="0"/>
              <a:buChar char="•"/>
            </a:pPr>
            <a:r>
              <a:rPr lang="en-GB"/>
              <a:t>Use a hyphen (-) to exclude a search term</a:t>
            </a:r>
          </a:p>
        </p:txBody>
      </p:sp>
      <p:pic>
        <p:nvPicPr>
          <p:cNvPr id="6" name="Picture 5">
            <a:extLst>
              <a:ext uri="{FF2B5EF4-FFF2-40B4-BE49-F238E27FC236}">
                <a16:creationId xmlns:a16="http://schemas.microsoft.com/office/drawing/2014/main" id="{58C1E7F7-CAF0-B6FA-0284-7925B3A99DE6}"/>
              </a:ext>
            </a:extLst>
          </p:cNvPr>
          <p:cNvPicPr>
            <a:picLocks noChangeAspect="1"/>
          </p:cNvPicPr>
          <p:nvPr/>
        </p:nvPicPr>
        <p:blipFill>
          <a:blip r:embed="rId3"/>
          <a:stretch>
            <a:fillRect/>
          </a:stretch>
        </p:blipFill>
        <p:spPr>
          <a:xfrm>
            <a:off x="8554749" y="6180427"/>
            <a:ext cx="485775" cy="523875"/>
          </a:xfrm>
          <a:prstGeom prst="rect">
            <a:avLst/>
          </a:prstGeom>
        </p:spPr>
      </p:pic>
      <p:sp>
        <p:nvSpPr>
          <p:cNvPr id="7" name="Footer Placeholder 3">
            <a:extLst>
              <a:ext uri="{FF2B5EF4-FFF2-40B4-BE49-F238E27FC236}">
                <a16:creationId xmlns:a16="http://schemas.microsoft.com/office/drawing/2014/main" id="{9598C133-BFEB-7A5B-1514-83ADBD5326C0}"/>
              </a:ext>
            </a:extLst>
          </p:cNvPr>
          <p:cNvSpPr>
            <a:spLocks noGrp="1"/>
          </p:cNvSpPr>
          <p:nvPr>
            <p:ph type="ftr" sz="quarter" idx="11"/>
          </p:nvPr>
        </p:nvSpPr>
        <p:spPr>
          <a:xfrm>
            <a:off x="2411760" y="6356351"/>
            <a:ext cx="3671406" cy="365125"/>
          </a:xfrm>
        </p:spPr>
        <p:txBody>
          <a:bodyPr/>
          <a:lstStyle/>
          <a:p>
            <a:r>
              <a:rPr lang="en-GB" dirty="0"/>
              <a:t>ESB-RES-C252 L2G4-SpeechforEmployability-1.3-PPT-Research v1</a:t>
            </a:r>
          </a:p>
        </p:txBody>
      </p:sp>
    </p:spTree>
    <p:extLst>
      <p:ext uri="{BB962C8B-B14F-4D97-AF65-F5344CB8AC3E}">
        <p14:creationId xmlns:p14="http://schemas.microsoft.com/office/powerpoint/2010/main" val="312714802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10c06fb-adfb-4972-b43b-36d810ddac6c">
      <Terms xmlns="http://schemas.microsoft.com/office/infopath/2007/PartnerControls"/>
    </lcf76f155ced4ddcb4097134ff3c332f>
    <TaxCatchAll xmlns="0e08f774-c844-414b-8174-1931542ea42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854722D9B506340931AF81ABA667AF9" ma:contentTypeVersion="16" ma:contentTypeDescription="Create a new document." ma:contentTypeScope="" ma:versionID="5e686ac674beeedb52dfa5ceb0283139">
  <xsd:schema xmlns:xsd="http://www.w3.org/2001/XMLSchema" xmlns:xs="http://www.w3.org/2001/XMLSchema" xmlns:p="http://schemas.microsoft.com/office/2006/metadata/properties" xmlns:ns2="010c06fb-adfb-4972-b43b-36d810ddac6c" xmlns:ns3="0e08f774-c844-414b-8174-1931542ea424" targetNamespace="http://schemas.microsoft.com/office/2006/metadata/properties" ma:root="true" ma:fieldsID="80d375d4e811b928badf1168cf02ca5c" ns2:_="" ns3:_="">
    <xsd:import namespace="010c06fb-adfb-4972-b43b-36d810ddac6c"/>
    <xsd:import namespace="0e08f774-c844-414b-8174-1931542ea42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0c06fb-adfb-4972-b43b-36d810ddac6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95101557-b141-4344-8eed-a9c28da8fbb1"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e08f774-c844-414b-8174-1931542ea424"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ae4e3543-e7fe-4604-9e90-4040997bc85a}" ma:internalName="TaxCatchAll" ma:showField="CatchAllData" ma:web="0e08f774-c844-414b-8174-1931542ea424">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623000E-AFB1-4546-937E-6529B18AF9D2}">
  <ds:schemaRefs>
    <ds:schemaRef ds:uri="010c06fb-adfb-4972-b43b-36d810ddac6c"/>
    <ds:schemaRef ds:uri="0e08f774-c844-414b-8174-1931542ea42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DA14510-CE4D-4AEE-B057-966D7D97E4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0c06fb-adfb-4972-b43b-36d810ddac6c"/>
    <ds:schemaRef ds:uri="0e08f774-c844-414b-8174-1931542ea42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E2CF481-BAC8-4C96-A7B5-2B187D1EB9A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0</TotalTime>
  <Words>4041</Words>
  <Application>Microsoft Office PowerPoint</Application>
  <PresentationFormat>On-screen Show (4:3)</PresentationFormat>
  <Paragraphs>623</Paragraphs>
  <Slides>24</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Calibri Light</vt:lpstr>
      <vt:lpstr>ColfaxAI</vt:lpstr>
      <vt:lpstr>Wingdings</vt:lpstr>
      <vt:lpstr>Office Theme</vt:lpstr>
      <vt:lpstr>PowerPoint Presentation</vt:lpstr>
      <vt:lpstr>Relevant grade descriptors</vt:lpstr>
      <vt:lpstr>Researching your Talk</vt:lpstr>
      <vt:lpstr>Researching your talk</vt:lpstr>
      <vt:lpstr>Stage 1: Identify and question</vt:lpstr>
      <vt:lpstr>PowerPoint Presentation</vt:lpstr>
      <vt:lpstr>Stage 2: Locate and explore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Personal interest</vt:lpstr>
      <vt:lpstr>Personal interest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kearney</dc:creator>
  <cp:lastModifiedBy>Anthea Wilson</cp:lastModifiedBy>
  <cp:revision>103</cp:revision>
  <dcterms:created xsi:type="dcterms:W3CDTF">2023-01-17T10:29:46Z</dcterms:created>
  <dcterms:modified xsi:type="dcterms:W3CDTF">2026-03-02T15:10:42Z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0x0101005854722D9B506340931AF81ABA667AF9</vt:lpwstr>
  </property>
  <property fmtid="{D5CDD505-2E9C-101B-9397-08002B2CF9AE}" pid="3" name="MediaServiceImageTags">
    <vt:lpwstr/>
  </property>
</Properties>
</file>