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sldIdLst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80" r:id="rId15"/>
    <p:sldId id="281" r:id="rId16"/>
    <p:sldId id="282" r:id="rId17"/>
    <p:sldId id="283" r:id="rId18"/>
    <p:sldId id="284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C646402-DB4F-7FBF-FBDB-6DC2C1F8B3CE}" name="Nicola Holloway" initials="NH" userId="S::nicola.holloway@esbuk.org::495b01b1-cbe1-4db7-9a4c-b80dea6f9af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10A"/>
    <a:srgbClr val="C2D821"/>
    <a:srgbClr val="F48A1D"/>
    <a:srgbClr val="C3D821"/>
    <a:srgbClr val="F58B1D"/>
    <a:srgbClr val="FDD309"/>
    <a:srgbClr val="F68A1E"/>
    <a:srgbClr val="FBD1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D6F440-FE0D-4C5E-AFDA-C187C7CEEA62}" v="15" dt="2026-03-02T16:21:09.4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86885" autoAdjust="0"/>
  </p:normalViewPr>
  <p:slideViewPr>
    <p:cSldViewPr snapToGrid="0">
      <p:cViewPr varScale="1">
        <p:scale>
          <a:sx n="77" d="100"/>
          <a:sy n="77" d="100"/>
        </p:scale>
        <p:origin x="19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D63795-F551-43DB-A01C-089ACC19652F}" type="datetimeFigureOut">
              <a:rPr lang="en-GB" smtClean="0"/>
              <a:t>02/03/2026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5844A-093F-4C2E-A276-9A22BD474AD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403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lEPgBU9W0vo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Collect ideas from the group.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4700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 might include:</a:t>
            </a:r>
          </a:p>
          <a:p>
            <a:r>
              <a:rPr lang="en-GB" b="1" i="1" dirty="0">
                <a:solidFill>
                  <a:srgbClr val="D1D5DB"/>
                </a:solidFill>
                <a:effectLst/>
                <a:latin typeface="Söhne"/>
              </a:rPr>
              <a:t>Sound Clips: </a:t>
            </a:r>
            <a:br>
              <a:rPr lang="en-GB" b="0" i="0" dirty="0">
                <a:solidFill>
                  <a:srgbClr val="D1D5DB"/>
                </a:solidFill>
                <a:effectLst/>
                <a:latin typeface="Söhne"/>
              </a:rPr>
            </a:b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Pros: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add emotion or drama to a presentation.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break up an information-heavy presentation with a change of pace.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provide expert opinions to support the speaker's message.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Cons: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distracting or annoying if used too often or inappropriately.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difficult to find high-quality clips that are relevant to the presentation topic.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inaccessible to some audience members who have hearing impairments.</a:t>
            </a:r>
          </a:p>
          <a:p>
            <a:endParaRPr lang="en-GB" dirty="0"/>
          </a:p>
          <a:p>
            <a:pPr algn="l"/>
            <a:r>
              <a:rPr lang="en-GB" b="1" i="1" dirty="0">
                <a:solidFill>
                  <a:srgbClr val="D1D5DB"/>
                </a:solidFill>
                <a:effectLst/>
                <a:latin typeface="Söhne"/>
              </a:rPr>
              <a:t>Videos:</a:t>
            </a: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 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Pros: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provide visuals to help engage the audience.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convey complex ideas and emotions that may be difficult to communicate through text or images.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easily shared and accessed online.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Cons: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time-consuming to create or find appropriate videos.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too distracting if overused, too long, poor quality, not closely related to the topic.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difficult to control the volume or quality of the video in certain environments.</a:t>
            </a:r>
          </a:p>
          <a:p>
            <a:endParaRPr lang="en-GB" dirty="0"/>
          </a:p>
          <a:p>
            <a:r>
              <a:rPr lang="en-GB" b="1" i="1" dirty="0"/>
              <a:t>Songs: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Pros: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create a positive and engaging atmosphere that can help grab the audience's attention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used to set a certain mood or tone that can help enhance the overall message or theme of the talk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Cons: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distracting or overpowering, making it difficult for the audience to focus on the message being presented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May not be appropriate for all topics or audiences.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time-consuming to select and incorporate music into a talk, potentially taking away from other important aspects of the presentation</a:t>
            </a:r>
          </a:p>
          <a:p>
            <a:endParaRPr lang="en-GB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4408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 might include:</a:t>
            </a:r>
          </a:p>
          <a:p>
            <a:pPr algn="l"/>
            <a:r>
              <a:rPr lang="en-GB" b="1" i="1" dirty="0">
                <a:solidFill>
                  <a:srgbClr val="D1D5DB"/>
                </a:solidFill>
                <a:effectLst/>
                <a:latin typeface="Söhne"/>
              </a:rPr>
              <a:t>Graphs/charts: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Pros: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help to simplify complicated information by presenting it in a visual format that is easier for the audience to understand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make information more memorable </a:t>
            </a:r>
          </a:p>
          <a:p>
            <a:pPr algn="l">
              <a:buFont typeface="Arial" panose="020B0604020202020204" pitchFamily="34" charset="0"/>
              <a:buNone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Cons: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overwhelming or confusing if not presented in a clear and understandable way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time-consuming to create and may require ability to use software to create</a:t>
            </a:r>
          </a:p>
          <a:p>
            <a:pPr algn="l">
              <a:buFont typeface="Arial" panose="020B0604020202020204" pitchFamily="34" charset="0"/>
              <a:buNone/>
            </a:pPr>
            <a:endParaRPr lang="en-GB" b="1" i="1" dirty="0">
              <a:solidFill>
                <a:srgbClr val="D1D5DB"/>
              </a:solidFill>
              <a:effectLst/>
              <a:latin typeface="Söhne"/>
            </a:endParaRPr>
          </a:p>
          <a:p>
            <a:pPr algn="l">
              <a:buFont typeface="+mj-lt"/>
              <a:buNone/>
            </a:pPr>
            <a:r>
              <a:rPr lang="en-GB" b="1" i="1" dirty="0">
                <a:solidFill>
                  <a:srgbClr val="D1D5DB"/>
                </a:solidFill>
                <a:effectLst/>
                <a:latin typeface="Söhne"/>
              </a:rPr>
              <a:t>Live demonstrations: </a:t>
            </a:r>
          </a:p>
          <a:p>
            <a:pPr algn="l">
              <a:buFont typeface="+mj-lt"/>
              <a:buNone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Pros: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create a more memorable and engaging presentation by showing how something works or demonstrating a process.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more persuasive by providing concrete evidence to support the speaker's message.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Cons: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difficult to set up and prepare for a live demonstration.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unpredictable if there are technical difficulties or unexpected outcomes.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time-consuming if the demonstration takes a long time to complete</a:t>
            </a:r>
          </a:p>
          <a:p>
            <a:endParaRPr lang="en-GB" dirty="0"/>
          </a:p>
          <a:p>
            <a:pPr algn="l">
              <a:buFont typeface="+mj-lt"/>
              <a:buNone/>
            </a:pPr>
            <a:r>
              <a:rPr lang="en-GB" b="1" i="1" dirty="0">
                <a:solidFill>
                  <a:srgbClr val="D1D5DB"/>
                </a:solidFill>
                <a:effectLst/>
                <a:latin typeface="Söhne"/>
              </a:rPr>
              <a:t>Animations:</a:t>
            </a: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 </a:t>
            </a:r>
          </a:p>
          <a:p>
            <a:pPr algn="l">
              <a:buFont typeface="+mj-lt"/>
              <a:buNone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Pros: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help explain complex ideas in a simple and engaging way.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more memorable than static images or text.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used to add humour or entertainment value to the presentation,  where appropriate.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Cons: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distracting or overwhelming if too many animations are used.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688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b="1" i="1" dirty="0">
                <a:solidFill>
                  <a:srgbClr val="D1D5DB"/>
                </a:solidFill>
                <a:effectLst/>
                <a:latin typeface="Söhne"/>
              </a:rPr>
              <a:t>Objects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Pros: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help to make a talk more interactive and engaging by providing a real, solid example of the topic being discussed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particularly effective in talks aimed at younger or more hands-on audiences, as it allows them to connect with the topic in a more tangible way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Cons: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impractical or difficult to transport, particularly if the object is large or fragile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distracting or overwhelming if not used in a clear and focused way, potentially detracting from the message being presented</a:t>
            </a:r>
          </a:p>
          <a:p>
            <a:endParaRPr lang="en-GB" dirty="0"/>
          </a:p>
          <a:p>
            <a:pPr algn="l"/>
            <a:r>
              <a:rPr lang="en-GB" b="1" i="1" dirty="0">
                <a:solidFill>
                  <a:srgbClr val="D1D5DB"/>
                </a:solidFill>
                <a:effectLst/>
                <a:latin typeface="Söhne"/>
              </a:rPr>
              <a:t>PowerPoint Presentations</a:t>
            </a: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: 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Pros: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display text, images, and graphs in an organised and visually appealing way.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help the speaker stay on track with their main points.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easily edited and customized.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Cons: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overused and become monotonous.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distract from the speaker if used improperly.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difficult to read if font size is too small or colour contrast is poor.</a:t>
            </a:r>
          </a:p>
          <a:p>
            <a:endParaRPr lang="en-GB" dirty="0"/>
          </a:p>
          <a:p>
            <a:pPr algn="l"/>
            <a:r>
              <a:rPr lang="en-GB" b="1" i="1" dirty="0">
                <a:solidFill>
                  <a:srgbClr val="D1D5DB"/>
                </a:solidFill>
                <a:effectLst/>
                <a:latin typeface="Söhne"/>
              </a:rPr>
              <a:t>Images: 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Pros: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convey a message quickly and effectively.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evoke emotions and create a memorable impact.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easily inserted into a presentation.</a:t>
            </a:r>
          </a:p>
          <a:p>
            <a:pPr algn="l"/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Cons: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too abstract or ambiguous if not used properly.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misinterpreted if not accompanied by text or explanation.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D1D5DB"/>
                </a:solidFill>
                <a:effectLst/>
                <a:latin typeface="Söhne"/>
              </a:rPr>
              <a:t>Can be too simplistic if used too frequently without other types of visual aids.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5599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could get learners to actually create a short presentation on a sample topic, maybe in groups, and to assess one another’s effective use of audio/visual support. The key thing is how they </a:t>
            </a:r>
            <a:r>
              <a:rPr lang="en-GB" b="1" dirty="0"/>
              <a:t>use</a:t>
            </a:r>
            <a:r>
              <a:rPr lang="en-GB" b="0" dirty="0"/>
              <a:t> the material – it should add to their talk and aide understanding.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6899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could get learners to actually create a short presentation on a sample topic, maybe in groups, and to assess one another’s effective use of audio/visual support. The key thing is how they </a:t>
            </a:r>
            <a:r>
              <a:rPr lang="en-GB" b="1" dirty="0"/>
              <a:t>use</a:t>
            </a:r>
            <a:r>
              <a:rPr lang="en-GB" b="0" dirty="0"/>
              <a:t> the material – it should add to their talk and aide understanding.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0354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>
                <a:effectLst/>
                <a:latin typeface="Calibri" panose="020F0502020204030204" pitchFamily="34" charset="0"/>
                <a:hlinkClick r:id="rId3"/>
              </a:rPr>
              <a:t>https://youtu.be/lEPgBU9W0vo</a:t>
            </a:r>
            <a:endParaRPr lang="en-GB" b="0" i="0" dirty="0">
              <a:effectLst/>
              <a:latin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754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787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AB754-F457-40F1-BE24-BD2559C9DFE3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8143321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756F-F38C-4DEF-B5EA-88087A542F61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4236752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90495-5249-446A-BCE9-D253FE611090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5806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84784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79512" y="6356351"/>
            <a:ext cx="2057400" cy="365125"/>
          </a:xfrm>
        </p:spPr>
        <p:txBody>
          <a:bodyPr/>
          <a:lstStyle/>
          <a:p>
            <a:fld id="{A38082A0-E121-4C3E-872D-F670E049B451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672708" y="6356351"/>
            <a:ext cx="1491580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E8AE4-960E-AD43-B751-DEF8CDFA6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576" y="6356351"/>
            <a:ext cx="432048" cy="351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7510288" y="6352144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</p:spTree>
    <p:extLst>
      <p:ext uri="{BB962C8B-B14F-4D97-AF65-F5344CB8AC3E}">
        <p14:creationId xmlns:p14="http://schemas.microsoft.com/office/powerpoint/2010/main" val="2484720907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0D98E-A3B5-4583-9BE1-4B07C2F627B3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4321160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5E406-1A34-4420-876F-6A9B7C71A17E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7618957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E73E6-F6C4-435B-9566-3188EF681179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1222753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A2BDC-E642-4E43-8871-25B22E0E0D10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2983795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EF364-BE85-4154-B437-34BF1728C466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3781221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3929C-4D62-499B-99E6-D5D062A58304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46372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056DD-D68E-4D74-B792-E98DD86D16CC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1915163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64A86-E3A0-415A-88F5-2E002DACCB88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0159059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B6411-E7E7-4D9C-BA43-64FC0B0FDAF2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L2G4 Employability: 1.7 – Effective audio/visual support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DB1BB-813E-49B2-94CA-E06B7A9E331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075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lEPgBU9W0vo?feature=oembed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JdB-zrwPIYE?feature=oembed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11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DC2B-775E-427F-BF5A-BDD0CAA0528C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58FB9-9D8A-6B4F-90F2-BDD3ED420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</a:t>
            </a:fld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 txBox="1">
            <a:spLocks/>
          </p:cNvSpPr>
          <p:nvPr/>
        </p:nvSpPr>
        <p:spPr>
          <a:xfrm>
            <a:off x="323527" y="1268760"/>
            <a:ext cx="8496943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i="1" dirty="0">
                <a:latin typeface="+mn-lt"/>
              </a:rPr>
              <a:t>Section 1 – Effective use of audio/visual support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D1078A-C66D-48F3-9603-61AA1E82CA34}"/>
              </a:ext>
            </a:extLst>
          </p:cNvPr>
          <p:cNvSpPr/>
          <p:nvPr/>
        </p:nvSpPr>
        <p:spPr>
          <a:xfrm>
            <a:off x="323528" y="2276872"/>
            <a:ext cx="8496944" cy="792088"/>
          </a:xfrm>
          <a:prstGeom prst="rect">
            <a:avLst/>
          </a:prstGeom>
          <a:solidFill>
            <a:srgbClr val="C3D62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400" b="1" i="1" dirty="0"/>
              <a:t>Objective: Know how to use audio/visual support to enhance your talk and support your audience’s understanding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802D75-4751-4BB2-B5BD-7B9278E0C5BA}"/>
              </a:ext>
            </a:extLst>
          </p:cNvPr>
          <p:cNvSpPr/>
          <p:nvPr/>
        </p:nvSpPr>
        <p:spPr>
          <a:xfrm>
            <a:off x="323528" y="3284984"/>
            <a:ext cx="8496944" cy="2592288"/>
          </a:xfrm>
          <a:prstGeom prst="rect">
            <a:avLst/>
          </a:prstGeom>
          <a:solidFill>
            <a:srgbClr val="FBD10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t"/>
          <a:lstStyle/>
          <a:p>
            <a:r>
              <a:rPr lang="en-GB" b="1" i="1" dirty="0"/>
              <a:t>Outcomes: </a:t>
            </a:r>
          </a:p>
          <a:p>
            <a:r>
              <a:rPr lang="en-GB" sz="1600" b="1" i="1" dirty="0"/>
              <a:t>By the end of this session, you should have:</a:t>
            </a:r>
            <a:endParaRPr lang="en-GB" sz="1600" b="1" i="1" dirty="0">
              <a:ea typeface="Calibri" panose="020F0502020204030204"/>
              <a:cs typeface="Calibri" panose="020F0502020204030204"/>
            </a:endParaRPr>
          </a:p>
          <a:p>
            <a:endParaRPr lang="en-GB" sz="16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 dirty="0"/>
              <a:t>Understood what is meant by ‘audio/visual support’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 dirty="0"/>
              <a:t>Analysed the pros and cons of different types of audio/visual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 dirty="0"/>
              <a:t>Designed the audio/visual support for example topics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 dirty="0"/>
              <a:t>Planned out your own audio/visual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EECD97-5A30-45A3-9E2D-C9D6F980160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3912" y="6202701"/>
            <a:ext cx="4953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3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98F2D-278B-BAD7-C3FA-38F4250A6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928" y="1027584"/>
            <a:ext cx="7886700" cy="904455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Practise planning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271FE6-E323-1352-D361-CE3DF1E6DD5D}"/>
              </a:ext>
            </a:extLst>
          </p:cNvPr>
          <p:cNvSpPr/>
          <p:nvPr/>
        </p:nvSpPr>
        <p:spPr>
          <a:xfrm>
            <a:off x="377928" y="1932040"/>
            <a:ext cx="8388144" cy="648928"/>
          </a:xfrm>
          <a:prstGeom prst="rect">
            <a:avLst/>
          </a:prstGeom>
          <a:solidFill>
            <a:srgbClr val="FDD3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i="1" dirty="0">
                <a:solidFill>
                  <a:sysClr val="windowText" lastClr="000000"/>
                </a:solidFill>
              </a:rPr>
              <a:t>Choose one of the sample career areas below and plan out how you could use three different types of audio/visual support: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FB871A-9453-557A-705A-4C55EC33BADA}"/>
              </a:ext>
            </a:extLst>
          </p:cNvPr>
          <p:cNvSpPr/>
          <p:nvPr/>
        </p:nvSpPr>
        <p:spPr>
          <a:xfrm>
            <a:off x="973086" y="2698957"/>
            <a:ext cx="2291530" cy="1725561"/>
          </a:xfrm>
          <a:prstGeom prst="rect">
            <a:avLst/>
          </a:prstGeom>
          <a:solidFill>
            <a:srgbClr val="F58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400" b="1" i="1" dirty="0">
                <a:solidFill>
                  <a:schemeClr val="tx1"/>
                </a:solidFill>
              </a:rPr>
              <a:t>The arts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2469360-0F09-B129-2760-A191F70D4922}"/>
              </a:ext>
            </a:extLst>
          </p:cNvPr>
          <p:cNvSpPr/>
          <p:nvPr/>
        </p:nvSpPr>
        <p:spPr>
          <a:xfrm>
            <a:off x="973086" y="4576918"/>
            <a:ext cx="2291530" cy="1725561"/>
          </a:xfrm>
          <a:prstGeom prst="rect">
            <a:avLst/>
          </a:prstGeom>
          <a:solidFill>
            <a:srgbClr val="C3D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400" b="1" i="1" dirty="0">
                <a:solidFill>
                  <a:schemeClr val="tx1"/>
                </a:solidFill>
                <a:ea typeface="Calibri"/>
                <a:cs typeface="Calibri"/>
              </a:rPr>
              <a:t>The care profession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FBAC72-CF34-435E-A1C8-11D6F2069D6D}"/>
              </a:ext>
            </a:extLst>
          </p:cNvPr>
          <p:cNvSpPr/>
          <p:nvPr/>
        </p:nvSpPr>
        <p:spPr>
          <a:xfrm>
            <a:off x="3426235" y="2698957"/>
            <a:ext cx="2291530" cy="1725561"/>
          </a:xfrm>
          <a:prstGeom prst="rect">
            <a:avLst/>
          </a:prstGeom>
          <a:solidFill>
            <a:srgbClr val="C3D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i="1" dirty="0">
                <a:solidFill>
                  <a:schemeClr val="tx1"/>
                </a:solidFill>
              </a:rPr>
              <a:t>Sports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05DDA8-DF63-2C8D-28FF-C49575A3DEDD}"/>
              </a:ext>
            </a:extLst>
          </p:cNvPr>
          <p:cNvSpPr/>
          <p:nvPr/>
        </p:nvSpPr>
        <p:spPr>
          <a:xfrm>
            <a:off x="3426235" y="4576918"/>
            <a:ext cx="2291530" cy="1725561"/>
          </a:xfrm>
          <a:prstGeom prst="rect">
            <a:avLst/>
          </a:prstGeom>
          <a:solidFill>
            <a:srgbClr val="F58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400" b="1" i="1" dirty="0">
                <a:solidFill>
                  <a:schemeClr val="tx1"/>
                </a:solidFill>
              </a:rPr>
              <a:t>IT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8680084-488C-B1D2-E7CD-5139917F4DF1}"/>
              </a:ext>
            </a:extLst>
          </p:cNvPr>
          <p:cNvSpPr/>
          <p:nvPr/>
        </p:nvSpPr>
        <p:spPr>
          <a:xfrm>
            <a:off x="5879384" y="2698957"/>
            <a:ext cx="2291530" cy="1725561"/>
          </a:xfrm>
          <a:prstGeom prst="rect">
            <a:avLst/>
          </a:prstGeom>
          <a:solidFill>
            <a:srgbClr val="F58B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i="1" dirty="0">
                <a:solidFill>
                  <a:schemeClr val="tx1"/>
                </a:solidFill>
              </a:rPr>
              <a:t>Music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1F647E-5830-B02A-C1BF-64E581D8FDFC}"/>
              </a:ext>
            </a:extLst>
          </p:cNvPr>
          <p:cNvSpPr/>
          <p:nvPr/>
        </p:nvSpPr>
        <p:spPr>
          <a:xfrm>
            <a:off x="5879384" y="4576918"/>
            <a:ext cx="2291530" cy="1725561"/>
          </a:xfrm>
          <a:prstGeom prst="rect">
            <a:avLst/>
          </a:prstGeom>
          <a:solidFill>
            <a:srgbClr val="C3D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400" b="1" i="1" dirty="0">
                <a:solidFill>
                  <a:schemeClr val="tx1"/>
                </a:solidFill>
              </a:rPr>
              <a:t>Engineering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771229-C904-71BB-0BC0-944F9D33A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9EA6-1CB1-482E-B70A-C85CEEDC8990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1807050-CBA6-CCBE-9F37-2765ADEE8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10</a:t>
            </a:fld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39A430A-4E62-231F-46FA-2DF798291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8226" y="6202701"/>
            <a:ext cx="495300" cy="514350"/>
          </a:xfrm>
          <a:prstGeom prst="rect">
            <a:avLst/>
          </a:prstGeom>
        </p:spPr>
      </p:pic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974194BE-C194-4712-9F47-C6579C2E2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4050110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98F2D-278B-BAD7-C3FA-38F4250A6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928" y="1027584"/>
            <a:ext cx="7886700" cy="904455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Practise planning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271FE6-E323-1352-D361-CE3DF1E6DD5D}"/>
              </a:ext>
            </a:extLst>
          </p:cNvPr>
          <p:cNvSpPr/>
          <p:nvPr/>
        </p:nvSpPr>
        <p:spPr>
          <a:xfrm>
            <a:off x="377928" y="1932040"/>
            <a:ext cx="8388144" cy="648928"/>
          </a:xfrm>
          <a:prstGeom prst="rect">
            <a:avLst/>
          </a:prstGeom>
          <a:solidFill>
            <a:srgbClr val="FDD3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000" b="1" i="1" dirty="0">
                <a:solidFill>
                  <a:sysClr val="windowText" lastClr="000000"/>
                </a:solidFill>
              </a:rPr>
              <a:t>Plan your use of audio/visual material for your own employability talk.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FB871A-9453-557A-705A-4C55EC33BADA}"/>
              </a:ext>
            </a:extLst>
          </p:cNvPr>
          <p:cNvSpPr/>
          <p:nvPr/>
        </p:nvSpPr>
        <p:spPr>
          <a:xfrm>
            <a:off x="973086" y="2698957"/>
            <a:ext cx="2291530" cy="3628101"/>
          </a:xfrm>
          <a:prstGeom prst="rect">
            <a:avLst/>
          </a:prstGeom>
          <a:solidFill>
            <a:srgbClr val="F58B1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2400" b="1" i="1" dirty="0">
                <a:solidFill>
                  <a:schemeClr val="tx1"/>
                </a:solidFill>
              </a:rPr>
              <a:t>Type 1:	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FBAC72-CF34-435E-A1C8-11D6F2069D6D}"/>
              </a:ext>
            </a:extLst>
          </p:cNvPr>
          <p:cNvSpPr/>
          <p:nvPr/>
        </p:nvSpPr>
        <p:spPr>
          <a:xfrm>
            <a:off x="3426235" y="2698957"/>
            <a:ext cx="2291530" cy="3628101"/>
          </a:xfrm>
          <a:prstGeom prst="rect">
            <a:avLst/>
          </a:prstGeom>
          <a:solidFill>
            <a:srgbClr val="C3D821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2400" b="1" i="1" dirty="0">
                <a:solidFill>
                  <a:schemeClr val="tx1"/>
                </a:solidFill>
              </a:rPr>
              <a:t>Type 2: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8680084-488C-B1D2-E7CD-5139917F4DF1}"/>
              </a:ext>
            </a:extLst>
          </p:cNvPr>
          <p:cNvSpPr/>
          <p:nvPr/>
        </p:nvSpPr>
        <p:spPr>
          <a:xfrm>
            <a:off x="5879384" y="2698957"/>
            <a:ext cx="2291530" cy="3628101"/>
          </a:xfrm>
          <a:prstGeom prst="rect">
            <a:avLst/>
          </a:prstGeom>
          <a:solidFill>
            <a:srgbClr val="F58B1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2400" b="1" i="1" dirty="0">
                <a:solidFill>
                  <a:schemeClr val="tx1"/>
                </a:solidFill>
              </a:rPr>
              <a:t>Type 3: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AFC8FE-4B02-BFC3-1017-F951EE444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EA094-7D50-4476-AD8F-809CC0FB8869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36EEA61-96E5-ADE6-48B5-32455992A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11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5A503C6-98C4-6C4E-5739-D60F703BD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8226" y="6202701"/>
            <a:ext cx="495300" cy="514350"/>
          </a:xfrm>
          <a:prstGeom prst="rect">
            <a:avLst/>
          </a:prstGeom>
        </p:spPr>
      </p:pic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A3C3F583-961F-B28E-0D98-431B6498F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3607484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4C06D-4FDF-422E-18CE-670FF021D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373" y="1209507"/>
            <a:ext cx="8700563" cy="499731"/>
          </a:xfrm>
        </p:spPr>
        <p:txBody>
          <a:bodyPr>
            <a:normAutofit/>
          </a:bodyPr>
          <a:lstStyle/>
          <a:p>
            <a:r>
              <a:rPr lang="en-GB" sz="2400" b="1" i="1" dirty="0">
                <a:latin typeface="Calibri"/>
                <a:ea typeface="Calibri"/>
                <a:cs typeface="Calibri"/>
              </a:rPr>
              <a:t>Useful phrases for integrating your visual/audio support: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821C81-729F-0216-8771-5241D1C7E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82A0-E121-4C3E-872D-F670E049B451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C0BC66-9873-9D1B-EF4E-2C603CB14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12</a:t>
            </a:fld>
            <a:endParaRPr lang="en-GB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68BA6E8-90D1-4802-27A0-FDE268871927}"/>
              </a:ext>
            </a:extLst>
          </p:cNvPr>
          <p:cNvSpPr/>
          <p:nvPr/>
        </p:nvSpPr>
        <p:spPr>
          <a:xfrm>
            <a:off x="382694" y="2149055"/>
            <a:ext cx="4621493" cy="152523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1200" b="1" dirty="0">
                <a:solidFill>
                  <a:schemeClr val="tx1"/>
                </a:solidFill>
              </a:rPr>
              <a:t>Introducing the Visual Aid</a:t>
            </a:r>
            <a:endParaRPr lang="en-US" sz="12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ea typeface="+mn-lt"/>
                <a:cs typeface="+mn-lt"/>
              </a:rPr>
              <a:t>"This image/graph/chart/video shows..."</a:t>
            </a:r>
            <a:endParaRPr lang="en-GB" sz="12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ea typeface="+mn-lt"/>
                <a:cs typeface="+mn-lt"/>
              </a:rPr>
              <a:t>"I'd like to draw your attention to this slide, which illustrates..."</a:t>
            </a:r>
            <a:endParaRPr lang="en-GB" sz="12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ea typeface="+mn-lt"/>
                <a:cs typeface="+mn-lt"/>
              </a:rPr>
              <a:t>"Here you can see..."</a:t>
            </a:r>
            <a:endParaRPr lang="en-GB" sz="12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ea typeface="+mn-lt"/>
                <a:cs typeface="+mn-lt"/>
              </a:rPr>
              <a:t>"This visual highlights the key point I’m making about..."</a:t>
            </a:r>
            <a:endParaRPr lang="en-GB" sz="12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ea typeface="+mn-lt"/>
                <a:cs typeface="+mn-lt"/>
              </a:rPr>
              <a:t>"To help explain this, I’ve included..."</a:t>
            </a:r>
            <a:endParaRPr lang="en-GB" sz="1200" dirty="0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957DFE-AD48-F811-C455-5C8BC102C1E6}"/>
              </a:ext>
            </a:extLst>
          </p:cNvPr>
          <p:cNvSpPr/>
          <p:nvPr/>
        </p:nvSpPr>
        <p:spPr>
          <a:xfrm>
            <a:off x="385550" y="3860902"/>
            <a:ext cx="3933095" cy="152523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2D82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1200" b="1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Explaining its Relevance</a:t>
            </a:r>
            <a:endParaRPr lang="en-US" sz="1200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"This supports my argument because..."</a:t>
            </a:r>
            <a:endParaRPr lang="en-GB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"It helps to show the scale of..."</a:t>
            </a:r>
            <a:endParaRPr lang="en-GB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"It makes the issue more real/tangible/relatable by..."</a:t>
            </a:r>
            <a:endParaRPr lang="en-GB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"It gives a clear example of..."</a:t>
            </a:r>
            <a:endParaRPr lang="en-GB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"It helps us to visualise..."</a:t>
            </a:r>
            <a:endParaRPr lang="en-GB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"This evidence reinforces the idea that..."</a:t>
            </a:r>
            <a:endParaRPr lang="en-GB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3C7CB0A-6747-F745-A034-AA19A9B0BC5A}"/>
              </a:ext>
            </a:extLst>
          </p:cNvPr>
          <p:cNvSpPr/>
          <p:nvPr/>
        </p:nvSpPr>
        <p:spPr>
          <a:xfrm>
            <a:off x="5188490" y="2144973"/>
            <a:ext cx="3634356" cy="152523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48A1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1200" b="1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Engaging the audience</a:t>
            </a:r>
            <a:endParaRPr lang="en-US" sz="1200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"You might notice that..."</a:t>
            </a:r>
            <a:endParaRPr lang="en-GB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"Take a moment to look at..."</a:t>
            </a:r>
            <a:endParaRPr lang="en-GB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"What stands out to you here is..."</a:t>
            </a:r>
            <a:endParaRPr lang="en-GB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"This might surprise you..."</a:t>
            </a:r>
            <a:endParaRPr lang="en-GB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"I chose this specifically because..."</a:t>
            </a:r>
            <a:endParaRPr lang="en-GB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C7F3793-17C4-BE21-7B85-4CF6BEE69480}"/>
              </a:ext>
            </a:extLst>
          </p:cNvPr>
          <p:cNvSpPr/>
          <p:nvPr/>
        </p:nvSpPr>
        <p:spPr>
          <a:xfrm>
            <a:off x="4474115" y="3863554"/>
            <a:ext cx="4348732" cy="152523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CD10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GB" sz="1200" b="1" dirty="0">
                <a:solidFill>
                  <a:schemeClr val="tx1"/>
                </a:solidFill>
              </a:rPr>
              <a:t>Linking back to the talk</a:t>
            </a:r>
            <a:endParaRPr lang="en-US" sz="1200" dirty="0">
              <a:solidFill>
                <a:schemeClr val="tx1"/>
              </a:solidFill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ea typeface="+mn-lt"/>
                <a:cs typeface="+mn-lt"/>
              </a:rPr>
              <a:t>"As you can see from the chart, this links directly to..."</a:t>
            </a: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ea typeface="+mn-lt"/>
                <a:cs typeface="+mn-lt"/>
              </a:rPr>
              <a:t>"This connects to my earlier point about..."</a:t>
            </a:r>
            <a:endParaRPr lang="en-GB" dirty="0">
              <a:solidFill>
                <a:schemeClr val="tx1"/>
              </a:solidFill>
              <a:ea typeface="+mn-lt"/>
              <a:cs typeface="+mn-lt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ea typeface="+mn-lt"/>
                <a:cs typeface="+mn-lt"/>
              </a:rPr>
              <a:t>"This makes it easier to understand why..."</a:t>
            </a:r>
            <a:endParaRPr lang="en-GB" dirty="0">
              <a:solidFill>
                <a:schemeClr val="tx1"/>
              </a:solidFill>
              <a:ea typeface="+mn-lt"/>
              <a:cs typeface="+mn-lt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ea typeface="+mn-lt"/>
                <a:cs typeface="+mn-lt"/>
              </a:rPr>
              <a:t>"Following this, we can now consider..."</a:t>
            </a:r>
            <a:endParaRPr lang="en-GB" dirty="0">
              <a:solidFill>
                <a:schemeClr val="tx1"/>
              </a:solidFill>
              <a:ea typeface="+mn-lt"/>
              <a:cs typeface="+mn-lt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solidFill>
                  <a:schemeClr val="tx1"/>
                </a:solidFill>
                <a:ea typeface="+mn-lt"/>
                <a:cs typeface="+mn-lt"/>
              </a:rPr>
              <a:t>"So, in light of this information..."</a:t>
            </a:r>
            <a:endParaRPr lang="en-GB" dirty="0">
              <a:solidFill>
                <a:schemeClr val="tx1"/>
              </a:solidFill>
              <a:ea typeface="+mn-lt"/>
              <a:cs typeface="+mn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9830D0-6FF4-BE05-F25B-C139163763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8226" y="6202701"/>
            <a:ext cx="495300" cy="514350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A80F3B01-0D6B-AFE0-D28D-C5CD3B03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2819749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949A5-7D32-9EB4-2D79-47C2B480D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78" y="1053915"/>
            <a:ext cx="7886700" cy="499731"/>
          </a:xfrm>
        </p:spPr>
        <p:txBody>
          <a:bodyPr>
            <a:noAutofit/>
          </a:bodyPr>
          <a:lstStyle/>
          <a:p>
            <a:r>
              <a:rPr lang="en-GB" sz="2800" b="1" i="1" dirty="0">
                <a:latin typeface="Aptos"/>
                <a:ea typeface="Calibri Light"/>
                <a:cs typeface="Calibri Light"/>
              </a:rPr>
              <a:t>Examples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B932C5-6747-7C33-16FA-9E6104C7C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082A0-E121-4C3E-872D-F670E049B451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BFDFA0-C001-51C3-45FA-4A27AE4E5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13</a:t>
            </a:fld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1CC256-4505-DB05-C74C-2CEC448C0653}"/>
              </a:ext>
            </a:extLst>
          </p:cNvPr>
          <p:cNvSpPr/>
          <p:nvPr/>
        </p:nvSpPr>
        <p:spPr>
          <a:xfrm>
            <a:off x="396051" y="1553413"/>
            <a:ext cx="6121715" cy="1700409"/>
          </a:xfrm>
          <a:prstGeom prst="rect">
            <a:avLst/>
          </a:prstGeom>
          <a:solidFill>
            <a:srgbClr val="FCD10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GB" sz="1400" dirty="0">
                <a:latin typeface="Calibri"/>
                <a:ea typeface="Calibri"/>
                <a:cs typeface="Calibri"/>
              </a:rPr>
              <a:t>Watch the two talks by learners taking the Level 1 Award in Speech (Grade 3).</a:t>
            </a:r>
          </a:p>
          <a:p>
            <a:r>
              <a:rPr lang="en-GB" sz="1100" dirty="0">
                <a:latin typeface="Calibri"/>
                <a:ea typeface="Calibri"/>
                <a:cs typeface="Calibri"/>
              </a:rPr>
              <a:t>This is the level below you own qualification but is a good example of how these young people use visual aids in their talks.</a:t>
            </a:r>
          </a:p>
          <a:p>
            <a:endParaRPr lang="en-GB" sz="1400" dirty="0">
              <a:latin typeface="Calibri"/>
              <a:ea typeface="Calibri"/>
              <a:cs typeface="Calibri"/>
            </a:endParaRPr>
          </a:p>
          <a:p>
            <a:r>
              <a:rPr lang="en-GB" sz="1400" dirty="0">
                <a:latin typeface="Calibri"/>
                <a:ea typeface="Calibri"/>
                <a:cs typeface="Calibri"/>
              </a:rPr>
              <a:t>As you are watching, think about how they use their visual aids.</a:t>
            </a:r>
          </a:p>
          <a:p>
            <a:endParaRPr lang="en-GB" sz="1400" dirty="0">
              <a:latin typeface="Calibri"/>
              <a:ea typeface="Calibri"/>
              <a:cs typeface="Calibri"/>
            </a:endParaRPr>
          </a:p>
          <a:p>
            <a:r>
              <a:rPr lang="en-GB" sz="1400" dirty="0">
                <a:latin typeface="Calibri"/>
                <a:ea typeface="Calibri"/>
                <a:cs typeface="Calibri"/>
              </a:rPr>
              <a:t>What did they do well? What could have been better?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6CA1B8B-285A-71B7-4B05-9D74AB7218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218681"/>
              </p:ext>
            </p:extLst>
          </p:nvPr>
        </p:nvGraphicFramePr>
        <p:xfrm>
          <a:off x="430869" y="3423016"/>
          <a:ext cx="8297676" cy="274617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82946">
                  <a:extLst>
                    <a:ext uri="{9D8B030D-6E8A-4147-A177-3AD203B41FA5}">
                      <a16:colId xmlns:a16="http://schemas.microsoft.com/office/drawing/2014/main" val="586849962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432970131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2677484745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3149520564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1215520350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1411141566"/>
                    </a:ext>
                  </a:extLst>
                </a:gridCol>
              </a:tblGrid>
              <a:tr h="5443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Section 1: Employability Talk</a:t>
                      </a:r>
                      <a:endParaRPr lang="en-GB" sz="1200" dirty="0">
                        <a:effectLst/>
                        <a:latin typeface="Times New Roman"/>
                        <a:ea typeface="Calibri" panose="020F0502020204030204" pitchFamily="34" charset="0"/>
                        <a:cs typeface="Calibri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Time: 4 minutes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</a:t>
                      </a: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Good Pass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(Endorsed)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pc="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GB" sz="1200" b="1" spc="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Merit Plus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(Endorsed)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GB" sz="1200" b="1" spc="1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GB" sz="1200" b="1" spc="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nc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tion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1259"/>
                  </a:ext>
                </a:extLst>
              </a:tr>
              <a:tr h="21676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Visual/Audio Support</a:t>
                      </a:r>
                      <a:endParaRPr lang="en-GB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72000" marB="0">
                    <a:solidFill>
                      <a:srgbClr val="C2D7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T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here is a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 basic use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of audio-visual material. 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There is a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significant under reliance or overreliance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on the audio-visual material. </a:t>
                      </a: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T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here is a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straightforward use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of audio-visual material. 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Some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of the material is well-discussed. 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There is a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competent use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of audio/visual material. 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Most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of the material is well- discussed.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There is an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effective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use 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of audio/visual material.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All 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of the material is well discussed. 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There is an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 effective and accomplished use 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of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well-chosen 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audio/visual material. </a:t>
                      </a:r>
                      <a:endParaRPr lang="en-US" i="0" u="none" strike="noStrike" noProof="0" dirty="0">
                        <a:solidFill>
                          <a:schemeClr val="tx1"/>
                        </a:solidFill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Reference to this material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engages listeners and furthers knowledge and understanding. </a:t>
                      </a:r>
                      <a:endParaRPr lang="en-US" i="0" u="none" strike="noStrike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72000" marB="0"/>
                </a:tc>
                <a:extLst>
                  <a:ext uri="{0D108BD9-81ED-4DB2-BD59-A6C34878D82A}">
                    <a16:rowId xmlns:a16="http://schemas.microsoft.com/office/drawing/2014/main" val="2882478616"/>
                  </a:ext>
                </a:extLst>
              </a:tr>
            </a:tbl>
          </a:graphicData>
        </a:graphic>
      </p:graphicFrame>
      <p:pic>
        <p:nvPicPr>
          <p:cNvPr id="10" name="Picture 9" descr="A red rectangle with a white background&#10;&#10;AI-generated content may be incorrect.">
            <a:extLst>
              <a:ext uri="{FF2B5EF4-FFF2-40B4-BE49-F238E27FC236}">
                <a16:creationId xmlns:a16="http://schemas.microsoft.com/office/drawing/2014/main" id="{0D62BC2F-F700-5F1D-B480-DE1DE50CBA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429" y="1554749"/>
            <a:ext cx="2104307" cy="16886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57C9211-23A4-57F5-929B-58CD24FDF580}"/>
              </a:ext>
            </a:extLst>
          </p:cNvPr>
          <p:cNvSpPr txBox="1"/>
          <p:nvPr/>
        </p:nvSpPr>
        <p:spPr>
          <a:xfrm>
            <a:off x="6750424" y="1761565"/>
            <a:ext cx="1788458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dirty="0">
                <a:ea typeface="Calibri"/>
                <a:cs typeface="Calibri"/>
              </a:rPr>
              <a:t>What would you have done </a:t>
            </a:r>
            <a:r>
              <a:rPr lang="en-GB">
                <a:ea typeface="Calibri"/>
                <a:cs typeface="Calibri"/>
              </a:rPr>
              <a:t>differently?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F411C75-F4CF-50A1-187D-2C0843D781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8226" y="6202701"/>
            <a:ext cx="495300" cy="514350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4640D613-DCCD-B01A-EA31-5C2439143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2188616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97CB4AE-8B55-52A4-971E-83501A96F2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505" y="1195315"/>
            <a:ext cx="1744874" cy="11854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C34FB2-1A14-5D1A-7A73-1483D69D5B08}"/>
              </a:ext>
            </a:extLst>
          </p:cNvPr>
          <p:cNvSpPr txBox="1"/>
          <p:nvPr/>
        </p:nvSpPr>
        <p:spPr>
          <a:xfrm>
            <a:off x="7050505" y="1360708"/>
            <a:ext cx="1744874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/>
              <a:t>Talk 1: Inequality</a:t>
            </a:r>
          </a:p>
        </p:txBody>
      </p:sp>
      <p:pic>
        <p:nvPicPr>
          <p:cNvPr id="5" name="Online Media 4" title="Exemplar 3—Section 1">
            <a:hlinkClick r:id="" action="ppaction://media"/>
            <a:extLst>
              <a:ext uri="{FF2B5EF4-FFF2-40B4-BE49-F238E27FC236}">
                <a16:creationId xmlns:a16="http://schemas.microsoft.com/office/drawing/2014/main" id="{30C50079-31DF-9AAD-358A-42EF4C05E53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498642" y="2165263"/>
            <a:ext cx="6551863" cy="3701803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CAD9A1-EC98-7DDA-646A-78D3E1898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11ED4-165C-42DB-9F69-50FEEB03A6D3}" type="datetime1">
              <a:rPr lang="en-GB" smtClean="0"/>
              <a:t>02/03/2026</a:t>
            </a:fld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52243D-2BFE-F607-CC8B-5AADA4F2F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14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2A468F-CD5E-F07B-BC9D-8CA44D4CCF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2693" y="6198054"/>
            <a:ext cx="495300" cy="514350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1ABE5F2-5125-7163-52D1-288F1AF1F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120815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6B0946-8A42-9B41-961F-D05AC86E46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505" y="1195315"/>
            <a:ext cx="1744874" cy="118546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4A95A4-CA10-43A7-F199-492FD1B2751B}"/>
              </a:ext>
            </a:extLst>
          </p:cNvPr>
          <p:cNvSpPr txBox="1"/>
          <p:nvPr/>
        </p:nvSpPr>
        <p:spPr>
          <a:xfrm>
            <a:off x="7050505" y="1418716"/>
            <a:ext cx="173138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/>
              <a:t>Talk 2: Sailing</a:t>
            </a:r>
          </a:p>
        </p:txBody>
      </p:sp>
      <p:pic>
        <p:nvPicPr>
          <p:cNvPr id="2" name="Online Media 1" title="L1G2 Connect   Section 1">
            <a:hlinkClick r:id="" action="ppaction://media"/>
            <a:extLst>
              <a:ext uri="{FF2B5EF4-FFF2-40B4-BE49-F238E27FC236}">
                <a16:creationId xmlns:a16="http://schemas.microsoft.com/office/drawing/2014/main" id="{67DE6B93-A0B4-F3E0-DECE-07933578BE8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22706" y="2380782"/>
            <a:ext cx="6489837" cy="3666758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A46C9-4615-268B-D07E-CF45DFA5B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DB44-6516-445C-8B18-BF412B216623}" type="datetime1">
              <a:rPr lang="en-GB" smtClean="0"/>
              <a:t>02/03/2026</a:t>
            </a:fld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9557062-E1D9-7532-E707-94979702D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15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EA8461-6576-39E2-4BEB-AFD008A228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2693" y="6198054"/>
            <a:ext cx="495300" cy="514350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796CBED-DDBA-CD82-544B-3D437C931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313939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88214"/>
            <a:ext cx="7886700" cy="504055"/>
          </a:xfrm>
        </p:spPr>
        <p:txBody>
          <a:bodyPr>
            <a:noAutofit/>
          </a:bodyPr>
          <a:lstStyle/>
          <a:p>
            <a:r>
              <a:rPr lang="en-GB" sz="3200" b="1" i="1" dirty="0">
                <a:latin typeface="+mn-lt"/>
              </a:rPr>
              <a:t>Relevant Grade Descriptors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637B2-9492-418E-B218-A321BFB20489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198053"/>
              </p:ext>
            </p:extLst>
          </p:nvPr>
        </p:nvGraphicFramePr>
        <p:xfrm>
          <a:off x="378779" y="2060848"/>
          <a:ext cx="8297676" cy="321078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82946">
                  <a:extLst>
                    <a:ext uri="{9D8B030D-6E8A-4147-A177-3AD203B41FA5}">
                      <a16:colId xmlns:a16="http://schemas.microsoft.com/office/drawing/2014/main" val="586849962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432970131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2677484745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3149520564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1215520350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1411141566"/>
                    </a:ext>
                  </a:extLst>
                </a:gridCol>
              </a:tblGrid>
              <a:tr h="898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Section 1: Employability Talk</a:t>
                      </a:r>
                      <a:endParaRPr lang="en-GB" sz="1200" dirty="0">
                        <a:effectLst/>
                        <a:latin typeface="Times New Roman"/>
                        <a:ea typeface="Calibri" panose="020F0502020204030204" pitchFamily="34" charset="0"/>
                        <a:cs typeface="Calibri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Time: 4 minutes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</a:t>
                      </a: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Good Pass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(Endorsed)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pc="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GB" sz="1200" b="1" spc="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Merit Plus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(Endorsed)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GB" sz="1200" b="1" spc="1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GB" sz="1200" b="1" spc="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nc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tion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1259"/>
                  </a:ext>
                </a:extLst>
              </a:tr>
              <a:tr h="1477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Visual/Audio Support</a:t>
                      </a:r>
                      <a:endParaRPr lang="en-GB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72000" marB="0">
                    <a:solidFill>
                      <a:srgbClr val="C2D7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T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here is a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 basic use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of audio-visual material. 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There is a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significant under reliance or overreliance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on the audio-visual material. 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T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here is a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straightforward use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of audio-visual material. 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Some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of the material is well-discussed. </a:t>
                      </a:r>
                      <a:endParaRPr lang="en-GB" sz="12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There is a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competent use 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of audio/visual material. 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Most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of the material is well- discussed. 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There is an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effective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use 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of audio/visual material.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All of 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the material is well discussed. 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There is an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effective and accomplished use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 of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 well-chosen </a:t>
                      </a: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audio/visual material. </a:t>
                      </a:r>
                      <a:endParaRPr lang="en-US" i="0" u="none" strike="noStrike" noProof="0" dirty="0">
                        <a:solidFill>
                          <a:schemeClr val="tx1"/>
                        </a:solidFill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Reference to this material </a:t>
                      </a:r>
                      <a:r>
                        <a:rPr lang="en-GB" sz="1200" b="0" i="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engages listeners and furthers knowledge and understanding. </a:t>
                      </a:r>
                      <a:endParaRPr lang="en-US" i="0" u="none" strike="noStrike" noProof="0">
                        <a:solidFill>
                          <a:srgbClr val="FF0000"/>
                        </a:solidFill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72000" marB="0"/>
                </a:tc>
                <a:extLst>
                  <a:ext uri="{0D108BD9-81ED-4DB2-BD59-A6C34878D82A}">
                    <a16:rowId xmlns:a16="http://schemas.microsoft.com/office/drawing/2014/main" val="288247861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7769958-D59E-6029-F67C-8487B9AC7D4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8226" y="6202701"/>
            <a:ext cx="495300" cy="514350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5FF35774-D7A6-9CF8-502F-76DD7223A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349521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5EC01-8011-B03F-EA2E-CD1C55CE2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442" y="1085289"/>
            <a:ext cx="7886700" cy="734633"/>
          </a:xfrm>
        </p:spPr>
        <p:txBody>
          <a:bodyPr>
            <a:normAutofit/>
          </a:bodyPr>
          <a:lstStyle/>
          <a:p>
            <a:r>
              <a:rPr lang="en-GB" sz="3200" b="1" i="1" dirty="0">
                <a:latin typeface="+mn-lt"/>
              </a:rPr>
              <a:t>What is ‘audio/visual support’?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9170891-693A-4D50-A392-B85C94C22FCB}"/>
              </a:ext>
            </a:extLst>
          </p:cNvPr>
          <p:cNvSpPr/>
          <p:nvPr/>
        </p:nvSpPr>
        <p:spPr>
          <a:xfrm>
            <a:off x="3320249" y="3258106"/>
            <a:ext cx="2210540" cy="1313895"/>
          </a:xfrm>
          <a:prstGeom prst="ellipse">
            <a:avLst/>
          </a:prstGeom>
          <a:solidFill>
            <a:srgbClr val="FBD10B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b="1" i="1" dirty="0"/>
              <a:t>What do you think we mean by ‘audio/visual support?’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D8CE95-B893-DD25-BD98-2F56FC7A5DA2}"/>
              </a:ext>
            </a:extLst>
          </p:cNvPr>
          <p:cNvSpPr/>
          <p:nvPr/>
        </p:nvSpPr>
        <p:spPr>
          <a:xfrm>
            <a:off x="426128" y="1740023"/>
            <a:ext cx="8364430" cy="355107"/>
          </a:xfrm>
          <a:prstGeom prst="rect">
            <a:avLst/>
          </a:prstGeom>
          <a:solidFill>
            <a:srgbClr val="C3D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i="1" dirty="0">
                <a:solidFill>
                  <a:schemeClr val="tx1"/>
                </a:solidFill>
              </a:rPr>
              <a:t>Come up with as many ideas as you can in 30 seconds.</a:t>
            </a:r>
          </a:p>
        </p:txBody>
      </p:sp>
      <p:sp>
        <p:nvSpPr>
          <p:cNvPr id="36" name="Oval 33">
            <a:extLst>
              <a:ext uri="{FF2B5EF4-FFF2-40B4-BE49-F238E27FC236}">
                <a16:creationId xmlns:a16="http://schemas.microsoft.com/office/drawing/2014/main" id="{376AED14-0B46-57DE-8663-31CF8418A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End</a:t>
            </a:r>
          </a:p>
        </p:txBody>
      </p:sp>
      <p:sp>
        <p:nvSpPr>
          <p:cNvPr id="37" name="Oval 32">
            <a:extLst>
              <a:ext uri="{FF2B5EF4-FFF2-40B4-BE49-F238E27FC236}">
                <a16:creationId xmlns:a16="http://schemas.microsoft.com/office/drawing/2014/main" id="{AF4677A7-4DEA-96A4-77FB-6CDC00F6E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1</a:t>
            </a:r>
          </a:p>
        </p:txBody>
      </p:sp>
      <p:sp>
        <p:nvSpPr>
          <p:cNvPr id="38" name="Oval 31">
            <a:extLst>
              <a:ext uri="{FF2B5EF4-FFF2-40B4-BE49-F238E27FC236}">
                <a16:creationId xmlns:a16="http://schemas.microsoft.com/office/drawing/2014/main" id="{1844615C-59DF-EE3F-ABA4-C2E8B718E8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2</a:t>
            </a:r>
          </a:p>
        </p:txBody>
      </p:sp>
      <p:sp>
        <p:nvSpPr>
          <p:cNvPr id="39" name="Oval 30">
            <a:extLst>
              <a:ext uri="{FF2B5EF4-FFF2-40B4-BE49-F238E27FC236}">
                <a16:creationId xmlns:a16="http://schemas.microsoft.com/office/drawing/2014/main" id="{51CB0F5C-1B2E-BC0A-8B8B-0BDA32CCC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3</a:t>
            </a:r>
          </a:p>
        </p:txBody>
      </p:sp>
      <p:sp>
        <p:nvSpPr>
          <p:cNvPr id="40" name="Oval 29">
            <a:extLst>
              <a:ext uri="{FF2B5EF4-FFF2-40B4-BE49-F238E27FC236}">
                <a16:creationId xmlns:a16="http://schemas.microsoft.com/office/drawing/2014/main" id="{13D723B6-61BA-D780-5AAD-80E460BF18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4</a:t>
            </a:r>
          </a:p>
        </p:txBody>
      </p:sp>
      <p:sp>
        <p:nvSpPr>
          <p:cNvPr id="41" name="Oval 28">
            <a:extLst>
              <a:ext uri="{FF2B5EF4-FFF2-40B4-BE49-F238E27FC236}">
                <a16:creationId xmlns:a16="http://schemas.microsoft.com/office/drawing/2014/main" id="{4B3B7BF8-94AE-2396-9E00-7B3FDB213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5</a:t>
            </a:r>
          </a:p>
        </p:txBody>
      </p:sp>
      <p:sp>
        <p:nvSpPr>
          <p:cNvPr id="42" name="Oval 27">
            <a:extLst>
              <a:ext uri="{FF2B5EF4-FFF2-40B4-BE49-F238E27FC236}">
                <a16:creationId xmlns:a16="http://schemas.microsoft.com/office/drawing/2014/main" id="{151F837A-D02B-E52B-DBC9-AC90433EF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6</a:t>
            </a:r>
          </a:p>
        </p:txBody>
      </p:sp>
      <p:sp>
        <p:nvSpPr>
          <p:cNvPr id="43" name="Oval 26">
            <a:extLst>
              <a:ext uri="{FF2B5EF4-FFF2-40B4-BE49-F238E27FC236}">
                <a16:creationId xmlns:a16="http://schemas.microsoft.com/office/drawing/2014/main" id="{3057C9BD-4DE1-147D-4365-85138A45E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7</a:t>
            </a:r>
          </a:p>
        </p:txBody>
      </p:sp>
      <p:sp>
        <p:nvSpPr>
          <p:cNvPr id="44" name="Oval 25">
            <a:extLst>
              <a:ext uri="{FF2B5EF4-FFF2-40B4-BE49-F238E27FC236}">
                <a16:creationId xmlns:a16="http://schemas.microsoft.com/office/drawing/2014/main" id="{2F5E542A-62D4-8B14-2642-968B718CA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8</a:t>
            </a:r>
          </a:p>
        </p:txBody>
      </p:sp>
      <p:sp>
        <p:nvSpPr>
          <p:cNvPr id="45" name="Oval 24">
            <a:extLst>
              <a:ext uri="{FF2B5EF4-FFF2-40B4-BE49-F238E27FC236}">
                <a16:creationId xmlns:a16="http://schemas.microsoft.com/office/drawing/2014/main" id="{6409F207-D8C8-F885-19C8-7ED931BAD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9</a:t>
            </a:r>
          </a:p>
        </p:txBody>
      </p:sp>
      <p:sp>
        <p:nvSpPr>
          <p:cNvPr id="46" name="Oval 23">
            <a:extLst>
              <a:ext uri="{FF2B5EF4-FFF2-40B4-BE49-F238E27FC236}">
                <a16:creationId xmlns:a16="http://schemas.microsoft.com/office/drawing/2014/main" id="{305777AC-0191-CA31-D04D-9395BF196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10</a:t>
            </a:r>
          </a:p>
        </p:txBody>
      </p:sp>
      <p:sp>
        <p:nvSpPr>
          <p:cNvPr id="47" name="Oval 22">
            <a:extLst>
              <a:ext uri="{FF2B5EF4-FFF2-40B4-BE49-F238E27FC236}">
                <a16:creationId xmlns:a16="http://schemas.microsoft.com/office/drawing/2014/main" id="{3234396D-9CAB-D43C-FECC-131CAE2BE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11</a:t>
            </a:r>
          </a:p>
        </p:txBody>
      </p:sp>
      <p:sp>
        <p:nvSpPr>
          <p:cNvPr id="48" name="Oval 21">
            <a:extLst>
              <a:ext uri="{FF2B5EF4-FFF2-40B4-BE49-F238E27FC236}">
                <a16:creationId xmlns:a16="http://schemas.microsoft.com/office/drawing/2014/main" id="{4BF695F1-B203-0079-0DF4-A971C0E10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12</a:t>
            </a:r>
          </a:p>
        </p:txBody>
      </p:sp>
      <p:sp>
        <p:nvSpPr>
          <p:cNvPr id="49" name="Oval 20">
            <a:extLst>
              <a:ext uri="{FF2B5EF4-FFF2-40B4-BE49-F238E27FC236}">
                <a16:creationId xmlns:a16="http://schemas.microsoft.com/office/drawing/2014/main" id="{F9A92546-9C57-86BC-3E2E-B3693B978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13</a:t>
            </a:r>
          </a:p>
        </p:txBody>
      </p:sp>
      <p:sp>
        <p:nvSpPr>
          <p:cNvPr id="50" name="Oval 19">
            <a:extLst>
              <a:ext uri="{FF2B5EF4-FFF2-40B4-BE49-F238E27FC236}">
                <a16:creationId xmlns:a16="http://schemas.microsoft.com/office/drawing/2014/main" id="{2AE038D3-716C-0475-CC87-55EE922B3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14</a:t>
            </a:r>
          </a:p>
        </p:txBody>
      </p:sp>
      <p:sp>
        <p:nvSpPr>
          <p:cNvPr id="51" name="Oval 18">
            <a:extLst>
              <a:ext uri="{FF2B5EF4-FFF2-40B4-BE49-F238E27FC236}">
                <a16:creationId xmlns:a16="http://schemas.microsoft.com/office/drawing/2014/main" id="{0E34F733-D3C0-73C4-B24B-5CE041B53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15</a:t>
            </a:r>
          </a:p>
        </p:txBody>
      </p:sp>
      <p:sp>
        <p:nvSpPr>
          <p:cNvPr id="52" name="Oval 17">
            <a:extLst>
              <a:ext uri="{FF2B5EF4-FFF2-40B4-BE49-F238E27FC236}">
                <a16:creationId xmlns:a16="http://schemas.microsoft.com/office/drawing/2014/main" id="{89B064BA-05D4-ECCD-61DA-CF1854884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16</a:t>
            </a:r>
          </a:p>
        </p:txBody>
      </p:sp>
      <p:sp>
        <p:nvSpPr>
          <p:cNvPr id="53" name="Oval 16">
            <a:extLst>
              <a:ext uri="{FF2B5EF4-FFF2-40B4-BE49-F238E27FC236}">
                <a16:creationId xmlns:a16="http://schemas.microsoft.com/office/drawing/2014/main" id="{787D8226-C9A0-F8FD-E342-9B9372290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17</a:t>
            </a:r>
          </a:p>
        </p:txBody>
      </p:sp>
      <p:sp>
        <p:nvSpPr>
          <p:cNvPr id="54" name="Oval 15">
            <a:extLst>
              <a:ext uri="{FF2B5EF4-FFF2-40B4-BE49-F238E27FC236}">
                <a16:creationId xmlns:a16="http://schemas.microsoft.com/office/drawing/2014/main" id="{8AE86D40-7199-EF96-677A-9D4A46F42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18</a:t>
            </a:r>
          </a:p>
        </p:txBody>
      </p:sp>
      <p:sp>
        <p:nvSpPr>
          <p:cNvPr id="55" name="Oval 14">
            <a:extLst>
              <a:ext uri="{FF2B5EF4-FFF2-40B4-BE49-F238E27FC236}">
                <a16:creationId xmlns:a16="http://schemas.microsoft.com/office/drawing/2014/main" id="{AEDE90E2-7DCF-077A-C095-250E3E8B7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19</a:t>
            </a:r>
          </a:p>
        </p:txBody>
      </p:sp>
      <p:sp>
        <p:nvSpPr>
          <p:cNvPr id="56" name="Oval 13">
            <a:extLst>
              <a:ext uri="{FF2B5EF4-FFF2-40B4-BE49-F238E27FC236}">
                <a16:creationId xmlns:a16="http://schemas.microsoft.com/office/drawing/2014/main" id="{41517ECB-DE03-45AA-257D-94A343BE2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20</a:t>
            </a:r>
          </a:p>
        </p:txBody>
      </p:sp>
      <p:sp>
        <p:nvSpPr>
          <p:cNvPr id="57" name="Oval 12">
            <a:extLst>
              <a:ext uri="{FF2B5EF4-FFF2-40B4-BE49-F238E27FC236}">
                <a16:creationId xmlns:a16="http://schemas.microsoft.com/office/drawing/2014/main" id="{ED8B7D06-7C05-F17B-EBD5-8AA08D45A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21</a:t>
            </a:r>
          </a:p>
        </p:txBody>
      </p:sp>
      <p:sp>
        <p:nvSpPr>
          <p:cNvPr id="58" name="Oval 11">
            <a:extLst>
              <a:ext uri="{FF2B5EF4-FFF2-40B4-BE49-F238E27FC236}">
                <a16:creationId xmlns:a16="http://schemas.microsoft.com/office/drawing/2014/main" id="{F564CE07-CEED-B0D6-D1B2-F3D30752B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22</a:t>
            </a:r>
          </a:p>
        </p:txBody>
      </p:sp>
      <p:sp>
        <p:nvSpPr>
          <p:cNvPr id="59" name="Oval 10">
            <a:extLst>
              <a:ext uri="{FF2B5EF4-FFF2-40B4-BE49-F238E27FC236}">
                <a16:creationId xmlns:a16="http://schemas.microsoft.com/office/drawing/2014/main" id="{FEFC9848-C348-702D-D802-60E5C55E9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23</a:t>
            </a:r>
          </a:p>
        </p:txBody>
      </p:sp>
      <p:sp>
        <p:nvSpPr>
          <p:cNvPr id="60" name="Oval 9">
            <a:extLst>
              <a:ext uri="{FF2B5EF4-FFF2-40B4-BE49-F238E27FC236}">
                <a16:creationId xmlns:a16="http://schemas.microsoft.com/office/drawing/2014/main" id="{62EF4F86-A076-6BAD-D581-09D28D3DD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24</a:t>
            </a:r>
          </a:p>
        </p:txBody>
      </p:sp>
      <p:sp>
        <p:nvSpPr>
          <p:cNvPr id="61" name="Oval 8">
            <a:extLst>
              <a:ext uri="{FF2B5EF4-FFF2-40B4-BE49-F238E27FC236}">
                <a16:creationId xmlns:a16="http://schemas.microsoft.com/office/drawing/2014/main" id="{49ED0488-9296-2F5C-3EBC-B3E8C4FDC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25</a:t>
            </a:r>
          </a:p>
        </p:txBody>
      </p:sp>
      <p:sp>
        <p:nvSpPr>
          <p:cNvPr id="62" name="Oval 7">
            <a:extLst>
              <a:ext uri="{FF2B5EF4-FFF2-40B4-BE49-F238E27FC236}">
                <a16:creationId xmlns:a16="http://schemas.microsoft.com/office/drawing/2014/main" id="{EFA05A5A-C4BC-A7E7-E5D6-2116637803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26</a:t>
            </a:r>
          </a:p>
        </p:txBody>
      </p:sp>
      <p:sp>
        <p:nvSpPr>
          <p:cNvPr id="63" name="Oval 6">
            <a:extLst>
              <a:ext uri="{FF2B5EF4-FFF2-40B4-BE49-F238E27FC236}">
                <a16:creationId xmlns:a16="http://schemas.microsoft.com/office/drawing/2014/main" id="{62D7EFDC-B7B4-6998-5C78-5AAC3C0C3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27</a:t>
            </a:r>
          </a:p>
        </p:txBody>
      </p:sp>
      <p:sp>
        <p:nvSpPr>
          <p:cNvPr id="64" name="Oval 5">
            <a:extLst>
              <a:ext uri="{FF2B5EF4-FFF2-40B4-BE49-F238E27FC236}">
                <a16:creationId xmlns:a16="http://schemas.microsoft.com/office/drawing/2014/main" id="{21849A9F-CF9B-02FC-49BA-99A301A377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28</a:t>
            </a:r>
          </a:p>
        </p:txBody>
      </p:sp>
      <p:sp>
        <p:nvSpPr>
          <p:cNvPr id="65" name="Oval 4">
            <a:extLst>
              <a:ext uri="{FF2B5EF4-FFF2-40B4-BE49-F238E27FC236}">
                <a16:creationId xmlns:a16="http://schemas.microsoft.com/office/drawing/2014/main" id="{FB9A75B8-F61D-C63B-B6DE-057B776F9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29</a:t>
            </a:r>
          </a:p>
        </p:txBody>
      </p:sp>
      <p:sp>
        <p:nvSpPr>
          <p:cNvPr id="66" name="Oval 3">
            <a:extLst>
              <a:ext uri="{FF2B5EF4-FFF2-40B4-BE49-F238E27FC236}">
                <a16:creationId xmlns:a16="http://schemas.microsoft.com/office/drawing/2014/main" id="{34442753-7AFB-7AB2-4C13-9AD82C66C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83" y="5061007"/>
            <a:ext cx="1235075" cy="1235075"/>
          </a:xfrm>
          <a:prstGeom prst="ellipse">
            <a:avLst/>
          </a:prstGeom>
          <a:solidFill>
            <a:srgbClr val="C3D82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30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FEB5A1-C043-C00F-B718-EE04E4775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7346-9128-434D-A3D4-F371DBE9B512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9B52E-C3CC-17BC-60FB-A4A4105E1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3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2A23F6C-E9B8-C805-7FA3-257436512EB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5384" y="6202701"/>
            <a:ext cx="495300" cy="514350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4DDEE870-E5A1-FA7C-F15F-9BB0892D1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344149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5EC01-8011-B03F-EA2E-CD1C55CE2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442" y="1085289"/>
            <a:ext cx="7886700" cy="734633"/>
          </a:xfrm>
        </p:spPr>
        <p:txBody>
          <a:bodyPr>
            <a:normAutofit/>
          </a:bodyPr>
          <a:lstStyle/>
          <a:p>
            <a:r>
              <a:rPr lang="en-GB" sz="3200" b="1" i="1" dirty="0">
                <a:latin typeface="+mn-lt"/>
              </a:rPr>
              <a:t>What is ‘audio/visual support’?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9170891-693A-4D50-A392-B85C94C22FCB}"/>
              </a:ext>
            </a:extLst>
          </p:cNvPr>
          <p:cNvSpPr/>
          <p:nvPr/>
        </p:nvSpPr>
        <p:spPr>
          <a:xfrm>
            <a:off x="3320249" y="3258106"/>
            <a:ext cx="2210540" cy="1313895"/>
          </a:xfrm>
          <a:prstGeom prst="ellipse">
            <a:avLst/>
          </a:prstGeom>
          <a:solidFill>
            <a:srgbClr val="FBD10B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b="1" i="1" dirty="0"/>
              <a:t>What do you think we mean by ‘audio/visual support?’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D8CE95-B893-DD25-BD98-2F56FC7A5DA2}"/>
              </a:ext>
            </a:extLst>
          </p:cNvPr>
          <p:cNvSpPr/>
          <p:nvPr/>
        </p:nvSpPr>
        <p:spPr>
          <a:xfrm>
            <a:off x="426128" y="1740023"/>
            <a:ext cx="8364430" cy="355107"/>
          </a:xfrm>
          <a:prstGeom prst="rect">
            <a:avLst/>
          </a:prstGeom>
          <a:solidFill>
            <a:srgbClr val="C3D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i="1" dirty="0">
                <a:solidFill>
                  <a:schemeClr val="tx1"/>
                </a:solidFill>
              </a:rPr>
              <a:t>How many of these did you think of?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402980-7FB9-3E3B-4AA5-DEE0312EF7E1}"/>
              </a:ext>
            </a:extLst>
          </p:cNvPr>
          <p:cNvSpPr txBox="1"/>
          <p:nvPr/>
        </p:nvSpPr>
        <p:spPr>
          <a:xfrm>
            <a:off x="647886" y="3172060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Images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D75B67-FF4F-8BD7-7348-24E31B755CD9}"/>
              </a:ext>
            </a:extLst>
          </p:cNvPr>
          <p:cNvSpPr txBox="1"/>
          <p:nvPr/>
        </p:nvSpPr>
        <p:spPr>
          <a:xfrm>
            <a:off x="4181383" y="2433069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Songs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B72B30-51C4-49B1-D3B8-49327D9599EE}"/>
              </a:ext>
            </a:extLst>
          </p:cNvPr>
          <p:cNvSpPr txBox="1"/>
          <p:nvPr/>
        </p:nvSpPr>
        <p:spPr>
          <a:xfrm>
            <a:off x="6378607" y="2729625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Sound clips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736B42-C5DD-2FF3-4FFB-59E31E73F8B2}"/>
              </a:ext>
            </a:extLst>
          </p:cNvPr>
          <p:cNvSpPr txBox="1"/>
          <p:nvPr/>
        </p:nvSpPr>
        <p:spPr>
          <a:xfrm>
            <a:off x="514216" y="4123375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Video clips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7B6512-41E6-7E63-A625-B596DB8905A9}"/>
              </a:ext>
            </a:extLst>
          </p:cNvPr>
          <p:cNvSpPr txBox="1"/>
          <p:nvPr/>
        </p:nvSpPr>
        <p:spPr>
          <a:xfrm>
            <a:off x="1566817" y="5074691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Animations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F30851-6F7A-CCFD-70D0-C243788EA615}"/>
              </a:ext>
            </a:extLst>
          </p:cNvPr>
          <p:cNvSpPr txBox="1"/>
          <p:nvPr/>
        </p:nvSpPr>
        <p:spPr>
          <a:xfrm>
            <a:off x="6349198" y="4578205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Graphs/charts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4E396E-D7F8-F817-4C17-DED778A2DDFD}"/>
              </a:ext>
            </a:extLst>
          </p:cNvPr>
          <p:cNvSpPr txBox="1"/>
          <p:nvPr/>
        </p:nvSpPr>
        <p:spPr>
          <a:xfrm>
            <a:off x="4296792" y="5299663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i="1" dirty="0"/>
              <a:t>PowerPoint slides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E2A3E2-2BCB-3A8A-0B3C-3D4BA0437CD9}"/>
              </a:ext>
            </a:extLst>
          </p:cNvPr>
          <p:cNvSpPr txBox="1"/>
          <p:nvPr/>
        </p:nvSpPr>
        <p:spPr>
          <a:xfrm>
            <a:off x="6899614" y="3413599"/>
            <a:ext cx="1890944" cy="646331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Live demonstration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E03057-1ECA-88AF-B5D6-8EE1CDCF3643}"/>
              </a:ext>
            </a:extLst>
          </p:cNvPr>
          <p:cNvSpPr txBox="1"/>
          <p:nvPr/>
        </p:nvSpPr>
        <p:spPr>
          <a:xfrm>
            <a:off x="1630532" y="2435569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Objects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29E8A2B7-09A3-96DF-8E07-49A2ED661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E3DB-B257-43E0-9BFF-DB579F0CA5FE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90DDB03A-6636-5B7C-A9EE-3190A3C39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4</a:t>
            </a:fld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A7DC94F-FD94-D91B-742F-A1E991F83B6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5384" y="6202701"/>
            <a:ext cx="495300" cy="514350"/>
          </a:xfrm>
          <a:prstGeom prst="rect">
            <a:avLst/>
          </a:prstGeom>
        </p:spPr>
      </p:pic>
      <p:sp>
        <p:nvSpPr>
          <p:cNvPr id="18" name="Footer Placeholder 3">
            <a:extLst>
              <a:ext uri="{FF2B5EF4-FFF2-40B4-BE49-F238E27FC236}">
                <a16:creationId xmlns:a16="http://schemas.microsoft.com/office/drawing/2014/main" id="{D85CFFC0-E795-AA42-770A-11B3DE7C6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428188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C15F351-4EEF-16EE-EBB0-2205DE2516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0361" y="3922375"/>
            <a:ext cx="2788571" cy="22374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FB956E-5C89-D78C-F092-D4F1A7734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198" y="1113187"/>
            <a:ext cx="7886700" cy="770144"/>
          </a:xfrm>
        </p:spPr>
        <p:txBody>
          <a:bodyPr>
            <a:normAutofit/>
          </a:bodyPr>
          <a:lstStyle/>
          <a:p>
            <a:r>
              <a:rPr lang="en-GB" sz="3600" b="1" i="1" dirty="0">
                <a:latin typeface="+mn-lt"/>
              </a:rPr>
              <a:t>What is ‘audio/visual support’?</a:t>
            </a:r>
            <a:endParaRPr lang="en-GB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6D7748-108F-44F1-8FA1-E4F2D5A9A169}"/>
              </a:ext>
            </a:extLst>
          </p:cNvPr>
          <p:cNvSpPr txBox="1"/>
          <p:nvPr/>
        </p:nvSpPr>
        <p:spPr>
          <a:xfrm>
            <a:off x="407540" y="2038680"/>
            <a:ext cx="8328919" cy="181588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600" dirty="0"/>
              <a:t>So, audio/visual support means using pictures, videos, music, or other things that you can hear or see to help you learn, communicate and understand something better. </a:t>
            </a:r>
          </a:p>
          <a:p>
            <a:endParaRPr lang="en-GB" sz="1600" dirty="0"/>
          </a:p>
          <a:p>
            <a:r>
              <a:rPr lang="en-GB" sz="1600" dirty="0"/>
              <a:t>For example, if you're studying childcare, you might watch a video of children interacting to learn about child development.</a:t>
            </a:r>
            <a:endParaRPr lang="en-GB" sz="1600" dirty="0">
              <a:ea typeface="Calibri"/>
              <a:cs typeface="Calibri"/>
            </a:endParaRPr>
          </a:p>
          <a:p>
            <a:endParaRPr lang="en-GB" sz="1600" dirty="0">
              <a:ea typeface="Calibri"/>
              <a:cs typeface="Calibri"/>
            </a:endParaRPr>
          </a:p>
          <a:p>
            <a:r>
              <a:rPr lang="en-GB" sz="1600" dirty="0"/>
              <a:t>These things can make your talk more memorable, more fun and more interesting.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C66815-57DD-D149-B121-25F3D40A3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4439" y="3624313"/>
            <a:ext cx="1511568" cy="25585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05F62E-ADDA-63A9-070E-95F5A32292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14" y="4205224"/>
            <a:ext cx="1913974" cy="16717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5E4C628-5A6E-80FC-7D83-323D6EBE95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2354" y="4111475"/>
            <a:ext cx="1948540" cy="1584248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D95786-40B8-C6AF-D40E-96A9E4363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8D718-3638-4030-A6B5-27A886BD14E0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67F697-5045-125A-9C9B-EC4BB404E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5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907F2C-AE19-AD2F-A55A-796EABB3061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5384" y="6202701"/>
            <a:ext cx="495300" cy="514350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B01ADB38-016D-313C-662B-33DFB02FA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2585592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9CA597-C8A4-CB50-7BA3-05CEC8CE9EE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6755" y="6202702"/>
            <a:ext cx="495300" cy="5143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67A7F-48FE-AC8F-24E4-CC89C0B75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442" y="1094167"/>
            <a:ext cx="7886700" cy="672490"/>
          </a:xfrm>
        </p:spPr>
        <p:txBody>
          <a:bodyPr>
            <a:normAutofit fontScale="90000"/>
          </a:bodyPr>
          <a:lstStyle/>
          <a:p>
            <a:r>
              <a:rPr lang="en-GB" b="1" i="1" dirty="0">
                <a:latin typeface="+mn-lt"/>
              </a:rPr>
              <a:t>Pros and cons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77CC78-3145-880E-0EAE-D8374E6E0F05}"/>
              </a:ext>
            </a:extLst>
          </p:cNvPr>
          <p:cNvSpPr/>
          <p:nvPr/>
        </p:nvSpPr>
        <p:spPr>
          <a:xfrm>
            <a:off x="426128" y="1740023"/>
            <a:ext cx="8364430" cy="440469"/>
          </a:xfrm>
          <a:prstGeom prst="rect">
            <a:avLst/>
          </a:prstGeom>
          <a:solidFill>
            <a:srgbClr val="C3D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i="1" dirty="0">
                <a:solidFill>
                  <a:schemeClr val="tx1"/>
                </a:solidFill>
              </a:rPr>
              <a:t>In pairs, consider the pros and cons of at least one type of audio-visual support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39DF9A4-F0C2-3323-F304-D7A8A00E9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066938"/>
              </p:ext>
            </p:extLst>
          </p:nvPr>
        </p:nvGraphicFramePr>
        <p:xfrm>
          <a:off x="426128" y="2412512"/>
          <a:ext cx="2719006" cy="3881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9503">
                  <a:extLst>
                    <a:ext uri="{9D8B030D-6E8A-4147-A177-3AD203B41FA5}">
                      <a16:colId xmlns:a16="http://schemas.microsoft.com/office/drawing/2014/main" val="3013518254"/>
                    </a:ext>
                  </a:extLst>
                </a:gridCol>
                <a:gridCol w="1359503">
                  <a:extLst>
                    <a:ext uri="{9D8B030D-6E8A-4147-A177-3AD203B41FA5}">
                      <a16:colId xmlns:a16="http://schemas.microsoft.com/office/drawing/2014/main" val="3477916482"/>
                    </a:ext>
                  </a:extLst>
                </a:gridCol>
              </a:tblGrid>
              <a:tr h="401026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Video Clips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30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188673"/>
                  </a:ext>
                </a:extLst>
              </a:tr>
              <a:tr h="37178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Pros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Cons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8A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135292"/>
                  </a:ext>
                </a:extLst>
              </a:tr>
              <a:tr h="1309332"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B1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59085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0F5A927-739A-EDA2-5654-25242E8FD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346835"/>
              </p:ext>
            </p:extLst>
          </p:nvPr>
        </p:nvGraphicFramePr>
        <p:xfrm>
          <a:off x="3268724" y="2412512"/>
          <a:ext cx="2700000" cy="3881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0000">
                  <a:extLst>
                    <a:ext uri="{9D8B030D-6E8A-4147-A177-3AD203B41FA5}">
                      <a16:colId xmlns:a16="http://schemas.microsoft.com/office/drawing/2014/main" val="3013518254"/>
                    </a:ext>
                  </a:extLst>
                </a:gridCol>
                <a:gridCol w="1350000">
                  <a:extLst>
                    <a:ext uri="{9D8B030D-6E8A-4147-A177-3AD203B41FA5}">
                      <a16:colId xmlns:a16="http://schemas.microsoft.com/office/drawing/2014/main" val="3477916482"/>
                    </a:ext>
                  </a:extLst>
                </a:gridCol>
              </a:tblGrid>
              <a:tr h="401026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Sound Clips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30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188673"/>
                  </a:ext>
                </a:extLst>
              </a:tr>
              <a:tr h="37178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Pros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Cons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8A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135292"/>
                  </a:ext>
                </a:extLst>
              </a:tr>
              <a:tr h="1309332"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B1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59085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AA9D462-1C2C-805D-E2C0-65CAA55AFD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345713"/>
              </p:ext>
            </p:extLst>
          </p:nvPr>
        </p:nvGraphicFramePr>
        <p:xfrm>
          <a:off x="6122458" y="2412512"/>
          <a:ext cx="2700000" cy="3881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0000">
                  <a:extLst>
                    <a:ext uri="{9D8B030D-6E8A-4147-A177-3AD203B41FA5}">
                      <a16:colId xmlns:a16="http://schemas.microsoft.com/office/drawing/2014/main" val="3013518254"/>
                    </a:ext>
                  </a:extLst>
                </a:gridCol>
                <a:gridCol w="1350000">
                  <a:extLst>
                    <a:ext uri="{9D8B030D-6E8A-4147-A177-3AD203B41FA5}">
                      <a16:colId xmlns:a16="http://schemas.microsoft.com/office/drawing/2014/main" val="3477916482"/>
                    </a:ext>
                  </a:extLst>
                </a:gridCol>
              </a:tblGrid>
              <a:tr h="401026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Songs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30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188673"/>
                  </a:ext>
                </a:extLst>
              </a:tr>
              <a:tr h="37178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Pros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Cons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8A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135292"/>
                  </a:ext>
                </a:extLst>
              </a:tr>
              <a:tr h="1309332"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B1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590851"/>
                  </a:ext>
                </a:extLst>
              </a:tr>
            </a:tbl>
          </a:graphicData>
        </a:graphic>
      </p:graphicFrame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8423B4-7E06-0E82-9541-A7E5E9628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A0C78-E589-4671-8488-A6742C2EB638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63CFFA-85AA-962F-25B8-D239652BF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6</a:t>
            </a:fld>
            <a:endParaRPr lang="en-GB" dirty="0"/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AD24E9E4-C382-BC94-B896-134782BB8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1208322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67A7F-48FE-AC8F-24E4-CC89C0B75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442" y="1094167"/>
            <a:ext cx="7886700" cy="672490"/>
          </a:xfrm>
        </p:spPr>
        <p:txBody>
          <a:bodyPr>
            <a:normAutofit fontScale="90000"/>
          </a:bodyPr>
          <a:lstStyle/>
          <a:p>
            <a:r>
              <a:rPr lang="en-GB" b="1" i="1" dirty="0">
                <a:latin typeface="+mn-lt"/>
              </a:rPr>
              <a:t>Pros and cons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77CC78-3145-880E-0EAE-D8374E6E0F05}"/>
              </a:ext>
            </a:extLst>
          </p:cNvPr>
          <p:cNvSpPr/>
          <p:nvPr/>
        </p:nvSpPr>
        <p:spPr>
          <a:xfrm>
            <a:off x="426128" y="1740023"/>
            <a:ext cx="8364430" cy="440469"/>
          </a:xfrm>
          <a:prstGeom prst="rect">
            <a:avLst/>
          </a:prstGeom>
          <a:solidFill>
            <a:srgbClr val="C3D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i="1" dirty="0">
                <a:solidFill>
                  <a:schemeClr val="tx1"/>
                </a:solidFill>
              </a:rPr>
              <a:t>In pairs, consider the pros and cons of at least one type of audio-visual support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39DF9A4-F0C2-3323-F304-D7A8A00E9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971036"/>
              </p:ext>
            </p:extLst>
          </p:nvPr>
        </p:nvGraphicFramePr>
        <p:xfrm>
          <a:off x="426128" y="2412512"/>
          <a:ext cx="2719006" cy="3881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9503">
                  <a:extLst>
                    <a:ext uri="{9D8B030D-6E8A-4147-A177-3AD203B41FA5}">
                      <a16:colId xmlns:a16="http://schemas.microsoft.com/office/drawing/2014/main" val="3013518254"/>
                    </a:ext>
                  </a:extLst>
                </a:gridCol>
                <a:gridCol w="1359503">
                  <a:extLst>
                    <a:ext uri="{9D8B030D-6E8A-4147-A177-3AD203B41FA5}">
                      <a16:colId xmlns:a16="http://schemas.microsoft.com/office/drawing/2014/main" val="3477916482"/>
                    </a:ext>
                  </a:extLst>
                </a:gridCol>
              </a:tblGrid>
              <a:tr h="401026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Graphs/Charts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30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188673"/>
                  </a:ext>
                </a:extLst>
              </a:tr>
              <a:tr h="37178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Pros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Cons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8A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135292"/>
                  </a:ext>
                </a:extLst>
              </a:tr>
              <a:tr h="1309332"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B1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59085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0F5A927-739A-EDA2-5654-25242E8FD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413869"/>
              </p:ext>
            </p:extLst>
          </p:nvPr>
        </p:nvGraphicFramePr>
        <p:xfrm>
          <a:off x="3268724" y="2412512"/>
          <a:ext cx="2700000" cy="3881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0000">
                  <a:extLst>
                    <a:ext uri="{9D8B030D-6E8A-4147-A177-3AD203B41FA5}">
                      <a16:colId xmlns:a16="http://schemas.microsoft.com/office/drawing/2014/main" val="3013518254"/>
                    </a:ext>
                  </a:extLst>
                </a:gridCol>
                <a:gridCol w="1350000">
                  <a:extLst>
                    <a:ext uri="{9D8B030D-6E8A-4147-A177-3AD203B41FA5}">
                      <a16:colId xmlns:a16="http://schemas.microsoft.com/office/drawing/2014/main" val="3477916482"/>
                    </a:ext>
                  </a:extLst>
                </a:gridCol>
              </a:tblGrid>
              <a:tr h="401026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Demonstration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30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188673"/>
                  </a:ext>
                </a:extLst>
              </a:tr>
              <a:tr h="37178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Pros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Cons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8A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135292"/>
                  </a:ext>
                </a:extLst>
              </a:tr>
              <a:tr h="1309332"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B1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59085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AA9D462-1C2C-805D-E2C0-65CAA55AFD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007564"/>
              </p:ext>
            </p:extLst>
          </p:nvPr>
        </p:nvGraphicFramePr>
        <p:xfrm>
          <a:off x="6122458" y="2412512"/>
          <a:ext cx="2700000" cy="3881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0000">
                  <a:extLst>
                    <a:ext uri="{9D8B030D-6E8A-4147-A177-3AD203B41FA5}">
                      <a16:colId xmlns:a16="http://schemas.microsoft.com/office/drawing/2014/main" val="3013518254"/>
                    </a:ext>
                  </a:extLst>
                </a:gridCol>
                <a:gridCol w="1350000">
                  <a:extLst>
                    <a:ext uri="{9D8B030D-6E8A-4147-A177-3AD203B41FA5}">
                      <a16:colId xmlns:a16="http://schemas.microsoft.com/office/drawing/2014/main" val="3477916482"/>
                    </a:ext>
                  </a:extLst>
                </a:gridCol>
              </a:tblGrid>
              <a:tr h="401026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Animations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30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188673"/>
                  </a:ext>
                </a:extLst>
              </a:tr>
              <a:tr h="37178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Pros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Cons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8A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135292"/>
                  </a:ext>
                </a:extLst>
              </a:tr>
              <a:tr h="1309332"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B1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590851"/>
                  </a:ext>
                </a:extLst>
              </a:tr>
            </a:tbl>
          </a:graphicData>
        </a:graphic>
      </p:graphicFrame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A3EDE3-909B-10CF-DFA2-9ACF96975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9041-60C9-4496-AB25-048F87938F09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F631DB-29DB-BE5D-F1E5-5202CEB2E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7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CB1C52-2EDD-302E-8791-65CC6574F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8227" y="6202701"/>
            <a:ext cx="495300" cy="514350"/>
          </a:xfrm>
          <a:prstGeom prst="rect">
            <a:avLst/>
          </a:prstGeom>
        </p:spPr>
      </p:pic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05564682-00EC-A0D7-CA90-37DF0D056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3337342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67A7F-48FE-AC8F-24E4-CC89C0B75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442" y="1094167"/>
            <a:ext cx="7886700" cy="672490"/>
          </a:xfrm>
        </p:spPr>
        <p:txBody>
          <a:bodyPr>
            <a:normAutofit fontScale="90000"/>
          </a:bodyPr>
          <a:lstStyle/>
          <a:p>
            <a:r>
              <a:rPr lang="en-GB" b="1" i="1" dirty="0">
                <a:latin typeface="+mn-lt"/>
              </a:rPr>
              <a:t>Pros and cons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77CC78-3145-880E-0EAE-D8374E6E0F05}"/>
              </a:ext>
            </a:extLst>
          </p:cNvPr>
          <p:cNvSpPr/>
          <p:nvPr/>
        </p:nvSpPr>
        <p:spPr>
          <a:xfrm>
            <a:off x="426128" y="1740023"/>
            <a:ext cx="8364430" cy="440469"/>
          </a:xfrm>
          <a:prstGeom prst="rect">
            <a:avLst/>
          </a:prstGeom>
          <a:solidFill>
            <a:srgbClr val="C3D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i="1" dirty="0">
                <a:solidFill>
                  <a:schemeClr val="tx1"/>
                </a:solidFill>
              </a:rPr>
              <a:t>In pairs, consider the pros and cons of at least one type of audio-visual support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39DF9A4-F0C2-3323-F304-D7A8A00E9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359000"/>
              </p:ext>
            </p:extLst>
          </p:nvPr>
        </p:nvGraphicFramePr>
        <p:xfrm>
          <a:off x="426128" y="2412512"/>
          <a:ext cx="2719006" cy="3881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9503">
                  <a:extLst>
                    <a:ext uri="{9D8B030D-6E8A-4147-A177-3AD203B41FA5}">
                      <a16:colId xmlns:a16="http://schemas.microsoft.com/office/drawing/2014/main" val="3013518254"/>
                    </a:ext>
                  </a:extLst>
                </a:gridCol>
                <a:gridCol w="1359503">
                  <a:extLst>
                    <a:ext uri="{9D8B030D-6E8A-4147-A177-3AD203B41FA5}">
                      <a16:colId xmlns:a16="http://schemas.microsoft.com/office/drawing/2014/main" val="3477916482"/>
                    </a:ext>
                  </a:extLst>
                </a:gridCol>
              </a:tblGrid>
              <a:tr h="401026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Objects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30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188673"/>
                  </a:ext>
                </a:extLst>
              </a:tr>
              <a:tr h="37178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Pros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Cons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8A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135292"/>
                  </a:ext>
                </a:extLst>
              </a:tr>
              <a:tr h="1309332"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B1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59085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0F5A927-739A-EDA2-5654-25242E8FD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789024"/>
              </p:ext>
            </p:extLst>
          </p:nvPr>
        </p:nvGraphicFramePr>
        <p:xfrm>
          <a:off x="3268724" y="2412512"/>
          <a:ext cx="2700000" cy="3881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0000">
                  <a:extLst>
                    <a:ext uri="{9D8B030D-6E8A-4147-A177-3AD203B41FA5}">
                      <a16:colId xmlns:a16="http://schemas.microsoft.com/office/drawing/2014/main" val="3013518254"/>
                    </a:ext>
                  </a:extLst>
                </a:gridCol>
                <a:gridCol w="1350000">
                  <a:extLst>
                    <a:ext uri="{9D8B030D-6E8A-4147-A177-3AD203B41FA5}">
                      <a16:colId xmlns:a16="http://schemas.microsoft.com/office/drawing/2014/main" val="3477916482"/>
                    </a:ext>
                  </a:extLst>
                </a:gridCol>
              </a:tblGrid>
              <a:tr h="401026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PowerPoint Slides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30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188673"/>
                  </a:ext>
                </a:extLst>
              </a:tr>
              <a:tr h="37178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Pros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Cons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8A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135292"/>
                  </a:ext>
                </a:extLst>
              </a:tr>
              <a:tr h="1309332"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B1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59085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AA9D462-1C2C-805D-E2C0-65CAA55AFD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762988"/>
              </p:ext>
            </p:extLst>
          </p:nvPr>
        </p:nvGraphicFramePr>
        <p:xfrm>
          <a:off x="6122458" y="2412512"/>
          <a:ext cx="2700000" cy="3881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0000">
                  <a:extLst>
                    <a:ext uri="{9D8B030D-6E8A-4147-A177-3AD203B41FA5}">
                      <a16:colId xmlns:a16="http://schemas.microsoft.com/office/drawing/2014/main" val="3013518254"/>
                    </a:ext>
                  </a:extLst>
                </a:gridCol>
                <a:gridCol w="1350000">
                  <a:extLst>
                    <a:ext uri="{9D8B030D-6E8A-4147-A177-3AD203B41FA5}">
                      <a16:colId xmlns:a16="http://schemas.microsoft.com/office/drawing/2014/main" val="3477916482"/>
                    </a:ext>
                  </a:extLst>
                </a:gridCol>
              </a:tblGrid>
              <a:tr h="401026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Images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30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188673"/>
                  </a:ext>
                </a:extLst>
              </a:tr>
              <a:tr h="37178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Pros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ysClr val="windowText" lastClr="000000"/>
                          </a:solidFill>
                        </a:rPr>
                        <a:t>Cons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8A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135292"/>
                  </a:ext>
                </a:extLst>
              </a:tr>
              <a:tr h="1309332"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B1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590851"/>
                  </a:ext>
                </a:extLst>
              </a:tr>
            </a:tbl>
          </a:graphicData>
        </a:graphic>
      </p:graphicFrame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5250E6-4391-B31F-D84F-CFB239C7F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8DFC-443E-48F0-BC8C-EF15183DA7EC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6CF6FE-9B5E-31D2-8F29-26E1CD131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8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E53302-2D86-D2AD-BE5E-5B2DE80C56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8226" y="6202701"/>
            <a:ext cx="495300" cy="514350"/>
          </a:xfrm>
          <a:prstGeom prst="rect">
            <a:avLst/>
          </a:prstGeom>
        </p:spPr>
      </p:pic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75246D6A-F798-0818-F0D7-B49740FDF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567396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27835-8A00-8F44-07DF-FFB236E23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927" y="1086578"/>
            <a:ext cx="7886700" cy="815964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Pros and cons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D3AF36-B83E-40A7-3C98-8E08DBAF1F0A}"/>
              </a:ext>
            </a:extLst>
          </p:cNvPr>
          <p:cNvSpPr/>
          <p:nvPr/>
        </p:nvSpPr>
        <p:spPr>
          <a:xfrm>
            <a:off x="426128" y="1740023"/>
            <a:ext cx="8364430" cy="440469"/>
          </a:xfrm>
          <a:prstGeom prst="rect">
            <a:avLst/>
          </a:prstGeom>
          <a:solidFill>
            <a:srgbClr val="C3D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i="1" dirty="0">
                <a:solidFill>
                  <a:schemeClr val="tx1"/>
                </a:solidFill>
              </a:rPr>
              <a:t>Compare and discuss the pros and cons of different types of audio/visual support as a class.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D2E1944-EE5C-A434-AFC0-650788C933B1}"/>
              </a:ext>
            </a:extLst>
          </p:cNvPr>
          <p:cNvSpPr/>
          <p:nvPr/>
        </p:nvSpPr>
        <p:spPr>
          <a:xfrm>
            <a:off x="3320249" y="3258106"/>
            <a:ext cx="2210540" cy="1313895"/>
          </a:xfrm>
          <a:prstGeom prst="ellipse">
            <a:avLst/>
          </a:prstGeom>
          <a:solidFill>
            <a:srgbClr val="FBD10B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b="1" i="1" dirty="0"/>
              <a:t>What are the pros and cons?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826A3E-6E36-4D04-8C96-0436F6147DEE}"/>
              </a:ext>
            </a:extLst>
          </p:cNvPr>
          <p:cNvSpPr txBox="1"/>
          <p:nvPr/>
        </p:nvSpPr>
        <p:spPr>
          <a:xfrm>
            <a:off x="647886" y="3172060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Images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89EC58-81C4-BB84-C533-3B270EBD3F20}"/>
              </a:ext>
            </a:extLst>
          </p:cNvPr>
          <p:cNvSpPr txBox="1"/>
          <p:nvPr/>
        </p:nvSpPr>
        <p:spPr>
          <a:xfrm>
            <a:off x="4181383" y="2433069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Songs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5E9447-A116-B99E-F981-E9E15B70A2B3}"/>
              </a:ext>
            </a:extLst>
          </p:cNvPr>
          <p:cNvSpPr txBox="1"/>
          <p:nvPr/>
        </p:nvSpPr>
        <p:spPr>
          <a:xfrm>
            <a:off x="6378607" y="2729625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Sound clips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5C6ADB-EEFB-2E0E-F562-BF392698AAF2}"/>
              </a:ext>
            </a:extLst>
          </p:cNvPr>
          <p:cNvSpPr txBox="1"/>
          <p:nvPr/>
        </p:nvSpPr>
        <p:spPr>
          <a:xfrm>
            <a:off x="514216" y="4123375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Video clips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B48A61-2493-E478-D3A0-D64F7574C233}"/>
              </a:ext>
            </a:extLst>
          </p:cNvPr>
          <p:cNvSpPr txBox="1"/>
          <p:nvPr/>
        </p:nvSpPr>
        <p:spPr>
          <a:xfrm>
            <a:off x="1720821" y="4900941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Animations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80107B-FA8B-D242-7230-4EAB6B113C36}"/>
              </a:ext>
            </a:extLst>
          </p:cNvPr>
          <p:cNvSpPr txBox="1"/>
          <p:nvPr/>
        </p:nvSpPr>
        <p:spPr>
          <a:xfrm>
            <a:off x="6349198" y="4578205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Graphs/charts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1B3CE0-1C80-C80D-E3C0-9D4326B63158}"/>
              </a:ext>
            </a:extLst>
          </p:cNvPr>
          <p:cNvSpPr txBox="1"/>
          <p:nvPr/>
        </p:nvSpPr>
        <p:spPr>
          <a:xfrm>
            <a:off x="4225772" y="5049062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i="1" dirty="0"/>
              <a:t>PowerPoint slides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45F3EF-A580-4F29-5DD0-1D9C0D422F1B}"/>
              </a:ext>
            </a:extLst>
          </p:cNvPr>
          <p:cNvSpPr txBox="1"/>
          <p:nvPr/>
        </p:nvSpPr>
        <p:spPr>
          <a:xfrm>
            <a:off x="6879872" y="3520043"/>
            <a:ext cx="1890944" cy="646331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Live demonstration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65FB74-C30A-F921-D34A-011DAC2940E3}"/>
              </a:ext>
            </a:extLst>
          </p:cNvPr>
          <p:cNvSpPr txBox="1"/>
          <p:nvPr/>
        </p:nvSpPr>
        <p:spPr>
          <a:xfrm>
            <a:off x="1630532" y="2435569"/>
            <a:ext cx="1890944" cy="369332"/>
          </a:xfrm>
          <a:prstGeom prst="rect">
            <a:avLst/>
          </a:prstGeom>
          <a:solidFill>
            <a:srgbClr val="F58B1D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Objects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F3128EF-57FE-DE38-6F9A-210E031ECF22}"/>
              </a:ext>
            </a:extLst>
          </p:cNvPr>
          <p:cNvSpPr/>
          <p:nvPr/>
        </p:nvSpPr>
        <p:spPr>
          <a:xfrm>
            <a:off x="407132" y="5649615"/>
            <a:ext cx="8364430" cy="440469"/>
          </a:xfrm>
          <a:prstGeom prst="rect">
            <a:avLst/>
          </a:prstGeom>
          <a:solidFill>
            <a:srgbClr val="C3D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i="1" dirty="0">
                <a:solidFill>
                  <a:schemeClr val="tx1"/>
                </a:solidFill>
              </a:rPr>
              <a:t>Are there any similarities in the pros and cons? What have you learned about how you should use audio/visual support in your talk?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A9BDBC47-2953-B317-2B19-C91487098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95A43-7C02-4524-AABB-4F67DF3CD879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8D87B35E-006A-9537-B91E-B7F978145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9</a:t>
            </a:fld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6EA547C-CDDE-B333-D6E1-037CE9502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3912" y="6202701"/>
            <a:ext cx="495300" cy="514350"/>
          </a:xfrm>
          <a:prstGeom prst="rect">
            <a:avLst/>
          </a:prstGeom>
        </p:spPr>
      </p:pic>
      <p:sp>
        <p:nvSpPr>
          <p:cNvPr id="19" name="Footer Placeholder 3">
            <a:extLst>
              <a:ext uri="{FF2B5EF4-FFF2-40B4-BE49-F238E27FC236}">
                <a16:creationId xmlns:a16="http://schemas.microsoft.com/office/drawing/2014/main" id="{5123E5FB-3C54-20C8-EE70-1BB31D00C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835036" cy="365125"/>
          </a:xfrm>
        </p:spPr>
        <p:txBody>
          <a:bodyPr/>
          <a:lstStyle/>
          <a:p>
            <a:r>
              <a:rPr lang="en-GB" dirty="0"/>
              <a:t>ESB-RES-C258-L2G4-SpeechforEmployability-1.7-PPT-AVSupport v1</a:t>
            </a:r>
          </a:p>
        </p:txBody>
      </p:sp>
    </p:spTree>
    <p:extLst>
      <p:ext uri="{BB962C8B-B14F-4D97-AF65-F5344CB8AC3E}">
        <p14:creationId xmlns:p14="http://schemas.microsoft.com/office/powerpoint/2010/main" val="188808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4722D9B506340931AF81ABA667AF9" ma:contentTypeVersion="16" ma:contentTypeDescription="Create a new document." ma:contentTypeScope="" ma:versionID="5e686ac674beeedb52dfa5ceb0283139">
  <xsd:schema xmlns:xsd="http://www.w3.org/2001/XMLSchema" xmlns:xs="http://www.w3.org/2001/XMLSchema" xmlns:p="http://schemas.microsoft.com/office/2006/metadata/properties" xmlns:ns2="010c06fb-adfb-4972-b43b-36d810ddac6c" xmlns:ns3="0e08f774-c844-414b-8174-1931542ea424" targetNamespace="http://schemas.microsoft.com/office/2006/metadata/properties" ma:root="true" ma:fieldsID="80d375d4e811b928badf1168cf02ca5c" ns2:_="" ns3:_="">
    <xsd:import namespace="010c06fb-adfb-4972-b43b-36d810ddac6c"/>
    <xsd:import namespace="0e08f774-c844-414b-8174-1931542e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c06fb-adfb-4972-b43b-36d810dda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5101557-b141-4344-8eed-a9c28da8fb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8f774-c844-414b-8174-1931542ea42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e4e3543-e7fe-4604-9e90-4040997bc85a}" ma:internalName="TaxCatchAll" ma:showField="CatchAllData" ma:web="0e08f774-c844-414b-8174-1931542e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0c06fb-adfb-4972-b43b-36d810ddac6c">
      <Terms xmlns="http://schemas.microsoft.com/office/infopath/2007/PartnerControls"/>
    </lcf76f155ced4ddcb4097134ff3c332f>
    <TaxCatchAll xmlns="0e08f774-c844-414b-8174-1931542ea424" xsi:nil="true"/>
    <MediaLengthInSeconds xmlns="010c06fb-adfb-4972-b43b-36d810ddac6c" xsi:nil="true"/>
    <SharedWithUsers xmlns="0e08f774-c844-414b-8174-1931542ea424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ADB082-25DD-4556-A447-43EC656898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c06fb-adfb-4972-b43b-36d810ddac6c"/>
    <ds:schemaRef ds:uri="0e08f774-c844-414b-8174-1931542e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025AF5-2F0E-441E-8480-CD018759FB79}">
  <ds:schemaRefs>
    <ds:schemaRef ds:uri="http://purl.org/dc/dcmitype/"/>
    <ds:schemaRef ds:uri="http://www.w3.org/XML/1998/namespace"/>
    <ds:schemaRef ds:uri="010c06fb-adfb-4972-b43b-36d810ddac6c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e08f774-c844-414b-8174-1931542ea424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0F0342E-9867-4551-A6C4-F1E6BB6F1F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1742</TotalTime>
  <Words>1932</Words>
  <Application>Microsoft Office PowerPoint</Application>
  <PresentationFormat>On-screen Show (4:3)</PresentationFormat>
  <Paragraphs>417</Paragraphs>
  <Slides>15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Aptos</vt:lpstr>
      <vt:lpstr>Arial</vt:lpstr>
      <vt:lpstr>Calibri</vt:lpstr>
      <vt:lpstr>Calibri Light</vt:lpstr>
      <vt:lpstr>Söhne</vt:lpstr>
      <vt:lpstr>Times New Roman</vt:lpstr>
      <vt:lpstr>Office Theme</vt:lpstr>
      <vt:lpstr>PowerPoint Presentation</vt:lpstr>
      <vt:lpstr>Relevant Grade Descriptors</vt:lpstr>
      <vt:lpstr>What is ‘audio/visual support’?</vt:lpstr>
      <vt:lpstr>What is ‘audio/visual support’?</vt:lpstr>
      <vt:lpstr>What is ‘audio/visual support’?</vt:lpstr>
      <vt:lpstr>Pros and cons</vt:lpstr>
      <vt:lpstr>Pros and cons</vt:lpstr>
      <vt:lpstr>Pros and cons</vt:lpstr>
      <vt:lpstr>Pros and cons</vt:lpstr>
      <vt:lpstr>Practise planning</vt:lpstr>
      <vt:lpstr>Practise planning</vt:lpstr>
      <vt:lpstr>Useful phrases for integrating your visual/audio support:</vt:lpstr>
      <vt:lpstr>Examples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Kearney</dc:creator>
  <cp:lastModifiedBy>Anthea Wilson</cp:lastModifiedBy>
  <cp:revision>234</cp:revision>
  <dcterms:created xsi:type="dcterms:W3CDTF">2023-01-18T15:53:10Z</dcterms:created>
  <dcterms:modified xsi:type="dcterms:W3CDTF">2026-03-02T16:22:09Z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0x0101005854722D9B506340931AF81ABA667AF9</vt:lpwstr>
  </property>
  <property fmtid="{D5CDD505-2E9C-101B-9397-08002B2CF9AE}" pid="3" name="Order">
    <vt:r8>7300</vt:r8>
  </property>
  <property fmtid="{D5CDD505-2E9C-101B-9397-08002B2CF9AE}" pid="4" name="MediaServiceImageTags">
    <vt:lpwstr/>
  </property>
  <property fmtid="{D5CDD505-2E9C-101B-9397-08002B2CF9AE}" pid="5" name="_ColorHex">
    <vt:lpwstr/>
  </property>
  <property fmtid="{D5CDD505-2E9C-101B-9397-08002B2CF9AE}" pid="6" name="ComplianceAssetId">
    <vt:lpwstr/>
  </property>
  <property fmtid="{D5CDD505-2E9C-101B-9397-08002B2CF9AE}" pid="7" name="_ColorTag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_Emoji">
    <vt:lpwstr/>
  </property>
</Properties>
</file>