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  <p:sldMasterId id="2147483698" r:id="rId5"/>
  </p:sldMasterIdLst>
  <p:notesMasterIdLst>
    <p:notesMasterId r:id="rId15"/>
  </p:notesMasterIdLst>
  <p:handoutMasterIdLst>
    <p:handoutMasterId r:id="rId16"/>
  </p:handoutMasterIdLst>
  <p:sldIdLst>
    <p:sldId id="265" r:id="rId6"/>
    <p:sldId id="266" r:id="rId7"/>
    <p:sldId id="272" r:id="rId8"/>
    <p:sldId id="273" r:id="rId9"/>
    <p:sldId id="274" r:id="rId10"/>
    <p:sldId id="267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4292760-1B77-CB76-9F05-75DFC0409C48}" name="Anthea Wilson" initials="AW" userId="S::Anthea.Wilson@esbuk.org::f289f84a-f1ae-46ed-b624-bcccc8b169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891C"/>
    <a:srgbClr val="C2D821"/>
    <a:srgbClr val="E7141C"/>
    <a:srgbClr val="FBD109"/>
    <a:srgbClr val="C4D820"/>
    <a:srgbClr val="76B64C"/>
    <a:srgbClr val="FD0703"/>
    <a:srgbClr val="C2D7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6C51D8-2540-45DC-B7A0-2A812B4E0FC2}" v="13" dt="2026-03-02T14:59:47.1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1" autoAdjust="0"/>
    <p:restoredTop sz="90717" autoAdjust="0"/>
  </p:normalViewPr>
  <p:slideViewPr>
    <p:cSldViewPr>
      <p:cViewPr varScale="1">
        <p:scale>
          <a:sx n="80" d="100"/>
          <a:sy n="80" d="100"/>
        </p:scale>
        <p:origin x="8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02/03/2026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4658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2F0EE-A866-4761-B9D1-AC00F9647A55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71580-A4F6-4C2E-99F3-F64BF5CE1782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C11F4-7F0F-41B2-9FFD-22800D47ABC0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C1207-2895-4D7A-855B-A5E2B5CF4AB1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2CC628-377B-457E-8762-C0280AE71A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721D85-F321-44D8-95F4-891CBB2ECCDB}"/>
              </a:ext>
            </a:extLst>
          </p:cNvPr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88B3D3-F338-4BE5-B8AE-E6D7DF9AA9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2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99C29-88B2-4453-B8B0-412F96355D80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754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CDE2A-898E-4D3B-8F41-72EC1EC43E27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586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BD062-E4DC-4AD6-A19F-A960CB621AC1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880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9417-D5B4-4924-926F-603F6650E652}" type="datetime1">
              <a:rPr lang="en-GB" smtClean="0"/>
              <a:t>02/03/2026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641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459B-A8B9-402B-839C-6B6C9107B639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374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76C60-55F2-49A6-B001-6FA996B5D9D1}" type="datetime1">
              <a:rPr lang="en-GB" smtClean="0"/>
              <a:t>02/03/2026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801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44D24-F49D-4548-8C82-C3730D0AD8D7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760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EC22-4129-4293-8093-90249D7E8A68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4A4B7-7388-4D50-88B3-CBE33CF34F85}" type="datetime1">
              <a:rPr lang="en-GB" smtClean="0"/>
              <a:t>02/03/2026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495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0F0F-149D-4DF8-93BD-370E7AF21B30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575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0267-602D-4DDE-A3E2-41C5408AC0CA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415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75C9A25B-EE0E-4BD5-8FE1-BB69B947753F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186442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fld id="{0041537F-48BA-491C-B95E-19E715A3181A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11D2D-0654-4EB6-9E88-3158E4047D4B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CD681-4DD2-4883-804B-A18CF40C58E1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48B97-776C-46B1-95D2-723A868CA416}" type="datetime1">
              <a:rPr lang="en-GB" smtClean="0"/>
              <a:t>02/03/2026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0B9E-ADAB-4B28-83BC-BBA78A83147D}" type="datetime1">
              <a:rPr lang="en-GB" smtClean="0"/>
              <a:t>02/03/2026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C44E-885C-49E5-B217-AE200C395CAA}" type="datetime1">
              <a:rPr lang="en-GB" smtClean="0"/>
              <a:t>02/03/2026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98EA8-FA72-4398-8F0A-95C7DE649F55}" type="datetime1">
              <a:rPr lang="en-GB" smtClean="0"/>
              <a:t>02/03/2026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E081C-771A-46AB-A9EC-600962A8022E}" type="datetime1">
              <a:rPr lang="en-GB" smtClean="0"/>
              <a:t>02/03/2026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24CB-ED72-42FC-9B4F-DEE3A4B404F6}" type="datetime1">
              <a:rPr lang="en-GB" smtClean="0"/>
              <a:t>02/03/2026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D454C-B15F-4B87-B591-CE8D1D7214B6}" type="datetime1">
              <a:rPr lang="en-GB" smtClean="0"/>
              <a:t>02/03/2026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Introduction to ESB (International) Level 2 Certificate in Speech (Grade 4) Speech for Employability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D9AD4-7BAD-4CA8-8200-CCC9F8FBF75F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Introduction to ESB (International) Level 2 Certificate in Speech (Grade 4)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31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673" r:id="rId13"/>
    <p:sldLayoutId id="2147483684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2474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latin typeface="+mn-lt"/>
              </a:rPr>
              <a:t>Welcome to your ESB oracy journey!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A3389-1F05-4572-9634-8B9CBCE8AE84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844824"/>
            <a:ext cx="835292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i="1" dirty="0"/>
              <a:t>What is the Level 2 Certificate in Speech (Grade 4) Speech for Employability?</a:t>
            </a:r>
          </a:p>
          <a:p>
            <a:pPr algn="just">
              <a:spcAft>
                <a:spcPts val="600"/>
              </a:spcAft>
            </a:pPr>
            <a:r>
              <a:rPr lang="en-GB" sz="1400" dirty="0"/>
              <a:t>The ESB Level 2 Certificate in Speech (Grade 4) will help you to develop your oracy skills, your presentation skills, and to build your confidence in self-expression. Specifically, you will clearly structure and communicate information, support ideas and opinions with valid reasons, answer interview questions with confidence, learn to make a professional and functional phone call, and ask appropriate questions to build on the work of others. </a:t>
            </a:r>
          </a:p>
          <a:p>
            <a:pPr>
              <a:spcAft>
                <a:spcPts val="600"/>
              </a:spcAft>
            </a:pPr>
            <a:r>
              <a:rPr lang="en-GB" b="1" i="1" dirty="0"/>
              <a:t>How will it benefit you?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Through this oracy journey, you can develop confident and effective interpersonal and communication skills, which are key for employability, and you might also improve your:</a:t>
            </a:r>
            <a:endParaRPr lang="en-GB" sz="1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determination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resilience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collaborative working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academic achievement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empathy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learner agency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dirty="0"/>
              <a:t>confidence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816724" y="4237597"/>
            <a:ext cx="2724214" cy="1748364"/>
            <a:chOff x="5292080" y="3955813"/>
            <a:chExt cx="3384376" cy="229934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3955813"/>
              <a:ext cx="3384376" cy="229934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511166" y="4158208"/>
              <a:ext cx="309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GB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F634F3B-8575-8CEC-CBDC-0EE496505B7C}"/>
              </a:ext>
            </a:extLst>
          </p:cNvPr>
          <p:cNvSpPr txBox="1"/>
          <p:nvPr/>
        </p:nvSpPr>
        <p:spPr>
          <a:xfrm>
            <a:off x="5911244" y="4531908"/>
            <a:ext cx="257419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100" dirty="0"/>
              <a:t>“It has made me less nervous for future interviews and calls. It has also helped me to consider what I really want to do in the future and plan how to achieve it.”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CF33654-A00A-4CBA-ED35-C3B2AD436022}"/>
              </a:ext>
            </a:extLst>
          </p:cNvPr>
          <p:cNvGrpSpPr/>
          <p:nvPr/>
        </p:nvGrpSpPr>
        <p:grpSpPr>
          <a:xfrm>
            <a:off x="2515836" y="4237597"/>
            <a:ext cx="2666701" cy="1748364"/>
            <a:chOff x="5292080" y="3955813"/>
            <a:chExt cx="3384376" cy="229934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2E284ED-E156-7041-689A-5DF016AE1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3955813"/>
              <a:ext cx="3384376" cy="229934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4C34E6A-681F-EAA4-C0AD-04BBBC3ECCE6}"/>
                </a:ext>
              </a:extLst>
            </p:cNvPr>
            <p:cNvSpPr txBox="1"/>
            <p:nvPr/>
          </p:nvSpPr>
          <p:spPr>
            <a:xfrm>
              <a:off x="5511166" y="4158208"/>
              <a:ext cx="309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GB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5E68692-C889-8153-C200-0551A223DF94}"/>
              </a:ext>
            </a:extLst>
          </p:cNvPr>
          <p:cNvSpPr txBox="1"/>
          <p:nvPr/>
        </p:nvSpPr>
        <p:spPr>
          <a:xfrm>
            <a:off x="2629312" y="4333746"/>
            <a:ext cx="2439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i="1" dirty="0"/>
              <a:t>Having ‘agency’ means you can make choices about your own life and learning - that you feel that you have the power to make changes for yourself, for the wider community and for the world.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5B8D27-27B3-EDC3-88CA-E701F6DB0E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7705AAAE-54EE-090C-5122-AE2B6F2E25A9}"/>
              </a:ext>
            </a:extLst>
          </p:cNvPr>
          <p:cNvSpPr txBox="1">
            <a:spLocks/>
          </p:cNvSpPr>
          <p:nvPr/>
        </p:nvSpPr>
        <p:spPr>
          <a:xfrm>
            <a:off x="2753008" y="628437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218111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0E4BA4-62B8-46F5-B2A5-B844B46AB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886" y="1449610"/>
            <a:ext cx="2488795" cy="1690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59F2C7-AD78-46D6-A0B9-A83C825A36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8281" y="3045522"/>
            <a:ext cx="2488795" cy="1651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908720"/>
            <a:ext cx="7009151" cy="792088"/>
          </a:xfrm>
        </p:spPr>
        <p:txBody>
          <a:bodyPr>
            <a:noAutofit/>
          </a:bodyPr>
          <a:lstStyle/>
          <a:p>
            <a:r>
              <a:rPr lang="en-US" sz="3200" b="1" i="1" dirty="0">
                <a:solidFill>
                  <a:prstClr val="black"/>
                </a:solidFill>
                <a:latin typeface="Calibri" panose="020F0502020204030204"/>
              </a:rPr>
              <a:t>Welcome to your ESB oracy journey!</a:t>
            </a:r>
            <a:endParaRPr lang="en-US" sz="32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05F95-0431-4C70-A96E-1A09F8E74671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23527" y="1484784"/>
            <a:ext cx="5792125" cy="469359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b="1" i="1" dirty="0">
                <a:solidFill>
                  <a:prstClr val="black"/>
                </a:solidFill>
              </a:rPr>
              <a:t>What will you actually do in your assessment?</a:t>
            </a:r>
          </a:p>
          <a:p>
            <a:pPr lvl="0">
              <a:spcAft>
                <a:spcPts val="600"/>
              </a:spcAft>
            </a:pPr>
            <a:r>
              <a:rPr lang="en-GB" sz="1600" b="1" i="1" dirty="0"/>
              <a:t>Section One</a:t>
            </a:r>
          </a:p>
          <a:p>
            <a:pPr lvl="0">
              <a:spcAft>
                <a:spcPts val="600"/>
              </a:spcAft>
            </a:pPr>
            <a:r>
              <a:rPr lang="en-GB" sz="1400" i="1" dirty="0">
                <a:solidFill>
                  <a:srgbClr val="E7141C"/>
                </a:solidFill>
              </a:rPr>
              <a:t>Give an Employability Talk:</a:t>
            </a:r>
            <a:r>
              <a:rPr lang="en-GB" sz="1400" dirty="0">
                <a:solidFill>
                  <a:srgbClr val="E7141C"/>
                </a:solidFill>
              </a:rPr>
              <a:t>  </a:t>
            </a:r>
            <a:r>
              <a:rPr lang="en-GB" sz="1400" dirty="0"/>
              <a:t>Research and deliver a talk on a job, career, course of study, or make a business pitch. </a:t>
            </a:r>
            <a:endParaRPr lang="en-GB" sz="1400" dirty="0">
              <a:cs typeface="Calibri"/>
            </a:endParaRPr>
          </a:p>
          <a:p>
            <a:pPr lvl="0">
              <a:spcAft>
                <a:spcPts val="600"/>
              </a:spcAft>
            </a:pPr>
            <a:r>
              <a:rPr lang="en-GB" sz="1600" b="1" i="1" dirty="0"/>
              <a:t>Section Two</a:t>
            </a:r>
          </a:p>
          <a:p>
            <a:pPr lvl="0">
              <a:spcAft>
                <a:spcPts val="600"/>
              </a:spcAft>
            </a:pPr>
            <a:r>
              <a:rPr lang="en-GB" sz="1400" i="1" dirty="0">
                <a:solidFill>
                  <a:srgbClr val="E7141C"/>
                </a:solidFill>
              </a:rPr>
              <a:t>Take Part in an Interview:</a:t>
            </a:r>
            <a:r>
              <a:rPr lang="en-GB" sz="1400" dirty="0"/>
              <a:t> Take part in an interview with the assessor based on your talk and your CV. You will need to provide the assessor with a hard copy of your CV and should respond to questions formally and positively. </a:t>
            </a:r>
          </a:p>
          <a:p>
            <a:pPr lvl="0">
              <a:spcAft>
                <a:spcPts val="600"/>
              </a:spcAft>
            </a:pPr>
            <a:r>
              <a:rPr lang="en-GB" sz="1600" b="1" i="1" dirty="0"/>
              <a:t>Section Three</a:t>
            </a:r>
          </a:p>
          <a:p>
            <a:pPr lvl="0">
              <a:spcAft>
                <a:spcPts val="600"/>
              </a:spcAft>
            </a:pPr>
            <a:r>
              <a:rPr lang="en-GB" sz="1400" i="1" dirty="0">
                <a:solidFill>
                  <a:srgbClr val="E7141C"/>
                </a:solidFill>
              </a:rPr>
              <a:t>Making a Telephone Call:</a:t>
            </a:r>
            <a:r>
              <a:rPr lang="en-GB" sz="1400" dirty="0"/>
              <a:t> Make a mock telephone call based on a planned employability-related scenario. You will need to give, receive, and recall information.</a:t>
            </a:r>
          </a:p>
          <a:p>
            <a:pPr lvl="0">
              <a:spcAft>
                <a:spcPts val="600"/>
              </a:spcAft>
            </a:pPr>
            <a:r>
              <a:rPr lang="en-GB" sz="1600" b="1" i="1" dirty="0"/>
              <a:t>Section Four</a:t>
            </a:r>
          </a:p>
          <a:p>
            <a:pPr lvl="0">
              <a:spcAft>
                <a:spcPts val="600"/>
              </a:spcAft>
            </a:pPr>
            <a:r>
              <a:rPr lang="en-GB" sz="1400" i="1" dirty="0">
                <a:solidFill>
                  <a:srgbClr val="E7141C"/>
                </a:solidFill>
              </a:rPr>
              <a:t>Listen, Respond, and Exchange Views:</a:t>
            </a:r>
            <a:r>
              <a:rPr lang="en-GB" sz="1400" dirty="0">
                <a:solidFill>
                  <a:srgbClr val="E7141C"/>
                </a:solidFill>
              </a:rPr>
              <a:t> </a:t>
            </a:r>
            <a:r>
              <a:rPr lang="en-GB" sz="1400" dirty="0"/>
              <a:t>You will listen and respond to questions from the group and the assessor. You should also actively contribute to group discussion, by asking questions and offering comments. </a:t>
            </a:r>
          </a:p>
          <a:p>
            <a:pPr lvl="0">
              <a:spcAft>
                <a:spcPts val="600"/>
              </a:spcAft>
            </a:pPr>
            <a:endParaRPr lang="en-GB" b="1" i="1" dirty="0">
              <a:solidFill>
                <a:prstClr val="black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1857CF-7FFB-48BE-B9C5-D2E477C40A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886" y="4562946"/>
            <a:ext cx="2488795" cy="16908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7A67FA-B33D-B505-F4D3-FD6B616DA5C0}"/>
              </a:ext>
            </a:extLst>
          </p:cNvPr>
          <p:cNvSpPr txBox="1"/>
          <p:nvPr/>
        </p:nvSpPr>
        <p:spPr>
          <a:xfrm>
            <a:off x="6259666" y="3184633"/>
            <a:ext cx="20882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“This has greatly helped my confidence while speaking in a large group preparing me for business meeting and interviews.”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CF0916-211C-140F-2146-FB6A6541F0E3}"/>
              </a:ext>
            </a:extLst>
          </p:cNvPr>
          <p:cNvSpPr txBox="1"/>
          <p:nvPr/>
        </p:nvSpPr>
        <p:spPr>
          <a:xfrm>
            <a:off x="6689751" y="4740135"/>
            <a:ext cx="2200763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200" dirty="0"/>
              <a:t>“It has given me time to think about the future and career choices as well as building confidence, control and leadership skills.”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423171-CEBC-AEE6-E533-FC4B645F6E0B}"/>
              </a:ext>
            </a:extLst>
          </p:cNvPr>
          <p:cNvSpPr txBox="1"/>
          <p:nvPr/>
        </p:nvSpPr>
        <p:spPr>
          <a:xfrm>
            <a:off x="6689751" y="1664899"/>
            <a:ext cx="216024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“I am more prepared and accustomed to a phone call and interview session in the future and this has built my confidence.”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BAA35C0-A0E6-AB21-E553-4BE8F4DD42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D1E199C-FA12-2DB5-EE45-DCACC0E7182B}"/>
              </a:ext>
            </a:extLst>
          </p:cNvPr>
          <p:cNvSpPr txBox="1">
            <a:spLocks/>
          </p:cNvSpPr>
          <p:nvPr/>
        </p:nvSpPr>
        <p:spPr>
          <a:xfrm>
            <a:off x="2716470" y="597993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156054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2F7CC-B9DC-41B8-B6AA-16B76DCE8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1036887"/>
            <a:ext cx="8496944" cy="591913"/>
          </a:xfrm>
        </p:spPr>
        <p:txBody>
          <a:bodyPr>
            <a:normAutofit/>
          </a:bodyPr>
          <a:lstStyle/>
          <a:p>
            <a:r>
              <a:rPr lang="en-GB" sz="3200" b="1" i="1" dirty="0"/>
              <a:t>Learning Outcomes and Assessment Criteria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DB454-593C-4503-9080-A7EDE6379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E659-5DAF-49FD-B5A5-1D790B009905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0DBED2-FAB8-4355-B417-61362EFEA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563599"/>
              </p:ext>
            </p:extLst>
          </p:nvPr>
        </p:nvGraphicFramePr>
        <p:xfrm>
          <a:off x="899591" y="1556792"/>
          <a:ext cx="7344815" cy="45365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0934">
                  <a:extLst>
                    <a:ext uri="{9D8B030D-6E8A-4147-A177-3AD203B41FA5}">
                      <a16:colId xmlns:a16="http://schemas.microsoft.com/office/drawing/2014/main" val="562987741"/>
                    </a:ext>
                  </a:extLst>
                </a:gridCol>
                <a:gridCol w="2455370">
                  <a:extLst>
                    <a:ext uri="{9D8B030D-6E8A-4147-A177-3AD203B41FA5}">
                      <a16:colId xmlns:a16="http://schemas.microsoft.com/office/drawing/2014/main" val="1512024113"/>
                    </a:ext>
                  </a:extLst>
                </a:gridCol>
                <a:gridCol w="4608511">
                  <a:extLst>
                    <a:ext uri="{9D8B030D-6E8A-4147-A177-3AD203B41FA5}">
                      <a16:colId xmlns:a16="http://schemas.microsoft.com/office/drawing/2014/main" val="2493773463"/>
                    </a:ext>
                  </a:extLst>
                </a:gridCol>
              </a:tblGrid>
              <a:tr h="29190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Learning Outcomes</a:t>
                      </a:r>
                    </a:p>
                    <a:p>
                      <a:pPr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The learner will: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Assessment Criteria</a:t>
                      </a:r>
                    </a:p>
                    <a:p>
                      <a:pPr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The learner can: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/>
                </a:tc>
                <a:extLst>
                  <a:ext uri="{0D108BD9-81ED-4DB2-BD59-A6C34878D82A}">
                    <a16:rowId xmlns:a16="http://schemas.microsoft.com/office/drawing/2014/main" val="282965314"/>
                  </a:ext>
                </a:extLst>
              </a:tr>
              <a:tr h="1061149"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 anchor="ctr">
                    <a:solidFill>
                      <a:srgbClr val="E7141C"/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/>
                        <a:t>Deliver a 4-minute talk or pitch about an employability-related issue using audio and/or visual support. 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 anchor="ctr">
                    <a:solidFill>
                      <a:srgbClr val="E7141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Structure a talk of approximately 4 minutes.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 a talk using notes.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Explain points based on own research.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clear and audible voice to communicate information in Standard English.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Show an awareness of the audience.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audio and/or visual support.</a:t>
                      </a:r>
                    </a:p>
                  </a:txBody>
                  <a:tcPr marL="51145" marR="51145" marT="0" marB="0" anchor="ctr">
                    <a:solidFill>
                      <a:srgbClr val="E7141C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296928"/>
                  </a:ext>
                </a:extLst>
              </a:tr>
              <a:tr h="1061149"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145" marR="51145" marT="0" marB="0"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Take part in a 1:1 interview with the assessor.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 anchor="ctr">
                    <a:solidFill>
                      <a:srgbClr val="FBD10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Give clear and relevant answers to questions.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 knowledge and skills based on CV. 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 clear and audible voice to communicate information in Standard English.</a:t>
                      </a:r>
                    </a:p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Show an awareness of the interviewer.</a:t>
                      </a:r>
                    </a:p>
                  </a:txBody>
                  <a:tcPr marL="51145" marR="51145" marT="0" marB="0" anchor="ctr">
                    <a:solidFill>
                      <a:srgbClr val="FBD10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629842"/>
                  </a:ext>
                </a:extLst>
              </a:tr>
              <a:tr h="1061149">
                <a:tc>
                  <a:txBody>
                    <a:bodyPr/>
                    <a:lstStyle/>
                    <a:p>
                      <a:pPr lvl="0" algn="l">
                        <a:lnSpc>
                          <a:spcPct val="114999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/>
                    </a:p>
                  </a:txBody>
                  <a:tcPr marL="51145" marR="51145" marT="0" marB="0" anchor="ctr">
                    <a:solidFill>
                      <a:srgbClr val="C2D821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4999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900" b="0" i="0" u="none" strike="noStrike" noProof="0" dirty="0">
                          <a:effectLst/>
                        </a:rPr>
                        <a:t>Make a ‘telephone call’ in relation to a work-based scenario. </a:t>
                      </a:r>
                      <a:endParaRPr lang="en-US" dirty="0"/>
                    </a:p>
                  </a:txBody>
                  <a:tcPr marL="51145" marR="51145" marT="0" marB="0" anchor="ctr">
                    <a:solidFill>
                      <a:srgbClr val="C2D82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romanLcPeriod"/>
                      </a:pPr>
                      <a:r>
                        <a:rPr lang="en-GB" sz="900" b="0" i="0" u="none" strike="noStrike" noProof="0" dirty="0">
                          <a:effectLst/>
                        </a:rPr>
                        <a:t>Give a reason for the call in a polite and positive way. </a:t>
                      </a:r>
                      <a:r>
                        <a:rPr lang="en-GB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 algn="l">
                        <a:lnSpc>
                          <a:spcPct val="114999"/>
                        </a:lnSpc>
                        <a:spcAft>
                          <a:spcPts val="0"/>
                        </a:spcAft>
                        <a:buAutoNum type="romanLcPeriod"/>
                      </a:pPr>
                      <a:r>
                        <a:rPr lang="en-GB" sz="900" b="0" i="0" u="none" strike="noStrike" noProof="0" dirty="0">
                          <a:effectLst/>
                        </a:rPr>
                        <a:t>Summarise information at the end of the call.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lvl="0" indent="-285750" algn="l">
                        <a:lnSpc>
                          <a:spcPct val="114999"/>
                        </a:lnSpc>
                        <a:spcAft>
                          <a:spcPts val="0"/>
                        </a:spcAft>
                        <a:buAutoNum type="romanLcPeriod"/>
                      </a:pPr>
                      <a:r>
                        <a:rPr lang="en-GB" sz="900" b="0" i="0" u="none" strike="noStrike" noProof="0" dirty="0">
                          <a:effectLst/>
                          <a:latin typeface="Calibri"/>
                        </a:rPr>
                        <a:t>Use clear and audible voice to disseminate information in Standard English. </a:t>
                      </a:r>
                      <a:endParaRPr lang="en-GB" sz="900" b="0" i="0" u="none" strike="noStrike" noProof="0" dirty="0">
                        <a:effectLst/>
                      </a:endParaRPr>
                    </a:p>
                  </a:txBody>
                  <a:tcPr marL="51145" marR="51145" marT="0" marB="0" anchor="ctr">
                    <a:solidFill>
                      <a:srgbClr val="C2D82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762006"/>
                  </a:ext>
                </a:extLst>
              </a:tr>
              <a:tr h="1061149"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1145" marR="51145" marT="0" marB="0"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4999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900" b="0" i="0" u="none" strike="noStrike" noProof="0" dirty="0">
                          <a:effectLst/>
                        </a:rPr>
                        <a:t>Participate in a formal discussion. </a:t>
                      </a:r>
                      <a:endParaRPr lang="en-US" dirty="0"/>
                    </a:p>
                  </a:txBody>
                  <a:tcPr marL="51145" marR="51145" marT="0" marB="0" anchor="ctr">
                    <a:solidFill>
                      <a:srgbClr val="F4891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Provide appropriate responses to questions.</a:t>
                      </a:r>
                    </a:p>
                    <a:p>
                      <a:pPr marL="28575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Ask relevant questions based on someone else’s work.</a:t>
                      </a:r>
                    </a:p>
                    <a:p>
                      <a:pPr marL="285750" indent="-285750"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Offer own views in relation to own or someone else’s work.</a:t>
                      </a:r>
                    </a:p>
                  </a:txBody>
                  <a:tcPr marL="51145" marR="51145" marT="0" marB="0" anchor="ctr">
                    <a:solidFill>
                      <a:srgbClr val="F4891C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048752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FF8AAA8-D3A7-5D3F-AEE3-B9940C0BFE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BB08C4BF-A6ED-3F1C-56B4-BA0549A89DA8}"/>
              </a:ext>
            </a:extLst>
          </p:cNvPr>
          <p:cNvSpPr txBox="1">
            <a:spLocks/>
          </p:cNvSpPr>
          <p:nvPr/>
        </p:nvSpPr>
        <p:spPr>
          <a:xfrm>
            <a:off x="2611760" y="633345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379610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77F3B-76CD-4975-A58A-547736C6E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654" y="1036043"/>
            <a:ext cx="7886700" cy="864096"/>
          </a:xfrm>
        </p:spPr>
        <p:txBody>
          <a:bodyPr>
            <a:normAutofit/>
          </a:bodyPr>
          <a:lstStyle/>
          <a:p>
            <a:r>
              <a:rPr lang="en-GB" sz="3600" b="1" i="1" dirty="0"/>
              <a:t>How will you be assessed?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7FC3A-04B5-4C40-BA57-A737F6A64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4BA0-0510-4D39-853F-C1D2C9B61324}" type="datetime1">
              <a:rPr lang="en-GB" smtClean="0"/>
              <a:t>02/03/2026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DE63E7-1D1D-45D0-A842-1EFCC6B1D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ESB-RES-C250 L2G4-SpeechforEmployability-1.1-PPT-Introduction v1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834D9A-F9E7-43C0-993E-2F443B150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0F604-96C9-4EBF-BF1A-04352019BE7F}"/>
              </a:ext>
            </a:extLst>
          </p:cNvPr>
          <p:cNvSpPr txBox="1"/>
          <p:nvPr/>
        </p:nvSpPr>
        <p:spPr>
          <a:xfrm>
            <a:off x="505421" y="2070859"/>
            <a:ext cx="3086100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600" dirty="0"/>
              <a:t>You will present to a minimum group of 5 (suggested number is 6 in total). This permits full interaction for the assessment as a whole. </a:t>
            </a:r>
          </a:p>
          <a:p>
            <a:endParaRPr lang="en-GB" sz="1600" dirty="0"/>
          </a:p>
          <a:p>
            <a:r>
              <a:rPr lang="en-GB" sz="1600" dirty="0"/>
              <a:t>The assessment group should be seated in a horseshoe with the assessor at one end and the speaker in the mouth of the horseshoe.</a:t>
            </a:r>
          </a:p>
          <a:p>
            <a:endParaRPr lang="en-GB" sz="1600" dirty="0"/>
          </a:p>
          <a:p>
            <a:r>
              <a:rPr lang="en-GB" sz="1600" dirty="0"/>
              <a:t>This allows for easy eye contact across the group and ensures the assessor is part of the audience.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44C3E6-97DD-D6D9-159E-BA94DEAE9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420888"/>
            <a:ext cx="5219170" cy="29357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00D798-508D-4D96-31A5-81F781FF0B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78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636912"/>
            <a:ext cx="7886700" cy="1325563"/>
          </a:xfrm>
        </p:spPr>
        <p:txBody>
          <a:bodyPr/>
          <a:lstStyle/>
          <a:p>
            <a:pPr algn="ctr"/>
            <a:r>
              <a:rPr lang="en-GB" b="1" i="1" dirty="0">
                <a:latin typeface="+mn-lt"/>
              </a:rPr>
              <a:t>The Four Sections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4BDC-346D-4EC9-B7EC-525E1B08D9DB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9B24FF-EDED-E7AD-E815-C649C1B77A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83EA67D-E46E-BBC2-BEDC-E38DD161D198}"/>
              </a:ext>
            </a:extLst>
          </p:cNvPr>
          <p:cNvSpPr txBox="1">
            <a:spLocks/>
          </p:cNvSpPr>
          <p:nvPr/>
        </p:nvSpPr>
        <p:spPr>
          <a:xfrm>
            <a:off x="2753008" y="627521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2895070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96753"/>
            <a:ext cx="7886700" cy="66172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latin typeface="+mn-lt"/>
              </a:rPr>
              <a:t>Section 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4FE5-17C9-4B8B-8E7A-0A3F9A501A32}" type="datetime1">
              <a:rPr lang="en-GB" smtClean="0"/>
              <a:t>02/03/2026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92161" y="1760991"/>
            <a:ext cx="4843935" cy="90794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600" b="1" i="1" dirty="0">
                <a:solidFill>
                  <a:srgbClr val="E7141C"/>
                </a:solidFill>
              </a:rPr>
              <a:t>Give a talk on an aspect of employability.</a:t>
            </a:r>
          </a:p>
          <a:p>
            <a:pPr lvl="0">
              <a:spcAft>
                <a:spcPts val="600"/>
              </a:spcAft>
            </a:pPr>
            <a:r>
              <a:rPr lang="en-GB" sz="1600" b="1" i="1" dirty="0"/>
              <a:t>During your preparation and delivery of this section, you will: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130" y="2915153"/>
            <a:ext cx="484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800"/>
              </a:spcAft>
              <a:buFont typeface="Calibri" panose="020F050202020403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 information succinctly.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Calibri" panose="020F050202020403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Carefully select vocabulary to impart your message.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Calibri" panose="020F050202020403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Utilise a range of tier 1, 2 and 3 vocabularies.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Calibri" panose="020F050202020403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 your learner agency by taking ownership of your own learning.</a:t>
            </a:r>
            <a:endParaRPr lang="en-GB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65824"/>
              </p:ext>
            </p:extLst>
          </p:nvPr>
        </p:nvGraphicFramePr>
        <p:xfrm>
          <a:off x="6144647" y="2176480"/>
          <a:ext cx="2260600" cy="133731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260600">
                  <a:extLst>
                    <a:ext uri="{9D8B030D-6E8A-4147-A177-3AD203B41FA5}">
                      <a16:colId xmlns:a16="http://schemas.microsoft.com/office/drawing/2014/main" val="2704085999"/>
                    </a:ext>
                  </a:extLst>
                </a:gridCol>
              </a:tblGrid>
              <a:tr h="17973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Structure and time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5521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Style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9385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Voice and Speech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9681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Content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559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Visual/Audio Support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307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</a:rPr>
                        <a:t>Audience Awareness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40392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185C076-9064-4386-8605-4BBB79C6DCA2}"/>
              </a:ext>
            </a:extLst>
          </p:cNvPr>
          <p:cNvSpPr txBox="1"/>
          <p:nvPr/>
        </p:nvSpPr>
        <p:spPr>
          <a:xfrm>
            <a:off x="3911473" y="167380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600"/>
              </a:spcAft>
            </a:pPr>
            <a:r>
              <a:rPr lang="en-GB" sz="1800" b="1" i="1" dirty="0"/>
              <a:t>You will be assessed on: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FBFECE2-194C-4937-BE7E-75897B781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637146"/>
              </p:ext>
            </p:extLst>
          </p:nvPr>
        </p:nvGraphicFramePr>
        <p:xfrm>
          <a:off x="5638756" y="3896454"/>
          <a:ext cx="3201114" cy="8747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3665272616"/>
                    </a:ext>
                  </a:extLst>
                </a:gridCol>
                <a:gridCol w="2841074">
                  <a:extLst>
                    <a:ext uri="{9D8B030D-6E8A-4147-A177-3AD203B41FA5}">
                      <a16:colId xmlns:a16="http://schemas.microsoft.com/office/drawing/2014/main" val="277346759"/>
                    </a:ext>
                  </a:extLst>
                </a:gridCol>
              </a:tblGrid>
              <a:tr h="874798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LO1</a:t>
                      </a:r>
                    </a:p>
                  </a:txBody>
                  <a:tcPr marL="68580" marR="68580" marT="0" marB="0" anchor="ctr">
                    <a:solidFill>
                      <a:srgbClr val="E7141C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4999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100" b="0" i="0" u="none" strike="noStrike" noProof="0" dirty="0">
                          <a:effectLst/>
                        </a:rPr>
                        <a:t>Deliver a 4-minute talk or pitch about an employability-related issue using audio and/or visual support. </a:t>
                      </a:r>
                    </a:p>
                  </a:txBody>
                  <a:tcPr marL="51145" marR="51145" marT="0" marB="0" anchor="ctr">
                    <a:solidFill>
                      <a:srgbClr val="E7141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9905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75F161B-189F-303C-887B-1713C635AF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E02EBD67-196A-8C1C-2198-A76F4263210D}"/>
              </a:ext>
            </a:extLst>
          </p:cNvPr>
          <p:cNvSpPr txBox="1">
            <a:spLocks/>
          </p:cNvSpPr>
          <p:nvPr/>
        </p:nvSpPr>
        <p:spPr>
          <a:xfrm>
            <a:off x="2753008" y="623242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2688109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509" y="1013078"/>
            <a:ext cx="7886700" cy="845395"/>
          </a:xfrm>
        </p:spPr>
        <p:txBody>
          <a:bodyPr>
            <a:normAutofit/>
          </a:bodyPr>
          <a:lstStyle/>
          <a:p>
            <a:r>
              <a:rPr lang="en-US" sz="3300" b="1" i="1" dirty="0">
                <a:latin typeface="+mn-lt"/>
              </a:rPr>
              <a:t>Section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9B305-4101-4B18-A0E6-A9720DDB141F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67122"/>
              </p:ext>
            </p:extLst>
          </p:nvPr>
        </p:nvGraphicFramePr>
        <p:xfrm>
          <a:off x="6165074" y="2420888"/>
          <a:ext cx="2260600" cy="105537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260600">
                  <a:extLst>
                    <a:ext uri="{9D8B030D-6E8A-4147-A177-3AD203B41FA5}">
                      <a16:colId xmlns:a16="http://schemas.microsoft.com/office/drawing/2014/main" val="3225500867"/>
                    </a:ext>
                  </a:extLst>
                </a:gridCol>
              </a:tblGrid>
              <a:tr h="22669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Responding to questions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774300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Presentation of knowledge and skills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879865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Voice and speech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610904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Interviewer awareness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10172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7771F0F-15F6-4574-9CE3-18C3B0D14C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582523"/>
              </p:ext>
            </p:extLst>
          </p:nvPr>
        </p:nvGraphicFramePr>
        <p:xfrm>
          <a:off x="5672708" y="4070184"/>
          <a:ext cx="3167162" cy="8747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val="3665272616"/>
                    </a:ext>
                  </a:extLst>
                </a:gridCol>
                <a:gridCol w="2807122">
                  <a:extLst>
                    <a:ext uri="{9D8B030D-6E8A-4147-A177-3AD203B41FA5}">
                      <a16:colId xmlns:a16="http://schemas.microsoft.com/office/drawing/2014/main" val="277346759"/>
                    </a:ext>
                  </a:extLst>
                </a:gridCol>
              </a:tblGrid>
              <a:tr h="874798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LO2</a:t>
                      </a:r>
                    </a:p>
                  </a:txBody>
                  <a:tcPr marL="68580" marR="68580" marT="0" marB="0"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Take part in a 1:1 interview with the assessor.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BD109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9905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185C076-9064-4386-8605-4BBB79C6DCA2}"/>
              </a:ext>
            </a:extLst>
          </p:cNvPr>
          <p:cNvSpPr txBox="1"/>
          <p:nvPr/>
        </p:nvSpPr>
        <p:spPr>
          <a:xfrm>
            <a:off x="3911473" y="167380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600"/>
              </a:spcAft>
            </a:pPr>
            <a:r>
              <a:rPr lang="en-GB" sz="1800" b="1" i="1" dirty="0"/>
              <a:t>You will be assessed on: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1509" y="2130553"/>
            <a:ext cx="5173981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600" b="1" i="1" dirty="0">
                <a:solidFill>
                  <a:srgbClr val="E7141C"/>
                </a:solidFill>
              </a:rPr>
              <a:t>Take part in an interview. </a:t>
            </a:r>
          </a:p>
          <a:p>
            <a:pPr>
              <a:spcAft>
                <a:spcPts val="600"/>
              </a:spcAft>
            </a:pPr>
            <a:r>
              <a:rPr lang="en-GB" sz="1600" b="1" i="1" dirty="0"/>
              <a:t>During your preparation and delivery of this section, you will:</a:t>
            </a:r>
          </a:p>
          <a:p>
            <a:pPr>
              <a:spcAft>
                <a:spcPts val="600"/>
              </a:spcAft>
            </a:pPr>
            <a:endParaRPr lang="en-GB" sz="1600" b="1" i="1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ea typeface="+mn-lt"/>
                <a:cs typeface="+mn-lt"/>
              </a:rPr>
              <a:t>Build self-confidence by reflecting on your own strengths, interests and abilities.</a:t>
            </a:r>
            <a:endParaRPr lang="en-GB" sz="1400" dirty="0">
              <a:ea typeface="Calibri"/>
              <a:cs typeface="Calibri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ea typeface="+mn-lt"/>
                <a:cs typeface="+mn-lt"/>
              </a:rPr>
              <a:t>Develop problem-solving skills and quick thinking.</a:t>
            </a:r>
            <a:endParaRPr lang="en-GB" dirty="0">
              <a:ea typeface="Calibri"/>
              <a:cs typeface="Calibri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ea typeface="+mn-lt"/>
                <a:cs typeface="+mn-lt"/>
              </a:rPr>
              <a:t>Learn the importance of non-verbal communication in a professional setting.</a:t>
            </a:r>
            <a:endParaRPr lang="en-GB" dirty="0">
              <a:ea typeface="+mn-lt"/>
              <a:cs typeface="+mn-lt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ea typeface="+mn-lt"/>
                <a:cs typeface="+mn-lt"/>
              </a:rPr>
              <a:t>Gain important real-life experience.</a:t>
            </a:r>
            <a:endParaRPr lang="en-GB" dirty="0">
              <a:ea typeface="Calibri"/>
              <a:cs typeface="Calibri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b="1" i="1" dirty="0">
              <a:solidFill>
                <a:srgbClr val="000000"/>
              </a:solidFill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endParaRPr lang="en-GB" sz="1200" b="1" i="1" dirty="0">
              <a:solidFill>
                <a:srgbClr val="E7141C"/>
              </a:solidFill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28458D-5940-CDED-0252-32929A0281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0BBBA90-D06E-833C-95D6-A25274E00609}"/>
              </a:ext>
            </a:extLst>
          </p:cNvPr>
          <p:cNvSpPr txBox="1">
            <a:spLocks/>
          </p:cNvSpPr>
          <p:nvPr/>
        </p:nvSpPr>
        <p:spPr>
          <a:xfrm>
            <a:off x="2751809" y="624279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775056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16575"/>
            <a:ext cx="7886700" cy="612226"/>
          </a:xfrm>
        </p:spPr>
        <p:txBody>
          <a:bodyPr>
            <a:normAutofit/>
          </a:bodyPr>
          <a:lstStyle/>
          <a:p>
            <a:r>
              <a:rPr lang="en-US" sz="3300" b="1" i="1" dirty="0">
                <a:latin typeface="+mn-lt"/>
              </a:rPr>
              <a:t>Section 3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215CC-B62D-4F32-96DB-5C1F3BB6B61C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59532" y="1654620"/>
            <a:ext cx="8424936" cy="33855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b="1" i="1" dirty="0">
                <a:solidFill>
                  <a:srgbClr val="E7141C"/>
                </a:solidFill>
              </a:rPr>
              <a:t>Making a telephone call</a:t>
            </a:r>
          </a:p>
        </p:txBody>
      </p:sp>
      <p:sp>
        <p:nvSpPr>
          <p:cNvPr id="7" name="Rectangle 6"/>
          <p:cNvSpPr/>
          <p:nvPr/>
        </p:nvSpPr>
        <p:spPr>
          <a:xfrm>
            <a:off x="359532" y="2236366"/>
            <a:ext cx="4896544" cy="34778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b="1" i="1" dirty="0"/>
              <a:t>During your preparation and delivery of this section, you will: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GB" sz="1400">
                <a:ea typeface="Calibri"/>
                <a:cs typeface="Calibri"/>
              </a:rPr>
              <a:t>Develop confidence when speaking in formal, real-world situations.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GB" sz="1400">
                <a:ea typeface="Calibri"/>
                <a:cs typeface="Calibri"/>
              </a:rPr>
              <a:t>Practise giving and requesting information clearly, politely and with purpose.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GB" sz="1400" dirty="0">
                <a:ea typeface="Calibri"/>
                <a:cs typeface="Calibri"/>
              </a:rPr>
              <a:t>Strengthen your ability to summarise spoken information accurately and concisely.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en-GB" sz="1400" dirty="0">
                <a:ea typeface="Calibri"/>
                <a:cs typeface="Calibri"/>
              </a:rPr>
              <a:t>Gain valuable experience in speaking without visual cues, using voice alone to communicate meaning and professionalism.</a:t>
            </a:r>
            <a:endParaRPr lang="en-GB" dirty="0">
              <a:ea typeface="Calibri"/>
              <a:cs typeface="Calibri"/>
            </a:endParaRPr>
          </a:p>
          <a:p>
            <a:pPr>
              <a:spcAft>
                <a:spcPts val="600"/>
              </a:spcAft>
            </a:pPr>
            <a:endParaRPr lang="en-GB" b="1" i="1" dirty="0">
              <a:ea typeface="Calibri"/>
              <a:cs typeface="Calibri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400" dirty="0">
              <a:ea typeface="Calibri"/>
              <a:cs typeface="Calibri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601603"/>
              </p:ext>
            </p:extLst>
          </p:nvPr>
        </p:nvGraphicFramePr>
        <p:xfrm>
          <a:off x="6033988" y="2540888"/>
          <a:ext cx="2260600" cy="96012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260600">
                  <a:extLst>
                    <a:ext uri="{9D8B030D-6E8A-4147-A177-3AD203B41FA5}">
                      <a16:colId xmlns:a16="http://schemas.microsoft.com/office/drawing/2014/main" val="2429677028"/>
                    </a:ext>
                  </a:extLst>
                </a:gridCol>
              </a:tblGrid>
              <a:tr h="2400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Introduction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600409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Content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653299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Voice and speech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7687855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Audience awareness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713422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FBFECE2-194C-4937-BE7E-75897B781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635529"/>
              </p:ext>
            </p:extLst>
          </p:nvPr>
        </p:nvGraphicFramePr>
        <p:xfrm>
          <a:off x="5724128" y="3789040"/>
          <a:ext cx="3096344" cy="11521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1607">
                  <a:extLst>
                    <a:ext uri="{9D8B030D-6E8A-4147-A177-3AD203B41FA5}">
                      <a16:colId xmlns:a16="http://schemas.microsoft.com/office/drawing/2014/main" val="3665272616"/>
                    </a:ext>
                  </a:extLst>
                </a:gridCol>
                <a:gridCol w="2684737">
                  <a:extLst>
                    <a:ext uri="{9D8B030D-6E8A-4147-A177-3AD203B41FA5}">
                      <a16:colId xmlns:a16="http://schemas.microsoft.com/office/drawing/2014/main" val="277346759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LO3</a:t>
                      </a:r>
                    </a:p>
                  </a:txBody>
                  <a:tcPr marL="68580" marR="68580" marT="0" marB="0" anchor="ctr">
                    <a:solidFill>
                      <a:srgbClr val="C2D821"/>
                    </a:solidFill>
                  </a:tcPr>
                </a:tc>
                <a:tc>
                  <a:txBody>
                    <a:bodyPr/>
                    <a:lstStyle/>
                    <a:p>
                      <a:pPr algn="l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i="0" u="none" strike="noStrike" noProof="0" dirty="0">
                          <a:latin typeface="Calibri"/>
                        </a:rPr>
                        <a:t>Make a ‘telephone call’ in relation to a work-based scenario. </a:t>
                      </a:r>
                      <a:endParaRPr lang="en-GB" sz="1200" b="0" i="0" u="none" strike="noStrike" noProof="0" dirty="0">
                        <a:effectLst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 anchor="ctr">
                    <a:solidFill>
                      <a:srgbClr val="C2D82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9905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5492E6FC-1A4D-B6B1-8070-004DCD62EE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00A9C0C1-FCB2-9CD9-7474-07C22B428974}"/>
              </a:ext>
            </a:extLst>
          </p:cNvPr>
          <p:cNvSpPr txBox="1">
            <a:spLocks/>
          </p:cNvSpPr>
          <p:nvPr/>
        </p:nvSpPr>
        <p:spPr>
          <a:xfrm>
            <a:off x="2723828" y="634901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1094199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16575"/>
            <a:ext cx="7886700" cy="735696"/>
          </a:xfrm>
        </p:spPr>
        <p:txBody>
          <a:bodyPr>
            <a:normAutofit/>
          </a:bodyPr>
          <a:lstStyle/>
          <a:p>
            <a:r>
              <a:rPr lang="en-US" sz="3300" b="1" i="1" dirty="0">
                <a:latin typeface="+mn-lt"/>
              </a:rPr>
              <a:t>Section 4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1DFF9-B103-465A-B2E4-179182211FB2}" type="datetime1">
              <a:rPr lang="en-GB" smtClean="0"/>
              <a:t>02/03/2026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23528" y="2006008"/>
            <a:ext cx="8424936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600" b="1" i="1" dirty="0">
                <a:solidFill>
                  <a:srgbClr val="E7141C"/>
                </a:solidFill>
              </a:rPr>
              <a:t>Participate in a group discussion, joining in with comments and questions.</a:t>
            </a:r>
          </a:p>
          <a:p>
            <a:pPr>
              <a:spcAft>
                <a:spcPts val="600"/>
              </a:spcAft>
            </a:pPr>
            <a:r>
              <a:rPr lang="en-GB" sz="1600" b="1" i="1" dirty="0"/>
              <a:t>During your preparation for and participation in this section, you will:</a:t>
            </a:r>
            <a:r>
              <a:rPr lang="en-GB" sz="1600" b="1" i="1" dirty="0">
                <a:solidFill>
                  <a:srgbClr val="E7141C"/>
                </a:solidFill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323528" y="2967323"/>
            <a:ext cx="489654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Develop higher-order questioning and thinking skills.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Learn more about peers and gain appreciation and respect for their points of view.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Build turn-taking and discussion skills.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Feel ownership of your material and gain confidence in your responses.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77509"/>
              </p:ext>
            </p:extLst>
          </p:nvPr>
        </p:nvGraphicFramePr>
        <p:xfrm>
          <a:off x="6460293" y="2810945"/>
          <a:ext cx="2260600" cy="777687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260600">
                  <a:extLst>
                    <a:ext uri="{9D8B030D-6E8A-4147-A177-3AD203B41FA5}">
                      <a16:colId xmlns:a16="http://schemas.microsoft.com/office/drawing/2014/main" val="2653741870"/>
                    </a:ext>
                  </a:extLst>
                </a:gridCol>
              </a:tblGrid>
              <a:tr h="2592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Responding to Questions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10354107"/>
                  </a:ext>
                </a:extLst>
              </a:tr>
              <a:tr h="2592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Asking Questions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171674"/>
                  </a:ext>
                </a:extLst>
              </a:tr>
              <a:tr h="25922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Contributing to the Discussion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200236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FBFECE2-194C-4937-BE7E-75897B781E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834318"/>
              </p:ext>
            </p:extLst>
          </p:nvPr>
        </p:nvGraphicFramePr>
        <p:xfrm>
          <a:off x="5672708" y="3980850"/>
          <a:ext cx="3139262" cy="11043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4525">
                  <a:extLst>
                    <a:ext uri="{9D8B030D-6E8A-4147-A177-3AD203B41FA5}">
                      <a16:colId xmlns:a16="http://schemas.microsoft.com/office/drawing/2014/main" val="3665272616"/>
                    </a:ext>
                  </a:extLst>
                </a:gridCol>
                <a:gridCol w="2684737">
                  <a:extLst>
                    <a:ext uri="{9D8B030D-6E8A-4147-A177-3AD203B41FA5}">
                      <a16:colId xmlns:a16="http://schemas.microsoft.com/office/drawing/2014/main" val="277346759"/>
                    </a:ext>
                  </a:extLst>
                </a:gridCol>
              </a:tblGrid>
              <a:tr h="1104334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LO4</a:t>
                      </a:r>
                    </a:p>
                  </a:txBody>
                  <a:tcPr marL="51145" marR="51145" marT="0" marB="0"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Participate in a formal discussion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45" marR="51145" marT="0" marB="0" anchor="ctr">
                    <a:solidFill>
                      <a:srgbClr val="F4891C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89905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5EA80429-189B-6107-F949-2F20BA6638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40938" y="627521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F2193D16-9533-2261-99FD-B8B09A55965A}"/>
              </a:ext>
            </a:extLst>
          </p:cNvPr>
          <p:cNvSpPr txBox="1">
            <a:spLocks/>
          </p:cNvSpPr>
          <p:nvPr/>
        </p:nvSpPr>
        <p:spPr>
          <a:xfrm>
            <a:off x="2723828" y="627521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ESB-RES-C250 L2G4-SpeechforEmployability-1.1-PPT-Introduction v1</a:t>
            </a:r>
          </a:p>
        </p:txBody>
      </p:sp>
    </p:spTree>
    <p:extLst>
      <p:ext uri="{BB962C8B-B14F-4D97-AF65-F5344CB8AC3E}">
        <p14:creationId xmlns:p14="http://schemas.microsoft.com/office/powerpoint/2010/main" val="388523079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SB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2223B1-D2CC-4125-AFAB-EBDB67A40187}">
  <ds:schemaRefs>
    <ds:schemaRef ds:uri="http://purl.org/dc/elements/1.1/"/>
    <ds:schemaRef ds:uri="0e08f774-c844-414b-8174-1931542ea424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010c06fb-adfb-4972-b43b-36d810ddac6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6D1611-5C97-45BA-86AD-6033EB0B98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0F111B-3051-4C6D-B34C-1EF7881C2E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4453</TotalTime>
  <Words>1149</Words>
  <Application>Microsoft Office PowerPoint</Application>
  <PresentationFormat>On-screen Show (4:3)</PresentationFormat>
  <Paragraphs>147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Custom Design</vt:lpstr>
      <vt:lpstr>Office Theme</vt:lpstr>
      <vt:lpstr>Welcome to your ESB oracy journey!</vt:lpstr>
      <vt:lpstr>Welcome to your ESB oracy journey!</vt:lpstr>
      <vt:lpstr>Learning Outcomes and Assessment Criteria </vt:lpstr>
      <vt:lpstr>How will you be assessed?</vt:lpstr>
      <vt:lpstr>The Four Sections</vt:lpstr>
      <vt:lpstr>Section 1</vt:lpstr>
      <vt:lpstr>Section 2</vt:lpstr>
      <vt:lpstr>Section 3</vt:lpstr>
      <vt:lpstr>Section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164</cp:revision>
  <dcterms:created xsi:type="dcterms:W3CDTF">2014-08-12T18:49:29Z</dcterms:created>
  <dcterms:modified xsi:type="dcterms:W3CDTF">2026-03-02T15:01:18Z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9100</vt:r8>
  </property>
  <property fmtid="{D5CDD505-2E9C-101B-9397-08002B2CF9AE}" pid="4" name="MediaServiceImageTags">
    <vt:lpwstr/>
  </property>
</Properties>
</file>