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4"/>
    <p:sldMasterId id="2147483686" r:id="rId5"/>
  </p:sldMasterIdLst>
  <p:notesMasterIdLst>
    <p:notesMasterId r:id="rId38"/>
  </p:notesMasterIdLst>
  <p:handoutMasterIdLst>
    <p:handoutMasterId r:id="rId39"/>
  </p:handoutMasterIdLst>
  <p:sldIdLst>
    <p:sldId id="269" r:id="rId6"/>
    <p:sldId id="270" r:id="rId7"/>
    <p:sldId id="272" r:id="rId8"/>
    <p:sldId id="278" r:id="rId9"/>
    <p:sldId id="271" r:id="rId10"/>
    <p:sldId id="280" r:id="rId11"/>
    <p:sldId id="273" r:id="rId12"/>
    <p:sldId id="281" r:id="rId13"/>
    <p:sldId id="282" r:id="rId14"/>
    <p:sldId id="298" r:id="rId15"/>
    <p:sldId id="274" r:id="rId16"/>
    <p:sldId id="297" r:id="rId17"/>
    <p:sldId id="284" r:id="rId18"/>
    <p:sldId id="286" r:id="rId19"/>
    <p:sldId id="287" r:id="rId20"/>
    <p:sldId id="288" r:id="rId21"/>
    <p:sldId id="289" r:id="rId22"/>
    <p:sldId id="290" r:id="rId23"/>
    <p:sldId id="291" r:id="rId24"/>
    <p:sldId id="292" r:id="rId25"/>
    <p:sldId id="293" r:id="rId26"/>
    <p:sldId id="294" r:id="rId27"/>
    <p:sldId id="295" r:id="rId28"/>
    <p:sldId id="296" r:id="rId29"/>
    <p:sldId id="275" r:id="rId30"/>
    <p:sldId id="299" r:id="rId31"/>
    <p:sldId id="301" r:id="rId32"/>
    <p:sldId id="260" r:id="rId33"/>
    <p:sldId id="300" r:id="rId34"/>
    <p:sldId id="302" r:id="rId35"/>
    <p:sldId id="303" r:id="rId36"/>
    <p:sldId id="277"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C646402-DB4F-7FBF-FBDB-6DC2C1F8B3CE}" name="Nicola Holloway" initials="NH" userId="S::nicola.holloway@esbuk.org::495b01b1-cbe1-4db7-9a4c-b80dea6f9af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D108"/>
    <a:srgbClr val="F68C1E"/>
    <a:srgbClr val="E7EFA6"/>
    <a:srgbClr val="FF0000"/>
    <a:srgbClr val="FF4D4D"/>
    <a:srgbClr val="FCD107"/>
    <a:srgbClr val="E7151B"/>
    <a:srgbClr val="F1482D"/>
    <a:srgbClr val="C4D821"/>
    <a:srgbClr val="F5891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EB31C6-423F-4E74-88BD-0FB318472831}" v="33" dt="2026-03-02T15:17:56.32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1" d="100"/>
          <a:sy n="81" d="100"/>
        </p:scale>
        <p:origin x="53" y="125"/>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handoutMaster" Target="handoutMasters/handout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presProps" Target="presProps.xml"/><Relationship Id="rId45"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7DB807F-0FD5-4A88-8FB3-075F68B5A7D4}" type="datetimeFigureOut">
              <a:rPr lang="en-US" smtClean="0"/>
              <a:t>3/2/2026</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1516E86-8231-49A1-B4E5-5BBA5909722C}" type="slidenum">
              <a:rPr lang="en-US" smtClean="0"/>
              <a:t>‹#›</a:t>
            </a:fld>
            <a:endParaRPr lang="en-US"/>
          </a:p>
        </p:txBody>
      </p:sp>
    </p:spTree>
    <p:extLst>
      <p:ext uri="{BB962C8B-B14F-4D97-AF65-F5344CB8AC3E}">
        <p14:creationId xmlns:p14="http://schemas.microsoft.com/office/powerpoint/2010/main" val="1597338454"/>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21BD46-CE3A-421D-905D-D937B3AF2197}" type="datetimeFigureOut">
              <a:rPr lang="en-GB" smtClean="0"/>
              <a:t>02/03/2026</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78F5A5-0FCD-4566-AFD1-269E75FC0888}" type="slidenum">
              <a:rPr lang="en-GB" smtClean="0"/>
              <a:t>‹#›</a:t>
            </a:fld>
            <a:endParaRPr lang="en-GB"/>
          </a:p>
        </p:txBody>
      </p:sp>
    </p:spTree>
    <p:extLst>
      <p:ext uri="{BB962C8B-B14F-4D97-AF65-F5344CB8AC3E}">
        <p14:creationId xmlns:p14="http://schemas.microsoft.com/office/powerpoint/2010/main" val="2239806646"/>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Collect ideas from the group.</a:t>
            </a:r>
          </a:p>
        </p:txBody>
      </p:sp>
      <p:sp>
        <p:nvSpPr>
          <p:cNvPr id="4" name="Header Placeholder 3"/>
          <p:cNvSpPr>
            <a:spLocks noGrp="1"/>
          </p:cNvSpPr>
          <p:nvPr>
            <p:ph type="hdr" sz="quarter" idx="10"/>
          </p:nvPr>
        </p:nvSpPr>
        <p:spPr/>
        <p:txBody>
          <a:bodyPr/>
          <a:lstStyle/>
          <a:p>
            <a:endParaRPr lang="en-GB"/>
          </a:p>
        </p:txBody>
      </p:sp>
      <p:sp>
        <p:nvSpPr>
          <p:cNvPr id="5" name="Slide Number Placeholder 4"/>
          <p:cNvSpPr>
            <a:spLocks noGrp="1"/>
          </p:cNvSpPr>
          <p:nvPr>
            <p:ph type="sldNum" sz="quarter" idx="11"/>
          </p:nvPr>
        </p:nvSpPr>
        <p:spPr/>
        <p:txBody>
          <a:bodyPr/>
          <a:lstStyle/>
          <a:p>
            <a:fld id="{9678F5A5-0FCD-4566-AFD1-269E75FC0888}" type="slidenum">
              <a:rPr lang="en-GB" smtClean="0"/>
              <a:t>1</a:t>
            </a:fld>
            <a:endParaRPr lang="en-GB"/>
          </a:p>
        </p:txBody>
      </p:sp>
    </p:spTree>
    <p:extLst>
      <p:ext uri="{BB962C8B-B14F-4D97-AF65-F5344CB8AC3E}">
        <p14:creationId xmlns:p14="http://schemas.microsoft.com/office/powerpoint/2010/main" val="20447004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32</a:t>
            </a:fld>
            <a:endParaRPr lang="en-GB"/>
          </a:p>
        </p:txBody>
      </p:sp>
    </p:spTree>
    <p:extLst>
      <p:ext uri="{BB962C8B-B14F-4D97-AF65-F5344CB8AC3E}">
        <p14:creationId xmlns:p14="http://schemas.microsoft.com/office/powerpoint/2010/main" val="8224564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a:p>
          <a:p>
            <a:endParaRPr lang="en-GB"/>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3</a:t>
            </a:fld>
            <a:endParaRPr lang="en-GB"/>
          </a:p>
        </p:txBody>
      </p:sp>
    </p:spTree>
    <p:extLst>
      <p:ext uri="{BB962C8B-B14F-4D97-AF65-F5344CB8AC3E}">
        <p14:creationId xmlns:p14="http://schemas.microsoft.com/office/powerpoint/2010/main" val="14806564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GB" b="0" i="0">
                <a:solidFill>
                  <a:srgbClr val="D1D5DB"/>
                </a:solidFill>
                <a:effectLst/>
                <a:latin typeface="Söhne"/>
              </a:rPr>
              <a:t>Pace: Speaking too quickly or too slowly can impact how well a message is received. Finding the right pace for a particular situation is key to being an effective communicator.</a:t>
            </a:r>
          </a:p>
          <a:p>
            <a:pPr algn="l">
              <a:buFont typeface="Arial" panose="020B0604020202020204" pitchFamily="34" charset="0"/>
              <a:buChar char="•"/>
            </a:pPr>
            <a:r>
              <a:rPr lang="en-GB" b="0" i="0">
                <a:solidFill>
                  <a:srgbClr val="D1D5DB"/>
                </a:solidFill>
                <a:effectLst/>
                <a:latin typeface="Söhne"/>
              </a:rPr>
              <a:t>Pitch: A person's pitch can convey emotions such as excitement, anger, or sadness. Using the right pitch can help to emphasise a message or connect with an audience.</a:t>
            </a:r>
          </a:p>
          <a:p>
            <a:pPr algn="l">
              <a:buFont typeface="Arial" panose="020B0604020202020204" pitchFamily="34" charset="0"/>
              <a:buChar char="•"/>
            </a:pPr>
            <a:r>
              <a:rPr lang="en-GB" b="0" i="0">
                <a:solidFill>
                  <a:srgbClr val="D1D5DB"/>
                </a:solidFill>
                <a:effectLst/>
                <a:latin typeface="Söhne"/>
              </a:rPr>
              <a:t>Tone: The tone of a person's voice can convey different attitudes, such as confidence, friendliness, or sarcasm. Being able to use the right tone in a given situation can help to build rapport with listeners.</a:t>
            </a:r>
          </a:p>
          <a:p>
            <a:pPr algn="l">
              <a:buFont typeface="Arial" panose="020B0604020202020204" pitchFamily="34" charset="0"/>
              <a:buChar char="•"/>
            </a:pPr>
            <a:r>
              <a:rPr lang="en-GB" b="0" i="0">
                <a:solidFill>
                  <a:srgbClr val="D1D5DB"/>
                </a:solidFill>
                <a:effectLst/>
                <a:latin typeface="Söhne"/>
              </a:rPr>
              <a:t>Pause: Sometimes, taking a deliberate break in speech can help to emphasise a point or allow listeners time to process information. Knowing when and how to use pauses can help to make a message more effective.</a:t>
            </a:r>
          </a:p>
          <a:p>
            <a:pPr algn="l"/>
            <a:r>
              <a:rPr lang="en-GB" b="0" i="0">
                <a:solidFill>
                  <a:srgbClr val="D1D5DB"/>
                </a:solidFill>
                <a:effectLst/>
                <a:latin typeface="Söhne"/>
              </a:rPr>
              <a:t>Finally, explain that by understanding and using these elements effectively, speakers can become more skilled at communicating their ideas to others. This can lead to better relationships, more effective teamwork, and greater success in both personal and professional settings.</a:t>
            </a:r>
          </a:p>
          <a:p>
            <a:endParaRPr lang="en-GB"/>
          </a:p>
          <a:p>
            <a:endParaRPr lang="en-GB"/>
          </a:p>
          <a:p>
            <a:pPr algn="l"/>
            <a:r>
              <a:rPr lang="en-GB" b="0" i="0">
                <a:solidFill>
                  <a:srgbClr val="D1D5DB"/>
                </a:solidFill>
                <a:effectLst/>
                <a:latin typeface="Söhne"/>
              </a:rPr>
              <a:t>Sure, here's a teaching activity to explain the difference between pace, pitch, tone, and pause in speech:</a:t>
            </a:r>
          </a:p>
          <a:p>
            <a:pPr algn="l">
              <a:buFont typeface="+mj-lt"/>
              <a:buAutoNum type="arabicPeriod"/>
            </a:pPr>
            <a:r>
              <a:rPr lang="en-GB" b="0" i="0">
                <a:solidFill>
                  <a:srgbClr val="D1D5DB"/>
                </a:solidFill>
                <a:effectLst/>
                <a:latin typeface="Söhne"/>
              </a:rPr>
              <a:t>Warm-up activity: Start the lesson by having students participate in a group activity. Ask them to pair up and take turns telling a short story to their partner. Instruct the listeners to pay attention to how the speaker's voice changes during the story.</a:t>
            </a:r>
          </a:p>
          <a:p>
            <a:pPr algn="l">
              <a:buFont typeface="+mj-lt"/>
              <a:buAutoNum type="arabicPeriod"/>
            </a:pPr>
            <a:r>
              <a:rPr lang="en-GB" b="0" i="0">
                <a:solidFill>
                  <a:srgbClr val="D1D5DB"/>
                </a:solidFill>
                <a:effectLst/>
                <a:latin typeface="Söhne"/>
              </a:rPr>
              <a:t>Introduction: Introduce the concepts of pace, pitch, tone, and pause in speech. Define each term and explain how they relate to effective communication.</a:t>
            </a:r>
          </a:p>
          <a:p>
            <a:pPr algn="l">
              <a:buFont typeface="+mj-lt"/>
              <a:buAutoNum type="arabicPeriod"/>
            </a:pPr>
            <a:r>
              <a:rPr lang="en-GB" b="0" i="0">
                <a:solidFill>
                  <a:srgbClr val="D1D5DB"/>
                </a:solidFill>
                <a:effectLst/>
                <a:latin typeface="Söhne"/>
              </a:rPr>
              <a:t>Pace: Explain how pace refers to the speed at which a person speaks. Provide examples of situations where speaking too quickly or too slowly could impact how a message is received. Have students practise speaking at different paces by reading aloud from a passage at varying speeds.</a:t>
            </a:r>
          </a:p>
          <a:p>
            <a:pPr algn="l">
              <a:buFont typeface="+mj-lt"/>
              <a:buAutoNum type="arabicPeriod"/>
            </a:pPr>
            <a:r>
              <a:rPr lang="en-GB" b="0" i="0">
                <a:solidFill>
                  <a:srgbClr val="D1D5DB"/>
                </a:solidFill>
                <a:effectLst/>
                <a:latin typeface="Söhne"/>
              </a:rPr>
              <a:t>Pitch: Explain how pitch refers to the highness or lowness of a person's voice. Provide examples of situations where speaking with a high or low pitch could impact how a message is received. Have students practise changing the pitch of their voice by singing a short song or reading a passage aloud while changing the pitch of their voice.</a:t>
            </a:r>
          </a:p>
          <a:p>
            <a:pPr algn="l">
              <a:buFont typeface="+mj-lt"/>
              <a:buAutoNum type="arabicPeriod"/>
            </a:pPr>
            <a:r>
              <a:rPr lang="en-GB" b="0" i="0">
                <a:solidFill>
                  <a:srgbClr val="D1D5DB"/>
                </a:solidFill>
                <a:effectLst/>
                <a:latin typeface="Söhne"/>
              </a:rPr>
              <a:t>Tone: Explain how tone refers to the attitude or emotion conveyed by a person's voice. Provide examples of situations where speaking with a positive or negative tone could impact how a message is received. Have students practise speaking with different tones by reading a passage aloud while focusing on conveying different emotions.</a:t>
            </a:r>
          </a:p>
          <a:p>
            <a:pPr algn="l">
              <a:buFont typeface="+mj-lt"/>
              <a:buAutoNum type="arabicPeriod"/>
            </a:pPr>
            <a:r>
              <a:rPr lang="en-GB" b="0" i="0">
                <a:solidFill>
                  <a:srgbClr val="D1D5DB"/>
                </a:solidFill>
                <a:effectLst/>
                <a:latin typeface="Söhne"/>
              </a:rPr>
              <a:t>Pause: Explain how a pause is a deliberate break in speech. Provide examples of situations where a pause could be used effectively, such as to emphasise a point or allow time for a listener to process information. Have students practise using pauses by reading a passage aloud and deliberately pausing at certain points.</a:t>
            </a:r>
          </a:p>
          <a:p>
            <a:pPr algn="l">
              <a:buFont typeface="+mj-lt"/>
              <a:buAutoNum type="arabicPeriod"/>
            </a:pPr>
            <a:r>
              <a:rPr lang="en-GB" b="0" i="0">
                <a:solidFill>
                  <a:srgbClr val="D1D5DB"/>
                </a:solidFill>
                <a:effectLst/>
                <a:latin typeface="Söhne"/>
              </a:rPr>
              <a:t>Recap and reflection: Conclude the lesson by having students reflect on what they learned about pace, pitch, tone, and pause in speech. Ask them to share a time when they noticed someone using one of these elements effectively or ineffectively in their communication. Encourage them to think about how they can use these elements to improve their own communication skills.</a:t>
            </a:r>
          </a:p>
          <a:p>
            <a:endParaRPr lang="en-GB"/>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5</a:t>
            </a:fld>
            <a:endParaRPr lang="en-GB"/>
          </a:p>
        </p:txBody>
      </p:sp>
    </p:spTree>
    <p:extLst>
      <p:ext uri="{BB962C8B-B14F-4D97-AF65-F5344CB8AC3E}">
        <p14:creationId xmlns:p14="http://schemas.microsoft.com/office/powerpoint/2010/main" val="24310148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0" i="0">
                <a:solidFill>
                  <a:srgbClr val="D1D5DB"/>
                </a:solidFill>
                <a:effectLst/>
                <a:latin typeface="Söhne"/>
              </a:rPr>
              <a:t>After defining each term, explain how each element relates to effective communication. For example, you could say:</a:t>
            </a:r>
          </a:p>
          <a:p>
            <a:pPr algn="l">
              <a:buFont typeface="Arial" panose="020B0604020202020204" pitchFamily="34" charset="0"/>
              <a:buChar char="•"/>
            </a:pPr>
            <a:r>
              <a:rPr lang="en-GB" b="0" i="0">
                <a:solidFill>
                  <a:srgbClr val="D1D5DB"/>
                </a:solidFill>
                <a:effectLst/>
                <a:latin typeface="Söhne"/>
              </a:rPr>
              <a:t>Pace: Speaking too quickly or too slowly can impact how well a message is received. Finding the right pace for a particular situation is key to being an effective communicator.</a:t>
            </a:r>
          </a:p>
          <a:p>
            <a:pPr algn="l">
              <a:buFont typeface="Arial" panose="020B0604020202020204" pitchFamily="34" charset="0"/>
              <a:buChar char="•"/>
            </a:pPr>
            <a:r>
              <a:rPr lang="en-GB" b="0" i="0">
                <a:solidFill>
                  <a:srgbClr val="D1D5DB"/>
                </a:solidFill>
                <a:effectLst/>
                <a:latin typeface="Söhne"/>
              </a:rPr>
              <a:t>Pitch: A person's pitch can convey emotions such as excitement, anger, or sadness. Using the right pitch can help to emphasise a message or connect with an audience.</a:t>
            </a:r>
          </a:p>
          <a:p>
            <a:pPr algn="l">
              <a:buFont typeface="Arial" panose="020B0604020202020204" pitchFamily="34" charset="0"/>
              <a:buChar char="•"/>
            </a:pPr>
            <a:r>
              <a:rPr lang="en-GB" b="0" i="0">
                <a:solidFill>
                  <a:srgbClr val="D1D5DB"/>
                </a:solidFill>
                <a:effectLst/>
                <a:latin typeface="Söhne"/>
              </a:rPr>
              <a:t>Tone: The tone of a person's voice can convey different attitudes, such as confidence, friendliness, or sarcasm. Being able to use the right tone in a given situation can help to build rapport with listeners.</a:t>
            </a:r>
          </a:p>
          <a:p>
            <a:pPr algn="l">
              <a:buFont typeface="Arial" panose="020B0604020202020204" pitchFamily="34" charset="0"/>
              <a:buChar char="•"/>
            </a:pPr>
            <a:r>
              <a:rPr lang="en-GB" b="0" i="0">
                <a:solidFill>
                  <a:srgbClr val="D1D5DB"/>
                </a:solidFill>
                <a:effectLst/>
                <a:latin typeface="Söhne"/>
              </a:rPr>
              <a:t>Pause: Sometimes, taking a deliberate break in speech can help to emphasise a point or allow listeners time to process information. Knowing when and how to use pauses can help to make a message more effective.</a:t>
            </a:r>
          </a:p>
          <a:p>
            <a:pPr algn="l"/>
            <a:r>
              <a:rPr lang="en-GB" b="0" i="0">
                <a:solidFill>
                  <a:srgbClr val="D1D5DB"/>
                </a:solidFill>
                <a:effectLst/>
                <a:latin typeface="Söhne"/>
              </a:rPr>
              <a:t>Finally, explain that by understanding and using these elements effectively, speakers can become more skilled at communicating their ideas to others. This can lead to better relationships, more effective teamwork, and greater success in both personal and professional settings.</a:t>
            </a:r>
          </a:p>
          <a:p>
            <a:endParaRPr lang="en-GB"/>
          </a:p>
          <a:p>
            <a:endParaRPr lang="en-GB"/>
          </a:p>
          <a:p>
            <a:pPr algn="l"/>
            <a:r>
              <a:rPr lang="en-GB" b="0" i="0">
                <a:solidFill>
                  <a:srgbClr val="D1D5DB"/>
                </a:solidFill>
                <a:effectLst/>
                <a:latin typeface="Söhne"/>
              </a:rPr>
              <a:t>Sure, here's a teaching activity to explain the difference between pace, pitch, tone, and pause in speech:</a:t>
            </a:r>
          </a:p>
          <a:p>
            <a:pPr algn="l">
              <a:buFont typeface="+mj-lt"/>
              <a:buAutoNum type="arabicPeriod"/>
            </a:pPr>
            <a:r>
              <a:rPr lang="en-GB" b="0" i="0">
                <a:solidFill>
                  <a:srgbClr val="D1D5DB"/>
                </a:solidFill>
                <a:effectLst/>
                <a:latin typeface="Söhne"/>
              </a:rPr>
              <a:t>Warm-up activity: Start the lesson by having students participate in a group activity. Ask them to pair up and take turns telling a short story to their partner. Instruct the listeners to pay attention to how the speaker's voice changes during the story.</a:t>
            </a:r>
          </a:p>
          <a:p>
            <a:pPr algn="l">
              <a:buFont typeface="+mj-lt"/>
              <a:buAutoNum type="arabicPeriod"/>
            </a:pPr>
            <a:r>
              <a:rPr lang="en-GB" b="0" i="0">
                <a:solidFill>
                  <a:srgbClr val="D1D5DB"/>
                </a:solidFill>
                <a:effectLst/>
                <a:latin typeface="Söhne"/>
              </a:rPr>
              <a:t>Introduction: Introduce the concepts of pace, pitch, tone, and pause in speech. Define each term and explain how they relate to effective communication.</a:t>
            </a:r>
          </a:p>
          <a:p>
            <a:pPr algn="l">
              <a:buFont typeface="+mj-lt"/>
              <a:buAutoNum type="arabicPeriod"/>
            </a:pPr>
            <a:r>
              <a:rPr lang="en-GB" b="0" i="0">
                <a:solidFill>
                  <a:srgbClr val="D1D5DB"/>
                </a:solidFill>
                <a:effectLst/>
                <a:latin typeface="Söhne"/>
              </a:rPr>
              <a:t>Pace: Explain how pace refers to the speed at which a person speaks. Provide examples of situations where speaking too quickly or too slowly could impact how a message is received. Have students practise speaking at different paces by reading aloud from a passage at varying speeds.</a:t>
            </a:r>
          </a:p>
          <a:p>
            <a:pPr algn="l">
              <a:buFont typeface="+mj-lt"/>
              <a:buAutoNum type="arabicPeriod"/>
            </a:pPr>
            <a:r>
              <a:rPr lang="en-GB" b="0" i="0">
                <a:solidFill>
                  <a:srgbClr val="D1D5DB"/>
                </a:solidFill>
                <a:effectLst/>
                <a:latin typeface="Söhne"/>
              </a:rPr>
              <a:t>Pitch: Explain how pitch refers to the highness or lowness of a person's voice. Provide examples of situations where speaking with a high or low pitch could impact how a message is received. Have students practise changing the pitch of their voice by singing a short song or reading a passage aloud while changing the pitch of their voice.</a:t>
            </a:r>
          </a:p>
          <a:p>
            <a:pPr algn="l">
              <a:buFont typeface="+mj-lt"/>
              <a:buAutoNum type="arabicPeriod"/>
            </a:pPr>
            <a:r>
              <a:rPr lang="en-GB" b="0" i="0">
                <a:solidFill>
                  <a:srgbClr val="D1D5DB"/>
                </a:solidFill>
                <a:effectLst/>
                <a:latin typeface="Söhne"/>
              </a:rPr>
              <a:t>Tone: Explain how tone refers to the attitude or emotion conveyed by a person's voice. Provide examples of situations where speaking with a positive or negative tone could impact how a message is received. Have students practise speaking with different tones by reading a passage aloud while focusing on conveying different emotions.</a:t>
            </a:r>
          </a:p>
          <a:p>
            <a:pPr algn="l">
              <a:buFont typeface="+mj-lt"/>
              <a:buAutoNum type="arabicPeriod"/>
            </a:pPr>
            <a:r>
              <a:rPr lang="en-GB" b="0" i="0">
                <a:solidFill>
                  <a:srgbClr val="D1D5DB"/>
                </a:solidFill>
                <a:effectLst/>
                <a:latin typeface="Söhne"/>
              </a:rPr>
              <a:t>Pause: Explain how a pause is a deliberate break in speech. Provide examples of situations where a pause could be used effectively, such as to emphasise a point or allow time for a listener to process information. Have students practise using pauses by reading a passage aloud and deliberately pausing at certain points.</a:t>
            </a:r>
          </a:p>
          <a:p>
            <a:pPr algn="l">
              <a:buFont typeface="+mj-lt"/>
              <a:buAutoNum type="arabicPeriod"/>
            </a:pPr>
            <a:r>
              <a:rPr lang="en-GB" b="0" i="0">
                <a:solidFill>
                  <a:srgbClr val="D1D5DB"/>
                </a:solidFill>
                <a:effectLst/>
                <a:latin typeface="Söhne"/>
              </a:rPr>
              <a:t>Recap and reflection: Conclude the lesson by having students reflect on what they learned about pace, pitch, tone, and pause in speech. Ask them to share a time when they noticed someone using one of these elements effectively or ineffectively in their communication. Encourage them to think about how they can use these elements to improve their own communication skills.</a:t>
            </a:r>
          </a:p>
          <a:p>
            <a:endParaRPr lang="en-GB"/>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6</a:t>
            </a:fld>
            <a:endParaRPr lang="en-GB"/>
          </a:p>
        </p:txBody>
      </p:sp>
    </p:spTree>
    <p:extLst>
      <p:ext uri="{BB962C8B-B14F-4D97-AF65-F5344CB8AC3E}">
        <p14:creationId xmlns:p14="http://schemas.microsoft.com/office/powerpoint/2010/main" val="17883730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7</a:t>
            </a:fld>
            <a:endParaRPr lang="en-GB"/>
          </a:p>
        </p:txBody>
      </p:sp>
    </p:spTree>
    <p:extLst>
      <p:ext uri="{BB962C8B-B14F-4D97-AF65-F5344CB8AC3E}">
        <p14:creationId xmlns:p14="http://schemas.microsoft.com/office/powerpoint/2010/main" val="21775314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You could also point out that speaking too slowly or quickly can affect the time-keeping of the talk. </a:t>
            </a:r>
            <a:br>
              <a:rPr lang="en-GB"/>
            </a:br>
            <a:endParaRPr lang="en-GB"/>
          </a:p>
          <a:p>
            <a:r>
              <a:rPr lang="en-GB" b="1" i="1"/>
              <a:t>Challenge questions: take answers from the group, but here are some ideas you might want to guide them towards.</a:t>
            </a:r>
          </a:p>
          <a:p>
            <a:endParaRPr lang="en-GB"/>
          </a:p>
          <a:p>
            <a:pPr marL="228600" indent="-228600" algn="l">
              <a:buFont typeface="+mj-lt"/>
              <a:buAutoNum type="arabicPeriod"/>
            </a:pPr>
            <a:r>
              <a:rPr lang="en-GB" b="0" i="0">
                <a:solidFill>
                  <a:srgbClr val="D1D5DB"/>
                </a:solidFill>
                <a:effectLst/>
                <a:latin typeface="Söhne"/>
              </a:rPr>
              <a:t>Slowing down your pace is an effective way to create emphasis on a particular word or phrase. This can be particularly effective when you are introducing a new idea or concept, or when you are making a key point. By slowing down, you can build anticipation and emphasise the importance of what you are saying. Conversely, speeding up your pace can also create emphasis. This can be effective when you are trying to convey urgency or excitement, or when you are transitioning from one point to another. By speeding up, you can create a sense of momentum and energy that can engage the audience.</a:t>
            </a:r>
          </a:p>
          <a:p>
            <a:pPr marL="228600" indent="-228600" algn="l">
              <a:buFont typeface="+mj-lt"/>
              <a:buAutoNum type="arabicPeriod"/>
            </a:pPr>
            <a:r>
              <a:rPr lang="en-GB" b="0" i="0">
                <a:solidFill>
                  <a:srgbClr val="D1D5DB"/>
                </a:solidFill>
                <a:effectLst/>
                <a:latin typeface="Söhne"/>
              </a:rPr>
              <a:t>Fast pace: When we speak quickly, our tone tends to be more energetic and enthusiastic. This can convey a sense of excitement or urgency. However, speaking too quickly can also create a sense of anxiety or nervousness. Speaking slowly can create a more relaxed and thoughtful tone, which can be effective when we are trying to convey a sense of calm or introspection. However, speaking too slowly can also create a sense of boredom or disinterest.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b="0" i="0">
                <a:solidFill>
                  <a:srgbClr val="D1D5DB"/>
                </a:solidFill>
                <a:effectLst/>
                <a:latin typeface="Söhne"/>
              </a:rPr>
              <a:t>Practice: Practice speaking at a comfortable pace, and gradually increase your speed as you become more comfortable. Record yourself speaking and listen back to identify areas where you may be speaking too fast or too slow. Focus on breathing: Your breathing can have a significant impact on your speaking pace. Take deep breaths before speaking, and try to maintain a steady rhythm of breathing throughout your talk. This can help you to control your pace and avoid speaking too quickly. Use vocal exercises: Vocal exercises, such as tongue twisters, can help you to develop better control over your speaking pace. Practice these exercises regularly to improve your diction and pacing.</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en-GB" b="0" i="0">
              <a:solidFill>
                <a:srgbClr val="D1D5DB"/>
              </a:solidFill>
              <a:effectLst/>
              <a:latin typeface="Söhne"/>
            </a:endParaRPr>
          </a:p>
          <a:p>
            <a:pPr marL="228600" indent="-228600" algn="l">
              <a:buFont typeface="+mj-lt"/>
              <a:buAutoNum type="arabicPeriod"/>
            </a:pPr>
            <a:endParaRPr lang="en-GB"/>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8</a:t>
            </a:fld>
            <a:endParaRPr lang="en-GB"/>
          </a:p>
        </p:txBody>
      </p:sp>
    </p:spTree>
    <p:extLst>
      <p:ext uri="{BB962C8B-B14F-4D97-AF65-F5344CB8AC3E}">
        <p14:creationId xmlns:p14="http://schemas.microsoft.com/office/powerpoint/2010/main" val="16923675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9</a:t>
            </a:fld>
            <a:endParaRPr lang="en-GB"/>
          </a:p>
        </p:txBody>
      </p:sp>
    </p:spTree>
    <p:extLst>
      <p:ext uri="{BB962C8B-B14F-4D97-AF65-F5344CB8AC3E}">
        <p14:creationId xmlns:p14="http://schemas.microsoft.com/office/powerpoint/2010/main" val="35659048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 don't know." (honest, unsure)</a:t>
            </a:r>
          </a:p>
          <a:p>
            <a:r>
              <a:rPr lang="en-GB"/>
              <a:t>"I don't know!" (surprised, curious)</a:t>
            </a:r>
          </a:p>
          <a:p>
            <a:r>
              <a:rPr lang="en-GB"/>
              <a:t>"I don't know?" (</a:t>
            </a:r>
            <a:r>
              <a:rPr lang="en-GB" err="1"/>
              <a:t>skeptical</a:t>
            </a:r>
            <a:r>
              <a:rPr lang="en-GB"/>
              <a:t>, questioning)</a:t>
            </a:r>
          </a:p>
          <a:p>
            <a:r>
              <a:rPr lang="en-GB"/>
              <a:t>"I don't know..." (thoughtful, contemplative)</a:t>
            </a:r>
          </a:p>
          <a:p>
            <a:r>
              <a:rPr lang="en-GB"/>
              <a:t>"I don't know." (dismissive, uninterested)</a:t>
            </a:r>
          </a:p>
          <a:p>
            <a:r>
              <a:rPr lang="en-GB"/>
              <a:t>"I don't know." (defensive, frustrated)</a:t>
            </a:r>
          </a:p>
          <a:p>
            <a:endParaRPr lang="en-GB"/>
          </a:p>
          <a:p>
            <a:pPr algn="l">
              <a:buFont typeface="Arial" panose="020B0604020202020204" pitchFamily="34" charset="0"/>
              <a:buNone/>
            </a:pPr>
            <a:r>
              <a:rPr lang="en-GB" b="0" i="0">
                <a:solidFill>
                  <a:srgbClr val="D1D5DB"/>
                </a:solidFill>
                <a:effectLst/>
                <a:latin typeface="Söhne"/>
              </a:rPr>
              <a:t>"I love you!" (enthusiastic, joyful)</a:t>
            </a:r>
          </a:p>
          <a:p>
            <a:pPr algn="l">
              <a:buFont typeface="Arial" panose="020B0604020202020204" pitchFamily="34" charset="0"/>
              <a:buNone/>
            </a:pPr>
            <a:r>
              <a:rPr lang="en-GB" b="0" i="0">
                <a:solidFill>
                  <a:srgbClr val="D1D5DB"/>
                </a:solidFill>
                <a:effectLst/>
                <a:latin typeface="Söhne"/>
              </a:rPr>
              <a:t>"I love you?" (doubtful, questioning)</a:t>
            </a:r>
          </a:p>
          <a:p>
            <a:pPr algn="l">
              <a:buFont typeface="Arial" panose="020B0604020202020204" pitchFamily="34" charset="0"/>
              <a:buNone/>
            </a:pPr>
            <a:r>
              <a:rPr lang="en-GB" b="0" i="0">
                <a:solidFill>
                  <a:srgbClr val="D1D5DB"/>
                </a:solidFill>
                <a:effectLst/>
                <a:latin typeface="Söhne"/>
              </a:rPr>
              <a:t>"I love you." (simple, straightforward)</a:t>
            </a:r>
          </a:p>
          <a:p>
            <a:pPr algn="l">
              <a:buFont typeface="Arial" panose="020B0604020202020204" pitchFamily="34" charset="0"/>
              <a:buNone/>
            </a:pPr>
            <a:r>
              <a:rPr lang="en-GB" b="0" i="0">
                <a:solidFill>
                  <a:srgbClr val="D1D5DB"/>
                </a:solidFill>
                <a:effectLst/>
                <a:latin typeface="Söhne"/>
              </a:rPr>
              <a:t>"I love you..." (thoughtful, reflective)</a:t>
            </a:r>
          </a:p>
          <a:p>
            <a:pPr algn="l">
              <a:buFont typeface="Arial" panose="020B0604020202020204" pitchFamily="34" charset="0"/>
              <a:buNone/>
            </a:pPr>
            <a:r>
              <a:rPr lang="en-GB" b="0" i="0">
                <a:solidFill>
                  <a:srgbClr val="D1D5DB"/>
                </a:solidFill>
                <a:effectLst/>
                <a:latin typeface="Söhne"/>
              </a:rPr>
              <a:t>"I love you." (tentative, uncertain)</a:t>
            </a:r>
          </a:p>
          <a:p>
            <a:pPr algn="l">
              <a:buFont typeface="Arial" panose="020B0604020202020204" pitchFamily="34" charset="0"/>
              <a:buNone/>
            </a:pPr>
            <a:r>
              <a:rPr lang="en-GB" b="0" i="0">
                <a:solidFill>
                  <a:srgbClr val="D1D5DB"/>
                </a:solidFill>
                <a:effectLst/>
                <a:latin typeface="Söhne"/>
              </a:rPr>
              <a:t>"I love you." (sad, resigned)</a:t>
            </a:r>
          </a:p>
          <a:p>
            <a:pPr algn="l">
              <a:buFont typeface="Arial" panose="020B0604020202020204" pitchFamily="34" charset="0"/>
              <a:buNone/>
            </a:pPr>
            <a:r>
              <a:rPr lang="en-GB" b="0" i="0">
                <a:solidFill>
                  <a:srgbClr val="D1D5DB"/>
                </a:solidFill>
                <a:effectLst/>
                <a:latin typeface="Söhne"/>
              </a:rPr>
              <a:t>"I love you." (angry, sarcastic)</a:t>
            </a:r>
          </a:p>
          <a:p>
            <a:pPr algn="l">
              <a:buFont typeface="Arial" panose="020B0604020202020204" pitchFamily="34" charset="0"/>
              <a:buNone/>
            </a:pPr>
            <a:r>
              <a:rPr lang="en-GB" b="0" i="0">
                <a:solidFill>
                  <a:srgbClr val="D1D5DB"/>
                </a:solidFill>
                <a:effectLst/>
                <a:latin typeface="Söhne"/>
              </a:rPr>
              <a:t>"I love </a:t>
            </a:r>
            <a:r>
              <a:rPr lang="en-GB" b="1" i="0">
                <a:solidFill>
                  <a:srgbClr val="D1D5DB"/>
                </a:solidFill>
                <a:effectLst/>
                <a:latin typeface="Söhne"/>
              </a:rPr>
              <a:t>you</a:t>
            </a:r>
            <a:r>
              <a:rPr lang="en-GB" b="0" i="0">
                <a:solidFill>
                  <a:srgbClr val="D1D5DB"/>
                </a:solidFill>
                <a:effectLst/>
                <a:latin typeface="Söhne"/>
              </a:rPr>
              <a:t>!" (romantic, passionate)</a:t>
            </a:r>
            <a:endParaRPr lang="en-GB"/>
          </a:p>
          <a:p>
            <a:endParaRPr lang="en-GB"/>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25</a:t>
            </a:fld>
            <a:endParaRPr lang="en-GB"/>
          </a:p>
        </p:txBody>
      </p:sp>
    </p:spTree>
    <p:extLst>
      <p:ext uri="{BB962C8B-B14F-4D97-AF65-F5344CB8AC3E}">
        <p14:creationId xmlns:p14="http://schemas.microsoft.com/office/powerpoint/2010/main" val="27087739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Set full-screen to use</a:t>
            </a:r>
          </a:p>
        </p:txBody>
      </p:sp>
      <p:sp>
        <p:nvSpPr>
          <p:cNvPr id="4" name="Slide Number Placeholder 3"/>
          <p:cNvSpPr>
            <a:spLocks noGrp="1"/>
          </p:cNvSpPr>
          <p:nvPr>
            <p:ph type="sldNum" sz="quarter" idx="5"/>
          </p:nvPr>
        </p:nvSpPr>
        <p:spPr/>
        <p:txBody>
          <a:bodyPr/>
          <a:lstStyle/>
          <a:p>
            <a:fld id="{9CAD92BF-1425-49FB-9BA1-2201DC25BB4D}" type="slidenum">
              <a:rPr lang="en-GB" smtClean="0"/>
              <a:t>28</a:t>
            </a:fld>
            <a:endParaRPr lang="en-GB"/>
          </a:p>
        </p:txBody>
      </p:sp>
    </p:spTree>
    <p:extLst>
      <p:ext uri="{BB962C8B-B14F-4D97-AF65-F5344CB8AC3E}">
        <p14:creationId xmlns:p14="http://schemas.microsoft.com/office/powerpoint/2010/main" val="128817350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259632" y="1330684"/>
            <a:ext cx="6858000" cy="1006476"/>
          </a:xfrm>
        </p:spPr>
        <p:txBody>
          <a:bodyPr anchor="b"/>
          <a:lstStyle>
            <a:lvl1pPr algn="ctr">
              <a:defRPr sz="4500" baseline="0">
                <a:latin typeface="Calibri" panose="020F0502020204030204" pitchFamily="34" charset="0"/>
              </a:defRPr>
            </a:lvl1pPr>
          </a:lstStyle>
          <a:p>
            <a:r>
              <a:rPr lang="en-US"/>
              <a:t>Title</a:t>
            </a:r>
          </a:p>
        </p:txBody>
      </p:sp>
      <p:sp>
        <p:nvSpPr>
          <p:cNvPr id="3" name="Subtitle 2"/>
          <p:cNvSpPr>
            <a:spLocks noGrp="1"/>
          </p:cNvSpPr>
          <p:nvPr>
            <p:ph type="subTitle" idx="1" hasCustomPrompt="1"/>
          </p:nvPr>
        </p:nvSpPr>
        <p:spPr>
          <a:xfrm>
            <a:off x="1259632" y="2946705"/>
            <a:ext cx="6858000" cy="1655762"/>
          </a:xfrm>
        </p:spPr>
        <p:txBody>
          <a:bodyPr>
            <a:normAutofit/>
          </a:bodyPr>
          <a:lstStyle>
            <a:lvl1pPr marL="0" indent="0" algn="ctr">
              <a:buNone/>
              <a:defRPr sz="3200">
                <a:solidFill>
                  <a:schemeClr val="bg2">
                    <a:lumMod val="50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Subtitle</a:t>
            </a:r>
          </a:p>
        </p:txBody>
      </p:sp>
      <p:sp>
        <p:nvSpPr>
          <p:cNvPr id="4" name="Date Placeholder 3"/>
          <p:cNvSpPr>
            <a:spLocks noGrp="1"/>
          </p:cNvSpPr>
          <p:nvPr>
            <p:ph type="dt" sz="half" idx="10"/>
          </p:nvPr>
        </p:nvSpPr>
        <p:spPr>
          <a:xfrm>
            <a:off x="114300" y="6356351"/>
            <a:ext cx="2057400" cy="365125"/>
          </a:xfrm>
        </p:spPr>
        <p:txBody>
          <a:bodyPr/>
          <a:lstStyle/>
          <a:p>
            <a:fld id="{08BF8068-317B-4F62-8C04-DF86BA59DC20}" type="datetime1">
              <a:rPr lang="en-GB" smtClean="0"/>
              <a:t>02/03/2026</a:t>
            </a:fld>
            <a:endParaRPr lang="en-GB"/>
          </a:p>
        </p:txBody>
      </p:sp>
      <p:sp>
        <p:nvSpPr>
          <p:cNvPr id="5" name="Footer Placeholder 4"/>
          <p:cNvSpPr>
            <a:spLocks noGrp="1"/>
          </p:cNvSpPr>
          <p:nvPr>
            <p:ph type="ftr" sz="quarter" idx="11"/>
          </p:nvPr>
        </p:nvSpPr>
        <p:spPr>
          <a:xfrm>
            <a:off x="2483768" y="6356350"/>
            <a:ext cx="3086100" cy="365125"/>
          </a:xfrm>
        </p:spPr>
        <p:txBody>
          <a:bodyPr/>
          <a:lstStyle/>
          <a:p>
            <a:r>
              <a:rPr lang="en-GB"/>
              <a:t>L2G4 Employability: 1.5 – Delivering your talk p1</a:t>
            </a:r>
          </a:p>
        </p:txBody>
      </p:sp>
      <p:sp>
        <p:nvSpPr>
          <p:cNvPr id="6" name="Slide Number Placeholder 5"/>
          <p:cNvSpPr>
            <a:spLocks noGrp="1"/>
          </p:cNvSpPr>
          <p:nvPr>
            <p:ph type="sldNum" sz="quarter" idx="12"/>
          </p:nvPr>
        </p:nvSpPr>
        <p:spPr>
          <a:xfrm>
            <a:off x="5880397" y="6356349"/>
            <a:ext cx="1623965" cy="365125"/>
          </a:xfrm>
        </p:spPr>
        <p:txBody>
          <a:bodyPr/>
          <a:lstStyle/>
          <a:p>
            <a:fld id="{EFC07C4F-4DD7-4452-9CBE-7B4BC77324C7}" type="slidenum">
              <a:rPr lang="en-GB" smtClean="0"/>
              <a:t>‹#›</a:t>
            </a:fld>
            <a:endParaRPr lang="en-GB"/>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32440" y="6237312"/>
            <a:ext cx="432048" cy="351252"/>
          </a:xfrm>
          <a:prstGeom prst="rect">
            <a:avLst/>
          </a:prstGeom>
        </p:spPr>
      </p:pic>
      <p:sp>
        <p:nvSpPr>
          <p:cNvPr id="10" name="TextBox 9"/>
          <p:cNvSpPr txBox="1"/>
          <p:nvPr userDrawn="1"/>
        </p:nvSpPr>
        <p:spPr>
          <a:xfrm>
            <a:off x="7507325" y="6237312"/>
            <a:ext cx="1022152" cy="369332"/>
          </a:xfrm>
          <a:prstGeom prst="rect">
            <a:avLst/>
          </a:prstGeom>
          <a:noFill/>
        </p:spPr>
        <p:txBody>
          <a:bodyPr wrap="square" rtlCol="0">
            <a:spAutoFit/>
          </a:bodyPr>
          <a:lstStyle/>
          <a:p>
            <a:r>
              <a:rPr lang="en-GB"/>
              <a:t>@ESBUK</a:t>
            </a:r>
          </a:p>
        </p:txBody>
      </p:sp>
      <p:pic>
        <p:nvPicPr>
          <p:cNvPr id="13" name="Picture 12"/>
          <p:cNvPicPr>
            <a:picLocks noChangeAspect="1"/>
          </p:cNvPicPr>
          <p:nvPr userDrawn="1"/>
        </p:nvPicPr>
        <p:blipFill rotWithShape="1">
          <a:blip r:embed="rId3">
            <a:extLst>
              <a:ext uri="{28A0092B-C50C-407E-A947-70E740481C1C}">
                <a14:useLocalDpi xmlns:a14="http://schemas.microsoft.com/office/drawing/2010/main" val="0"/>
              </a:ext>
            </a:extLst>
          </a:blip>
          <a:srcRect t="13006" b="25809"/>
          <a:stretch/>
        </p:blipFill>
        <p:spPr>
          <a:xfrm>
            <a:off x="0" y="0"/>
            <a:ext cx="9144000" cy="1152128"/>
          </a:xfrm>
          <a:prstGeom prst="rect">
            <a:avLst/>
          </a:prstGeom>
        </p:spPr>
      </p:pic>
    </p:spTree>
    <p:extLst>
      <p:ext uri="{BB962C8B-B14F-4D97-AF65-F5344CB8AC3E}">
        <p14:creationId xmlns:p14="http://schemas.microsoft.com/office/powerpoint/2010/main" val="21406123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DA325CD2-5DF1-4581-9A7A-08343CF0158A}" type="datetime1">
              <a:rPr lang="en-GB" smtClean="0"/>
              <a:t>02/03/2026</a:t>
            </a:fld>
            <a:endParaRPr lang="en-GB"/>
          </a:p>
        </p:txBody>
      </p:sp>
      <p:sp>
        <p:nvSpPr>
          <p:cNvPr id="6" name="Footer Placeholder 5"/>
          <p:cNvSpPr>
            <a:spLocks noGrp="1"/>
          </p:cNvSpPr>
          <p:nvPr>
            <p:ph type="ftr" sz="quarter" idx="11"/>
          </p:nvPr>
        </p:nvSpPr>
        <p:spPr/>
        <p:txBody>
          <a:bodyPr/>
          <a:lstStyle/>
          <a:p>
            <a:r>
              <a:rPr lang="en-GB"/>
              <a:t>L2G4 Employability: 1.5 – Delivering your talk p1</a:t>
            </a:r>
          </a:p>
        </p:txBody>
      </p:sp>
      <p:sp>
        <p:nvSpPr>
          <p:cNvPr id="7" name="Slide Number Placeholder 6"/>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29513006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68D0D646-4DA0-4518-9155-EF579D47CF36}" type="datetime1">
              <a:rPr lang="en-GB" smtClean="0"/>
              <a:t>02/03/2026</a:t>
            </a:fld>
            <a:endParaRPr lang="en-GB"/>
          </a:p>
        </p:txBody>
      </p:sp>
      <p:sp>
        <p:nvSpPr>
          <p:cNvPr id="6" name="Footer Placeholder 5"/>
          <p:cNvSpPr>
            <a:spLocks noGrp="1"/>
          </p:cNvSpPr>
          <p:nvPr>
            <p:ph type="ftr" sz="quarter" idx="11"/>
          </p:nvPr>
        </p:nvSpPr>
        <p:spPr/>
        <p:txBody>
          <a:bodyPr/>
          <a:lstStyle/>
          <a:p>
            <a:r>
              <a:rPr lang="en-GB"/>
              <a:t>L2G4 Employability: 1.5 – Delivering your talk p1</a:t>
            </a:r>
          </a:p>
        </p:txBody>
      </p:sp>
      <p:sp>
        <p:nvSpPr>
          <p:cNvPr id="7" name="Slide Number Placeholder 6"/>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32202220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279DC6-0198-4718-8EDB-BEBC1257D336}" type="datetime1">
              <a:rPr lang="en-GB" smtClean="0"/>
              <a:t>02/03/2026</a:t>
            </a:fld>
            <a:endParaRPr lang="en-GB"/>
          </a:p>
        </p:txBody>
      </p:sp>
      <p:sp>
        <p:nvSpPr>
          <p:cNvPr id="5" name="Footer Placeholder 4"/>
          <p:cNvSpPr>
            <a:spLocks noGrp="1"/>
          </p:cNvSpPr>
          <p:nvPr>
            <p:ph type="ftr" sz="quarter" idx="11"/>
          </p:nvPr>
        </p:nvSpPr>
        <p:spPr/>
        <p:txBody>
          <a:bodyPr/>
          <a:lstStyle/>
          <a:p>
            <a:r>
              <a:rPr lang="en-GB"/>
              <a:t>L2G4 Employability: 1.5 – Delivering your talk p1</a:t>
            </a:r>
          </a:p>
        </p:txBody>
      </p:sp>
      <p:sp>
        <p:nvSpPr>
          <p:cNvPr id="6" name="Slide Number Placeholder 5"/>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16280653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0C0E934-20E7-4C66-87D2-EFCEDFE3E22C}" type="datetime1">
              <a:rPr lang="en-GB" smtClean="0"/>
              <a:t>02/03/2026</a:t>
            </a:fld>
            <a:endParaRPr lang="en-GB"/>
          </a:p>
        </p:txBody>
      </p:sp>
      <p:sp>
        <p:nvSpPr>
          <p:cNvPr id="5" name="Footer Placeholder 4"/>
          <p:cNvSpPr>
            <a:spLocks noGrp="1"/>
          </p:cNvSpPr>
          <p:nvPr>
            <p:ph type="ftr" sz="quarter" idx="11"/>
          </p:nvPr>
        </p:nvSpPr>
        <p:spPr/>
        <p:txBody>
          <a:bodyPr/>
          <a:lstStyle/>
          <a:p>
            <a:r>
              <a:rPr lang="en-GB"/>
              <a:t>L2G4 Employability: 1.5 – Delivering your talk p1</a:t>
            </a:r>
          </a:p>
        </p:txBody>
      </p:sp>
      <p:sp>
        <p:nvSpPr>
          <p:cNvPr id="6" name="Slide Number Placeholder 5"/>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12871359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15DB29-7BB4-7A45-8D62-6B51BCB1C4C3}"/>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E2C3B58-B294-A747-802A-776084A1CB5F}"/>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FB4C665-2C0E-6542-A07A-63A1FFB8F2C7}"/>
              </a:ext>
            </a:extLst>
          </p:cNvPr>
          <p:cNvSpPr>
            <a:spLocks noGrp="1"/>
          </p:cNvSpPr>
          <p:nvPr>
            <p:ph type="dt" sz="half" idx="10"/>
          </p:nvPr>
        </p:nvSpPr>
        <p:spPr/>
        <p:txBody>
          <a:bodyPr/>
          <a:lstStyle/>
          <a:p>
            <a:fld id="{120F8B61-5590-46BB-AC05-3AF104A4C61A}" type="datetime1">
              <a:rPr lang="en-GB" smtClean="0"/>
              <a:t>02/03/2026</a:t>
            </a:fld>
            <a:endParaRPr lang="en-US"/>
          </a:p>
        </p:txBody>
      </p:sp>
      <p:sp>
        <p:nvSpPr>
          <p:cNvPr id="5" name="Footer Placeholder 4">
            <a:extLst>
              <a:ext uri="{FF2B5EF4-FFF2-40B4-BE49-F238E27FC236}">
                <a16:creationId xmlns:a16="http://schemas.microsoft.com/office/drawing/2014/main" id="{AA44DD4D-CF83-434C-8DAA-BE867DCBC262}"/>
              </a:ext>
            </a:extLst>
          </p:cNvPr>
          <p:cNvSpPr>
            <a:spLocks noGrp="1"/>
          </p:cNvSpPr>
          <p:nvPr>
            <p:ph type="ftr" sz="quarter" idx="11"/>
          </p:nvPr>
        </p:nvSpPr>
        <p:spPr/>
        <p:txBody>
          <a:bodyPr/>
          <a:lstStyle/>
          <a:p>
            <a:r>
              <a:rPr lang="en-GB"/>
              <a:t>L2G4 Employability: 1.5 – Delivering your talk p1</a:t>
            </a:r>
            <a:endParaRPr lang="en-US"/>
          </a:p>
        </p:txBody>
      </p:sp>
      <p:sp>
        <p:nvSpPr>
          <p:cNvPr id="6" name="Slide Number Placeholder 5">
            <a:extLst>
              <a:ext uri="{FF2B5EF4-FFF2-40B4-BE49-F238E27FC236}">
                <a16:creationId xmlns:a16="http://schemas.microsoft.com/office/drawing/2014/main" id="{594E3668-F498-1C4F-8A7B-1DA4DA3D81F2}"/>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24187287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A44FF3-0293-F242-8A38-C19881589B8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DCC4797-360D-FB40-9984-BD6CA6D93FD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BC5C93-C82D-6545-A89C-D1F0182391F9}"/>
              </a:ext>
            </a:extLst>
          </p:cNvPr>
          <p:cNvSpPr>
            <a:spLocks noGrp="1"/>
          </p:cNvSpPr>
          <p:nvPr>
            <p:ph type="dt" sz="half" idx="10"/>
          </p:nvPr>
        </p:nvSpPr>
        <p:spPr/>
        <p:txBody>
          <a:bodyPr/>
          <a:lstStyle/>
          <a:p>
            <a:fld id="{94F2CD6F-43DF-49CB-97BC-54ADA964599E}" type="datetime1">
              <a:rPr lang="en-GB" smtClean="0"/>
              <a:t>02/03/2026</a:t>
            </a:fld>
            <a:endParaRPr lang="en-US"/>
          </a:p>
        </p:txBody>
      </p:sp>
      <p:sp>
        <p:nvSpPr>
          <p:cNvPr id="5" name="Footer Placeholder 4">
            <a:extLst>
              <a:ext uri="{FF2B5EF4-FFF2-40B4-BE49-F238E27FC236}">
                <a16:creationId xmlns:a16="http://schemas.microsoft.com/office/drawing/2014/main" id="{0BE0AAB1-487E-7448-BF62-D05379C1CA92}"/>
              </a:ext>
            </a:extLst>
          </p:cNvPr>
          <p:cNvSpPr>
            <a:spLocks noGrp="1"/>
          </p:cNvSpPr>
          <p:nvPr>
            <p:ph type="ftr" sz="quarter" idx="11"/>
          </p:nvPr>
        </p:nvSpPr>
        <p:spPr/>
        <p:txBody>
          <a:bodyPr/>
          <a:lstStyle/>
          <a:p>
            <a:r>
              <a:rPr lang="en-GB"/>
              <a:t>L2G4 Employability: 1.5 – Delivering your talk p1</a:t>
            </a:r>
            <a:endParaRPr lang="en-US"/>
          </a:p>
        </p:txBody>
      </p:sp>
      <p:sp>
        <p:nvSpPr>
          <p:cNvPr id="6" name="Slide Number Placeholder 5">
            <a:extLst>
              <a:ext uri="{FF2B5EF4-FFF2-40B4-BE49-F238E27FC236}">
                <a16:creationId xmlns:a16="http://schemas.microsoft.com/office/drawing/2014/main" id="{CE0E5DF2-6728-914C-B046-382A09BD374E}"/>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23927759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06FD78-2B18-5C41-9B2A-987A5E8F3457}"/>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3B1F8DF-4D26-0E4A-9B43-4C8CF4571E7C}"/>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E2C0573-21A9-E245-A498-690B21359615}"/>
              </a:ext>
            </a:extLst>
          </p:cNvPr>
          <p:cNvSpPr>
            <a:spLocks noGrp="1"/>
          </p:cNvSpPr>
          <p:nvPr>
            <p:ph type="dt" sz="half" idx="10"/>
          </p:nvPr>
        </p:nvSpPr>
        <p:spPr/>
        <p:txBody>
          <a:bodyPr/>
          <a:lstStyle/>
          <a:p>
            <a:fld id="{9E691721-3452-45C7-AC73-9AD7F52E81F1}" type="datetime1">
              <a:rPr lang="en-GB" smtClean="0"/>
              <a:t>02/03/2026</a:t>
            </a:fld>
            <a:endParaRPr lang="en-US"/>
          </a:p>
        </p:txBody>
      </p:sp>
      <p:sp>
        <p:nvSpPr>
          <p:cNvPr id="5" name="Footer Placeholder 4">
            <a:extLst>
              <a:ext uri="{FF2B5EF4-FFF2-40B4-BE49-F238E27FC236}">
                <a16:creationId xmlns:a16="http://schemas.microsoft.com/office/drawing/2014/main" id="{BEFAED74-4105-0245-8D30-EBFFC80D480C}"/>
              </a:ext>
            </a:extLst>
          </p:cNvPr>
          <p:cNvSpPr>
            <a:spLocks noGrp="1"/>
          </p:cNvSpPr>
          <p:nvPr>
            <p:ph type="ftr" sz="quarter" idx="11"/>
          </p:nvPr>
        </p:nvSpPr>
        <p:spPr/>
        <p:txBody>
          <a:bodyPr/>
          <a:lstStyle/>
          <a:p>
            <a:r>
              <a:rPr lang="en-GB"/>
              <a:t>L2G4 Employability: 1.5 – Delivering your talk p1</a:t>
            </a:r>
            <a:endParaRPr lang="en-US"/>
          </a:p>
        </p:txBody>
      </p:sp>
      <p:sp>
        <p:nvSpPr>
          <p:cNvPr id="6" name="Slide Number Placeholder 5">
            <a:extLst>
              <a:ext uri="{FF2B5EF4-FFF2-40B4-BE49-F238E27FC236}">
                <a16:creationId xmlns:a16="http://schemas.microsoft.com/office/drawing/2014/main" id="{4114EEF4-DE88-A34C-A097-3C67B234568F}"/>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38480592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A69B44-87F1-9449-B428-9797FCCCBC7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CBD7D64-9149-E845-94AC-A63568B966CD}"/>
              </a:ext>
            </a:extLst>
          </p:cNvPr>
          <p:cNvSpPr>
            <a:spLocks noGrp="1"/>
          </p:cNvSpPr>
          <p:nvPr>
            <p:ph sz="half" idx="1"/>
          </p:nvPr>
        </p:nvSpPr>
        <p:spPr>
          <a:xfrm>
            <a:off x="628650" y="1825625"/>
            <a:ext cx="38671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3A5A46E-30F4-C64D-AA5C-2B26832E7912}"/>
              </a:ext>
            </a:extLst>
          </p:cNvPr>
          <p:cNvSpPr>
            <a:spLocks noGrp="1"/>
          </p:cNvSpPr>
          <p:nvPr>
            <p:ph sz="half" idx="2"/>
          </p:nvPr>
        </p:nvSpPr>
        <p:spPr>
          <a:xfrm>
            <a:off x="4648200" y="1825625"/>
            <a:ext cx="38671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5D23D10-C011-794C-BE2C-F90C5330228F}"/>
              </a:ext>
            </a:extLst>
          </p:cNvPr>
          <p:cNvSpPr>
            <a:spLocks noGrp="1"/>
          </p:cNvSpPr>
          <p:nvPr>
            <p:ph type="dt" sz="half" idx="10"/>
          </p:nvPr>
        </p:nvSpPr>
        <p:spPr/>
        <p:txBody>
          <a:bodyPr/>
          <a:lstStyle/>
          <a:p>
            <a:fld id="{1F2F0EF7-AA47-4875-9205-B87D37CAE902}" type="datetime1">
              <a:rPr lang="en-GB" smtClean="0"/>
              <a:t>02/03/2026</a:t>
            </a:fld>
            <a:endParaRPr lang="en-US"/>
          </a:p>
        </p:txBody>
      </p:sp>
      <p:sp>
        <p:nvSpPr>
          <p:cNvPr id="6" name="Footer Placeholder 5">
            <a:extLst>
              <a:ext uri="{FF2B5EF4-FFF2-40B4-BE49-F238E27FC236}">
                <a16:creationId xmlns:a16="http://schemas.microsoft.com/office/drawing/2014/main" id="{ACE9DA27-CCC0-C845-83E0-D2DAED94018A}"/>
              </a:ext>
            </a:extLst>
          </p:cNvPr>
          <p:cNvSpPr>
            <a:spLocks noGrp="1"/>
          </p:cNvSpPr>
          <p:nvPr>
            <p:ph type="ftr" sz="quarter" idx="11"/>
          </p:nvPr>
        </p:nvSpPr>
        <p:spPr/>
        <p:txBody>
          <a:bodyPr/>
          <a:lstStyle/>
          <a:p>
            <a:r>
              <a:rPr lang="en-GB"/>
              <a:t>L2G4 Employability: 1.5 – Delivering your talk p1</a:t>
            </a:r>
            <a:endParaRPr lang="en-US"/>
          </a:p>
        </p:txBody>
      </p:sp>
      <p:sp>
        <p:nvSpPr>
          <p:cNvPr id="7" name="Slide Number Placeholder 6">
            <a:extLst>
              <a:ext uri="{FF2B5EF4-FFF2-40B4-BE49-F238E27FC236}">
                <a16:creationId xmlns:a16="http://schemas.microsoft.com/office/drawing/2014/main" id="{5739F30F-B6CD-1E4C-9F8D-7D95E73193E5}"/>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32973433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4BF9DC-E5DE-134E-A1F0-C6AB5B036116}"/>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1A7FA9A-4A58-514F-A496-7197565DD700}"/>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A8BCDE2-6557-9F4F-A945-7859F5B9DD29}"/>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BD9D11B-2219-5549-9D7C-A2E1833CC7A6}"/>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F0D6A558-8F49-FF47-942A-29E891C28339}"/>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B389C6D-27D9-D34E-AD81-A008E032289F}"/>
              </a:ext>
            </a:extLst>
          </p:cNvPr>
          <p:cNvSpPr>
            <a:spLocks noGrp="1"/>
          </p:cNvSpPr>
          <p:nvPr>
            <p:ph type="dt" sz="half" idx="10"/>
          </p:nvPr>
        </p:nvSpPr>
        <p:spPr/>
        <p:txBody>
          <a:bodyPr/>
          <a:lstStyle/>
          <a:p>
            <a:fld id="{F74DB2E1-A5EF-4BF0-ADC4-DD5EE1FFF3A4}" type="datetime1">
              <a:rPr lang="en-GB" smtClean="0"/>
              <a:t>02/03/2026</a:t>
            </a:fld>
            <a:endParaRPr lang="en-US"/>
          </a:p>
        </p:txBody>
      </p:sp>
      <p:sp>
        <p:nvSpPr>
          <p:cNvPr id="8" name="Footer Placeholder 7">
            <a:extLst>
              <a:ext uri="{FF2B5EF4-FFF2-40B4-BE49-F238E27FC236}">
                <a16:creationId xmlns:a16="http://schemas.microsoft.com/office/drawing/2014/main" id="{1ECB338C-347E-FD4B-BBE5-9556FC8C7F2C}"/>
              </a:ext>
            </a:extLst>
          </p:cNvPr>
          <p:cNvSpPr>
            <a:spLocks noGrp="1"/>
          </p:cNvSpPr>
          <p:nvPr>
            <p:ph type="ftr" sz="quarter" idx="11"/>
          </p:nvPr>
        </p:nvSpPr>
        <p:spPr/>
        <p:txBody>
          <a:bodyPr/>
          <a:lstStyle/>
          <a:p>
            <a:r>
              <a:rPr lang="en-GB"/>
              <a:t>L2G4 Employability: 1.5 – Delivering your talk p1</a:t>
            </a:r>
            <a:endParaRPr lang="en-US"/>
          </a:p>
        </p:txBody>
      </p:sp>
      <p:sp>
        <p:nvSpPr>
          <p:cNvPr id="9" name="Slide Number Placeholder 8">
            <a:extLst>
              <a:ext uri="{FF2B5EF4-FFF2-40B4-BE49-F238E27FC236}">
                <a16:creationId xmlns:a16="http://schemas.microsoft.com/office/drawing/2014/main" id="{083AFE20-7D27-9D4D-B202-493D1C173A0E}"/>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27591251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BF8765-84D7-744A-A329-2D253F59942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A89E971-D553-764B-B27A-EFC8EC4268AB}"/>
              </a:ext>
            </a:extLst>
          </p:cNvPr>
          <p:cNvSpPr>
            <a:spLocks noGrp="1"/>
          </p:cNvSpPr>
          <p:nvPr>
            <p:ph type="dt" sz="half" idx="10"/>
          </p:nvPr>
        </p:nvSpPr>
        <p:spPr/>
        <p:txBody>
          <a:bodyPr/>
          <a:lstStyle/>
          <a:p>
            <a:fld id="{C950FC5B-CC2F-4A26-875E-16EFE3F71AD1}" type="datetime1">
              <a:rPr lang="en-GB" smtClean="0"/>
              <a:t>02/03/2026</a:t>
            </a:fld>
            <a:endParaRPr lang="en-US"/>
          </a:p>
        </p:txBody>
      </p:sp>
      <p:sp>
        <p:nvSpPr>
          <p:cNvPr id="4" name="Footer Placeholder 3">
            <a:extLst>
              <a:ext uri="{FF2B5EF4-FFF2-40B4-BE49-F238E27FC236}">
                <a16:creationId xmlns:a16="http://schemas.microsoft.com/office/drawing/2014/main" id="{DC0F501C-F391-A04B-A77F-E22C9149A695}"/>
              </a:ext>
            </a:extLst>
          </p:cNvPr>
          <p:cNvSpPr>
            <a:spLocks noGrp="1"/>
          </p:cNvSpPr>
          <p:nvPr>
            <p:ph type="ftr" sz="quarter" idx="11"/>
          </p:nvPr>
        </p:nvSpPr>
        <p:spPr/>
        <p:txBody>
          <a:bodyPr/>
          <a:lstStyle/>
          <a:p>
            <a:r>
              <a:rPr lang="en-GB"/>
              <a:t>L2G4 Employability: 1.5 – Delivering your talk p1</a:t>
            </a:r>
            <a:endParaRPr lang="en-US"/>
          </a:p>
        </p:txBody>
      </p:sp>
      <p:sp>
        <p:nvSpPr>
          <p:cNvPr id="5" name="Slide Number Placeholder 4">
            <a:extLst>
              <a:ext uri="{FF2B5EF4-FFF2-40B4-BE49-F238E27FC236}">
                <a16:creationId xmlns:a16="http://schemas.microsoft.com/office/drawing/2014/main" id="{58490270-F13A-6042-AEFD-55131F5A4D2E}"/>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40310498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28650" y="1484784"/>
            <a:ext cx="7886700" cy="1325563"/>
          </a:xfrm>
        </p:spPr>
        <p:txBody>
          <a:bodyPr/>
          <a:lstStyle/>
          <a:p>
            <a:r>
              <a:rPr lang="en-US"/>
              <a:t>Click to edit Master title style</a:t>
            </a:r>
          </a:p>
        </p:txBody>
      </p:sp>
      <p:sp>
        <p:nvSpPr>
          <p:cNvPr id="3" name="Date Placeholder 2"/>
          <p:cNvSpPr>
            <a:spLocks noGrp="1"/>
          </p:cNvSpPr>
          <p:nvPr>
            <p:ph type="dt" sz="half" idx="10"/>
          </p:nvPr>
        </p:nvSpPr>
        <p:spPr>
          <a:xfrm>
            <a:off x="179512" y="6356351"/>
            <a:ext cx="2057400" cy="365125"/>
          </a:xfrm>
        </p:spPr>
        <p:txBody>
          <a:bodyPr/>
          <a:lstStyle/>
          <a:p>
            <a:fld id="{DB061BE6-A5A2-455D-8511-6456B368C58F}" type="datetime1">
              <a:rPr lang="en-GB" smtClean="0"/>
              <a:t>02/03/2026</a:t>
            </a:fld>
            <a:endParaRPr lang="en-GB"/>
          </a:p>
        </p:txBody>
      </p:sp>
      <p:sp>
        <p:nvSpPr>
          <p:cNvPr id="4" name="Footer Placeholder 3"/>
          <p:cNvSpPr>
            <a:spLocks noGrp="1"/>
          </p:cNvSpPr>
          <p:nvPr>
            <p:ph type="ftr" sz="quarter" idx="11"/>
          </p:nvPr>
        </p:nvSpPr>
        <p:spPr>
          <a:xfrm>
            <a:off x="2411760" y="6356351"/>
            <a:ext cx="3086100" cy="365125"/>
          </a:xfrm>
        </p:spPr>
        <p:txBody>
          <a:bodyPr/>
          <a:lstStyle/>
          <a:p>
            <a:r>
              <a:rPr lang="en-GB"/>
              <a:t>L2G4 Employability: 1.5 – Delivering your talk p1</a:t>
            </a:r>
          </a:p>
        </p:txBody>
      </p:sp>
      <p:sp>
        <p:nvSpPr>
          <p:cNvPr id="5" name="Slide Number Placeholder 4"/>
          <p:cNvSpPr>
            <a:spLocks noGrp="1"/>
          </p:cNvSpPr>
          <p:nvPr>
            <p:ph type="sldNum" sz="quarter" idx="12"/>
          </p:nvPr>
        </p:nvSpPr>
        <p:spPr>
          <a:xfrm>
            <a:off x="5672708" y="6356351"/>
            <a:ext cx="1491580" cy="365125"/>
          </a:xfrm>
        </p:spPr>
        <p:txBody>
          <a:bodyPr/>
          <a:lstStyle/>
          <a:p>
            <a:fld id="{EFC07C4F-4DD7-4452-9CBE-7B4BC77324C7}" type="slidenum">
              <a:rPr lang="en-GB" smtClean="0"/>
              <a:t>‹#›</a:t>
            </a:fld>
            <a:endParaRPr lang="en-GB"/>
          </a:p>
        </p:txBody>
      </p:sp>
      <p:pic>
        <p:nvPicPr>
          <p:cNvPr id="6" name="Picture 5">
            <a:extLst>
              <a:ext uri="{FF2B5EF4-FFF2-40B4-BE49-F238E27FC236}">
                <a16:creationId xmlns:a16="http://schemas.microsoft.com/office/drawing/2014/main" id="{147E8AE4-960E-AD43-B751-DEF8CDFA610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3006" b="25809"/>
          <a:stretch/>
        </p:blipFill>
        <p:spPr>
          <a:xfrm>
            <a:off x="0" y="0"/>
            <a:ext cx="9144000" cy="1152128"/>
          </a:xfrm>
          <a:prstGeom prst="rect">
            <a:avLst/>
          </a:prstGeom>
        </p:spPr>
      </p:pic>
      <p:pic>
        <p:nvPicPr>
          <p:cNvPr id="7" name="Picture 6">
            <a:extLst>
              <a:ext uri="{FF2B5EF4-FFF2-40B4-BE49-F238E27FC236}">
                <a16:creationId xmlns:a16="http://schemas.microsoft.com/office/drawing/2014/main" id="{33066A86-E4DD-F341-B26F-3E2EB20DE30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562576" y="6356351"/>
            <a:ext cx="432048" cy="351252"/>
          </a:xfrm>
          <a:prstGeom prst="rect">
            <a:avLst/>
          </a:prstGeom>
        </p:spPr>
      </p:pic>
      <p:sp>
        <p:nvSpPr>
          <p:cNvPr id="8" name="TextBox 7">
            <a:extLst>
              <a:ext uri="{FF2B5EF4-FFF2-40B4-BE49-F238E27FC236}">
                <a16:creationId xmlns:a16="http://schemas.microsoft.com/office/drawing/2014/main" id="{2596B760-A39D-D247-B599-343715BCDB13}"/>
              </a:ext>
            </a:extLst>
          </p:cNvPr>
          <p:cNvSpPr txBox="1"/>
          <p:nvPr userDrawn="1"/>
        </p:nvSpPr>
        <p:spPr>
          <a:xfrm>
            <a:off x="7510288" y="6352144"/>
            <a:ext cx="1022152" cy="369332"/>
          </a:xfrm>
          <a:prstGeom prst="rect">
            <a:avLst/>
          </a:prstGeom>
          <a:noFill/>
        </p:spPr>
        <p:txBody>
          <a:bodyPr wrap="square" rtlCol="0">
            <a:spAutoFit/>
          </a:bodyPr>
          <a:lstStyle/>
          <a:p>
            <a:r>
              <a:rPr lang="en-GB"/>
              <a:t>@ESBUK</a:t>
            </a:r>
          </a:p>
        </p:txBody>
      </p:sp>
    </p:spTree>
    <p:extLst>
      <p:ext uri="{BB962C8B-B14F-4D97-AF65-F5344CB8AC3E}">
        <p14:creationId xmlns:p14="http://schemas.microsoft.com/office/powerpoint/2010/main" val="21539276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5C45B39-8F22-CD45-B2B2-D556B9E90C89}"/>
              </a:ext>
            </a:extLst>
          </p:cNvPr>
          <p:cNvSpPr>
            <a:spLocks noGrp="1"/>
          </p:cNvSpPr>
          <p:nvPr>
            <p:ph type="dt" sz="half" idx="10"/>
          </p:nvPr>
        </p:nvSpPr>
        <p:spPr/>
        <p:txBody>
          <a:bodyPr/>
          <a:lstStyle/>
          <a:p>
            <a:fld id="{FD237524-457B-460B-9AC1-E7687E2384C4}" type="datetime1">
              <a:rPr lang="en-GB" smtClean="0"/>
              <a:t>02/03/2026</a:t>
            </a:fld>
            <a:endParaRPr lang="en-US"/>
          </a:p>
        </p:txBody>
      </p:sp>
      <p:sp>
        <p:nvSpPr>
          <p:cNvPr id="3" name="Footer Placeholder 2">
            <a:extLst>
              <a:ext uri="{FF2B5EF4-FFF2-40B4-BE49-F238E27FC236}">
                <a16:creationId xmlns:a16="http://schemas.microsoft.com/office/drawing/2014/main" id="{6730155F-E6BB-7D47-B74E-68E319176C68}"/>
              </a:ext>
            </a:extLst>
          </p:cNvPr>
          <p:cNvSpPr>
            <a:spLocks noGrp="1"/>
          </p:cNvSpPr>
          <p:nvPr>
            <p:ph type="ftr" sz="quarter" idx="11"/>
          </p:nvPr>
        </p:nvSpPr>
        <p:spPr/>
        <p:txBody>
          <a:bodyPr/>
          <a:lstStyle/>
          <a:p>
            <a:r>
              <a:rPr lang="en-GB"/>
              <a:t>L2G4 Employability: 1.5 – Delivering your talk p1</a:t>
            </a:r>
            <a:endParaRPr lang="en-US"/>
          </a:p>
        </p:txBody>
      </p:sp>
      <p:sp>
        <p:nvSpPr>
          <p:cNvPr id="4" name="Slide Number Placeholder 3">
            <a:extLst>
              <a:ext uri="{FF2B5EF4-FFF2-40B4-BE49-F238E27FC236}">
                <a16:creationId xmlns:a16="http://schemas.microsoft.com/office/drawing/2014/main" id="{A1838982-0AD9-5D43-AEA9-531E60410AA3}"/>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15184074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79692C-9455-564A-915B-AABAD5AE1AB9}"/>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50D9C1C-A125-E249-B796-E218343EFB5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A676FDA-F4A5-3149-9428-0D5355FE427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EAE388B-6BE2-6F42-9FCD-F7383A89D263}"/>
              </a:ext>
            </a:extLst>
          </p:cNvPr>
          <p:cNvSpPr>
            <a:spLocks noGrp="1"/>
          </p:cNvSpPr>
          <p:nvPr>
            <p:ph type="dt" sz="half" idx="10"/>
          </p:nvPr>
        </p:nvSpPr>
        <p:spPr/>
        <p:txBody>
          <a:bodyPr/>
          <a:lstStyle/>
          <a:p>
            <a:fld id="{144C7C73-1793-48C2-8AC1-45A8C08FC66A}" type="datetime1">
              <a:rPr lang="en-GB" smtClean="0"/>
              <a:t>02/03/2026</a:t>
            </a:fld>
            <a:endParaRPr lang="en-US"/>
          </a:p>
        </p:txBody>
      </p:sp>
      <p:sp>
        <p:nvSpPr>
          <p:cNvPr id="6" name="Footer Placeholder 5">
            <a:extLst>
              <a:ext uri="{FF2B5EF4-FFF2-40B4-BE49-F238E27FC236}">
                <a16:creationId xmlns:a16="http://schemas.microsoft.com/office/drawing/2014/main" id="{54EECDA6-8AA7-BD4A-AD46-650DC514F68E}"/>
              </a:ext>
            </a:extLst>
          </p:cNvPr>
          <p:cNvSpPr>
            <a:spLocks noGrp="1"/>
          </p:cNvSpPr>
          <p:nvPr>
            <p:ph type="ftr" sz="quarter" idx="11"/>
          </p:nvPr>
        </p:nvSpPr>
        <p:spPr/>
        <p:txBody>
          <a:bodyPr/>
          <a:lstStyle/>
          <a:p>
            <a:r>
              <a:rPr lang="en-GB"/>
              <a:t>L2G4 Employability: 1.5 – Delivering your talk p1</a:t>
            </a:r>
            <a:endParaRPr lang="en-US"/>
          </a:p>
        </p:txBody>
      </p:sp>
      <p:sp>
        <p:nvSpPr>
          <p:cNvPr id="7" name="Slide Number Placeholder 6">
            <a:extLst>
              <a:ext uri="{FF2B5EF4-FFF2-40B4-BE49-F238E27FC236}">
                <a16:creationId xmlns:a16="http://schemas.microsoft.com/office/drawing/2014/main" id="{88585C52-9624-F146-8E17-61263F9638F2}"/>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25934396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9CA5A5-E1D8-654A-99EB-B81115FAA7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5CA6445-0338-BC4A-8520-0A47F3460BE1}"/>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5A2FAAF-1D5A-F74B-A238-BEE5395B269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91D4FBE-C7C1-6A4D-8763-912AE8099667}"/>
              </a:ext>
            </a:extLst>
          </p:cNvPr>
          <p:cNvSpPr>
            <a:spLocks noGrp="1"/>
          </p:cNvSpPr>
          <p:nvPr>
            <p:ph type="dt" sz="half" idx="10"/>
          </p:nvPr>
        </p:nvSpPr>
        <p:spPr/>
        <p:txBody>
          <a:bodyPr/>
          <a:lstStyle/>
          <a:p>
            <a:fld id="{9760710D-963F-4176-B321-635E4327B05F}" type="datetime1">
              <a:rPr lang="en-GB" smtClean="0"/>
              <a:t>02/03/2026</a:t>
            </a:fld>
            <a:endParaRPr lang="en-US"/>
          </a:p>
        </p:txBody>
      </p:sp>
      <p:sp>
        <p:nvSpPr>
          <p:cNvPr id="6" name="Footer Placeholder 5">
            <a:extLst>
              <a:ext uri="{FF2B5EF4-FFF2-40B4-BE49-F238E27FC236}">
                <a16:creationId xmlns:a16="http://schemas.microsoft.com/office/drawing/2014/main" id="{604223B2-4D22-4042-894B-5587E2F35A8A}"/>
              </a:ext>
            </a:extLst>
          </p:cNvPr>
          <p:cNvSpPr>
            <a:spLocks noGrp="1"/>
          </p:cNvSpPr>
          <p:nvPr>
            <p:ph type="ftr" sz="quarter" idx="11"/>
          </p:nvPr>
        </p:nvSpPr>
        <p:spPr/>
        <p:txBody>
          <a:bodyPr/>
          <a:lstStyle/>
          <a:p>
            <a:r>
              <a:rPr lang="en-GB"/>
              <a:t>L2G4 Employability: 1.5 – Delivering your talk p1</a:t>
            </a:r>
            <a:endParaRPr lang="en-US"/>
          </a:p>
        </p:txBody>
      </p:sp>
      <p:sp>
        <p:nvSpPr>
          <p:cNvPr id="7" name="Slide Number Placeholder 6">
            <a:extLst>
              <a:ext uri="{FF2B5EF4-FFF2-40B4-BE49-F238E27FC236}">
                <a16:creationId xmlns:a16="http://schemas.microsoft.com/office/drawing/2014/main" id="{0F0C9A0B-F2BA-F24A-9D99-DFA721710BCE}"/>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6672461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99AE1F-43EE-3748-8ED8-C691B6F3BA5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B80C4DA-3E51-2F4B-8402-3DBD7C69C75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366FBE-120C-6643-BC1D-FB83863045FB}"/>
              </a:ext>
            </a:extLst>
          </p:cNvPr>
          <p:cNvSpPr>
            <a:spLocks noGrp="1"/>
          </p:cNvSpPr>
          <p:nvPr>
            <p:ph type="dt" sz="half" idx="10"/>
          </p:nvPr>
        </p:nvSpPr>
        <p:spPr/>
        <p:txBody>
          <a:bodyPr/>
          <a:lstStyle/>
          <a:p>
            <a:fld id="{DE239A61-C251-4CD6-A4F4-73F3755194BE}" type="datetime1">
              <a:rPr lang="en-GB" smtClean="0"/>
              <a:t>02/03/2026</a:t>
            </a:fld>
            <a:endParaRPr lang="en-US"/>
          </a:p>
        </p:txBody>
      </p:sp>
      <p:sp>
        <p:nvSpPr>
          <p:cNvPr id="5" name="Footer Placeholder 4">
            <a:extLst>
              <a:ext uri="{FF2B5EF4-FFF2-40B4-BE49-F238E27FC236}">
                <a16:creationId xmlns:a16="http://schemas.microsoft.com/office/drawing/2014/main" id="{43E9543D-EA10-3546-8A86-631EC272038A}"/>
              </a:ext>
            </a:extLst>
          </p:cNvPr>
          <p:cNvSpPr>
            <a:spLocks noGrp="1"/>
          </p:cNvSpPr>
          <p:nvPr>
            <p:ph type="ftr" sz="quarter" idx="11"/>
          </p:nvPr>
        </p:nvSpPr>
        <p:spPr/>
        <p:txBody>
          <a:bodyPr/>
          <a:lstStyle/>
          <a:p>
            <a:r>
              <a:rPr lang="en-GB"/>
              <a:t>L2G4 Employability: 1.5 – Delivering your talk p1</a:t>
            </a:r>
            <a:endParaRPr lang="en-US"/>
          </a:p>
        </p:txBody>
      </p:sp>
      <p:sp>
        <p:nvSpPr>
          <p:cNvPr id="6" name="Slide Number Placeholder 5">
            <a:extLst>
              <a:ext uri="{FF2B5EF4-FFF2-40B4-BE49-F238E27FC236}">
                <a16:creationId xmlns:a16="http://schemas.microsoft.com/office/drawing/2014/main" id="{AA8A2AD0-F386-A740-A670-903E3300095A}"/>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1090618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963CBD5-2396-1E41-9333-AD414D435A2E}"/>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0BB5769-E401-E944-A524-C2C35A1081FE}"/>
              </a:ext>
            </a:extLst>
          </p:cNvPr>
          <p:cNvSpPr>
            <a:spLocks noGrp="1"/>
          </p:cNvSpPr>
          <p:nvPr>
            <p:ph type="body" orient="vert" idx="1"/>
          </p:nvPr>
        </p:nvSpPr>
        <p:spPr>
          <a:xfrm>
            <a:off x="628650" y="365125"/>
            <a:ext cx="57626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714C7AC-73A6-3041-BB65-95F1FCE0AA33}"/>
              </a:ext>
            </a:extLst>
          </p:cNvPr>
          <p:cNvSpPr>
            <a:spLocks noGrp="1"/>
          </p:cNvSpPr>
          <p:nvPr>
            <p:ph type="dt" sz="half" idx="10"/>
          </p:nvPr>
        </p:nvSpPr>
        <p:spPr/>
        <p:txBody>
          <a:bodyPr/>
          <a:lstStyle/>
          <a:p>
            <a:fld id="{47652506-6AD8-4D60-8A9D-CC5A8BF84B02}" type="datetime1">
              <a:rPr lang="en-GB" smtClean="0"/>
              <a:t>02/03/2026</a:t>
            </a:fld>
            <a:endParaRPr lang="en-US"/>
          </a:p>
        </p:txBody>
      </p:sp>
      <p:sp>
        <p:nvSpPr>
          <p:cNvPr id="5" name="Footer Placeholder 4">
            <a:extLst>
              <a:ext uri="{FF2B5EF4-FFF2-40B4-BE49-F238E27FC236}">
                <a16:creationId xmlns:a16="http://schemas.microsoft.com/office/drawing/2014/main" id="{C70587F6-75C7-2148-8B79-31080C0FC59D}"/>
              </a:ext>
            </a:extLst>
          </p:cNvPr>
          <p:cNvSpPr>
            <a:spLocks noGrp="1"/>
          </p:cNvSpPr>
          <p:nvPr>
            <p:ph type="ftr" sz="quarter" idx="11"/>
          </p:nvPr>
        </p:nvSpPr>
        <p:spPr/>
        <p:txBody>
          <a:bodyPr/>
          <a:lstStyle/>
          <a:p>
            <a:r>
              <a:rPr lang="en-GB"/>
              <a:t>L2G4 Employability: 1.5 – Delivering your talk p1</a:t>
            </a:r>
            <a:endParaRPr lang="en-US"/>
          </a:p>
        </p:txBody>
      </p:sp>
      <p:sp>
        <p:nvSpPr>
          <p:cNvPr id="6" name="Slide Number Placeholder 5">
            <a:extLst>
              <a:ext uri="{FF2B5EF4-FFF2-40B4-BE49-F238E27FC236}">
                <a16:creationId xmlns:a16="http://schemas.microsoft.com/office/drawing/2014/main" id="{82048A04-D702-C24C-9707-D3E019B605C6}"/>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9624432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A7BDEFE-26DD-4B08-AC36-77049E110F4B}" type="datetime1">
              <a:rPr lang="en-GB" smtClean="0"/>
              <a:t>02/03/2026</a:t>
            </a:fld>
            <a:endParaRPr lang="en-GB"/>
          </a:p>
        </p:txBody>
      </p:sp>
      <p:sp>
        <p:nvSpPr>
          <p:cNvPr id="5" name="Footer Placeholder 4"/>
          <p:cNvSpPr>
            <a:spLocks noGrp="1"/>
          </p:cNvSpPr>
          <p:nvPr>
            <p:ph type="ftr" sz="quarter" idx="11"/>
          </p:nvPr>
        </p:nvSpPr>
        <p:spPr/>
        <p:txBody>
          <a:bodyPr/>
          <a:lstStyle/>
          <a:p>
            <a:r>
              <a:rPr lang="en-GB"/>
              <a:t>L2G4 Employability: 1.5 – Delivering your talk p1</a:t>
            </a:r>
          </a:p>
        </p:txBody>
      </p:sp>
      <p:sp>
        <p:nvSpPr>
          <p:cNvPr id="6" name="Slide Number Placeholder 5"/>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40305851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89A288D-858E-47D9-9A50-C90227A8261E}" type="datetime1">
              <a:rPr lang="en-GB" smtClean="0"/>
              <a:t>02/03/2026</a:t>
            </a:fld>
            <a:endParaRPr lang="en-GB"/>
          </a:p>
        </p:txBody>
      </p:sp>
      <p:sp>
        <p:nvSpPr>
          <p:cNvPr id="4" name="Footer Placeholder 3"/>
          <p:cNvSpPr>
            <a:spLocks noGrp="1"/>
          </p:cNvSpPr>
          <p:nvPr>
            <p:ph type="ftr" sz="quarter" idx="11"/>
          </p:nvPr>
        </p:nvSpPr>
        <p:spPr/>
        <p:txBody>
          <a:bodyPr/>
          <a:lstStyle/>
          <a:p>
            <a:r>
              <a:rPr lang="en-GB"/>
              <a:t>L2G4 Employability: 1.5 – Delivering your talk p1</a:t>
            </a:r>
          </a:p>
        </p:txBody>
      </p:sp>
      <p:sp>
        <p:nvSpPr>
          <p:cNvPr id="5" name="Slide Number Placeholder 4"/>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18106158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8C98189-E80D-4A61-936E-1BD4E1DB6621}" type="datetime1">
              <a:rPr lang="en-GB" smtClean="0"/>
              <a:t>02/03/2026</a:t>
            </a:fld>
            <a:endParaRPr lang="en-GB"/>
          </a:p>
        </p:txBody>
      </p:sp>
      <p:sp>
        <p:nvSpPr>
          <p:cNvPr id="5" name="Footer Placeholder 4"/>
          <p:cNvSpPr>
            <a:spLocks noGrp="1"/>
          </p:cNvSpPr>
          <p:nvPr>
            <p:ph type="ftr" sz="quarter" idx="11"/>
          </p:nvPr>
        </p:nvSpPr>
        <p:spPr/>
        <p:txBody>
          <a:bodyPr/>
          <a:lstStyle/>
          <a:p>
            <a:r>
              <a:rPr lang="en-GB"/>
              <a:t>L2G4 Employability: 1.5 – Delivering your talk p1</a:t>
            </a:r>
          </a:p>
        </p:txBody>
      </p:sp>
      <p:sp>
        <p:nvSpPr>
          <p:cNvPr id="6" name="Slide Number Placeholder 5"/>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25141771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99CC9BD-1723-4DBB-B260-74870115EA6C}" type="datetime1">
              <a:rPr lang="en-GB" smtClean="0"/>
              <a:t>02/03/2026</a:t>
            </a:fld>
            <a:endParaRPr lang="en-GB"/>
          </a:p>
        </p:txBody>
      </p:sp>
      <p:sp>
        <p:nvSpPr>
          <p:cNvPr id="6" name="Footer Placeholder 5"/>
          <p:cNvSpPr>
            <a:spLocks noGrp="1"/>
          </p:cNvSpPr>
          <p:nvPr>
            <p:ph type="ftr" sz="quarter" idx="11"/>
          </p:nvPr>
        </p:nvSpPr>
        <p:spPr/>
        <p:txBody>
          <a:bodyPr/>
          <a:lstStyle/>
          <a:p>
            <a:r>
              <a:rPr lang="en-GB"/>
              <a:t>L2G4 Employability: 1.5 – Delivering your talk p1</a:t>
            </a:r>
          </a:p>
        </p:txBody>
      </p:sp>
      <p:sp>
        <p:nvSpPr>
          <p:cNvPr id="7" name="Slide Number Placeholder 6"/>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4877983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B50679B-C7C7-438A-B92B-6FDD4C79FF04}" type="datetime1">
              <a:rPr lang="en-GB" smtClean="0"/>
              <a:t>02/03/2026</a:t>
            </a:fld>
            <a:endParaRPr lang="en-GB"/>
          </a:p>
        </p:txBody>
      </p:sp>
      <p:sp>
        <p:nvSpPr>
          <p:cNvPr id="8" name="Footer Placeholder 7"/>
          <p:cNvSpPr>
            <a:spLocks noGrp="1"/>
          </p:cNvSpPr>
          <p:nvPr>
            <p:ph type="ftr" sz="quarter" idx="11"/>
          </p:nvPr>
        </p:nvSpPr>
        <p:spPr/>
        <p:txBody>
          <a:bodyPr/>
          <a:lstStyle/>
          <a:p>
            <a:r>
              <a:rPr lang="en-GB"/>
              <a:t>L2G4 Employability: 1.5 – Delivering your talk p1</a:t>
            </a:r>
          </a:p>
        </p:txBody>
      </p:sp>
      <p:sp>
        <p:nvSpPr>
          <p:cNvPr id="9" name="Slide Number Placeholder 8"/>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874822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00C3010-1657-4A72-876C-9C08E16B84A5}" type="datetime1">
              <a:rPr lang="en-GB" smtClean="0"/>
              <a:t>02/03/2026</a:t>
            </a:fld>
            <a:endParaRPr lang="en-GB"/>
          </a:p>
        </p:txBody>
      </p:sp>
      <p:sp>
        <p:nvSpPr>
          <p:cNvPr id="4" name="Footer Placeholder 3"/>
          <p:cNvSpPr>
            <a:spLocks noGrp="1"/>
          </p:cNvSpPr>
          <p:nvPr>
            <p:ph type="ftr" sz="quarter" idx="11"/>
          </p:nvPr>
        </p:nvSpPr>
        <p:spPr/>
        <p:txBody>
          <a:bodyPr/>
          <a:lstStyle/>
          <a:p>
            <a:r>
              <a:rPr lang="en-GB"/>
              <a:t>L2G4 Employability: 1.5 – Delivering your talk p1</a:t>
            </a:r>
          </a:p>
        </p:txBody>
      </p:sp>
      <p:sp>
        <p:nvSpPr>
          <p:cNvPr id="5" name="Slide Number Placeholder 4"/>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36446471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6A7F9B9-7270-4111-BE91-3D7CAD77C245}" type="datetime1">
              <a:rPr lang="en-GB" smtClean="0"/>
              <a:t>02/03/2026</a:t>
            </a:fld>
            <a:endParaRPr lang="en-GB"/>
          </a:p>
        </p:txBody>
      </p:sp>
      <p:sp>
        <p:nvSpPr>
          <p:cNvPr id="3" name="Footer Placeholder 2"/>
          <p:cNvSpPr>
            <a:spLocks noGrp="1"/>
          </p:cNvSpPr>
          <p:nvPr>
            <p:ph type="ftr" sz="quarter" idx="11"/>
          </p:nvPr>
        </p:nvSpPr>
        <p:spPr/>
        <p:txBody>
          <a:bodyPr/>
          <a:lstStyle/>
          <a:p>
            <a:r>
              <a:rPr lang="en-GB"/>
              <a:t>L2G4 Employability: 1.5 – Delivering your talk p1</a:t>
            </a:r>
          </a:p>
        </p:txBody>
      </p:sp>
      <p:sp>
        <p:nvSpPr>
          <p:cNvPr id="4" name="Slide Number Placeholder 3"/>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31892756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20059CA-C69A-44E7-985D-C1F2A89D3D44}" type="datetime1">
              <a:rPr lang="en-GB" smtClean="0"/>
              <a:t>02/03/2026</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GB"/>
              <a:t>L2G4 Employability: 1.5 – Delivering your talk p1</a:t>
            </a: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FC07C4F-4DD7-4452-9CBE-7B4BC77324C7}" type="slidenum">
              <a:rPr lang="en-GB" smtClean="0"/>
              <a:t>‹#›</a:t>
            </a:fld>
            <a:endParaRPr lang="en-GB"/>
          </a:p>
        </p:txBody>
      </p:sp>
    </p:spTree>
    <p:extLst>
      <p:ext uri="{BB962C8B-B14F-4D97-AF65-F5344CB8AC3E}">
        <p14:creationId xmlns:p14="http://schemas.microsoft.com/office/powerpoint/2010/main" val="2235221457"/>
      </p:ext>
    </p:extLst>
  </p:cSld>
  <p:clrMap bg1="lt1" tx1="dk1" bg2="lt2" tx2="dk2" accent1="accent1" accent2="accent2" accent3="accent3" accent4="accent4" accent5="accent5" accent6="accent6" hlink="hlink" folHlink="folHlink"/>
  <p:sldLayoutIdLst>
    <p:sldLayoutId id="2147483673" r:id="rId1"/>
    <p:sldLayoutId id="2147483685" r:id="rId2"/>
    <p:sldLayoutId id="2147483674" r:id="rId3"/>
    <p:sldLayoutId id="214748368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Lst>
  <p:hf hdr="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7B8F6DA-4F64-B141-A188-9B0FCB51C47E}"/>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A22BBE-F8C8-B04C-B0A8-E4551DD7CB82}"/>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DFA96A-8A86-D041-B287-D9DB5F7BEA15}"/>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6F1BE2-A920-4C27-9C50-CD7600395789}" type="datetime1">
              <a:rPr lang="en-GB" smtClean="0"/>
              <a:t>02/03/2026</a:t>
            </a:fld>
            <a:endParaRPr lang="en-US"/>
          </a:p>
        </p:txBody>
      </p:sp>
      <p:sp>
        <p:nvSpPr>
          <p:cNvPr id="5" name="Footer Placeholder 4">
            <a:extLst>
              <a:ext uri="{FF2B5EF4-FFF2-40B4-BE49-F238E27FC236}">
                <a16:creationId xmlns:a16="http://schemas.microsoft.com/office/drawing/2014/main" id="{08D5F56B-812F-FE48-B763-EDE7306DCB36}"/>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a:t>L2G4 Employability: 1.5 – Delivering your talk p1</a:t>
            </a:r>
            <a:endParaRPr lang="en-US"/>
          </a:p>
        </p:txBody>
      </p:sp>
      <p:sp>
        <p:nvSpPr>
          <p:cNvPr id="6" name="Slide Number Placeholder 5">
            <a:extLst>
              <a:ext uri="{FF2B5EF4-FFF2-40B4-BE49-F238E27FC236}">
                <a16:creationId xmlns:a16="http://schemas.microsoft.com/office/drawing/2014/main" id="{31560CD7-9D28-234B-8A60-02B8976E029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8F4B7D-873E-F24F-88CE-73B8D20481BF}" type="slidenum">
              <a:rPr lang="en-US" smtClean="0"/>
              <a:t>‹#›</a:t>
            </a:fld>
            <a:endParaRPr lang="en-US"/>
          </a:p>
        </p:txBody>
      </p:sp>
    </p:spTree>
    <p:extLst>
      <p:ext uri="{BB962C8B-B14F-4D97-AF65-F5344CB8AC3E}">
        <p14:creationId xmlns:p14="http://schemas.microsoft.com/office/powerpoint/2010/main" val="1188313376"/>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3.xm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slide" Target="slide22.xml"/><Relationship Id="rId4" Type="http://schemas.openxmlformats.org/officeDocument/2006/relationships/slide" Target="slide19.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5.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slide" Target="slide12.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5.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4.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8.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slide" Target="slide12.xml"/></Relationships>
</file>

<file path=ppt/slides/_rels/slide1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8.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8.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7.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21.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slide" Target="slide1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 Target="slide2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0.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4.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slide" Target="slide12.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31.png"/><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youtu.be/hnpQrMqDoqE" TargetMode="External"/><Relationship Id="rId7" Type="http://schemas.openxmlformats.org/officeDocument/2006/relationships/image" Target="../media/image7.png"/><Relationship Id="rId12"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jpeg"/><Relationship Id="rId2" Type="http://schemas.openxmlformats.org/officeDocument/2006/relationships/video" Target="https://www.youtube.com/embed/8S0FDjFBj8o?feature=oembed" TargetMode="External"/><Relationship Id="rId1" Type="http://schemas.openxmlformats.org/officeDocument/2006/relationships/video" Target="https://www.youtube.com/embed/N2QZM7azGoA?feature=oembed" TargetMode="Externa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notesSlide" Target="../notesSlides/notesSlide10.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EAE7C02B-C5E1-7A4E-85E0-707A23B3F284}"/>
              </a:ext>
            </a:extLst>
          </p:cNvPr>
          <p:cNvSpPr>
            <a:spLocks noGrp="1"/>
          </p:cNvSpPr>
          <p:nvPr>
            <p:ph type="dt" sz="half" idx="10"/>
          </p:nvPr>
        </p:nvSpPr>
        <p:spPr/>
        <p:txBody>
          <a:bodyPr/>
          <a:lstStyle/>
          <a:p>
            <a:fld id="{7F8C7755-312C-4FAE-81EF-1C97B5A2470B}" type="datetime1">
              <a:rPr lang="en-GB" smtClean="0"/>
              <a:t>02/03/2026</a:t>
            </a:fld>
            <a:endParaRPr lang="en-GB"/>
          </a:p>
        </p:txBody>
      </p:sp>
      <p:sp>
        <p:nvSpPr>
          <p:cNvPr id="4" name="Footer Placeholder 3">
            <a:extLst>
              <a:ext uri="{FF2B5EF4-FFF2-40B4-BE49-F238E27FC236}">
                <a16:creationId xmlns:a16="http://schemas.microsoft.com/office/drawing/2014/main" id="{1B758FB9-9D8A-6B4F-90F2-BDD3ED420617}"/>
              </a:ext>
            </a:extLst>
          </p:cNvPr>
          <p:cNvSpPr>
            <a:spLocks noGrp="1"/>
          </p:cNvSpPr>
          <p:nvPr>
            <p:ph type="ftr" sz="quarter" idx="11"/>
          </p:nvPr>
        </p:nvSpPr>
        <p:spPr/>
        <p:txBody>
          <a:bodyPr/>
          <a:lstStyle/>
          <a:p>
            <a:r>
              <a:rPr lang="en-GB" dirty="0"/>
              <a:t>ESB-RES-C254-L2G4-SpeechforEmployability-1.5-PPT-DeliveringTalk v1</a:t>
            </a:r>
          </a:p>
        </p:txBody>
      </p:sp>
      <p:sp>
        <p:nvSpPr>
          <p:cNvPr id="5" name="Slide Number Placeholder 4">
            <a:extLst>
              <a:ext uri="{FF2B5EF4-FFF2-40B4-BE49-F238E27FC236}">
                <a16:creationId xmlns:a16="http://schemas.microsoft.com/office/drawing/2014/main" id="{D869DDC0-3EF1-4D47-B239-B6DE7EB0D2B8}"/>
              </a:ext>
            </a:extLst>
          </p:cNvPr>
          <p:cNvSpPr>
            <a:spLocks noGrp="1"/>
          </p:cNvSpPr>
          <p:nvPr>
            <p:ph type="sldNum" sz="quarter" idx="12"/>
          </p:nvPr>
        </p:nvSpPr>
        <p:spPr/>
        <p:txBody>
          <a:bodyPr/>
          <a:lstStyle/>
          <a:p>
            <a:fld id="{EFC07C4F-4DD7-4452-9CBE-7B4BC77324C7}" type="slidenum">
              <a:rPr lang="en-GB" smtClean="0"/>
              <a:t>1</a:t>
            </a:fld>
            <a:endParaRPr lang="en-GB"/>
          </a:p>
        </p:txBody>
      </p:sp>
      <p:sp>
        <p:nvSpPr>
          <p:cNvPr id="6" name="Title 1">
            <a:extLst>
              <a:ext uri="{FF2B5EF4-FFF2-40B4-BE49-F238E27FC236}">
                <a16:creationId xmlns:a16="http://schemas.microsoft.com/office/drawing/2014/main" id="{30C97A73-8511-DD43-BE87-4328925D31A2}"/>
              </a:ext>
            </a:extLst>
          </p:cNvPr>
          <p:cNvSpPr txBox="1">
            <a:spLocks/>
          </p:cNvSpPr>
          <p:nvPr/>
        </p:nvSpPr>
        <p:spPr>
          <a:xfrm>
            <a:off x="323528" y="1268760"/>
            <a:ext cx="7886700" cy="792088"/>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US" sz="3200" b="1" i="1">
                <a:latin typeface="+mn-lt"/>
              </a:rPr>
              <a:t>Section 1 – delivering your talk – part 1</a:t>
            </a:r>
            <a:endParaRPr lang="en-US" sz="3200" b="1" i="1">
              <a:latin typeface="+mn-lt"/>
              <a:ea typeface="Calibri"/>
              <a:cs typeface="Calibri"/>
            </a:endParaRPr>
          </a:p>
        </p:txBody>
      </p:sp>
      <p:sp>
        <p:nvSpPr>
          <p:cNvPr id="2" name="Rectangle 1">
            <a:extLst>
              <a:ext uri="{FF2B5EF4-FFF2-40B4-BE49-F238E27FC236}">
                <a16:creationId xmlns:a16="http://schemas.microsoft.com/office/drawing/2014/main" id="{99D1078A-C66D-48F3-9603-61AA1E82CA34}"/>
              </a:ext>
            </a:extLst>
          </p:cNvPr>
          <p:cNvSpPr/>
          <p:nvPr/>
        </p:nvSpPr>
        <p:spPr>
          <a:xfrm>
            <a:off x="323528" y="2276872"/>
            <a:ext cx="8496944" cy="792088"/>
          </a:xfrm>
          <a:prstGeom prst="rect">
            <a:avLst/>
          </a:prstGeom>
          <a:solidFill>
            <a:srgbClr val="C3D620"/>
          </a:solidFill>
          <a:ln>
            <a:noFill/>
          </a:ln>
        </p:spPr>
        <p:style>
          <a:lnRef idx="2">
            <a:schemeClr val="dk1"/>
          </a:lnRef>
          <a:fillRef idx="1">
            <a:schemeClr val="lt1"/>
          </a:fillRef>
          <a:effectRef idx="0">
            <a:schemeClr val="dk1"/>
          </a:effectRef>
          <a:fontRef idx="minor">
            <a:schemeClr val="dk1"/>
          </a:fontRef>
        </p:style>
        <p:txBody>
          <a:bodyPr lIns="91440" tIns="45720" rIns="91440" bIns="45720" rtlCol="0" anchor="ctr"/>
          <a:lstStyle/>
          <a:p>
            <a:pPr algn="ctr"/>
            <a:r>
              <a:rPr lang="en-GB" sz="2400" b="1" i="1"/>
              <a:t>Objective: Know strategies for using a variety of pace, pitch, tone, and pause for effect</a:t>
            </a:r>
          </a:p>
        </p:txBody>
      </p:sp>
      <p:sp>
        <p:nvSpPr>
          <p:cNvPr id="8" name="Rectangle 7">
            <a:extLst>
              <a:ext uri="{FF2B5EF4-FFF2-40B4-BE49-F238E27FC236}">
                <a16:creationId xmlns:a16="http://schemas.microsoft.com/office/drawing/2014/main" id="{1D802D75-4751-4BB2-B5BD-7B9278E0C5BA}"/>
              </a:ext>
            </a:extLst>
          </p:cNvPr>
          <p:cNvSpPr/>
          <p:nvPr/>
        </p:nvSpPr>
        <p:spPr>
          <a:xfrm>
            <a:off x="323528" y="3284984"/>
            <a:ext cx="8496944" cy="2592288"/>
          </a:xfrm>
          <a:prstGeom prst="rect">
            <a:avLst/>
          </a:prstGeom>
          <a:solidFill>
            <a:srgbClr val="FBD10B"/>
          </a:solidFill>
          <a:ln>
            <a:noFill/>
          </a:ln>
        </p:spPr>
        <p:style>
          <a:lnRef idx="2">
            <a:schemeClr val="dk1"/>
          </a:lnRef>
          <a:fillRef idx="1">
            <a:schemeClr val="lt1"/>
          </a:fillRef>
          <a:effectRef idx="0">
            <a:schemeClr val="dk1"/>
          </a:effectRef>
          <a:fontRef idx="minor">
            <a:schemeClr val="dk1"/>
          </a:fontRef>
        </p:style>
        <p:txBody>
          <a:bodyPr lIns="91440" tIns="45720" rIns="91440" bIns="45720" rtlCol="0" anchor="t"/>
          <a:lstStyle/>
          <a:p>
            <a:r>
              <a:rPr lang="en-GB" b="1" i="1"/>
              <a:t>Outcomes: </a:t>
            </a:r>
          </a:p>
          <a:p>
            <a:r>
              <a:rPr lang="en-GB" b="1" i="1"/>
              <a:t>By the end of this session, you should have:</a:t>
            </a:r>
          </a:p>
          <a:p>
            <a:pPr marL="285750" indent="-285750">
              <a:buFont typeface="Arial" panose="020B0604020202020204" pitchFamily="34" charset="0"/>
              <a:buChar char="•"/>
            </a:pPr>
            <a:endParaRPr lang="en-GB" b="1" i="1"/>
          </a:p>
          <a:p>
            <a:pPr marL="285750" indent="-285750">
              <a:buFont typeface="Arial" panose="020B0604020202020204" pitchFamily="34" charset="0"/>
              <a:buChar char="•"/>
            </a:pPr>
            <a:r>
              <a:rPr lang="en-GB" sz="1600" i="1"/>
              <a:t>Defined the difference between pace, pitch, tone, and pause</a:t>
            </a:r>
            <a:endParaRPr lang="en-GB" sz="1600" i="1">
              <a:ea typeface="Calibri"/>
              <a:cs typeface="Calibri"/>
            </a:endParaRPr>
          </a:p>
          <a:p>
            <a:pPr marL="285750" indent="-285750">
              <a:buFont typeface="Arial" panose="020B0604020202020204" pitchFamily="34" charset="0"/>
              <a:buChar char="•"/>
            </a:pPr>
            <a:r>
              <a:rPr lang="en-GB" sz="1600" i="1"/>
              <a:t>Explored the effect of changing the pace of speech</a:t>
            </a:r>
          </a:p>
          <a:p>
            <a:pPr marL="285750" indent="-285750">
              <a:buFont typeface="Arial" panose="020B0604020202020204" pitchFamily="34" charset="0"/>
              <a:buChar char="•"/>
            </a:pPr>
            <a:r>
              <a:rPr lang="en-GB" sz="1600" i="1"/>
              <a:t>Explored the effect of changing the pitch of speech</a:t>
            </a:r>
          </a:p>
          <a:p>
            <a:pPr marL="285750" indent="-285750">
              <a:buFont typeface="Arial" panose="020B0604020202020204" pitchFamily="34" charset="0"/>
              <a:buChar char="•"/>
            </a:pPr>
            <a:r>
              <a:rPr lang="en-GB" sz="1600" i="1"/>
              <a:t>Explored the effect of changing the tone of speech</a:t>
            </a:r>
          </a:p>
          <a:p>
            <a:pPr marL="285750" indent="-285750">
              <a:buFont typeface="Arial" panose="020B0604020202020204" pitchFamily="34" charset="0"/>
              <a:buChar char="•"/>
            </a:pPr>
            <a:r>
              <a:rPr lang="en-GB" sz="1600" i="1"/>
              <a:t>Explore the effect of adding pauses in your speech</a:t>
            </a:r>
          </a:p>
          <a:p>
            <a:pPr marL="285750" indent="-285750">
              <a:buFont typeface="Arial" panose="020B0604020202020204" pitchFamily="34" charset="0"/>
              <a:buChar char="•"/>
            </a:pPr>
            <a:r>
              <a:rPr lang="en-GB" sz="1600" i="1"/>
              <a:t>Considered how you might use this knowledge in your employability talk</a:t>
            </a:r>
            <a:endParaRPr lang="en-GB" sz="1600" i="1">
              <a:cs typeface="Calibri"/>
            </a:endParaRPr>
          </a:p>
        </p:txBody>
      </p:sp>
      <p:pic>
        <p:nvPicPr>
          <p:cNvPr id="7" name="Picture 6">
            <a:extLst>
              <a:ext uri="{FF2B5EF4-FFF2-40B4-BE49-F238E27FC236}">
                <a16:creationId xmlns:a16="http://schemas.microsoft.com/office/drawing/2014/main" id="{8FD0AD75-0C88-0DB7-05E7-E772BDCBDA5F}"/>
              </a:ext>
            </a:extLst>
          </p:cNvPr>
          <p:cNvPicPr>
            <a:picLocks noGrp="1" noRot="1" noChangeAspect="1" noMove="1" noResize="1" noEditPoints="1" noAdjustHandles="1" noChangeArrowheads="1" noChangeShapeType="1" noCrop="1"/>
          </p:cNvPicPr>
          <p:nvPr/>
        </p:nvPicPr>
        <p:blipFill>
          <a:blip r:embed="rId3"/>
          <a:stretch>
            <a:fillRect/>
          </a:stretch>
        </p:blipFill>
        <p:spPr>
          <a:xfrm>
            <a:off x="8515832" y="6197938"/>
            <a:ext cx="485775" cy="523875"/>
          </a:xfrm>
          <a:prstGeom prst="rect">
            <a:avLst/>
          </a:prstGeom>
        </p:spPr>
      </p:pic>
    </p:spTree>
    <p:extLst>
      <p:ext uri="{BB962C8B-B14F-4D97-AF65-F5344CB8AC3E}">
        <p14:creationId xmlns:p14="http://schemas.microsoft.com/office/powerpoint/2010/main" val="3804731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C1C496-12B0-29E0-6E89-857477B92869}"/>
              </a:ext>
            </a:extLst>
          </p:cNvPr>
          <p:cNvSpPr>
            <a:spLocks noGrp="1"/>
          </p:cNvSpPr>
          <p:nvPr>
            <p:ph type="title"/>
          </p:nvPr>
        </p:nvSpPr>
        <p:spPr>
          <a:xfrm>
            <a:off x="395536" y="1094671"/>
            <a:ext cx="7886700" cy="720080"/>
          </a:xfrm>
        </p:spPr>
        <p:txBody>
          <a:bodyPr/>
          <a:lstStyle/>
          <a:p>
            <a:r>
              <a:rPr lang="en-GB" b="1" i="1"/>
              <a:t>Pace and pause game cards</a:t>
            </a:r>
          </a:p>
        </p:txBody>
      </p:sp>
      <p:sp>
        <p:nvSpPr>
          <p:cNvPr id="3" name="Date Placeholder 2">
            <a:extLst>
              <a:ext uri="{FF2B5EF4-FFF2-40B4-BE49-F238E27FC236}">
                <a16:creationId xmlns:a16="http://schemas.microsoft.com/office/drawing/2014/main" id="{22C71021-E1B5-0357-9A9C-1A16028FDE1A}"/>
              </a:ext>
            </a:extLst>
          </p:cNvPr>
          <p:cNvSpPr>
            <a:spLocks noGrp="1"/>
          </p:cNvSpPr>
          <p:nvPr>
            <p:ph type="dt" sz="half" idx="10"/>
          </p:nvPr>
        </p:nvSpPr>
        <p:spPr/>
        <p:txBody>
          <a:bodyPr/>
          <a:lstStyle/>
          <a:p>
            <a:fld id="{BD7CE66E-F245-4FA7-8156-7AFB4680D53E}" type="datetime1">
              <a:rPr lang="en-GB" smtClean="0"/>
              <a:t>02/03/2026</a:t>
            </a:fld>
            <a:endParaRPr lang="en-GB"/>
          </a:p>
        </p:txBody>
      </p:sp>
      <p:sp>
        <p:nvSpPr>
          <p:cNvPr id="5" name="Slide Number Placeholder 4">
            <a:extLst>
              <a:ext uri="{FF2B5EF4-FFF2-40B4-BE49-F238E27FC236}">
                <a16:creationId xmlns:a16="http://schemas.microsoft.com/office/drawing/2014/main" id="{B3724F6E-F85E-D954-120D-1FD4B954D0A0}"/>
              </a:ext>
            </a:extLst>
          </p:cNvPr>
          <p:cNvSpPr>
            <a:spLocks noGrp="1"/>
          </p:cNvSpPr>
          <p:nvPr>
            <p:ph type="sldNum" sz="quarter" idx="12"/>
          </p:nvPr>
        </p:nvSpPr>
        <p:spPr/>
        <p:txBody>
          <a:bodyPr/>
          <a:lstStyle/>
          <a:p>
            <a:fld id="{EFC07C4F-4DD7-4452-9CBE-7B4BC77324C7}" type="slidenum">
              <a:rPr lang="en-GB" smtClean="0"/>
              <a:t>10</a:t>
            </a:fld>
            <a:endParaRPr lang="en-GB"/>
          </a:p>
        </p:txBody>
      </p:sp>
      <p:sp>
        <p:nvSpPr>
          <p:cNvPr id="6" name="Rectangle 5">
            <a:extLst>
              <a:ext uri="{FF2B5EF4-FFF2-40B4-BE49-F238E27FC236}">
                <a16:creationId xmlns:a16="http://schemas.microsoft.com/office/drawing/2014/main" id="{09CF9F35-7109-695F-09CD-8F2207CDDBC8}"/>
              </a:ext>
            </a:extLst>
          </p:cNvPr>
          <p:cNvSpPr/>
          <p:nvPr/>
        </p:nvSpPr>
        <p:spPr>
          <a:xfrm>
            <a:off x="395536" y="1814751"/>
            <a:ext cx="2160240" cy="211830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7" name="Rectangle 6">
            <a:extLst>
              <a:ext uri="{FF2B5EF4-FFF2-40B4-BE49-F238E27FC236}">
                <a16:creationId xmlns:a16="http://schemas.microsoft.com/office/drawing/2014/main" id="{61BD6C22-7BCC-430F-8A22-BF2BD9C0204C}"/>
              </a:ext>
            </a:extLst>
          </p:cNvPr>
          <p:cNvSpPr/>
          <p:nvPr/>
        </p:nvSpPr>
        <p:spPr>
          <a:xfrm>
            <a:off x="395536" y="4106969"/>
            <a:ext cx="2160240" cy="211830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8" name="Rectangle 7">
            <a:extLst>
              <a:ext uri="{FF2B5EF4-FFF2-40B4-BE49-F238E27FC236}">
                <a16:creationId xmlns:a16="http://schemas.microsoft.com/office/drawing/2014/main" id="{3C3365D2-88E5-8921-7147-902FA3531CCE}"/>
              </a:ext>
            </a:extLst>
          </p:cNvPr>
          <p:cNvSpPr/>
          <p:nvPr/>
        </p:nvSpPr>
        <p:spPr>
          <a:xfrm>
            <a:off x="6261802" y="1814751"/>
            <a:ext cx="2160240" cy="211830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9" name="Rectangle 8">
            <a:extLst>
              <a:ext uri="{FF2B5EF4-FFF2-40B4-BE49-F238E27FC236}">
                <a16:creationId xmlns:a16="http://schemas.microsoft.com/office/drawing/2014/main" id="{33FC8784-D361-50F6-982E-79A7DDBE5A59}"/>
              </a:ext>
            </a:extLst>
          </p:cNvPr>
          <p:cNvSpPr/>
          <p:nvPr/>
        </p:nvSpPr>
        <p:spPr>
          <a:xfrm>
            <a:off x="6261802" y="4106968"/>
            <a:ext cx="2160240" cy="211830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0" name="Rectangle 9">
            <a:extLst>
              <a:ext uri="{FF2B5EF4-FFF2-40B4-BE49-F238E27FC236}">
                <a16:creationId xmlns:a16="http://schemas.microsoft.com/office/drawing/2014/main" id="{57BEBD75-13CF-57EF-44D6-BFD0EB49EFCF}"/>
              </a:ext>
            </a:extLst>
          </p:cNvPr>
          <p:cNvSpPr/>
          <p:nvPr/>
        </p:nvSpPr>
        <p:spPr>
          <a:xfrm>
            <a:off x="3328338" y="1814751"/>
            <a:ext cx="2160240" cy="211830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1" name="Rectangle 10">
            <a:extLst>
              <a:ext uri="{FF2B5EF4-FFF2-40B4-BE49-F238E27FC236}">
                <a16:creationId xmlns:a16="http://schemas.microsoft.com/office/drawing/2014/main" id="{27193AC6-349F-BC09-63F5-D5A10855AF74}"/>
              </a:ext>
            </a:extLst>
          </p:cNvPr>
          <p:cNvSpPr/>
          <p:nvPr/>
        </p:nvSpPr>
        <p:spPr>
          <a:xfrm>
            <a:off x="3331595" y="4127685"/>
            <a:ext cx="2160240" cy="211830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2" name="Rectangle 11">
            <a:extLst>
              <a:ext uri="{FF2B5EF4-FFF2-40B4-BE49-F238E27FC236}">
                <a16:creationId xmlns:a16="http://schemas.microsoft.com/office/drawing/2014/main" id="{A16AD57D-FEBA-4007-B0BE-3456690B4A8C}"/>
              </a:ext>
            </a:extLst>
          </p:cNvPr>
          <p:cNvSpPr/>
          <p:nvPr/>
        </p:nvSpPr>
        <p:spPr>
          <a:xfrm>
            <a:off x="1009176" y="2128871"/>
            <a:ext cx="932960" cy="1446550"/>
          </a:xfrm>
          <a:prstGeom prst="rect">
            <a:avLst/>
          </a:prstGeom>
          <a:noFill/>
        </p:spPr>
        <p:txBody>
          <a:bodyPr wrap="square" lIns="91440" tIns="45720" rIns="91440" bIns="45720">
            <a:spAutoFit/>
          </a:bodyPr>
          <a:lstStyle/>
          <a:p>
            <a:pPr algn="ctr"/>
            <a:r>
              <a:rPr lang="en-US" sz="8800" b="1">
                <a:ln w="12700">
                  <a:solidFill>
                    <a:sysClr val="windowText" lastClr="000000"/>
                  </a:solidFill>
                  <a:prstDash val="solid"/>
                </a:ln>
                <a:solidFill>
                  <a:srgbClr val="F1482D"/>
                </a:solidFill>
                <a:effectLst>
                  <a:outerShdw dist="38100" dir="2640000" algn="bl" rotWithShape="0">
                    <a:schemeClr val="tx2">
                      <a:lumMod val="75000"/>
                    </a:schemeClr>
                  </a:outerShdw>
                </a:effectLst>
              </a:rPr>
              <a:t>1</a:t>
            </a:r>
          </a:p>
        </p:txBody>
      </p:sp>
      <p:sp>
        <p:nvSpPr>
          <p:cNvPr id="13" name="Rectangle 12">
            <a:extLst>
              <a:ext uri="{FF2B5EF4-FFF2-40B4-BE49-F238E27FC236}">
                <a16:creationId xmlns:a16="http://schemas.microsoft.com/office/drawing/2014/main" id="{A6BCF621-B5AF-E701-7021-671881520BD8}"/>
              </a:ext>
            </a:extLst>
          </p:cNvPr>
          <p:cNvSpPr/>
          <p:nvPr/>
        </p:nvSpPr>
        <p:spPr>
          <a:xfrm>
            <a:off x="3954810" y="2128871"/>
            <a:ext cx="932960" cy="1446550"/>
          </a:xfrm>
          <a:prstGeom prst="rect">
            <a:avLst/>
          </a:prstGeom>
          <a:noFill/>
        </p:spPr>
        <p:txBody>
          <a:bodyPr wrap="square" lIns="91440" tIns="45720" rIns="91440" bIns="45720">
            <a:spAutoFit/>
          </a:bodyPr>
          <a:lstStyle/>
          <a:p>
            <a:pPr algn="ctr"/>
            <a:r>
              <a:rPr lang="en-US" sz="8800" b="1">
                <a:ln w="12700">
                  <a:solidFill>
                    <a:sysClr val="windowText" lastClr="000000"/>
                  </a:solidFill>
                  <a:prstDash val="solid"/>
                </a:ln>
                <a:solidFill>
                  <a:srgbClr val="F1482D"/>
                </a:solidFill>
                <a:effectLst>
                  <a:outerShdw dist="38100" dir="2640000" algn="bl" rotWithShape="0">
                    <a:schemeClr val="tx2">
                      <a:lumMod val="75000"/>
                    </a:schemeClr>
                  </a:outerShdw>
                </a:effectLst>
              </a:rPr>
              <a:t>2</a:t>
            </a:r>
          </a:p>
        </p:txBody>
      </p:sp>
      <p:sp>
        <p:nvSpPr>
          <p:cNvPr id="14" name="Rectangle 13">
            <a:extLst>
              <a:ext uri="{FF2B5EF4-FFF2-40B4-BE49-F238E27FC236}">
                <a16:creationId xmlns:a16="http://schemas.microsoft.com/office/drawing/2014/main" id="{A6E5E336-3306-3696-A519-D5DB5A0FD735}"/>
              </a:ext>
            </a:extLst>
          </p:cNvPr>
          <p:cNvSpPr/>
          <p:nvPr/>
        </p:nvSpPr>
        <p:spPr>
          <a:xfrm>
            <a:off x="6875442" y="2150628"/>
            <a:ext cx="932960" cy="1446550"/>
          </a:xfrm>
          <a:prstGeom prst="rect">
            <a:avLst/>
          </a:prstGeom>
          <a:noFill/>
        </p:spPr>
        <p:txBody>
          <a:bodyPr wrap="square" lIns="91440" tIns="45720" rIns="91440" bIns="45720">
            <a:spAutoFit/>
          </a:bodyPr>
          <a:lstStyle/>
          <a:p>
            <a:pPr algn="ctr"/>
            <a:r>
              <a:rPr lang="en-US" sz="8800" b="1">
                <a:ln w="12700">
                  <a:solidFill>
                    <a:sysClr val="windowText" lastClr="000000"/>
                  </a:solidFill>
                  <a:prstDash val="solid"/>
                </a:ln>
                <a:solidFill>
                  <a:srgbClr val="F1482D"/>
                </a:solidFill>
                <a:effectLst>
                  <a:outerShdw dist="38100" dir="2640000" algn="bl" rotWithShape="0">
                    <a:schemeClr val="tx2">
                      <a:lumMod val="75000"/>
                    </a:schemeClr>
                  </a:outerShdw>
                </a:effectLst>
              </a:rPr>
              <a:t>3</a:t>
            </a:r>
          </a:p>
        </p:txBody>
      </p:sp>
      <p:sp>
        <p:nvSpPr>
          <p:cNvPr id="15" name="Rectangle 14">
            <a:extLst>
              <a:ext uri="{FF2B5EF4-FFF2-40B4-BE49-F238E27FC236}">
                <a16:creationId xmlns:a16="http://schemas.microsoft.com/office/drawing/2014/main" id="{4D1D4AF5-C89A-CB79-DBCA-C5B5D8C16BD5}"/>
              </a:ext>
            </a:extLst>
          </p:cNvPr>
          <p:cNvSpPr/>
          <p:nvPr/>
        </p:nvSpPr>
        <p:spPr>
          <a:xfrm>
            <a:off x="1009176" y="4410550"/>
            <a:ext cx="932960" cy="1446550"/>
          </a:xfrm>
          <a:prstGeom prst="rect">
            <a:avLst/>
          </a:prstGeom>
          <a:noFill/>
        </p:spPr>
        <p:txBody>
          <a:bodyPr wrap="square" lIns="91440" tIns="45720" rIns="91440" bIns="45720">
            <a:spAutoFit/>
          </a:bodyPr>
          <a:lstStyle/>
          <a:p>
            <a:pPr algn="ctr"/>
            <a:r>
              <a:rPr lang="en-US" sz="8800" b="1">
                <a:ln w="12700">
                  <a:solidFill>
                    <a:sysClr val="windowText" lastClr="000000"/>
                  </a:solidFill>
                  <a:prstDash val="solid"/>
                </a:ln>
                <a:solidFill>
                  <a:srgbClr val="F1482D"/>
                </a:solidFill>
                <a:effectLst>
                  <a:outerShdw dist="38100" dir="2640000" algn="bl" rotWithShape="0">
                    <a:schemeClr val="tx2">
                      <a:lumMod val="75000"/>
                    </a:schemeClr>
                  </a:outerShdw>
                </a:effectLst>
              </a:rPr>
              <a:t>4</a:t>
            </a:r>
          </a:p>
        </p:txBody>
      </p:sp>
      <p:pic>
        <p:nvPicPr>
          <p:cNvPr id="19" name="Picture 18">
            <a:extLst>
              <a:ext uri="{FF2B5EF4-FFF2-40B4-BE49-F238E27FC236}">
                <a16:creationId xmlns:a16="http://schemas.microsoft.com/office/drawing/2014/main" id="{F32A146B-E1CA-7C0B-0194-3083D3550283}"/>
              </a:ext>
            </a:extLst>
          </p:cNvPr>
          <p:cNvPicPr>
            <a:picLocks noChangeAspect="1"/>
          </p:cNvPicPr>
          <p:nvPr/>
        </p:nvPicPr>
        <p:blipFill>
          <a:blip r:embed="rId2"/>
          <a:stretch>
            <a:fillRect/>
          </a:stretch>
        </p:blipFill>
        <p:spPr>
          <a:xfrm>
            <a:off x="3732183" y="4580332"/>
            <a:ext cx="1352550" cy="1171575"/>
          </a:xfrm>
          <a:prstGeom prst="rect">
            <a:avLst/>
          </a:prstGeom>
        </p:spPr>
      </p:pic>
      <p:pic>
        <p:nvPicPr>
          <p:cNvPr id="21" name="Picture 20">
            <a:extLst>
              <a:ext uri="{FF2B5EF4-FFF2-40B4-BE49-F238E27FC236}">
                <a16:creationId xmlns:a16="http://schemas.microsoft.com/office/drawing/2014/main" id="{1A9879C3-3C65-4CEF-E9B6-30E96D38D437}"/>
              </a:ext>
            </a:extLst>
          </p:cNvPr>
          <p:cNvPicPr>
            <a:picLocks noChangeAspect="1"/>
          </p:cNvPicPr>
          <p:nvPr/>
        </p:nvPicPr>
        <p:blipFill>
          <a:blip r:embed="rId3"/>
          <a:stretch>
            <a:fillRect/>
          </a:stretch>
        </p:blipFill>
        <p:spPr>
          <a:xfrm>
            <a:off x="6804248" y="4653136"/>
            <a:ext cx="1254494" cy="1016299"/>
          </a:xfrm>
          <a:prstGeom prst="rect">
            <a:avLst/>
          </a:prstGeom>
        </p:spPr>
      </p:pic>
      <p:pic>
        <p:nvPicPr>
          <p:cNvPr id="16" name="Picture 15">
            <a:extLst>
              <a:ext uri="{FF2B5EF4-FFF2-40B4-BE49-F238E27FC236}">
                <a16:creationId xmlns:a16="http://schemas.microsoft.com/office/drawing/2014/main" id="{CDD6091F-DB08-ED3F-2597-42416C364877}"/>
              </a:ext>
            </a:extLst>
          </p:cNvPr>
          <p:cNvPicPr>
            <a:picLocks noGrp="1" noRot="1" noChangeAspect="1" noMove="1" noResize="1" noEditPoints="1" noAdjustHandles="1" noChangeArrowheads="1" noChangeShapeType="1" noCrop="1"/>
          </p:cNvPicPr>
          <p:nvPr/>
        </p:nvPicPr>
        <p:blipFill>
          <a:blip r:embed="rId4"/>
          <a:stretch>
            <a:fillRect/>
          </a:stretch>
        </p:blipFill>
        <p:spPr>
          <a:xfrm>
            <a:off x="8498342" y="6225948"/>
            <a:ext cx="485775" cy="523875"/>
          </a:xfrm>
          <a:prstGeom prst="rect">
            <a:avLst/>
          </a:prstGeom>
        </p:spPr>
      </p:pic>
      <p:sp>
        <p:nvSpPr>
          <p:cNvPr id="17" name="Footer Placeholder 3">
            <a:extLst>
              <a:ext uri="{FF2B5EF4-FFF2-40B4-BE49-F238E27FC236}">
                <a16:creationId xmlns:a16="http://schemas.microsoft.com/office/drawing/2014/main" id="{BDEB4107-A8BC-6E28-7376-27CAE501221B}"/>
              </a:ext>
            </a:extLst>
          </p:cNvPr>
          <p:cNvSpPr>
            <a:spLocks noGrp="1"/>
          </p:cNvSpPr>
          <p:nvPr>
            <p:ph type="ftr" sz="quarter" idx="11"/>
          </p:nvPr>
        </p:nvSpPr>
        <p:spPr>
          <a:xfrm>
            <a:off x="2411760" y="6356351"/>
            <a:ext cx="3086100" cy="365125"/>
          </a:xfrm>
        </p:spPr>
        <p:txBody>
          <a:bodyPr/>
          <a:lstStyle/>
          <a:p>
            <a:r>
              <a:rPr lang="en-GB" dirty="0"/>
              <a:t>ESB-RES-C254-L2G4-SpeechforEmployability-1.5-PPT-DeliveringTalk v1</a:t>
            </a:r>
          </a:p>
        </p:txBody>
      </p:sp>
    </p:spTree>
    <p:extLst>
      <p:ext uri="{BB962C8B-B14F-4D97-AF65-F5344CB8AC3E}">
        <p14:creationId xmlns:p14="http://schemas.microsoft.com/office/powerpoint/2010/main" val="7202575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D7390C66-792A-6765-A4A5-E4E32EA305EA}"/>
              </a:ext>
            </a:extLst>
          </p:cNvPr>
          <p:cNvPicPr>
            <a:picLocks noChangeAspect="1"/>
          </p:cNvPicPr>
          <p:nvPr/>
        </p:nvPicPr>
        <p:blipFill>
          <a:blip r:embed="rId2"/>
          <a:stretch>
            <a:fillRect/>
          </a:stretch>
        </p:blipFill>
        <p:spPr>
          <a:xfrm>
            <a:off x="7598918" y="3626925"/>
            <a:ext cx="1195861" cy="2536884"/>
          </a:xfrm>
          <a:prstGeom prst="rect">
            <a:avLst/>
          </a:prstGeom>
        </p:spPr>
      </p:pic>
      <p:sp>
        <p:nvSpPr>
          <p:cNvPr id="2" name="Title 1">
            <a:extLst>
              <a:ext uri="{FF2B5EF4-FFF2-40B4-BE49-F238E27FC236}">
                <a16:creationId xmlns:a16="http://schemas.microsoft.com/office/drawing/2014/main" id="{83107164-2D67-E7A7-2169-1E38DC982362}"/>
              </a:ext>
            </a:extLst>
          </p:cNvPr>
          <p:cNvSpPr>
            <a:spLocks noGrp="1"/>
          </p:cNvSpPr>
          <p:nvPr>
            <p:ph type="title"/>
          </p:nvPr>
        </p:nvSpPr>
        <p:spPr>
          <a:xfrm>
            <a:off x="323528" y="980728"/>
            <a:ext cx="7886700" cy="720080"/>
          </a:xfrm>
        </p:spPr>
        <p:txBody>
          <a:bodyPr/>
          <a:lstStyle/>
          <a:p>
            <a:r>
              <a:rPr lang="en-GB" b="1" i="1"/>
              <a:t>Pitch and tone</a:t>
            </a:r>
          </a:p>
        </p:txBody>
      </p:sp>
      <p:sp>
        <p:nvSpPr>
          <p:cNvPr id="3" name="Date Placeholder 2">
            <a:extLst>
              <a:ext uri="{FF2B5EF4-FFF2-40B4-BE49-F238E27FC236}">
                <a16:creationId xmlns:a16="http://schemas.microsoft.com/office/drawing/2014/main" id="{C8653679-442D-8A05-4461-F29683B56B50}"/>
              </a:ext>
            </a:extLst>
          </p:cNvPr>
          <p:cNvSpPr>
            <a:spLocks noGrp="1"/>
          </p:cNvSpPr>
          <p:nvPr>
            <p:ph type="dt" sz="half" idx="10"/>
          </p:nvPr>
        </p:nvSpPr>
        <p:spPr/>
        <p:txBody>
          <a:bodyPr/>
          <a:lstStyle/>
          <a:p>
            <a:fld id="{0F1E8232-FA2E-47EF-A8A4-5B2B23D14076}" type="datetime1">
              <a:rPr lang="en-GB" smtClean="0"/>
              <a:t>02/03/2026</a:t>
            </a:fld>
            <a:endParaRPr lang="en-GB"/>
          </a:p>
        </p:txBody>
      </p:sp>
      <p:sp>
        <p:nvSpPr>
          <p:cNvPr id="5" name="Slide Number Placeholder 4">
            <a:extLst>
              <a:ext uri="{FF2B5EF4-FFF2-40B4-BE49-F238E27FC236}">
                <a16:creationId xmlns:a16="http://schemas.microsoft.com/office/drawing/2014/main" id="{36B03DD0-06EC-4FDF-652F-94A8701DD6A9}"/>
              </a:ext>
            </a:extLst>
          </p:cNvPr>
          <p:cNvSpPr>
            <a:spLocks noGrp="1"/>
          </p:cNvSpPr>
          <p:nvPr>
            <p:ph type="sldNum" sz="quarter" idx="12"/>
          </p:nvPr>
        </p:nvSpPr>
        <p:spPr/>
        <p:txBody>
          <a:bodyPr/>
          <a:lstStyle/>
          <a:p>
            <a:fld id="{EFC07C4F-4DD7-4452-9CBE-7B4BC77324C7}" type="slidenum">
              <a:rPr lang="en-GB" smtClean="0"/>
              <a:t>11</a:t>
            </a:fld>
            <a:endParaRPr lang="en-GB"/>
          </a:p>
        </p:txBody>
      </p:sp>
      <p:sp>
        <p:nvSpPr>
          <p:cNvPr id="8" name="TextBox 7">
            <a:extLst>
              <a:ext uri="{FF2B5EF4-FFF2-40B4-BE49-F238E27FC236}">
                <a16:creationId xmlns:a16="http://schemas.microsoft.com/office/drawing/2014/main" id="{CCED4D6F-9267-0CD1-3CF5-B8A856E025BC}"/>
              </a:ext>
            </a:extLst>
          </p:cNvPr>
          <p:cNvSpPr txBox="1"/>
          <p:nvPr/>
        </p:nvSpPr>
        <p:spPr>
          <a:xfrm>
            <a:off x="297835" y="1514120"/>
            <a:ext cx="5770933" cy="646331"/>
          </a:xfrm>
          <a:prstGeom prst="rect">
            <a:avLst/>
          </a:prstGeom>
          <a:noFill/>
        </p:spPr>
        <p:txBody>
          <a:bodyPr wrap="square" lIns="91440" tIns="45720" rIns="91440" bIns="45720" anchor="t">
            <a:spAutoFit/>
          </a:bodyPr>
          <a:lstStyle/>
          <a:p>
            <a:r>
              <a:rPr lang="en-GB" i="1">
                <a:solidFill>
                  <a:srgbClr val="E7151B"/>
                </a:solidFill>
              </a:rPr>
              <a:t>The highness or lowness of a person's voice;</a:t>
            </a:r>
            <a:br>
              <a:rPr lang="en-GB" i="1">
                <a:solidFill>
                  <a:srgbClr val="E7151B"/>
                </a:solidFill>
              </a:rPr>
            </a:br>
            <a:r>
              <a:rPr lang="en-GB" i="1">
                <a:solidFill>
                  <a:srgbClr val="E7151B"/>
                </a:solidFill>
              </a:rPr>
              <a:t>The attitude or emotion conveyed by a person's voice.</a:t>
            </a:r>
            <a:endParaRPr lang="en-US">
              <a:cs typeface="Calibri"/>
            </a:endParaRPr>
          </a:p>
        </p:txBody>
      </p:sp>
      <p:pic>
        <p:nvPicPr>
          <p:cNvPr id="10" name="Picture 9">
            <a:extLst>
              <a:ext uri="{FF2B5EF4-FFF2-40B4-BE49-F238E27FC236}">
                <a16:creationId xmlns:a16="http://schemas.microsoft.com/office/drawing/2014/main" id="{F0DBEA47-E1B5-C351-51DD-5C5846DCEF52}"/>
              </a:ext>
            </a:extLst>
          </p:cNvPr>
          <p:cNvPicPr>
            <a:picLocks noChangeAspect="1"/>
          </p:cNvPicPr>
          <p:nvPr/>
        </p:nvPicPr>
        <p:blipFill rotWithShape="1">
          <a:blip r:embed="rId3"/>
          <a:srcRect t="5478" b="2939"/>
          <a:stretch/>
        </p:blipFill>
        <p:spPr>
          <a:xfrm rot="20086317" flipH="1">
            <a:off x="7313117" y="1329171"/>
            <a:ext cx="1323244" cy="1391335"/>
          </a:xfrm>
          <a:prstGeom prst="rect">
            <a:avLst/>
          </a:prstGeom>
        </p:spPr>
      </p:pic>
      <p:sp>
        <p:nvSpPr>
          <p:cNvPr id="11" name="TextBox 10">
            <a:extLst>
              <a:ext uri="{FF2B5EF4-FFF2-40B4-BE49-F238E27FC236}">
                <a16:creationId xmlns:a16="http://schemas.microsoft.com/office/drawing/2014/main" id="{1929357F-708F-3EB8-6ECE-B7CC044FBA01}"/>
              </a:ext>
            </a:extLst>
          </p:cNvPr>
          <p:cNvSpPr txBox="1"/>
          <p:nvPr/>
        </p:nvSpPr>
        <p:spPr>
          <a:xfrm>
            <a:off x="297835" y="2585408"/>
            <a:ext cx="8496944" cy="369332"/>
          </a:xfrm>
          <a:prstGeom prst="rect">
            <a:avLst/>
          </a:prstGeom>
          <a:solidFill>
            <a:srgbClr val="FCD107">
              <a:alpha val="40000"/>
            </a:srgbClr>
          </a:solidFill>
        </p:spPr>
        <p:txBody>
          <a:bodyPr wrap="square" rtlCol="0">
            <a:spAutoFit/>
          </a:bodyPr>
          <a:lstStyle/>
          <a:p>
            <a:pPr algn="ctr"/>
            <a:r>
              <a:rPr lang="en-GB" b="1" i="1"/>
              <a:t>How are pitch and tone linked?</a:t>
            </a:r>
          </a:p>
        </p:txBody>
      </p:sp>
      <p:sp>
        <p:nvSpPr>
          <p:cNvPr id="17" name="TextBox 16">
            <a:extLst>
              <a:ext uri="{FF2B5EF4-FFF2-40B4-BE49-F238E27FC236}">
                <a16:creationId xmlns:a16="http://schemas.microsoft.com/office/drawing/2014/main" id="{FA5AC9AB-B6E9-1FE9-E373-6807C3A02BE2}"/>
              </a:ext>
            </a:extLst>
          </p:cNvPr>
          <p:cNvSpPr txBox="1"/>
          <p:nvPr/>
        </p:nvSpPr>
        <p:spPr>
          <a:xfrm>
            <a:off x="323528" y="3199410"/>
            <a:ext cx="4572000" cy="2677656"/>
          </a:xfrm>
          <a:prstGeom prst="rect">
            <a:avLst/>
          </a:prstGeom>
          <a:solidFill>
            <a:srgbClr val="F6A14C">
              <a:alpha val="40000"/>
            </a:srgbClr>
          </a:solidFill>
        </p:spPr>
        <p:txBody>
          <a:bodyPr wrap="square">
            <a:spAutoFit/>
          </a:bodyPr>
          <a:lstStyle/>
          <a:p>
            <a:r>
              <a:rPr lang="en-GB" sz="1400" b="1" i="1"/>
              <a:t>The pitch of a voice can affect its tone. </a:t>
            </a:r>
          </a:p>
          <a:p>
            <a:r>
              <a:rPr lang="en-GB" sz="1400"/>
              <a:t>For example:</a:t>
            </a:r>
          </a:p>
          <a:p>
            <a:pPr marL="285750" indent="-285750">
              <a:buFont typeface="Arial" panose="020B0604020202020204" pitchFamily="34" charset="0"/>
              <a:buChar char="•"/>
            </a:pPr>
            <a:r>
              <a:rPr lang="en-GB" sz="1400"/>
              <a:t>A high-pitched voice can sound more excited or enthusiastic.</a:t>
            </a:r>
          </a:p>
          <a:p>
            <a:pPr marL="285750" indent="-285750">
              <a:buFont typeface="Arial" panose="020B0604020202020204" pitchFamily="34" charset="0"/>
              <a:buChar char="•"/>
            </a:pPr>
            <a:r>
              <a:rPr lang="en-GB" sz="1400"/>
              <a:t>A low-pitched voice can sound more serious or authoritative. </a:t>
            </a:r>
          </a:p>
          <a:p>
            <a:pPr marL="285750" indent="-285750">
              <a:buFont typeface="Arial" panose="020B0604020202020204" pitchFamily="34" charset="0"/>
              <a:buChar char="•"/>
            </a:pPr>
            <a:r>
              <a:rPr lang="en-GB" sz="1400"/>
              <a:t>Raising the pitch at the end of a sentence can suggest a question or uncertainty.</a:t>
            </a:r>
          </a:p>
          <a:p>
            <a:pPr marL="285750" indent="-285750">
              <a:buFont typeface="Arial" panose="020B0604020202020204" pitchFamily="34" charset="0"/>
              <a:buChar char="•"/>
            </a:pPr>
            <a:r>
              <a:rPr lang="en-GB" sz="1400"/>
              <a:t>Lowering the pitch can indicate a statement or assertion.</a:t>
            </a:r>
          </a:p>
          <a:p>
            <a:pPr marL="285750" indent="-285750">
              <a:buFont typeface="Arial" panose="020B0604020202020204" pitchFamily="34" charset="0"/>
              <a:buChar char="•"/>
            </a:pPr>
            <a:r>
              <a:rPr lang="en-GB" sz="1400"/>
              <a:t>A flat pitch, on the other hand, can be neutral and objective.</a:t>
            </a:r>
          </a:p>
        </p:txBody>
      </p:sp>
      <p:sp>
        <p:nvSpPr>
          <p:cNvPr id="20" name="Arrow: Down 19">
            <a:extLst>
              <a:ext uri="{FF2B5EF4-FFF2-40B4-BE49-F238E27FC236}">
                <a16:creationId xmlns:a16="http://schemas.microsoft.com/office/drawing/2014/main" id="{6B3A38F6-1CA4-AACF-2EBA-CAC50EF1A9D7}"/>
              </a:ext>
            </a:extLst>
          </p:cNvPr>
          <p:cNvSpPr/>
          <p:nvPr/>
        </p:nvSpPr>
        <p:spPr>
          <a:xfrm>
            <a:off x="7176141" y="3130864"/>
            <a:ext cx="936105" cy="864472"/>
          </a:xfrm>
          <a:prstGeom prst="downArrow">
            <a:avLst/>
          </a:prstGeom>
          <a:solidFill>
            <a:srgbClr val="C3D82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Arrow: Down 20">
            <a:extLst>
              <a:ext uri="{FF2B5EF4-FFF2-40B4-BE49-F238E27FC236}">
                <a16:creationId xmlns:a16="http://schemas.microsoft.com/office/drawing/2014/main" id="{829C70FD-EA07-1890-E279-389AECF0D3C7}"/>
              </a:ext>
            </a:extLst>
          </p:cNvPr>
          <p:cNvSpPr/>
          <p:nvPr/>
        </p:nvSpPr>
        <p:spPr>
          <a:xfrm rot="10800000">
            <a:off x="5950446" y="5012801"/>
            <a:ext cx="936104" cy="864471"/>
          </a:xfrm>
          <a:prstGeom prst="downArrow">
            <a:avLst/>
          </a:prstGeom>
          <a:solidFill>
            <a:srgbClr val="E7151B"/>
          </a:solidFill>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pic>
        <p:nvPicPr>
          <p:cNvPr id="9" name="Picture 8">
            <a:extLst>
              <a:ext uri="{FF2B5EF4-FFF2-40B4-BE49-F238E27FC236}">
                <a16:creationId xmlns:a16="http://schemas.microsoft.com/office/drawing/2014/main" id="{52013DB2-C483-66AD-8B1E-2E306DFDB1E0}"/>
              </a:ext>
            </a:extLst>
          </p:cNvPr>
          <p:cNvPicPr>
            <a:picLocks noChangeAspect="1"/>
          </p:cNvPicPr>
          <p:nvPr/>
        </p:nvPicPr>
        <p:blipFill>
          <a:blip r:embed="rId4"/>
          <a:stretch>
            <a:fillRect/>
          </a:stretch>
        </p:blipFill>
        <p:spPr>
          <a:xfrm>
            <a:off x="5497860" y="3172689"/>
            <a:ext cx="1195861" cy="1752075"/>
          </a:xfrm>
          <a:prstGeom prst="rect">
            <a:avLst/>
          </a:prstGeom>
        </p:spPr>
      </p:pic>
      <p:pic>
        <p:nvPicPr>
          <p:cNvPr id="6" name="Picture 5">
            <a:extLst>
              <a:ext uri="{FF2B5EF4-FFF2-40B4-BE49-F238E27FC236}">
                <a16:creationId xmlns:a16="http://schemas.microsoft.com/office/drawing/2014/main" id="{6D15F326-6082-56F4-1407-3F576A64A0BE}"/>
              </a:ext>
            </a:extLst>
          </p:cNvPr>
          <p:cNvPicPr>
            <a:picLocks noGrp="1" noRot="1" noChangeAspect="1" noMove="1" noResize="1" noEditPoints="1" noAdjustHandles="1" noChangeArrowheads="1" noChangeShapeType="1" noCrop="1"/>
          </p:cNvPicPr>
          <p:nvPr/>
        </p:nvPicPr>
        <p:blipFill>
          <a:blip r:embed="rId5"/>
          <a:stretch>
            <a:fillRect/>
          </a:stretch>
        </p:blipFill>
        <p:spPr>
          <a:xfrm>
            <a:off x="8498342" y="6193291"/>
            <a:ext cx="485775" cy="523875"/>
          </a:xfrm>
          <a:prstGeom prst="rect">
            <a:avLst/>
          </a:prstGeom>
        </p:spPr>
      </p:pic>
      <p:sp>
        <p:nvSpPr>
          <p:cNvPr id="7" name="Footer Placeholder 3">
            <a:extLst>
              <a:ext uri="{FF2B5EF4-FFF2-40B4-BE49-F238E27FC236}">
                <a16:creationId xmlns:a16="http://schemas.microsoft.com/office/drawing/2014/main" id="{2681A568-9957-A5A3-3889-BD8D48E58D0B}"/>
              </a:ext>
            </a:extLst>
          </p:cNvPr>
          <p:cNvSpPr>
            <a:spLocks noGrp="1"/>
          </p:cNvSpPr>
          <p:nvPr>
            <p:ph type="ftr" sz="quarter" idx="11"/>
          </p:nvPr>
        </p:nvSpPr>
        <p:spPr>
          <a:xfrm>
            <a:off x="2411760" y="6356351"/>
            <a:ext cx="3086100" cy="365125"/>
          </a:xfrm>
        </p:spPr>
        <p:txBody>
          <a:bodyPr/>
          <a:lstStyle/>
          <a:p>
            <a:r>
              <a:rPr lang="en-GB" dirty="0"/>
              <a:t>ESB-RES-C254-L2G4-SpeechforEmployability-1.5-PPT-DeliveringTalk v1</a:t>
            </a:r>
          </a:p>
        </p:txBody>
      </p:sp>
    </p:spTree>
    <p:extLst>
      <p:ext uri="{BB962C8B-B14F-4D97-AF65-F5344CB8AC3E}">
        <p14:creationId xmlns:p14="http://schemas.microsoft.com/office/powerpoint/2010/main" val="35810256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D6B444-418A-31FF-DF17-7B9EC4025349}"/>
              </a:ext>
            </a:extLst>
          </p:cNvPr>
          <p:cNvSpPr>
            <a:spLocks noGrp="1"/>
          </p:cNvSpPr>
          <p:nvPr>
            <p:ph type="title"/>
          </p:nvPr>
        </p:nvSpPr>
        <p:spPr>
          <a:xfrm>
            <a:off x="467544" y="1052736"/>
            <a:ext cx="7886700" cy="720080"/>
          </a:xfrm>
        </p:spPr>
        <p:txBody>
          <a:bodyPr/>
          <a:lstStyle/>
          <a:p>
            <a:r>
              <a:rPr lang="en-GB" b="1" i="1"/>
              <a:t>Higher or lower?</a:t>
            </a:r>
          </a:p>
        </p:txBody>
      </p:sp>
      <p:sp>
        <p:nvSpPr>
          <p:cNvPr id="3" name="Date Placeholder 2">
            <a:extLst>
              <a:ext uri="{FF2B5EF4-FFF2-40B4-BE49-F238E27FC236}">
                <a16:creationId xmlns:a16="http://schemas.microsoft.com/office/drawing/2014/main" id="{2D8D8CB5-3BB3-25BF-78B0-73FADDFAA608}"/>
              </a:ext>
            </a:extLst>
          </p:cNvPr>
          <p:cNvSpPr>
            <a:spLocks noGrp="1"/>
          </p:cNvSpPr>
          <p:nvPr>
            <p:ph type="dt" sz="half" idx="10"/>
          </p:nvPr>
        </p:nvSpPr>
        <p:spPr/>
        <p:txBody>
          <a:bodyPr/>
          <a:lstStyle/>
          <a:p>
            <a:fld id="{5A71B2B3-E939-492A-98F0-DF4FF9DF794B}" type="datetime1">
              <a:rPr lang="en-GB" smtClean="0"/>
              <a:t>02/03/2026</a:t>
            </a:fld>
            <a:endParaRPr lang="en-GB"/>
          </a:p>
        </p:txBody>
      </p:sp>
      <p:sp>
        <p:nvSpPr>
          <p:cNvPr id="5" name="Slide Number Placeholder 4">
            <a:extLst>
              <a:ext uri="{FF2B5EF4-FFF2-40B4-BE49-F238E27FC236}">
                <a16:creationId xmlns:a16="http://schemas.microsoft.com/office/drawing/2014/main" id="{F7D7CCFD-7FFD-4986-DCD3-1AA6E020DC2B}"/>
              </a:ext>
            </a:extLst>
          </p:cNvPr>
          <p:cNvSpPr>
            <a:spLocks noGrp="1"/>
          </p:cNvSpPr>
          <p:nvPr>
            <p:ph type="sldNum" sz="quarter" idx="12"/>
          </p:nvPr>
        </p:nvSpPr>
        <p:spPr/>
        <p:txBody>
          <a:bodyPr/>
          <a:lstStyle/>
          <a:p>
            <a:fld id="{EFC07C4F-4DD7-4452-9CBE-7B4BC77324C7}" type="slidenum">
              <a:rPr lang="en-GB" smtClean="0"/>
              <a:t>12</a:t>
            </a:fld>
            <a:endParaRPr lang="en-GB"/>
          </a:p>
        </p:txBody>
      </p:sp>
      <p:sp>
        <p:nvSpPr>
          <p:cNvPr id="6" name="TextBox 5">
            <a:hlinkClick r:id="rId2" action="ppaction://hlinksldjump"/>
            <a:extLst>
              <a:ext uri="{FF2B5EF4-FFF2-40B4-BE49-F238E27FC236}">
                <a16:creationId xmlns:a16="http://schemas.microsoft.com/office/drawing/2014/main" id="{79011ABF-D663-02D9-E9F4-1B30288F1533}"/>
              </a:ext>
            </a:extLst>
          </p:cNvPr>
          <p:cNvSpPr txBox="1"/>
          <p:nvPr/>
        </p:nvSpPr>
        <p:spPr>
          <a:xfrm>
            <a:off x="394624" y="1836842"/>
            <a:ext cx="8354752" cy="400110"/>
          </a:xfrm>
          <a:prstGeom prst="rect">
            <a:avLst/>
          </a:prstGeom>
          <a:solidFill>
            <a:srgbClr val="FCD107"/>
          </a:solidFill>
        </p:spPr>
        <p:txBody>
          <a:bodyPr wrap="square">
            <a:spAutoFit/>
          </a:bodyPr>
          <a:lstStyle/>
          <a:p>
            <a:pPr algn="ctr"/>
            <a:r>
              <a:rPr lang="en-GB" sz="2000" b="1" i="1">
                <a:effectLst/>
              </a:rPr>
              <a:t>“I'm so excited to share my ideas with you all today.”</a:t>
            </a:r>
            <a:endParaRPr lang="en-GB" sz="2000" b="1" i="1"/>
          </a:p>
        </p:txBody>
      </p:sp>
      <p:sp>
        <p:nvSpPr>
          <p:cNvPr id="7" name="TextBox 6">
            <a:hlinkClick r:id="rId3" action="ppaction://hlinksldjump"/>
            <a:extLst>
              <a:ext uri="{FF2B5EF4-FFF2-40B4-BE49-F238E27FC236}">
                <a16:creationId xmlns:a16="http://schemas.microsoft.com/office/drawing/2014/main" id="{A87FBA84-A36D-7A7A-DB87-C6BF2FE37B2F}"/>
              </a:ext>
            </a:extLst>
          </p:cNvPr>
          <p:cNvSpPr txBox="1"/>
          <p:nvPr/>
        </p:nvSpPr>
        <p:spPr>
          <a:xfrm>
            <a:off x="394624" y="2554451"/>
            <a:ext cx="8354752" cy="400110"/>
          </a:xfrm>
          <a:prstGeom prst="rect">
            <a:avLst/>
          </a:prstGeom>
          <a:solidFill>
            <a:srgbClr val="FCD107"/>
          </a:solidFill>
        </p:spPr>
        <p:txBody>
          <a:bodyPr wrap="square">
            <a:spAutoFit/>
          </a:bodyPr>
          <a:lstStyle/>
          <a:p>
            <a:pPr algn="ctr"/>
            <a:r>
              <a:rPr lang="en-GB" sz="2000" b="1" i="1"/>
              <a:t>“</a:t>
            </a:r>
            <a:r>
              <a:rPr lang="en-GB" sz="2000" b="1" i="1">
                <a:effectLst/>
              </a:rPr>
              <a:t>This is a very serious matter that needs to be addressed immediately.”</a:t>
            </a:r>
          </a:p>
        </p:txBody>
      </p:sp>
      <p:sp>
        <p:nvSpPr>
          <p:cNvPr id="8" name="TextBox 7">
            <a:hlinkClick r:id="rId4" action="ppaction://hlinksldjump"/>
            <a:extLst>
              <a:ext uri="{FF2B5EF4-FFF2-40B4-BE49-F238E27FC236}">
                <a16:creationId xmlns:a16="http://schemas.microsoft.com/office/drawing/2014/main" id="{432722D8-FAA0-FA09-62F9-F5C569717CF5}"/>
              </a:ext>
            </a:extLst>
          </p:cNvPr>
          <p:cNvSpPr txBox="1"/>
          <p:nvPr/>
        </p:nvSpPr>
        <p:spPr>
          <a:xfrm>
            <a:off x="394624" y="3271337"/>
            <a:ext cx="8354752" cy="400110"/>
          </a:xfrm>
          <a:prstGeom prst="rect">
            <a:avLst/>
          </a:prstGeom>
          <a:solidFill>
            <a:srgbClr val="FCD107"/>
          </a:solidFill>
        </p:spPr>
        <p:txBody>
          <a:bodyPr wrap="square">
            <a:spAutoFit/>
          </a:bodyPr>
          <a:lstStyle/>
          <a:p>
            <a:pPr algn="ctr"/>
            <a:r>
              <a:rPr lang="en-GB" sz="2000" b="1" i="1">
                <a:effectLst/>
              </a:rPr>
              <a:t>“I remember when I was young, things were so different back then.”</a:t>
            </a:r>
          </a:p>
        </p:txBody>
      </p:sp>
      <p:sp>
        <p:nvSpPr>
          <p:cNvPr id="9" name="TextBox 8">
            <a:hlinkClick r:id="rId5" action="ppaction://hlinksldjump"/>
            <a:extLst>
              <a:ext uri="{FF2B5EF4-FFF2-40B4-BE49-F238E27FC236}">
                <a16:creationId xmlns:a16="http://schemas.microsoft.com/office/drawing/2014/main" id="{9091C42D-4EED-7D5A-A757-2435FDECDD2F}"/>
              </a:ext>
            </a:extLst>
          </p:cNvPr>
          <p:cNvSpPr txBox="1"/>
          <p:nvPr/>
        </p:nvSpPr>
        <p:spPr>
          <a:xfrm>
            <a:off x="394624" y="3988223"/>
            <a:ext cx="8354752" cy="400110"/>
          </a:xfrm>
          <a:prstGeom prst="rect">
            <a:avLst/>
          </a:prstGeom>
          <a:solidFill>
            <a:srgbClr val="FCD107"/>
          </a:solidFill>
        </p:spPr>
        <p:txBody>
          <a:bodyPr wrap="square">
            <a:spAutoFit/>
          </a:bodyPr>
          <a:lstStyle/>
          <a:p>
            <a:pPr algn="ctr"/>
            <a:r>
              <a:rPr lang="en-GB" sz="2000" b="1" i="1"/>
              <a:t>“</a:t>
            </a:r>
            <a:r>
              <a:rPr lang="en-GB" sz="2000" b="1" i="1">
                <a:effectLst/>
              </a:rPr>
              <a:t>We can do this, together we can achieve anything!”</a:t>
            </a:r>
          </a:p>
        </p:txBody>
      </p:sp>
      <p:sp>
        <p:nvSpPr>
          <p:cNvPr id="10" name="Rectangle 9">
            <a:extLst>
              <a:ext uri="{FF2B5EF4-FFF2-40B4-BE49-F238E27FC236}">
                <a16:creationId xmlns:a16="http://schemas.microsoft.com/office/drawing/2014/main" id="{CC1328FC-B37A-5C71-6F25-2293F874CFD6}"/>
              </a:ext>
            </a:extLst>
          </p:cNvPr>
          <p:cNvSpPr/>
          <p:nvPr/>
        </p:nvSpPr>
        <p:spPr>
          <a:xfrm>
            <a:off x="467544" y="4522411"/>
            <a:ext cx="8281831" cy="1354861"/>
          </a:xfrm>
          <a:prstGeom prst="rect">
            <a:avLst/>
          </a:prstGeom>
          <a:solidFill>
            <a:srgbClr val="C4D821">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a:solidFill>
                  <a:sysClr val="windowText" lastClr="000000"/>
                </a:solidFill>
              </a:rPr>
              <a:t>Use our higher or lower game to practise identifying appropriate pitch for tone. Click a statement to go to its higher or lower page. Click the up arrow for higher, the down arrow for lower; each option will give an example of tone created by this pitch.</a:t>
            </a:r>
          </a:p>
          <a:p>
            <a:endParaRPr lang="en-GB" sz="1200">
              <a:solidFill>
                <a:sysClr val="windowText" lastClr="000000"/>
              </a:solidFill>
            </a:endParaRPr>
          </a:p>
          <a:p>
            <a:r>
              <a:rPr lang="en-GB" sz="1200">
                <a:solidFill>
                  <a:sysClr val="windowText" lastClr="000000"/>
                </a:solidFill>
              </a:rPr>
              <a:t>You can use this resource however is best suited to you and your learners – for example, you can practise using pitch with each sentence to create the tone listed, or experiment with creating your own. </a:t>
            </a:r>
          </a:p>
        </p:txBody>
      </p:sp>
      <p:pic>
        <p:nvPicPr>
          <p:cNvPr id="11" name="Picture 10">
            <a:extLst>
              <a:ext uri="{FF2B5EF4-FFF2-40B4-BE49-F238E27FC236}">
                <a16:creationId xmlns:a16="http://schemas.microsoft.com/office/drawing/2014/main" id="{890AF572-FCB6-24DD-D7BC-61D9A0054AD9}"/>
              </a:ext>
            </a:extLst>
          </p:cNvPr>
          <p:cNvPicPr>
            <a:picLocks noGrp="1" noRot="1" noChangeAspect="1" noMove="1" noResize="1" noEditPoints="1" noAdjustHandles="1" noChangeArrowheads="1" noChangeShapeType="1" noCrop="1"/>
          </p:cNvPicPr>
          <p:nvPr/>
        </p:nvPicPr>
        <p:blipFill>
          <a:blip r:embed="rId6"/>
          <a:stretch>
            <a:fillRect/>
          </a:stretch>
        </p:blipFill>
        <p:spPr>
          <a:xfrm>
            <a:off x="8509227" y="6193291"/>
            <a:ext cx="485775" cy="523875"/>
          </a:xfrm>
          <a:prstGeom prst="rect">
            <a:avLst/>
          </a:prstGeom>
        </p:spPr>
      </p:pic>
      <p:sp>
        <p:nvSpPr>
          <p:cNvPr id="12" name="Footer Placeholder 3">
            <a:extLst>
              <a:ext uri="{FF2B5EF4-FFF2-40B4-BE49-F238E27FC236}">
                <a16:creationId xmlns:a16="http://schemas.microsoft.com/office/drawing/2014/main" id="{CCE13BB5-B081-1AB3-31E5-BAB578D55963}"/>
              </a:ext>
            </a:extLst>
          </p:cNvPr>
          <p:cNvSpPr>
            <a:spLocks noGrp="1"/>
          </p:cNvSpPr>
          <p:nvPr>
            <p:ph type="ftr" sz="quarter" idx="11"/>
          </p:nvPr>
        </p:nvSpPr>
        <p:spPr>
          <a:xfrm>
            <a:off x="2411760" y="6356351"/>
            <a:ext cx="3086100" cy="365125"/>
          </a:xfrm>
        </p:spPr>
        <p:txBody>
          <a:bodyPr/>
          <a:lstStyle/>
          <a:p>
            <a:r>
              <a:rPr lang="en-GB" dirty="0"/>
              <a:t>ESB-RES-C254-L2G4-SpeechforEmployability-1.5-PPT-DeliveringTalk v1</a:t>
            </a:r>
          </a:p>
        </p:txBody>
      </p:sp>
    </p:spTree>
    <p:extLst>
      <p:ext uri="{BB962C8B-B14F-4D97-AF65-F5344CB8AC3E}">
        <p14:creationId xmlns:p14="http://schemas.microsoft.com/office/powerpoint/2010/main" val="2206638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A60277-A473-FEFD-E8E4-AF5810D2511C}"/>
              </a:ext>
            </a:extLst>
          </p:cNvPr>
          <p:cNvSpPr>
            <a:spLocks noGrp="1"/>
          </p:cNvSpPr>
          <p:nvPr>
            <p:ph type="title"/>
          </p:nvPr>
        </p:nvSpPr>
        <p:spPr>
          <a:xfrm>
            <a:off x="323528" y="1052736"/>
            <a:ext cx="7886700" cy="576064"/>
          </a:xfrm>
        </p:spPr>
        <p:txBody>
          <a:bodyPr/>
          <a:lstStyle/>
          <a:p>
            <a:r>
              <a:rPr lang="en-GB" b="1" i="1"/>
              <a:t>Higher or lower?</a:t>
            </a:r>
          </a:p>
        </p:txBody>
      </p:sp>
      <p:sp>
        <p:nvSpPr>
          <p:cNvPr id="3" name="Date Placeholder 2">
            <a:extLst>
              <a:ext uri="{FF2B5EF4-FFF2-40B4-BE49-F238E27FC236}">
                <a16:creationId xmlns:a16="http://schemas.microsoft.com/office/drawing/2014/main" id="{8ED76F26-D236-EA4A-BF9C-18E3DD20BB34}"/>
              </a:ext>
            </a:extLst>
          </p:cNvPr>
          <p:cNvSpPr>
            <a:spLocks noGrp="1"/>
          </p:cNvSpPr>
          <p:nvPr>
            <p:ph type="dt" sz="half" idx="10"/>
          </p:nvPr>
        </p:nvSpPr>
        <p:spPr/>
        <p:txBody>
          <a:bodyPr/>
          <a:lstStyle/>
          <a:p>
            <a:fld id="{CD7D343C-C8A3-478B-81A5-5B36210A3592}" type="datetime1">
              <a:rPr lang="en-GB" smtClean="0"/>
              <a:t>02/03/2026</a:t>
            </a:fld>
            <a:endParaRPr lang="en-GB"/>
          </a:p>
        </p:txBody>
      </p:sp>
      <p:sp>
        <p:nvSpPr>
          <p:cNvPr id="5" name="Slide Number Placeholder 4">
            <a:extLst>
              <a:ext uri="{FF2B5EF4-FFF2-40B4-BE49-F238E27FC236}">
                <a16:creationId xmlns:a16="http://schemas.microsoft.com/office/drawing/2014/main" id="{B04D3FAE-4484-10D0-185A-EB01018FC262}"/>
              </a:ext>
            </a:extLst>
          </p:cNvPr>
          <p:cNvSpPr>
            <a:spLocks noGrp="1"/>
          </p:cNvSpPr>
          <p:nvPr>
            <p:ph type="sldNum" sz="quarter" idx="12"/>
          </p:nvPr>
        </p:nvSpPr>
        <p:spPr/>
        <p:txBody>
          <a:bodyPr/>
          <a:lstStyle/>
          <a:p>
            <a:fld id="{EFC07C4F-4DD7-4452-9CBE-7B4BC77324C7}" type="slidenum">
              <a:rPr lang="en-GB" smtClean="0"/>
              <a:t>13</a:t>
            </a:fld>
            <a:endParaRPr lang="en-GB"/>
          </a:p>
        </p:txBody>
      </p:sp>
      <p:sp>
        <p:nvSpPr>
          <p:cNvPr id="6" name="Arrow: Down 5">
            <a:hlinkClick r:id="rId2" action="ppaction://hlinksldjump"/>
            <a:extLst>
              <a:ext uri="{FF2B5EF4-FFF2-40B4-BE49-F238E27FC236}">
                <a16:creationId xmlns:a16="http://schemas.microsoft.com/office/drawing/2014/main" id="{9AD0D1B6-7FBF-6D4C-92E2-72C948ED1BDB}"/>
              </a:ext>
            </a:extLst>
          </p:cNvPr>
          <p:cNvSpPr/>
          <p:nvPr/>
        </p:nvSpPr>
        <p:spPr>
          <a:xfrm>
            <a:off x="4575178" y="2600178"/>
            <a:ext cx="3086100" cy="3096344"/>
          </a:xfrm>
          <a:prstGeom prst="downArrow">
            <a:avLst/>
          </a:prstGeom>
          <a:solidFill>
            <a:srgbClr val="C3D82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Arrow: Down 6">
            <a:hlinkClick r:id="rId3" action="ppaction://hlinksldjump"/>
            <a:extLst>
              <a:ext uri="{FF2B5EF4-FFF2-40B4-BE49-F238E27FC236}">
                <a16:creationId xmlns:a16="http://schemas.microsoft.com/office/drawing/2014/main" id="{F49ABACF-5F90-54F0-C417-5D25D7E732A8}"/>
              </a:ext>
            </a:extLst>
          </p:cNvPr>
          <p:cNvSpPr/>
          <p:nvPr/>
        </p:nvSpPr>
        <p:spPr>
          <a:xfrm rot="10800000">
            <a:off x="868710" y="2600178"/>
            <a:ext cx="3086100" cy="3096344"/>
          </a:xfrm>
          <a:prstGeom prst="downArrow">
            <a:avLst/>
          </a:prstGeom>
          <a:solidFill>
            <a:srgbClr val="E7151B"/>
          </a:solidFill>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9" name="TextBox 8">
            <a:extLst>
              <a:ext uri="{FF2B5EF4-FFF2-40B4-BE49-F238E27FC236}">
                <a16:creationId xmlns:a16="http://schemas.microsoft.com/office/drawing/2014/main" id="{6F9126E1-704F-468E-C54D-F3FA6E870ED0}"/>
              </a:ext>
            </a:extLst>
          </p:cNvPr>
          <p:cNvSpPr txBox="1"/>
          <p:nvPr/>
        </p:nvSpPr>
        <p:spPr>
          <a:xfrm>
            <a:off x="393712" y="1803449"/>
            <a:ext cx="8354752" cy="400110"/>
          </a:xfrm>
          <a:prstGeom prst="rect">
            <a:avLst/>
          </a:prstGeom>
          <a:solidFill>
            <a:srgbClr val="FCD107"/>
          </a:solidFill>
        </p:spPr>
        <p:txBody>
          <a:bodyPr wrap="square">
            <a:spAutoFit/>
          </a:bodyPr>
          <a:lstStyle/>
          <a:p>
            <a:pPr algn="ctr"/>
            <a:r>
              <a:rPr lang="en-GB" sz="2000" b="1" i="1">
                <a:effectLst/>
                <a:latin typeface="Söhne"/>
              </a:rPr>
              <a:t>"I'm so excited to share my ideas with you all today."</a:t>
            </a:r>
            <a:endParaRPr lang="en-GB" sz="2000" b="1" i="1"/>
          </a:p>
        </p:txBody>
      </p:sp>
      <p:sp>
        <p:nvSpPr>
          <p:cNvPr id="8" name="Arrow: Right 7">
            <a:hlinkClick r:id="rId4" action="ppaction://hlinksldjump"/>
            <a:extLst>
              <a:ext uri="{FF2B5EF4-FFF2-40B4-BE49-F238E27FC236}">
                <a16:creationId xmlns:a16="http://schemas.microsoft.com/office/drawing/2014/main" id="{B95DC4A6-0F2A-F6DE-6288-80D96774AB0A}"/>
              </a:ext>
            </a:extLst>
          </p:cNvPr>
          <p:cNvSpPr/>
          <p:nvPr/>
        </p:nvSpPr>
        <p:spPr>
          <a:xfrm flipH="1">
            <a:off x="7164288" y="5337212"/>
            <a:ext cx="1433094" cy="936104"/>
          </a:xfrm>
          <a:prstGeom prst="rightArrow">
            <a:avLst/>
          </a:prstGeom>
          <a:solidFill>
            <a:srgbClr val="F5891D"/>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solidFill>
                  <a:schemeClr val="tx1"/>
                </a:solidFill>
              </a:rPr>
              <a:t>Start</a:t>
            </a:r>
          </a:p>
        </p:txBody>
      </p:sp>
      <p:pic>
        <p:nvPicPr>
          <p:cNvPr id="10" name="Picture 9">
            <a:extLst>
              <a:ext uri="{FF2B5EF4-FFF2-40B4-BE49-F238E27FC236}">
                <a16:creationId xmlns:a16="http://schemas.microsoft.com/office/drawing/2014/main" id="{75ED4C48-D17A-7161-B261-BD9D9F64CE03}"/>
              </a:ext>
            </a:extLst>
          </p:cNvPr>
          <p:cNvPicPr>
            <a:picLocks noGrp="1" noRot="1" noChangeAspect="1" noMove="1" noResize="1" noEditPoints="1" noAdjustHandles="1" noChangeArrowheads="1" noChangeShapeType="1" noCrop="1"/>
          </p:cNvPicPr>
          <p:nvPr/>
        </p:nvPicPr>
        <p:blipFill>
          <a:blip r:embed="rId5"/>
          <a:stretch>
            <a:fillRect/>
          </a:stretch>
        </p:blipFill>
        <p:spPr>
          <a:xfrm>
            <a:off x="8509227" y="6236833"/>
            <a:ext cx="485775" cy="523875"/>
          </a:xfrm>
          <a:prstGeom prst="rect">
            <a:avLst/>
          </a:prstGeom>
        </p:spPr>
      </p:pic>
      <p:sp>
        <p:nvSpPr>
          <p:cNvPr id="11" name="Footer Placeholder 3">
            <a:extLst>
              <a:ext uri="{FF2B5EF4-FFF2-40B4-BE49-F238E27FC236}">
                <a16:creationId xmlns:a16="http://schemas.microsoft.com/office/drawing/2014/main" id="{367D879F-8BD9-C678-967D-3BD8A36034DB}"/>
              </a:ext>
            </a:extLst>
          </p:cNvPr>
          <p:cNvSpPr>
            <a:spLocks noGrp="1"/>
          </p:cNvSpPr>
          <p:nvPr>
            <p:ph type="ftr" sz="quarter" idx="11"/>
          </p:nvPr>
        </p:nvSpPr>
        <p:spPr>
          <a:xfrm>
            <a:off x="2411760" y="6356351"/>
            <a:ext cx="3086100" cy="365125"/>
          </a:xfrm>
        </p:spPr>
        <p:txBody>
          <a:bodyPr/>
          <a:lstStyle/>
          <a:p>
            <a:r>
              <a:rPr lang="en-GB" dirty="0"/>
              <a:t>ESB-RES-C254-L2G4-SpeechforEmployability-1.5-PPT-DeliveringTalk v1</a:t>
            </a:r>
          </a:p>
        </p:txBody>
      </p:sp>
    </p:spTree>
    <p:extLst>
      <p:ext uri="{BB962C8B-B14F-4D97-AF65-F5344CB8AC3E}">
        <p14:creationId xmlns:p14="http://schemas.microsoft.com/office/powerpoint/2010/main" val="4933494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A60277-A473-FEFD-E8E4-AF5810D2511C}"/>
              </a:ext>
            </a:extLst>
          </p:cNvPr>
          <p:cNvSpPr>
            <a:spLocks noGrp="1"/>
          </p:cNvSpPr>
          <p:nvPr>
            <p:ph type="title"/>
          </p:nvPr>
        </p:nvSpPr>
        <p:spPr>
          <a:xfrm>
            <a:off x="323528" y="1029221"/>
            <a:ext cx="7886700" cy="576064"/>
          </a:xfrm>
        </p:spPr>
        <p:txBody>
          <a:bodyPr/>
          <a:lstStyle/>
          <a:p>
            <a:r>
              <a:rPr lang="en-GB" b="1" i="1"/>
              <a:t>Higher or lower?</a:t>
            </a:r>
          </a:p>
        </p:txBody>
      </p:sp>
      <p:sp>
        <p:nvSpPr>
          <p:cNvPr id="3" name="Date Placeholder 2">
            <a:extLst>
              <a:ext uri="{FF2B5EF4-FFF2-40B4-BE49-F238E27FC236}">
                <a16:creationId xmlns:a16="http://schemas.microsoft.com/office/drawing/2014/main" id="{8ED76F26-D236-EA4A-BF9C-18E3DD20BB34}"/>
              </a:ext>
            </a:extLst>
          </p:cNvPr>
          <p:cNvSpPr>
            <a:spLocks noGrp="1"/>
          </p:cNvSpPr>
          <p:nvPr>
            <p:ph type="dt" sz="half" idx="10"/>
          </p:nvPr>
        </p:nvSpPr>
        <p:spPr/>
        <p:txBody>
          <a:bodyPr/>
          <a:lstStyle/>
          <a:p>
            <a:fld id="{2D5C6F20-A2CD-4591-A196-0FB6C0300C5C}" type="datetime1">
              <a:rPr lang="en-GB" smtClean="0"/>
              <a:t>02/03/2026</a:t>
            </a:fld>
            <a:endParaRPr lang="en-GB"/>
          </a:p>
        </p:txBody>
      </p:sp>
      <p:sp>
        <p:nvSpPr>
          <p:cNvPr id="5" name="Slide Number Placeholder 4">
            <a:extLst>
              <a:ext uri="{FF2B5EF4-FFF2-40B4-BE49-F238E27FC236}">
                <a16:creationId xmlns:a16="http://schemas.microsoft.com/office/drawing/2014/main" id="{B04D3FAE-4484-10D0-185A-EB01018FC262}"/>
              </a:ext>
            </a:extLst>
          </p:cNvPr>
          <p:cNvSpPr>
            <a:spLocks noGrp="1"/>
          </p:cNvSpPr>
          <p:nvPr>
            <p:ph type="sldNum" sz="quarter" idx="12"/>
          </p:nvPr>
        </p:nvSpPr>
        <p:spPr/>
        <p:txBody>
          <a:bodyPr/>
          <a:lstStyle/>
          <a:p>
            <a:fld id="{EFC07C4F-4DD7-4452-9CBE-7B4BC77324C7}" type="slidenum">
              <a:rPr lang="en-GB" smtClean="0"/>
              <a:t>14</a:t>
            </a:fld>
            <a:endParaRPr lang="en-GB"/>
          </a:p>
        </p:txBody>
      </p:sp>
      <p:sp>
        <p:nvSpPr>
          <p:cNvPr id="7" name="Arrow: Down 6">
            <a:extLst>
              <a:ext uri="{FF2B5EF4-FFF2-40B4-BE49-F238E27FC236}">
                <a16:creationId xmlns:a16="http://schemas.microsoft.com/office/drawing/2014/main" id="{F49ABACF-5F90-54F0-C417-5D25D7E732A8}"/>
              </a:ext>
            </a:extLst>
          </p:cNvPr>
          <p:cNvSpPr/>
          <p:nvPr/>
        </p:nvSpPr>
        <p:spPr>
          <a:xfrm rot="10800000">
            <a:off x="868710" y="2600178"/>
            <a:ext cx="3086100" cy="3096344"/>
          </a:xfrm>
          <a:prstGeom prst="downArrow">
            <a:avLst/>
          </a:prstGeom>
          <a:solidFill>
            <a:srgbClr val="E7151B"/>
          </a:solidFill>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9" name="TextBox 8">
            <a:extLst>
              <a:ext uri="{FF2B5EF4-FFF2-40B4-BE49-F238E27FC236}">
                <a16:creationId xmlns:a16="http://schemas.microsoft.com/office/drawing/2014/main" id="{6F9126E1-704F-468E-C54D-F3FA6E870ED0}"/>
              </a:ext>
            </a:extLst>
          </p:cNvPr>
          <p:cNvSpPr txBox="1"/>
          <p:nvPr/>
        </p:nvSpPr>
        <p:spPr>
          <a:xfrm>
            <a:off x="393712" y="1803449"/>
            <a:ext cx="8282744" cy="400110"/>
          </a:xfrm>
          <a:prstGeom prst="rect">
            <a:avLst/>
          </a:prstGeom>
          <a:solidFill>
            <a:srgbClr val="FCD107"/>
          </a:solidFill>
        </p:spPr>
        <p:txBody>
          <a:bodyPr wrap="square" lIns="91440" tIns="45720" rIns="91440" bIns="45720" anchor="t">
            <a:spAutoFit/>
          </a:bodyPr>
          <a:lstStyle/>
          <a:p>
            <a:pPr algn="ctr"/>
            <a:r>
              <a:rPr lang="en-GB" sz="2000" b="1" i="1">
                <a:effectLst/>
                <a:latin typeface="Calibri"/>
                <a:cs typeface="Calibri"/>
              </a:rPr>
              <a:t>"I'm so excited to share my ideas with you all today!"</a:t>
            </a:r>
            <a:endParaRPr lang="en-GB" sz="2000" b="1" i="1">
              <a:latin typeface="Calibri"/>
              <a:cs typeface="Calibri"/>
            </a:endParaRPr>
          </a:p>
        </p:txBody>
      </p:sp>
      <p:sp>
        <p:nvSpPr>
          <p:cNvPr id="8" name="TextBox 7">
            <a:extLst>
              <a:ext uri="{FF2B5EF4-FFF2-40B4-BE49-F238E27FC236}">
                <a16:creationId xmlns:a16="http://schemas.microsoft.com/office/drawing/2014/main" id="{A9E5DAEC-D4E5-5CEB-EB66-76F5BC896FF2}"/>
              </a:ext>
            </a:extLst>
          </p:cNvPr>
          <p:cNvSpPr txBox="1"/>
          <p:nvPr/>
        </p:nvSpPr>
        <p:spPr>
          <a:xfrm>
            <a:off x="5004048" y="3675221"/>
            <a:ext cx="3055219" cy="707886"/>
          </a:xfrm>
          <a:prstGeom prst="rect">
            <a:avLst/>
          </a:prstGeom>
          <a:noFill/>
        </p:spPr>
        <p:txBody>
          <a:bodyPr wrap="square" rtlCol="0">
            <a:spAutoFit/>
          </a:bodyPr>
          <a:lstStyle/>
          <a:p>
            <a:pPr algn="ctr"/>
            <a:r>
              <a:rPr lang="en-GB" sz="4000" b="1" i="1"/>
              <a:t>Excited!</a:t>
            </a:r>
          </a:p>
        </p:txBody>
      </p:sp>
      <p:sp>
        <p:nvSpPr>
          <p:cNvPr id="6" name="Arrow: Down 5">
            <a:hlinkClick r:id="rId2" action="ppaction://hlinksldjump"/>
            <a:extLst>
              <a:ext uri="{FF2B5EF4-FFF2-40B4-BE49-F238E27FC236}">
                <a16:creationId xmlns:a16="http://schemas.microsoft.com/office/drawing/2014/main" id="{EDA1A00A-5293-DAEA-3971-321F524E81CD}"/>
              </a:ext>
            </a:extLst>
          </p:cNvPr>
          <p:cNvSpPr/>
          <p:nvPr/>
        </p:nvSpPr>
        <p:spPr>
          <a:xfrm>
            <a:off x="3335582" y="4797152"/>
            <a:ext cx="1217070" cy="899370"/>
          </a:xfrm>
          <a:prstGeom prst="downArrow">
            <a:avLst/>
          </a:prstGeom>
          <a:solidFill>
            <a:srgbClr val="C3D82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Arrow: Right 9">
            <a:hlinkClick r:id="rId3" action="ppaction://hlinksldjump"/>
            <a:extLst>
              <a:ext uri="{FF2B5EF4-FFF2-40B4-BE49-F238E27FC236}">
                <a16:creationId xmlns:a16="http://schemas.microsoft.com/office/drawing/2014/main" id="{4994D245-A25F-F784-8DD3-530659356C11}"/>
              </a:ext>
            </a:extLst>
          </p:cNvPr>
          <p:cNvSpPr/>
          <p:nvPr/>
        </p:nvSpPr>
        <p:spPr>
          <a:xfrm flipH="1">
            <a:off x="6842197" y="5085184"/>
            <a:ext cx="1433094" cy="936104"/>
          </a:xfrm>
          <a:prstGeom prst="rightArrow">
            <a:avLst/>
          </a:prstGeom>
          <a:solidFill>
            <a:srgbClr val="F5891D"/>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solidFill>
                  <a:schemeClr val="tx1"/>
                </a:solidFill>
              </a:rPr>
              <a:t>Start</a:t>
            </a:r>
          </a:p>
        </p:txBody>
      </p:sp>
      <p:pic>
        <p:nvPicPr>
          <p:cNvPr id="11" name="Picture 10">
            <a:extLst>
              <a:ext uri="{FF2B5EF4-FFF2-40B4-BE49-F238E27FC236}">
                <a16:creationId xmlns:a16="http://schemas.microsoft.com/office/drawing/2014/main" id="{C3557FCA-03D5-6448-91C5-5F19222B7AB4}"/>
              </a:ext>
            </a:extLst>
          </p:cNvPr>
          <p:cNvPicPr>
            <a:picLocks noGrp="1" noRot="1" noChangeAspect="1" noMove="1" noResize="1" noEditPoints="1" noAdjustHandles="1" noChangeArrowheads="1" noChangeShapeType="1" noCrop="1"/>
          </p:cNvPicPr>
          <p:nvPr/>
        </p:nvPicPr>
        <p:blipFill>
          <a:blip r:embed="rId4"/>
          <a:stretch>
            <a:fillRect/>
          </a:stretch>
        </p:blipFill>
        <p:spPr>
          <a:xfrm>
            <a:off x="8530999" y="6193291"/>
            <a:ext cx="485775" cy="523875"/>
          </a:xfrm>
          <a:prstGeom prst="rect">
            <a:avLst/>
          </a:prstGeom>
        </p:spPr>
      </p:pic>
      <p:sp>
        <p:nvSpPr>
          <p:cNvPr id="12" name="Footer Placeholder 3">
            <a:extLst>
              <a:ext uri="{FF2B5EF4-FFF2-40B4-BE49-F238E27FC236}">
                <a16:creationId xmlns:a16="http://schemas.microsoft.com/office/drawing/2014/main" id="{5BA44CEC-5AE4-2CDC-4F07-A34BA7985820}"/>
              </a:ext>
            </a:extLst>
          </p:cNvPr>
          <p:cNvSpPr>
            <a:spLocks noGrp="1"/>
          </p:cNvSpPr>
          <p:nvPr>
            <p:ph type="ftr" sz="quarter" idx="11"/>
          </p:nvPr>
        </p:nvSpPr>
        <p:spPr>
          <a:xfrm>
            <a:off x="2411760" y="6356351"/>
            <a:ext cx="3086100" cy="365125"/>
          </a:xfrm>
        </p:spPr>
        <p:txBody>
          <a:bodyPr/>
          <a:lstStyle/>
          <a:p>
            <a:r>
              <a:rPr lang="en-GB" dirty="0"/>
              <a:t>ESB-RES-C254-L2G4-SpeechforEmployability-1.5-PPT-DeliveringTalk v1</a:t>
            </a:r>
          </a:p>
        </p:txBody>
      </p:sp>
    </p:spTree>
    <p:extLst>
      <p:ext uri="{BB962C8B-B14F-4D97-AF65-F5344CB8AC3E}">
        <p14:creationId xmlns:p14="http://schemas.microsoft.com/office/powerpoint/2010/main" val="29908618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A60277-A473-FEFD-E8E4-AF5810D2511C}"/>
              </a:ext>
            </a:extLst>
          </p:cNvPr>
          <p:cNvSpPr>
            <a:spLocks noGrp="1"/>
          </p:cNvSpPr>
          <p:nvPr>
            <p:ph type="title"/>
          </p:nvPr>
        </p:nvSpPr>
        <p:spPr>
          <a:xfrm>
            <a:off x="323528" y="1029221"/>
            <a:ext cx="7886700" cy="576064"/>
          </a:xfrm>
        </p:spPr>
        <p:txBody>
          <a:bodyPr/>
          <a:lstStyle/>
          <a:p>
            <a:r>
              <a:rPr lang="en-GB" b="1" i="1"/>
              <a:t>Higher or lower?</a:t>
            </a:r>
          </a:p>
        </p:txBody>
      </p:sp>
      <p:sp>
        <p:nvSpPr>
          <p:cNvPr id="3" name="Date Placeholder 2">
            <a:extLst>
              <a:ext uri="{FF2B5EF4-FFF2-40B4-BE49-F238E27FC236}">
                <a16:creationId xmlns:a16="http://schemas.microsoft.com/office/drawing/2014/main" id="{8ED76F26-D236-EA4A-BF9C-18E3DD20BB34}"/>
              </a:ext>
            </a:extLst>
          </p:cNvPr>
          <p:cNvSpPr>
            <a:spLocks noGrp="1"/>
          </p:cNvSpPr>
          <p:nvPr>
            <p:ph type="dt" sz="half" idx="10"/>
          </p:nvPr>
        </p:nvSpPr>
        <p:spPr/>
        <p:txBody>
          <a:bodyPr/>
          <a:lstStyle/>
          <a:p>
            <a:fld id="{16DA0432-71CF-4CE1-9BDA-EA5254A98342}" type="datetime1">
              <a:rPr lang="en-GB" smtClean="0"/>
              <a:t>02/03/2026</a:t>
            </a:fld>
            <a:endParaRPr lang="en-GB"/>
          </a:p>
        </p:txBody>
      </p:sp>
      <p:sp>
        <p:nvSpPr>
          <p:cNvPr id="5" name="Slide Number Placeholder 4">
            <a:extLst>
              <a:ext uri="{FF2B5EF4-FFF2-40B4-BE49-F238E27FC236}">
                <a16:creationId xmlns:a16="http://schemas.microsoft.com/office/drawing/2014/main" id="{B04D3FAE-4484-10D0-185A-EB01018FC262}"/>
              </a:ext>
            </a:extLst>
          </p:cNvPr>
          <p:cNvSpPr>
            <a:spLocks noGrp="1"/>
          </p:cNvSpPr>
          <p:nvPr>
            <p:ph type="sldNum" sz="quarter" idx="12"/>
          </p:nvPr>
        </p:nvSpPr>
        <p:spPr/>
        <p:txBody>
          <a:bodyPr/>
          <a:lstStyle/>
          <a:p>
            <a:fld id="{EFC07C4F-4DD7-4452-9CBE-7B4BC77324C7}" type="slidenum">
              <a:rPr lang="en-GB" smtClean="0"/>
              <a:t>15</a:t>
            </a:fld>
            <a:endParaRPr lang="en-GB"/>
          </a:p>
        </p:txBody>
      </p:sp>
      <p:sp>
        <p:nvSpPr>
          <p:cNvPr id="6" name="Arrow: Down 5">
            <a:extLst>
              <a:ext uri="{FF2B5EF4-FFF2-40B4-BE49-F238E27FC236}">
                <a16:creationId xmlns:a16="http://schemas.microsoft.com/office/drawing/2014/main" id="{9AD0D1B6-7FBF-6D4C-92E2-72C948ED1BDB}"/>
              </a:ext>
            </a:extLst>
          </p:cNvPr>
          <p:cNvSpPr/>
          <p:nvPr/>
        </p:nvSpPr>
        <p:spPr>
          <a:xfrm>
            <a:off x="4575178" y="2600178"/>
            <a:ext cx="3086100" cy="3096344"/>
          </a:xfrm>
          <a:prstGeom prst="downArrow">
            <a:avLst/>
          </a:prstGeom>
          <a:solidFill>
            <a:srgbClr val="C3D82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6F9126E1-704F-468E-C54D-F3FA6E870ED0}"/>
              </a:ext>
            </a:extLst>
          </p:cNvPr>
          <p:cNvSpPr txBox="1"/>
          <p:nvPr/>
        </p:nvSpPr>
        <p:spPr>
          <a:xfrm>
            <a:off x="393712" y="1803449"/>
            <a:ext cx="8354752" cy="400110"/>
          </a:xfrm>
          <a:prstGeom prst="rect">
            <a:avLst/>
          </a:prstGeom>
          <a:solidFill>
            <a:srgbClr val="FCD107"/>
          </a:solidFill>
        </p:spPr>
        <p:txBody>
          <a:bodyPr wrap="square">
            <a:spAutoFit/>
          </a:bodyPr>
          <a:lstStyle/>
          <a:p>
            <a:pPr algn="ctr"/>
            <a:r>
              <a:rPr lang="en-GB" sz="2000" b="1" i="1">
                <a:effectLst/>
                <a:latin typeface="Söhne"/>
              </a:rPr>
              <a:t>"I'm so excited to share my ideas with you all today."</a:t>
            </a:r>
            <a:endParaRPr lang="en-GB" sz="2000" b="1" i="1"/>
          </a:p>
        </p:txBody>
      </p:sp>
      <p:sp>
        <p:nvSpPr>
          <p:cNvPr id="8" name="TextBox 7">
            <a:extLst>
              <a:ext uri="{FF2B5EF4-FFF2-40B4-BE49-F238E27FC236}">
                <a16:creationId xmlns:a16="http://schemas.microsoft.com/office/drawing/2014/main" id="{C51C6286-3E02-7248-2A2A-51208FBCECF9}"/>
              </a:ext>
            </a:extLst>
          </p:cNvPr>
          <p:cNvSpPr txBox="1"/>
          <p:nvPr/>
        </p:nvSpPr>
        <p:spPr>
          <a:xfrm>
            <a:off x="863588" y="3602846"/>
            <a:ext cx="3055219" cy="707886"/>
          </a:xfrm>
          <a:prstGeom prst="rect">
            <a:avLst/>
          </a:prstGeom>
          <a:noFill/>
        </p:spPr>
        <p:txBody>
          <a:bodyPr wrap="square" rtlCol="0">
            <a:spAutoFit/>
          </a:bodyPr>
          <a:lstStyle/>
          <a:p>
            <a:pPr algn="ctr"/>
            <a:r>
              <a:rPr lang="en-GB" sz="4000" b="1" i="1"/>
              <a:t>Sarcastic</a:t>
            </a:r>
          </a:p>
        </p:txBody>
      </p:sp>
      <p:sp>
        <p:nvSpPr>
          <p:cNvPr id="7" name="Arrow: Down 6">
            <a:hlinkClick r:id="rId2" action="ppaction://hlinksldjump"/>
            <a:extLst>
              <a:ext uri="{FF2B5EF4-FFF2-40B4-BE49-F238E27FC236}">
                <a16:creationId xmlns:a16="http://schemas.microsoft.com/office/drawing/2014/main" id="{84BC1CC0-8DD8-3BFD-EF48-985717E3C9C8}"/>
              </a:ext>
            </a:extLst>
          </p:cNvPr>
          <p:cNvSpPr/>
          <p:nvPr/>
        </p:nvSpPr>
        <p:spPr>
          <a:xfrm rot="10800000">
            <a:off x="6889753" y="4653136"/>
            <a:ext cx="1543050" cy="1043386"/>
          </a:xfrm>
          <a:prstGeom prst="downArrow">
            <a:avLst/>
          </a:prstGeom>
          <a:solidFill>
            <a:srgbClr val="E7151B"/>
          </a:solidFill>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0" name="Arrow: Right 9">
            <a:hlinkClick r:id="rId3" action="ppaction://hlinksldjump"/>
            <a:extLst>
              <a:ext uri="{FF2B5EF4-FFF2-40B4-BE49-F238E27FC236}">
                <a16:creationId xmlns:a16="http://schemas.microsoft.com/office/drawing/2014/main" id="{0903130C-B896-FCB7-3EEF-424468D0597B}"/>
              </a:ext>
            </a:extLst>
          </p:cNvPr>
          <p:cNvSpPr/>
          <p:nvPr/>
        </p:nvSpPr>
        <p:spPr>
          <a:xfrm flipH="1">
            <a:off x="978666" y="5180412"/>
            <a:ext cx="1433094" cy="936104"/>
          </a:xfrm>
          <a:prstGeom prst="rightArrow">
            <a:avLst/>
          </a:prstGeom>
          <a:solidFill>
            <a:srgbClr val="F5891D"/>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solidFill>
                  <a:schemeClr val="tx1"/>
                </a:solidFill>
              </a:rPr>
              <a:t>Start</a:t>
            </a:r>
          </a:p>
        </p:txBody>
      </p:sp>
      <p:pic>
        <p:nvPicPr>
          <p:cNvPr id="11" name="Picture 10">
            <a:extLst>
              <a:ext uri="{FF2B5EF4-FFF2-40B4-BE49-F238E27FC236}">
                <a16:creationId xmlns:a16="http://schemas.microsoft.com/office/drawing/2014/main" id="{E3DDB156-89A7-B437-1D9A-1E3E3A996CC7}"/>
              </a:ext>
            </a:extLst>
          </p:cNvPr>
          <p:cNvPicPr>
            <a:picLocks noGrp="1" noRot="1" noChangeAspect="1" noMove="1" noResize="1" noEditPoints="1" noAdjustHandles="1" noChangeArrowheads="1" noChangeShapeType="1" noCrop="1"/>
          </p:cNvPicPr>
          <p:nvPr/>
        </p:nvPicPr>
        <p:blipFill>
          <a:blip r:embed="rId4"/>
          <a:stretch>
            <a:fillRect/>
          </a:stretch>
        </p:blipFill>
        <p:spPr>
          <a:xfrm>
            <a:off x="8509227" y="6193291"/>
            <a:ext cx="485775" cy="523875"/>
          </a:xfrm>
          <a:prstGeom prst="rect">
            <a:avLst/>
          </a:prstGeom>
        </p:spPr>
      </p:pic>
      <p:sp>
        <p:nvSpPr>
          <p:cNvPr id="12" name="Footer Placeholder 3">
            <a:extLst>
              <a:ext uri="{FF2B5EF4-FFF2-40B4-BE49-F238E27FC236}">
                <a16:creationId xmlns:a16="http://schemas.microsoft.com/office/drawing/2014/main" id="{D0E1ECFC-105E-D6BF-F225-5F7F6F9F6C7F}"/>
              </a:ext>
            </a:extLst>
          </p:cNvPr>
          <p:cNvSpPr>
            <a:spLocks noGrp="1"/>
          </p:cNvSpPr>
          <p:nvPr>
            <p:ph type="ftr" sz="quarter" idx="11"/>
          </p:nvPr>
        </p:nvSpPr>
        <p:spPr>
          <a:xfrm>
            <a:off x="2411760" y="6356351"/>
            <a:ext cx="3086100" cy="365125"/>
          </a:xfrm>
        </p:spPr>
        <p:txBody>
          <a:bodyPr/>
          <a:lstStyle/>
          <a:p>
            <a:r>
              <a:rPr lang="en-GB" dirty="0"/>
              <a:t>ESB-RES-C254-L2G4-SpeechforEmployability-1.5-PPT-DeliveringTalk v1</a:t>
            </a:r>
          </a:p>
        </p:txBody>
      </p:sp>
    </p:spTree>
    <p:extLst>
      <p:ext uri="{BB962C8B-B14F-4D97-AF65-F5344CB8AC3E}">
        <p14:creationId xmlns:p14="http://schemas.microsoft.com/office/powerpoint/2010/main" val="25923855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A60277-A473-FEFD-E8E4-AF5810D2511C}"/>
              </a:ext>
            </a:extLst>
          </p:cNvPr>
          <p:cNvSpPr>
            <a:spLocks noGrp="1"/>
          </p:cNvSpPr>
          <p:nvPr>
            <p:ph type="title"/>
          </p:nvPr>
        </p:nvSpPr>
        <p:spPr>
          <a:xfrm>
            <a:off x="323528" y="1029221"/>
            <a:ext cx="7886700" cy="576064"/>
          </a:xfrm>
        </p:spPr>
        <p:txBody>
          <a:bodyPr/>
          <a:lstStyle/>
          <a:p>
            <a:r>
              <a:rPr lang="en-GB" b="1" i="1"/>
              <a:t>Higher or lower?</a:t>
            </a:r>
          </a:p>
        </p:txBody>
      </p:sp>
      <p:sp>
        <p:nvSpPr>
          <p:cNvPr id="3" name="Date Placeholder 2">
            <a:extLst>
              <a:ext uri="{FF2B5EF4-FFF2-40B4-BE49-F238E27FC236}">
                <a16:creationId xmlns:a16="http://schemas.microsoft.com/office/drawing/2014/main" id="{8ED76F26-D236-EA4A-BF9C-18E3DD20BB34}"/>
              </a:ext>
            </a:extLst>
          </p:cNvPr>
          <p:cNvSpPr>
            <a:spLocks noGrp="1"/>
          </p:cNvSpPr>
          <p:nvPr>
            <p:ph type="dt" sz="half" idx="10"/>
          </p:nvPr>
        </p:nvSpPr>
        <p:spPr/>
        <p:txBody>
          <a:bodyPr/>
          <a:lstStyle/>
          <a:p>
            <a:fld id="{249E9F72-8BE3-4AD1-ABA2-7FA60A7C1378}" type="datetime1">
              <a:rPr lang="en-GB" smtClean="0"/>
              <a:t>02/03/2026</a:t>
            </a:fld>
            <a:endParaRPr lang="en-GB"/>
          </a:p>
        </p:txBody>
      </p:sp>
      <p:sp>
        <p:nvSpPr>
          <p:cNvPr id="5" name="Slide Number Placeholder 4">
            <a:extLst>
              <a:ext uri="{FF2B5EF4-FFF2-40B4-BE49-F238E27FC236}">
                <a16:creationId xmlns:a16="http://schemas.microsoft.com/office/drawing/2014/main" id="{B04D3FAE-4484-10D0-185A-EB01018FC262}"/>
              </a:ext>
            </a:extLst>
          </p:cNvPr>
          <p:cNvSpPr>
            <a:spLocks noGrp="1"/>
          </p:cNvSpPr>
          <p:nvPr>
            <p:ph type="sldNum" sz="quarter" idx="12"/>
          </p:nvPr>
        </p:nvSpPr>
        <p:spPr/>
        <p:txBody>
          <a:bodyPr/>
          <a:lstStyle/>
          <a:p>
            <a:fld id="{EFC07C4F-4DD7-4452-9CBE-7B4BC77324C7}" type="slidenum">
              <a:rPr lang="en-GB" smtClean="0"/>
              <a:t>16</a:t>
            </a:fld>
            <a:endParaRPr lang="en-GB"/>
          </a:p>
        </p:txBody>
      </p:sp>
      <p:sp>
        <p:nvSpPr>
          <p:cNvPr id="6" name="Arrow: Down 5">
            <a:hlinkClick r:id="rId2" action="ppaction://hlinksldjump"/>
            <a:extLst>
              <a:ext uri="{FF2B5EF4-FFF2-40B4-BE49-F238E27FC236}">
                <a16:creationId xmlns:a16="http://schemas.microsoft.com/office/drawing/2014/main" id="{9AD0D1B6-7FBF-6D4C-92E2-72C948ED1BDB}"/>
              </a:ext>
            </a:extLst>
          </p:cNvPr>
          <p:cNvSpPr/>
          <p:nvPr/>
        </p:nvSpPr>
        <p:spPr>
          <a:xfrm>
            <a:off x="4575178" y="2600178"/>
            <a:ext cx="3086100" cy="3096344"/>
          </a:xfrm>
          <a:prstGeom prst="downArrow">
            <a:avLst/>
          </a:prstGeom>
          <a:solidFill>
            <a:srgbClr val="C3D82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Arrow: Down 6">
            <a:hlinkClick r:id="rId3" action="ppaction://hlinksldjump"/>
            <a:extLst>
              <a:ext uri="{FF2B5EF4-FFF2-40B4-BE49-F238E27FC236}">
                <a16:creationId xmlns:a16="http://schemas.microsoft.com/office/drawing/2014/main" id="{F49ABACF-5F90-54F0-C417-5D25D7E732A8}"/>
              </a:ext>
            </a:extLst>
          </p:cNvPr>
          <p:cNvSpPr/>
          <p:nvPr/>
        </p:nvSpPr>
        <p:spPr>
          <a:xfrm rot="10800000">
            <a:off x="868710" y="2600178"/>
            <a:ext cx="3086100" cy="3096344"/>
          </a:xfrm>
          <a:prstGeom prst="downArrow">
            <a:avLst/>
          </a:prstGeom>
          <a:solidFill>
            <a:srgbClr val="E7151B"/>
          </a:solidFill>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9" name="TextBox 8">
            <a:extLst>
              <a:ext uri="{FF2B5EF4-FFF2-40B4-BE49-F238E27FC236}">
                <a16:creationId xmlns:a16="http://schemas.microsoft.com/office/drawing/2014/main" id="{6F9126E1-704F-468E-C54D-F3FA6E870ED0}"/>
              </a:ext>
            </a:extLst>
          </p:cNvPr>
          <p:cNvSpPr txBox="1"/>
          <p:nvPr/>
        </p:nvSpPr>
        <p:spPr>
          <a:xfrm>
            <a:off x="393712" y="1803449"/>
            <a:ext cx="8354752" cy="400110"/>
          </a:xfrm>
          <a:prstGeom prst="rect">
            <a:avLst/>
          </a:prstGeom>
          <a:solidFill>
            <a:srgbClr val="FCD107"/>
          </a:solidFill>
        </p:spPr>
        <p:txBody>
          <a:bodyPr wrap="square">
            <a:spAutoFit/>
          </a:bodyPr>
          <a:lstStyle/>
          <a:p>
            <a:pPr algn="ctr"/>
            <a:r>
              <a:rPr lang="en-GB" sz="2000" b="1" i="1">
                <a:effectLst/>
                <a:latin typeface="Söhne"/>
              </a:rPr>
              <a:t>"This is a very serious matter that needs to be addressed immediately."</a:t>
            </a:r>
          </a:p>
        </p:txBody>
      </p:sp>
      <p:sp>
        <p:nvSpPr>
          <p:cNvPr id="8" name="Arrow: Right 7">
            <a:hlinkClick r:id="rId4" action="ppaction://hlinksldjump"/>
            <a:extLst>
              <a:ext uri="{FF2B5EF4-FFF2-40B4-BE49-F238E27FC236}">
                <a16:creationId xmlns:a16="http://schemas.microsoft.com/office/drawing/2014/main" id="{EAAB65C1-8E6E-B414-5B89-E5F603FA4AA5}"/>
              </a:ext>
            </a:extLst>
          </p:cNvPr>
          <p:cNvSpPr/>
          <p:nvPr/>
        </p:nvSpPr>
        <p:spPr>
          <a:xfrm flipH="1">
            <a:off x="7286561" y="5157037"/>
            <a:ext cx="1433094" cy="936104"/>
          </a:xfrm>
          <a:prstGeom prst="rightArrow">
            <a:avLst/>
          </a:prstGeom>
          <a:solidFill>
            <a:srgbClr val="F5891D"/>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solidFill>
                  <a:schemeClr val="tx1"/>
                </a:solidFill>
              </a:rPr>
              <a:t>Start</a:t>
            </a:r>
          </a:p>
        </p:txBody>
      </p:sp>
      <p:pic>
        <p:nvPicPr>
          <p:cNvPr id="10" name="Picture 9">
            <a:extLst>
              <a:ext uri="{FF2B5EF4-FFF2-40B4-BE49-F238E27FC236}">
                <a16:creationId xmlns:a16="http://schemas.microsoft.com/office/drawing/2014/main" id="{9334D272-46AA-CE01-1A0C-384F1BD1DC9F}"/>
              </a:ext>
            </a:extLst>
          </p:cNvPr>
          <p:cNvPicPr>
            <a:picLocks noGrp="1" noRot="1" noChangeAspect="1" noMove="1" noResize="1" noEditPoints="1" noAdjustHandles="1" noChangeArrowheads="1" noChangeShapeType="1" noCrop="1"/>
          </p:cNvPicPr>
          <p:nvPr/>
        </p:nvPicPr>
        <p:blipFill>
          <a:blip r:embed="rId5"/>
          <a:stretch>
            <a:fillRect/>
          </a:stretch>
        </p:blipFill>
        <p:spPr>
          <a:xfrm>
            <a:off x="8509227" y="6193291"/>
            <a:ext cx="485775" cy="523875"/>
          </a:xfrm>
          <a:prstGeom prst="rect">
            <a:avLst/>
          </a:prstGeom>
        </p:spPr>
      </p:pic>
      <p:sp>
        <p:nvSpPr>
          <p:cNvPr id="11" name="Footer Placeholder 3">
            <a:extLst>
              <a:ext uri="{FF2B5EF4-FFF2-40B4-BE49-F238E27FC236}">
                <a16:creationId xmlns:a16="http://schemas.microsoft.com/office/drawing/2014/main" id="{B7DBF5D6-F068-7DA4-03C7-5259A55F7BE8}"/>
              </a:ext>
            </a:extLst>
          </p:cNvPr>
          <p:cNvSpPr>
            <a:spLocks noGrp="1"/>
          </p:cNvSpPr>
          <p:nvPr>
            <p:ph type="ftr" sz="quarter" idx="11"/>
          </p:nvPr>
        </p:nvSpPr>
        <p:spPr>
          <a:xfrm>
            <a:off x="2411760" y="6356351"/>
            <a:ext cx="3086100" cy="365125"/>
          </a:xfrm>
        </p:spPr>
        <p:txBody>
          <a:bodyPr/>
          <a:lstStyle/>
          <a:p>
            <a:r>
              <a:rPr lang="en-GB" dirty="0"/>
              <a:t>ESB-RES-C254-L2G4-SpeechforEmployability-1.5-PPT-DeliveringTalk v1</a:t>
            </a:r>
          </a:p>
        </p:txBody>
      </p:sp>
    </p:spTree>
    <p:extLst>
      <p:ext uri="{BB962C8B-B14F-4D97-AF65-F5344CB8AC3E}">
        <p14:creationId xmlns:p14="http://schemas.microsoft.com/office/powerpoint/2010/main" val="38086316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A60277-A473-FEFD-E8E4-AF5810D2511C}"/>
              </a:ext>
            </a:extLst>
          </p:cNvPr>
          <p:cNvSpPr>
            <a:spLocks noGrp="1"/>
          </p:cNvSpPr>
          <p:nvPr>
            <p:ph type="title"/>
          </p:nvPr>
        </p:nvSpPr>
        <p:spPr>
          <a:xfrm>
            <a:off x="323528" y="1029221"/>
            <a:ext cx="7886700" cy="576064"/>
          </a:xfrm>
        </p:spPr>
        <p:txBody>
          <a:bodyPr/>
          <a:lstStyle/>
          <a:p>
            <a:r>
              <a:rPr lang="en-GB" b="1" i="1"/>
              <a:t>Higher or lower?</a:t>
            </a:r>
          </a:p>
        </p:txBody>
      </p:sp>
      <p:sp>
        <p:nvSpPr>
          <p:cNvPr id="3" name="Date Placeholder 2">
            <a:extLst>
              <a:ext uri="{FF2B5EF4-FFF2-40B4-BE49-F238E27FC236}">
                <a16:creationId xmlns:a16="http://schemas.microsoft.com/office/drawing/2014/main" id="{8ED76F26-D236-EA4A-BF9C-18E3DD20BB34}"/>
              </a:ext>
            </a:extLst>
          </p:cNvPr>
          <p:cNvSpPr>
            <a:spLocks noGrp="1"/>
          </p:cNvSpPr>
          <p:nvPr>
            <p:ph type="dt" sz="half" idx="10"/>
          </p:nvPr>
        </p:nvSpPr>
        <p:spPr/>
        <p:txBody>
          <a:bodyPr/>
          <a:lstStyle/>
          <a:p>
            <a:fld id="{C9CE9D10-C1F0-4D18-A835-3747AD1871F4}" type="datetime1">
              <a:rPr lang="en-GB" smtClean="0"/>
              <a:t>02/03/2026</a:t>
            </a:fld>
            <a:endParaRPr lang="en-GB"/>
          </a:p>
        </p:txBody>
      </p:sp>
      <p:sp>
        <p:nvSpPr>
          <p:cNvPr id="5" name="Slide Number Placeholder 4">
            <a:extLst>
              <a:ext uri="{FF2B5EF4-FFF2-40B4-BE49-F238E27FC236}">
                <a16:creationId xmlns:a16="http://schemas.microsoft.com/office/drawing/2014/main" id="{B04D3FAE-4484-10D0-185A-EB01018FC262}"/>
              </a:ext>
            </a:extLst>
          </p:cNvPr>
          <p:cNvSpPr>
            <a:spLocks noGrp="1"/>
          </p:cNvSpPr>
          <p:nvPr>
            <p:ph type="sldNum" sz="quarter" idx="12"/>
          </p:nvPr>
        </p:nvSpPr>
        <p:spPr/>
        <p:txBody>
          <a:bodyPr/>
          <a:lstStyle/>
          <a:p>
            <a:fld id="{EFC07C4F-4DD7-4452-9CBE-7B4BC77324C7}" type="slidenum">
              <a:rPr lang="en-GB" smtClean="0"/>
              <a:t>17</a:t>
            </a:fld>
            <a:endParaRPr lang="en-GB"/>
          </a:p>
        </p:txBody>
      </p:sp>
      <p:sp>
        <p:nvSpPr>
          <p:cNvPr id="7" name="Arrow: Down 6">
            <a:extLst>
              <a:ext uri="{FF2B5EF4-FFF2-40B4-BE49-F238E27FC236}">
                <a16:creationId xmlns:a16="http://schemas.microsoft.com/office/drawing/2014/main" id="{F49ABACF-5F90-54F0-C417-5D25D7E732A8}"/>
              </a:ext>
            </a:extLst>
          </p:cNvPr>
          <p:cNvSpPr/>
          <p:nvPr/>
        </p:nvSpPr>
        <p:spPr>
          <a:xfrm rot="10800000">
            <a:off x="868710" y="2600178"/>
            <a:ext cx="3086100" cy="3096344"/>
          </a:xfrm>
          <a:prstGeom prst="downArrow">
            <a:avLst/>
          </a:prstGeom>
          <a:solidFill>
            <a:srgbClr val="E7151B"/>
          </a:solidFill>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9" name="TextBox 8">
            <a:extLst>
              <a:ext uri="{FF2B5EF4-FFF2-40B4-BE49-F238E27FC236}">
                <a16:creationId xmlns:a16="http://schemas.microsoft.com/office/drawing/2014/main" id="{6F9126E1-704F-468E-C54D-F3FA6E870ED0}"/>
              </a:ext>
            </a:extLst>
          </p:cNvPr>
          <p:cNvSpPr txBox="1"/>
          <p:nvPr/>
        </p:nvSpPr>
        <p:spPr>
          <a:xfrm>
            <a:off x="393712" y="1803449"/>
            <a:ext cx="8282744" cy="400110"/>
          </a:xfrm>
          <a:prstGeom prst="rect">
            <a:avLst/>
          </a:prstGeom>
          <a:solidFill>
            <a:srgbClr val="FCD107"/>
          </a:solidFill>
        </p:spPr>
        <p:txBody>
          <a:bodyPr wrap="square">
            <a:spAutoFit/>
          </a:bodyPr>
          <a:lstStyle/>
          <a:p>
            <a:pPr algn="ctr"/>
            <a:r>
              <a:rPr lang="en-GB" sz="2000" b="1" i="1">
                <a:effectLst/>
                <a:latin typeface="Söhne"/>
              </a:rPr>
              <a:t>"This is a very serious matter that needs to be addressed immediately."</a:t>
            </a:r>
          </a:p>
        </p:txBody>
      </p:sp>
      <p:sp>
        <p:nvSpPr>
          <p:cNvPr id="8" name="TextBox 7">
            <a:extLst>
              <a:ext uri="{FF2B5EF4-FFF2-40B4-BE49-F238E27FC236}">
                <a16:creationId xmlns:a16="http://schemas.microsoft.com/office/drawing/2014/main" id="{A9E5DAEC-D4E5-5CEB-EB66-76F5BC896FF2}"/>
              </a:ext>
            </a:extLst>
          </p:cNvPr>
          <p:cNvSpPr txBox="1"/>
          <p:nvPr/>
        </p:nvSpPr>
        <p:spPr>
          <a:xfrm>
            <a:off x="5004048" y="3675221"/>
            <a:ext cx="3055219" cy="707886"/>
          </a:xfrm>
          <a:prstGeom prst="rect">
            <a:avLst/>
          </a:prstGeom>
          <a:noFill/>
        </p:spPr>
        <p:txBody>
          <a:bodyPr wrap="square" rtlCol="0">
            <a:spAutoFit/>
          </a:bodyPr>
          <a:lstStyle/>
          <a:p>
            <a:pPr algn="ctr"/>
            <a:r>
              <a:rPr lang="en-GB" sz="4000" b="1" i="1"/>
              <a:t>Panicked</a:t>
            </a:r>
          </a:p>
        </p:txBody>
      </p:sp>
      <p:sp>
        <p:nvSpPr>
          <p:cNvPr id="6" name="Arrow: Down 5">
            <a:hlinkClick r:id="rId2" action="ppaction://hlinksldjump"/>
            <a:extLst>
              <a:ext uri="{FF2B5EF4-FFF2-40B4-BE49-F238E27FC236}">
                <a16:creationId xmlns:a16="http://schemas.microsoft.com/office/drawing/2014/main" id="{B13C7ADA-024F-1846-FF4A-38A1BE1419ED}"/>
              </a:ext>
            </a:extLst>
          </p:cNvPr>
          <p:cNvSpPr/>
          <p:nvPr/>
        </p:nvSpPr>
        <p:spPr>
          <a:xfrm>
            <a:off x="3347864" y="4654442"/>
            <a:ext cx="1491580" cy="1042080"/>
          </a:xfrm>
          <a:prstGeom prst="downArrow">
            <a:avLst/>
          </a:prstGeom>
          <a:solidFill>
            <a:srgbClr val="C3D82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Arrow: Right 9">
            <a:hlinkClick r:id="rId3" action="ppaction://hlinksldjump"/>
            <a:extLst>
              <a:ext uri="{FF2B5EF4-FFF2-40B4-BE49-F238E27FC236}">
                <a16:creationId xmlns:a16="http://schemas.microsoft.com/office/drawing/2014/main" id="{CAE67F11-5766-479A-F0E4-AC8B20315FF0}"/>
              </a:ext>
            </a:extLst>
          </p:cNvPr>
          <p:cNvSpPr/>
          <p:nvPr/>
        </p:nvSpPr>
        <p:spPr>
          <a:xfrm flipH="1">
            <a:off x="7135479" y="4892675"/>
            <a:ext cx="1433094" cy="936104"/>
          </a:xfrm>
          <a:prstGeom prst="rightArrow">
            <a:avLst/>
          </a:prstGeom>
          <a:solidFill>
            <a:srgbClr val="F5891D"/>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solidFill>
                  <a:schemeClr val="tx1"/>
                </a:solidFill>
              </a:rPr>
              <a:t>Start</a:t>
            </a:r>
          </a:p>
        </p:txBody>
      </p:sp>
      <p:pic>
        <p:nvPicPr>
          <p:cNvPr id="13" name="Picture 12">
            <a:extLst>
              <a:ext uri="{FF2B5EF4-FFF2-40B4-BE49-F238E27FC236}">
                <a16:creationId xmlns:a16="http://schemas.microsoft.com/office/drawing/2014/main" id="{E597B993-31AC-4A36-50BF-E0BAB1C54B91}"/>
              </a:ext>
            </a:extLst>
          </p:cNvPr>
          <p:cNvPicPr>
            <a:picLocks noGrp="1" noRot="1" noChangeAspect="1" noMove="1" noResize="1" noEditPoints="1" noAdjustHandles="1" noChangeArrowheads="1" noChangeShapeType="1" noCrop="1"/>
          </p:cNvPicPr>
          <p:nvPr/>
        </p:nvPicPr>
        <p:blipFill>
          <a:blip r:embed="rId4"/>
          <a:stretch>
            <a:fillRect/>
          </a:stretch>
        </p:blipFill>
        <p:spPr>
          <a:xfrm>
            <a:off x="8509227" y="6193291"/>
            <a:ext cx="485775" cy="523875"/>
          </a:xfrm>
          <a:prstGeom prst="rect">
            <a:avLst/>
          </a:prstGeom>
        </p:spPr>
      </p:pic>
      <p:sp>
        <p:nvSpPr>
          <p:cNvPr id="11" name="Footer Placeholder 3">
            <a:extLst>
              <a:ext uri="{FF2B5EF4-FFF2-40B4-BE49-F238E27FC236}">
                <a16:creationId xmlns:a16="http://schemas.microsoft.com/office/drawing/2014/main" id="{5A4F7E7C-CCD5-2FF1-5D0D-ECE14BA2F743}"/>
              </a:ext>
            </a:extLst>
          </p:cNvPr>
          <p:cNvSpPr>
            <a:spLocks noGrp="1"/>
          </p:cNvSpPr>
          <p:nvPr>
            <p:ph type="ftr" sz="quarter" idx="11"/>
          </p:nvPr>
        </p:nvSpPr>
        <p:spPr>
          <a:xfrm>
            <a:off x="2411760" y="6356351"/>
            <a:ext cx="3086100" cy="365125"/>
          </a:xfrm>
        </p:spPr>
        <p:txBody>
          <a:bodyPr/>
          <a:lstStyle/>
          <a:p>
            <a:r>
              <a:rPr lang="en-GB" dirty="0"/>
              <a:t>ESB-RES-C254-L2G4-SpeechforEmployability-1.5-PPT-DeliveringTalk v1</a:t>
            </a:r>
          </a:p>
        </p:txBody>
      </p:sp>
    </p:spTree>
    <p:extLst>
      <p:ext uri="{BB962C8B-B14F-4D97-AF65-F5344CB8AC3E}">
        <p14:creationId xmlns:p14="http://schemas.microsoft.com/office/powerpoint/2010/main" val="40377771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A60277-A473-FEFD-E8E4-AF5810D2511C}"/>
              </a:ext>
            </a:extLst>
          </p:cNvPr>
          <p:cNvSpPr>
            <a:spLocks noGrp="1"/>
          </p:cNvSpPr>
          <p:nvPr>
            <p:ph type="title"/>
          </p:nvPr>
        </p:nvSpPr>
        <p:spPr>
          <a:xfrm>
            <a:off x="323528" y="1029221"/>
            <a:ext cx="7886700" cy="576064"/>
          </a:xfrm>
        </p:spPr>
        <p:txBody>
          <a:bodyPr/>
          <a:lstStyle/>
          <a:p>
            <a:r>
              <a:rPr lang="en-GB" b="1" i="1"/>
              <a:t>Higher or lower?</a:t>
            </a:r>
          </a:p>
        </p:txBody>
      </p:sp>
      <p:sp>
        <p:nvSpPr>
          <p:cNvPr id="3" name="Date Placeholder 2">
            <a:extLst>
              <a:ext uri="{FF2B5EF4-FFF2-40B4-BE49-F238E27FC236}">
                <a16:creationId xmlns:a16="http://schemas.microsoft.com/office/drawing/2014/main" id="{8ED76F26-D236-EA4A-BF9C-18E3DD20BB34}"/>
              </a:ext>
            </a:extLst>
          </p:cNvPr>
          <p:cNvSpPr>
            <a:spLocks noGrp="1"/>
          </p:cNvSpPr>
          <p:nvPr>
            <p:ph type="dt" sz="half" idx="10"/>
          </p:nvPr>
        </p:nvSpPr>
        <p:spPr/>
        <p:txBody>
          <a:bodyPr/>
          <a:lstStyle/>
          <a:p>
            <a:fld id="{EE0E30C5-066A-4B29-9567-AC42D5457EA6}" type="datetime1">
              <a:rPr lang="en-GB" smtClean="0"/>
              <a:t>02/03/2026</a:t>
            </a:fld>
            <a:endParaRPr lang="en-GB"/>
          </a:p>
        </p:txBody>
      </p:sp>
      <p:sp>
        <p:nvSpPr>
          <p:cNvPr id="5" name="Slide Number Placeholder 4">
            <a:extLst>
              <a:ext uri="{FF2B5EF4-FFF2-40B4-BE49-F238E27FC236}">
                <a16:creationId xmlns:a16="http://schemas.microsoft.com/office/drawing/2014/main" id="{B04D3FAE-4484-10D0-185A-EB01018FC262}"/>
              </a:ext>
            </a:extLst>
          </p:cNvPr>
          <p:cNvSpPr>
            <a:spLocks noGrp="1"/>
          </p:cNvSpPr>
          <p:nvPr>
            <p:ph type="sldNum" sz="quarter" idx="12"/>
          </p:nvPr>
        </p:nvSpPr>
        <p:spPr/>
        <p:txBody>
          <a:bodyPr/>
          <a:lstStyle/>
          <a:p>
            <a:fld id="{EFC07C4F-4DD7-4452-9CBE-7B4BC77324C7}" type="slidenum">
              <a:rPr lang="en-GB" smtClean="0"/>
              <a:t>18</a:t>
            </a:fld>
            <a:endParaRPr lang="en-GB"/>
          </a:p>
        </p:txBody>
      </p:sp>
      <p:sp>
        <p:nvSpPr>
          <p:cNvPr id="6" name="Arrow: Down 5">
            <a:extLst>
              <a:ext uri="{FF2B5EF4-FFF2-40B4-BE49-F238E27FC236}">
                <a16:creationId xmlns:a16="http://schemas.microsoft.com/office/drawing/2014/main" id="{9AD0D1B6-7FBF-6D4C-92E2-72C948ED1BDB}"/>
              </a:ext>
            </a:extLst>
          </p:cNvPr>
          <p:cNvSpPr/>
          <p:nvPr/>
        </p:nvSpPr>
        <p:spPr>
          <a:xfrm>
            <a:off x="4575178" y="2600178"/>
            <a:ext cx="3086100" cy="3096344"/>
          </a:xfrm>
          <a:prstGeom prst="downArrow">
            <a:avLst/>
          </a:prstGeom>
          <a:solidFill>
            <a:srgbClr val="C3D82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C51C6286-3E02-7248-2A2A-51208FBCECF9}"/>
              </a:ext>
            </a:extLst>
          </p:cNvPr>
          <p:cNvSpPr txBox="1"/>
          <p:nvPr/>
        </p:nvSpPr>
        <p:spPr>
          <a:xfrm>
            <a:off x="709302" y="3440464"/>
            <a:ext cx="3055219" cy="707886"/>
          </a:xfrm>
          <a:prstGeom prst="rect">
            <a:avLst/>
          </a:prstGeom>
          <a:noFill/>
        </p:spPr>
        <p:txBody>
          <a:bodyPr wrap="square" rtlCol="0">
            <a:spAutoFit/>
          </a:bodyPr>
          <a:lstStyle/>
          <a:p>
            <a:pPr algn="ctr"/>
            <a:r>
              <a:rPr lang="en-GB" sz="4000" b="1" i="1"/>
              <a:t>Sincere</a:t>
            </a:r>
          </a:p>
        </p:txBody>
      </p:sp>
      <p:sp>
        <p:nvSpPr>
          <p:cNvPr id="7" name="TextBox 6">
            <a:extLst>
              <a:ext uri="{FF2B5EF4-FFF2-40B4-BE49-F238E27FC236}">
                <a16:creationId xmlns:a16="http://schemas.microsoft.com/office/drawing/2014/main" id="{0E75ACC3-30CB-D084-6EF2-020A6D44FF9C}"/>
              </a:ext>
            </a:extLst>
          </p:cNvPr>
          <p:cNvSpPr txBox="1"/>
          <p:nvPr/>
        </p:nvSpPr>
        <p:spPr>
          <a:xfrm>
            <a:off x="393712" y="1803449"/>
            <a:ext cx="8282744" cy="400110"/>
          </a:xfrm>
          <a:prstGeom prst="rect">
            <a:avLst/>
          </a:prstGeom>
          <a:solidFill>
            <a:srgbClr val="FCD107"/>
          </a:solidFill>
        </p:spPr>
        <p:txBody>
          <a:bodyPr wrap="square">
            <a:spAutoFit/>
          </a:bodyPr>
          <a:lstStyle/>
          <a:p>
            <a:pPr algn="ctr"/>
            <a:r>
              <a:rPr lang="en-GB" sz="2000" b="1" i="1">
                <a:effectLst/>
                <a:latin typeface="Söhne"/>
              </a:rPr>
              <a:t>"This is a very serious matter that needs to be addressed immediately."</a:t>
            </a:r>
          </a:p>
        </p:txBody>
      </p:sp>
      <p:sp>
        <p:nvSpPr>
          <p:cNvPr id="10" name="Arrow: Down 9">
            <a:hlinkClick r:id="rId2" action="ppaction://hlinksldjump"/>
            <a:extLst>
              <a:ext uri="{FF2B5EF4-FFF2-40B4-BE49-F238E27FC236}">
                <a16:creationId xmlns:a16="http://schemas.microsoft.com/office/drawing/2014/main" id="{7B697731-916A-4EC1-0331-BC22FBE3E6DA}"/>
              </a:ext>
            </a:extLst>
          </p:cNvPr>
          <p:cNvSpPr/>
          <p:nvPr/>
        </p:nvSpPr>
        <p:spPr>
          <a:xfrm rot="10800000">
            <a:off x="3760019" y="4613515"/>
            <a:ext cx="1543050" cy="1187402"/>
          </a:xfrm>
          <a:prstGeom prst="downArrow">
            <a:avLst/>
          </a:prstGeom>
          <a:solidFill>
            <a:srgbClr val="E7151B"/>
          </a:solidFill>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1" name="Arrow: Right 10">
            <a:hlinkClick r:id="rId3" action="ppaction://hlinksldjump"/>
            <a:extLst>
              <a:ext uri="{FF2B5EF4-FFF2-40B4-BE49-F238E27FC236}">
                <a16:creationId xmlns:a16="http://schemas.microsoft.com/office/drawing/2014/main" id="{59ADB2B2-B2B7-6A18-516F-9F5E849CC1CC}"/>
              </a:ext>
            </a:extLst>
          </p:cNvPr>
          <p:cNvSpPr/>
          <p:nvPr/>
        </p:nvSpPr>
        <p:spPr>
          <a:xfrm flipH="1">
            <a:off x="978666" y="5180412"/>
            <a:ext cx="1433094" cy="936104"/>
          </a:xfrm>
          <a:prstGeom prst="rightArrow">
            <a:avLst/>
          </a:prstGeom>
          <a:solidFill>
            <a:srgbClr val="F5891D"/>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solidFill>
                  <a:schemeClr val="tx1"/>
                </a:solidFill>
              </a:rPr>
              <a:t>Start</a:t>
            </a:r>
          </a:p>
        </p:txBody>
      </p:sp>
      <p:pic>
        <p:nvPicPr>
          <p:cNvPr id="12" name="Picture 11">
            <a:extLst>
              <a:ext uri="{FF2B5EF4-FFF2-40B4-BE49-F238E27FC236}">
                <a16:creationId xmlns:a16="http://schemas.microsoft.com/office/drawing/2014/main" id="{5FEFCAD1-220C-82A4-FB8D-8D9C1EE091B8}"/>
              </a:ext>
            </a:extLst>
          </p:cNvPr>
          <p:cNvPicPr>
            <a:picLocks noGrp="1" noRot="1" noChangeAspect="1" noMove="1" noResize="1" noEditPoints="1" noAdjustHandles="1" noChangeArrowheads="1" noChangeShapeType="1" noCrop="1"/>
          </p:cNvPicPr>
          <p:nvPr/>
        </p:nvPicPr>
        <p:blipFill>
          <a:blip r:embed="rId4"/>
          <a:stretch>
            <a:fillRect/>
          </a:stretch>
        </p:blipFill>
        <p:spPr>
          <a:xfrm>
            <a:off x="8509227" y="6193291"/>
            <a:ext cx="485775" cy="523875"/>
          </a:xfrm>
          <a:prstGeom prst="rect">
            <a:avLst/>
          </a:prstGeom>
        </p:spPr>
      </p:pic>
      <p:sp>
        <p:nvSpPr>
          <p:cNvPr id="9" name="Footer Placeholder 3">
            <a:extLst>
              <a:ext uri="{FF2B5EF4-FFF2-40B4-BE49-F238E27FC236}">
                <a16:creationId xmlns:a16="http://schemas.microsoft.com/office/drawing/2014/main" id="{904EA3EE-6549-A1AD-C02A-3FE80E2FAB56}"/>
              </a:ext>
            </a:extLst>
          </p:cNvPr>
          <p:cNvSpPr>
            <a:spLocks noGrp="1"/>
          </p:cNvSpPr>
          <p:nvPr>
            <p:ph type="ftr" sz="quarter" idx="11"/>
          </p:nvPr>
        </p:nvSpPr>
        <p:spPr>
          <a:xfrm>
            <a:off x="2411760" y="6356351"/>
            <a:ext cx="3086100" cy="365125"/>
          </a:xfrm>
        </p:spPr>
        <p:txBody>
          <a:bodyPr/>
          <a:lstStyle/>
          <a:p>
            <a:r>
              <a:rPr lang="en-GB" dirty="0"/>
              <a:t>ESB-RES-C254-L2G4-SpeechforEmployability-1.5-PPT-DeliveringTalk v1</a:t>
            </a:r>
          </a:p>
        </p:txBody>
      </p:sp>
    </p:spTree>
    <p:extLst>
      <p:ext uri="{BB962C8B-B14F-4D97-AF65-F5344CB8AC3E}">
        <p14:creationId xmlns:p14="http://schemas.microsoft.com/office/powerpoint/2010/main" val="23413766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A60277-A473-FEFD-E8E4-AF5810D2511C}"/>
              </a:ext>
            </a:extLst>
          </p:cNvPr>
          <p:cNvSpPr>
            <a:spLocks noGrp="1"/>
          </p:cNvSpPr>
          <p:nvPr>
            <p:ph type="title"/>
          </p:nvPr>
        </p:nvSpPr>
        <p:spPr>
          <a:xfrm>
            <a:off x="323528" y="1029221"/>
            <a:ext cx="7886700" cy="576064"/>
          </a:xfrm>
        </p:spPr>
        <p:txBody>
          <a:bodyPr/>
          <a:lstStyle/>
          <a:p>
            <a:r>
              <a:rPr lang="en-GB" b="1" i="1"/>
              <a:t>Higher or lower?</a:t>
            </a:r>
          </a:p>
        </p:txBody>
      </p:sp>
      <p:sp>
        <p:nvSpPr>
          <p:cNvPr id="3" name="Date Placeholder 2">
            <a:extLst>
              <a:ext uri="{FF2B5EF4-FFF2-40B4-BE49-F238E27FC236}">
                <a16:creationId xmlns:a16="http://schemas.microsoft.com/office/drawing/2014/main" id="{8ED76F26-D236-EA4A-BF9C-18E3DD20BB34}"/>
              </a:ext>
            </a:extLst>
          </p:cNvPr>
          <p:cNvSpPr>
            <a:spLocks noGrp="1"/>
          </p:cNvSpPr>
          <p:nvPr>
            <p:ph type="dt" sz="half" idx="10"/>
          </p:nvPr>
        </p:nvSpPr>
        <p:spPr/>
        <p:txBody>
          <a:bodyPr/>
          <a:lstStyle/>
          <a:p>
            <a:fld id="{495A68A2-75E0-4976-8AD2-B948E5BA9B6F}" type="datetime1">
              <a:rPr lang="en-GB" smtClean="0"/>
              <a:t>02/03/2026</a:t>
            </a:fld>
            <a:endParaRPr lang="en-GB"/>
          </a:p>
        </p:txBody>
      </p:sp>
      <p:sp>
        <p:nvSpPr>
          <p:cNvPr id="5" name="Slide Number Placeholder 4">
            <a:extLst>
              <a:ext uri="{FF2B5EF4-FFF2-40B4-BE49-F238E27FC236}">
                <a16:creationId xmlns:a16="http://schemas.microsoft.com/office/drawing/2014/main" id="{B04D3FAE-4484-10D0-185A-EB01018FC262}"/>
              </a:ext>
            </a:extLst>
          </p:cNvPr>
          <p:cNvSpPr>
            <a:spLocks noGrp="1"/>
          </p:cNvSpPr>
          <p:nvPr>
            <p:ph type="sldNum" sz="quarter" idx="12"/>
          </p:nvPr>
        </p:nvSpPr>
        <p:spPr/>
        <p:txBody>
          <a:bodyPr/>
          <a:lstStyle/>
          <a:p>
            <a:fld id="{EFC07C4F-4DD7-4452-9CBE-7B4BC77324C7}" type="slidenum">
              <a:rPr lang="en-GB" smtClean="0"/>
              <a:t>19</a:t>
            </a:fld>
            <a:endParaRPr lang="en-GB"/>
          </a:p>
        </p:txBody>
      </p:sp>
      <p:sp>
        <p:nvSpPr>
          <p:cNvPr id="6" name="Arrow: Down 5">
            <a:hlinkClick r:id="rId2" action="ppaction://hlinksldjump"/>
            <a:extLst>
              <a:ext uri="{FF2B5EF4-FFF2-40B4-BE49-F238E27FC236}">
                <a16:creationId xmlns:a16="http://schemas.microsoft.com/office/drawing/2014/main" id="{9AD0D1B6-7FBF-6D4C-92E2-72C948ED1BDB}"/>
              </a:ext>
            </a:extLst>
          </p:cNvPr>
          <p:cNvSpPr/>
          <p:nvPr/>
        </p:nvSpPr>
        <p:spPr>
          <a:xfrm>
            <a:off x="4575178" y="2600178"/>
            <a:ext cx="3086100" cy="3096344"/>
          </a:xfrm>
          <a:prstGeom prst="downArrow">
            <a:avLst/>
          </a:prstGeom>
          <a:solidFill>
            <a:srgbClr val="C3D82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Arrow: Down 6">
            <a:hlinkClick r:id="rId3" action="ppaction://hlinksldjump"/>
            <a:extLst>
              <a:ext uri="{FF2B5EF4-FFF2-40B4-BE49-F238E27FC236}">
                <a16:creationId xmlns:a16="http://schemas.microsoft.com/office/drawing/2014/main" id="{F49ABACF-5F90-54F0-C417-5D25D7E732A8}"/>
              </a:ext>
            </a:extLst>
          </p:cNvPr>
          <p:cNvSpPr/>
          <p:nvPr/>
        </p:nvSpPr>
        <p:spPr>
          <a:xfrm rot="10800000">
            <a:off x="868710" y="2600178"/>
            <a:ext cx="3086100" cy="3096344"/>
          </a:xfrm>
          <a:prstGeom prst="downArrow">
            <a:avLst/>
          </a:prstGeom>
          <a:solidFill>
            <a:srgbClr val="E7151B"/>
          </a:solidFill>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9" name="TextBox 8">
            <a:extLst>
              <a:ext uri="{FF2B5EF4-FFF2-40B4-BE49-F238E27FC236}">
                <a16:creationId xmlns:a16="http://schemas.microsoft.com/office/drawing/2014/main" id="{6F9126E1-704F-468E-C54D-F3FA6E870ED0}"/>
              </a:ext>
            </a:extLst>
          </p:cNvPr>
          <p:cNvSpPr txBox="1"/>
          <p:nvPr/>
        </p:nvSpPr>
        <p:spPr>
          <a:xfrm>
            <a:off x="393712" y="1803449"/>
            <a:ext cx="8354752" cy="400110"/>
          </a:xfrm>
          <a:prstGeom prst="rect">
            <a:avLst/>
          </a:prstGeom>
          <a:solidFill>
            <a:srgbClr val="FCD107"/>
          </a:solidFill>
        </p:spPr>
        <p:txBody>
          <a:bodyPr wrap="square">
            <a:spAutoFit/>
          </a:bodyPr>
          <a:lstStyle/>
          <a:p>
            <a:pPr algn="ctr"/>
            <a:r>
              <a:rPr lang="en-GB" sz="2000" b="1" i="1">
                <a:effectLst/>
                <a:latin typeface="Söhne"/>
              </a:rPr>
              <a:t>“I remember when I was young, things were so different back then.”</a:t>
            </a:r>
          </a:p>
        </p:txBody>
      </p:sp>
      <p:sp>
        <p:nvSpPr>
          <p:cNvPr id="8" name="Arrow: Right 7">
            <a:hlinkClick r:id="rId4" action="ppaction://hlinksldjump"/>
            <a:extLst>
              <a:ext uri="{FF2B5EF4-FFF2-40B4-BE49-F238E27FC236}">
                <a16:creationId xmlns:a16="http://schemas.microsoft.com/office/drawing/2014/main" id="{269CA8D6-DEB8-1EA4-FD44-03E3CCFFEF03}"/>
              </a:ext>
            </a:extLst>
          </p:cNvPr>
          <p:cNvSpPr/>
          <p:nvPr/>
        </p:nvSpPr>
        <p:spPr>
          <a:xfrm flipH="1">
            <a:off x="7315370" y="5132983"/>
            <a:ext cx="1433094" cy="936104"/>
          </a:xfrm>
          <a:prstGeom prst="rightArrow">
            <a:avLst/>
          </a:prstGeom>
          <a:solidFill>
            <a:srgbClr val="F5891D"/>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solidFill>
                  <a:schemeClr val="tx1"/>
                </a:solidFill>
              </a:rPr>
              <a:t>Start</a:t>
            </a:r>
          </a:p>
        </p:txBody>
      </p:sp>
      <p:pic>
        <p:nvPicPr>
          <p:cNvPr id="11" name="Picture 10">
            <a:extLst>
              <a:ext uri="{FF2B5EF4-FFF2-40B4-BE49-F238E27FC236}">
                <a16:creationId xmlns:a16="http://schemas.microsoft.com/office/drawing/2014/main" id="{DAA6262F-FEAC-41D0-034E-EFA16AD3506F}"/>
              </a:ext>
            </a:extLst>
          </p:cNvPr>
          <p:cNvPicPr>
            <a:picLocks noGrp="1" noRot="1" noChangeAspect="1" noMove="1" noResize="1" noEditPoints="1" noAdjustHandles="1" noChangeArrowheads="1" noChangeShapeType="1" noCrop="1"/>
          </p:cNvPicPr>
          <p:nvPr/>
        </p:nvPicPr>
        <p:blipFill>
          <a:blip r:embed="rId5"/>
          <a:stretch>
            <a:fillRect/>
          </a:stretch>
        </p:blipFill>
        <p:spPr>
          <a:xfrm>
            <a:off x="8509227" y="6193291"/>
            <a:ext cx="485775" cy="523875"/>
          </a:xfrm>
          <a:prstGeom prst="rect">
            <a:avLst/>
          </a:prstGeom>
        </p:spPr>
      </p:pic>
      <p:sp>
        <p:nvSpPr>
          <p:cNvPr id="10" name="Footer Placeholder 3">
            <a:extLst>
              <a:ext uri="{FF2B5EF4-FFF2-40B4-BE49-F238E27FC236}">
                <a16:creationId xmlns:a16="http://schemas.microsoft.com/office/drawing/2014/main" id="{45865E83-646E-0DBE-9B24-22E71E9EF0A6}"/>
              </a:ext>
            </a:extLst>
          </p:cNvPr>
          <p:cNvSpPr>
            <a:spLocks noGrp="1"/>
          </p:cNvSpPr>
          <p:nvPr>
            <p:ph type="ftr" sz="quarter" idx="11"/>
          </p:nvPr>
        </p:nvSpPr>
        <p:spPr>
          <a:xfrm>
            <a:off x="2411760" y="6356351"/>
            <a:ext cx="3086100" cy="365125"/>
          </a:xfrm>
        </p:spPr>
        <p:txBody>
          <a:bodyPr/>
          <a:lstStyle/>
          <a:p>
            <a:r>
              <a:rPr lang="en-GB" dirty="0"/>
              <a:t>ESB-RES-C254-L2G4-SpeechforEmployability-1.5-PPT-DeliveringTalk v1</a:t>
            </a:r>
          </a:p>
        </p:txBody>
      </p:sp>
    </p:spTree>
    <p:extLst>
      <p:ext uri="{BB962C8B-B14F-4D97-AF65-F5344CB8AC3E}">
        <p14:creationId xmlns:p14="http://schemas.microsoft.com/office/powerpoint/2010/main" val="5913586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6080" y="1337111"/>
            <a:ext cx="7886700" cy="504055"/>
          </a:xfrm>
        </p:spPr>
        <p:txBody>
          <a:bodyPr>
            <a:noAutofit/>
          </a:bodyPr>
          <a:lstStyle/>
          <a:p>
            <a:r>
              <a:rPr lang="en-GB" sz="3200" b="1" i="1">
                <a:latin typeface="+mn-lt"/>
              </a:rPr>
              <a:t>Relevant Grade Descriptors</a:t>
            </a:r>
          </a:p>
        </p:txBody>
      </p:sp>
      <p:sp>
        <p:nvSpPr>
          <p:cNvPr id="3" name="Date Placeholder 2"/>
          <p:cNvSpPr>
            <a:spLocks noGrp="1"/>
          </p:cNvSpPr>
          <p:nvPr>
            <p:ph type="dt" sz="half" idx="10"/>
          </p:nvPr>
        </p:nvSpPr>
        <p:spPr/>
        <p:txBody>
          <a:bodyPr/>
          <a:lstStyle/>
          <a:p>
            <a:fld id="{98F8F6F6-9F1B-469D-8DCF-636D065488BA}" type="datetime1">
              <a:rPr lang="en-GB" smtClean="0"/>
              <a:t>02/03/2026</a:t>
            </a:fld>
            <a:endParaRPr lang="en-GB"/>
          </a:p>
        </p:txBody>
      </p:sp>
      <p:sp>
        <p:nvSpPr>
          <p:cNvPr id="5" name="Slide Number Placeholder 4"/>
          <p:cNvSpPr>
            <a:spLocks noGrp="1"/>
          </p:cNvSpPr>
          <p:nvPr>
            <p:ph type="sldNum" sz="quarter" idx="12"/>
          </p:nvPr>
        </p:nvSpPr>
        <p:spPr/>
        <p:txBody>
          <a:bodyPr/>
          <a:lstStyle/>
          <a:p>
            <a:fld id="{EFC07C4F-4DD7-4452-9CBE-7B4BC77324C7}" type="slidenum">
              <a:rPr lang="en-GB" smtClean="0"/>
              <a:t>2</a:t>
            </a:fld>
            <a:endParaRPr lang="en-GB"/>
          </a:p>
        </p:txBody>
      </p:sp>
      <p:graphicFrame>
        <p:nvGraphicFramePr>
          <p:cNvPr id="6" name="Table 5"/>
          <p:cNvGraphicFramePr>
            <a:graphicFrameLocks noGrp="1"/>
          </p:cNvGraphicFramePr>
          <p:nvPr>
            <p:extLst>
              <p:ext uri="{D42A27DB-BD31-4B8C-83A1-F6EECF244321}">
                <p14:modId xmlns:p14="http://schemas.microsoft.com/office/powerpoint/2010/main" val="2411484432"/>
              </p:ext>
            </p:extLst>
          </p:nvPr>
        </p:nvGraphicFramePr>
        <p:xfrm>
          <a:off x="378779" y="2060848"/>
          <a:ext cx="8297676" cy="3610951"/>
        </p:xfrm>
        <a:graphic>
          <a:graphicData uri="http://schemas.openxmlformats.org/drawingml/2006/table">
            <a:tbl>
              <a:tblPr firstRow="1" firstCol="1" bandRow="1">
                <a:tableStyleId>{5940675A-B579-460E-94D1-54222C63F5DA}</a:tableStyleId>
              </a:tblPr>
              <a:tblGrid>
                <a:gridCol w="1382946">
                  <a:extLst>
                    <a:ext uri="{9D8B030D-6E8A-4147-A177-3AD203B41FA5}">
                      <a16:colId xmlns:a16="http://schemas.microsoft.com/office/drawing/2014/main" val="586849962"/>
                    </a:ext>
                  </a:extLst>
                </a:gridCol>
                <a:gridCol w="1382946">
                  <a:extLst>
                    <a:ext uri="{9D8B030D-6E8A-4147-A177-3AD203B41FA5}">
                      <a16:colId xmlns:a16="http://schemas.microsoft.com/office/drawing/2014/main" val="432970131"/>
                    </a:ext>
                  </a:extLst>
                </a:gridCol>
                <a:gridCol w="1382946">
                  <a:extLst>
                    <a:ext uri="{9D8B030D-6E8A-4147-A177-3AD203B41FA5}">
                      <a16:colId xmlns:a16="http://schemas.microsoft.com/office/drawing/2014/main" val="2677484745"/>
                    </a:ext>
                  </a:extLst>
                </a:gridCol>
                <a:gridCol w="1382946">
                  <a:extLst>
                    <a:ext uri="{9D8B030D-6E8A-4147-A177-3AD203B41FA5}">
                      <a16:colId xmlns:a16="http://schemas.microsoft.com/office/drawing/2014/main" val="3149520564"/>
                    </a:ext>
                  </a:extLst>
                </a:gridCol>
                <a:gridCol w="1382946">
                  <a:extLst>
                    <a:ext uri="{9D8B030D-6E8A-4147-A177-3AD203B41FA5}">
                      <a16:colId xmlns:a16="http://schemas.microsoft.com/office/drawing/2014/main" val="1215520350"/>
                    </a:ext>
                  </a:extLst>
                </a:gridCol>
                <a:gridCol w="1382946">
                  <a:extLst>
                    <a:ext uri="{9D8B030D-6E8A-4147-A177-3AD203B41FA5}">
                      <a16:colId xmlns:a16="http://schemas.microsoft.com/office/drawing/2014/main" val="1411141566"/>
                    </a:ext>
                  </a:extLst>
                </a:gridCol>
              </a:tblGrid>
              <a:tr h="898503">
                <a:tc>
                  <a:txBody>
                    <a:bodyPr/>
                    <a:lstStyle/>
                    <a:p>
                      <a:pPr algn="ctr">
                        <a:lnSpc>
                          <a:spcPct val="107000"/>
                        </a:lnSpc>
                        <a:spcAft>
                          <a:spcPts val="0"/>
                        </a:spcAft>
                      </a:pPr>
                      <a:r>
                        <a:rPr lang="en-GB" sz="1200" b="1" spc="-5">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Section 1: Employability Talk</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en-GB" sz="1200" b="1">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Time: 4 minutes</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C2D721"/>
                    </a:solidFill>
                  </a:tcPr>
                </a:tc>
                <a:tc>
                  <a:txBody>
                    <a:bodyPr/>
                    <a:lstStyle/>
                    <a:p>
                      <a:pPr algn="ctr">
                        <a:spcAft>
                          <a:spcPts val="0"/>
                        </a:spcAft>
                      </a:pP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Pa</a:t>
                      </a:r>
                      <a:r>
                        <a:rPr lang="en-GB" sz="1200" b="1" spc="-5">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s</a:t>
                      </a: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s</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C2D721"/>
                    </a:solidFill>
                  </a:tcPr>
                </a:tc>
                <a:tc>
                  <a:txBody>
                    <a:bodyPr/>
                    <a:lstStyle/>
                    <a:p>
                      <a:pPr algn="ctr">
                        <a:spcAft>
                          <a:spcPts val="0"/>
                        </a:spcAft>
                      </a:pPr>
                      <a:r>
                        <a:rPr lang="en-GB" sz="1200" b="1">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Good Pass</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en-GB" sz="1200" b="1">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(Endorsed)</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C2D721"/>
                    </a:solidFill>
                  </a:tcPr>
                </a:tc>
                <a:tc>
                  <a:txBody>
                    <a:bodyPr/>
                    <a:lstStyle/>
                    <a:p>
                      <a:pPr algn="ctr">
                        <a:spcAft>
                          <a:spcPts val="0"/>
                        </a:spcAft>
                      </a:pPr>
                      <a:r>
                        <a:rPr lang="en-GB" sz="1200" b="1" spc="5">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M</a:t>
                      </a: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e</a:t>
                      </a:r>
                      <a:r>
                        <a:rPr lang="en-GB" sz="1200" b="1" spc="5">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r</a:t>
                      </a:r>
                      <a:r>
                        <a:rPr lang="en-GB" sz="1200" b="1" spc="-5">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i</a:t>
                      </a: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t</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C2D721"/>
                    </a:solidFill>
                  </a:tcPr>
                </a:tc>
                <a:tc>
                  <a:txBody>
                    <a:bodyPr/>
                    <a:lstStyle/>
                    <a:p>
                      <a:pPr algn="ctr">
                        <a:spcAft>
                          <a:spcPts val="0"/>
                        </a:spcAft>
                      </a:pPr>
                      <a:r>
                        <a:rPr lang="en-GB" sz="1200" b="1">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Merit Plus</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en-GB" sz="1200" b="1">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(Endorsed)</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C2D721"/>
                    </a:solidFill>
                  </a:tcPr>
                </a:tc>
                <a:tc>
                  <a:txBody>
                    <a:bodyPr/>
                    <a:lstStyle/>
                    <a:p>
                      <a:pPr algn="ctr">
                        <a:spcAft>
                          <a:spcPts val="0"/>
                        </a:spcAft>
                      </a:pPr>
                      <a:r>
                        <a:rPr lang="en-GB" sz="1200" b="1" spc="-5">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Di</a:t>
                      </a: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s</a:t>
                      </a:r>
                      <a:r>
                        <a:rPr lang="en-GB" sz="1200" b="1" spc="15">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t</a:t>
                      </a:r>
                      <a:r>
                        <a:rPr lang="en-GB" sz="1200" b="1" spc="-5">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i</a:t>
                      </a:r>
                      <a:r>
                        <a:rPr lang="en-GB" sz="1200" b="1" spc="5">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nc</a:t>
                      </a: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tion</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C2D721"/>
                    </a:solidFill>
                  </a:tcPr>
                </a:tc>
                <a:extLst>
                  <a:ext uri="{0D108BD9-81ED-4DB2-BD59-A6C34878D82A}">
                    <a16:rowId xmlns:a16="http://schemas.microsoft.com/office/drawing/2014/main" val="162651259"/>
                  </a:ext>
                </a:extLst>
              </a:tr>
              <a:tr h="1477761">
                <a:tc>
                  <a:txBody>
                    <a:bodyPr/>
                    <a:lstStyle/>
                    <a:p>
                      <a:pPr algn="ctr">
                        <a:lnSpc>
                          <a:spcPts val="1210"/>
                        </a:lnSpc>
                        <a:spcBef>
                          <a:spcPts val="100"/>
                        </a:spcBef>
                        <a:spcAft>
                          <a:spcPts val="80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Voice and Speech</a:t>
                      </a:r>
                      <a:endParaRPr lang="en-GB" sz="1400" b="1">
                        <a:effectLst/>
                        <a:latin typeface="Calibri" panose="020F0502020204030204" pitchFamily="34" charset="0"/>
                        <a:ea typeface="Calibri" panose="020F0502020204030204" pitchFamily="34" charset="0"/>
                        <a:cs typeface="Times New Roman" panose="02020603050405020304" pitchFamily="18" charset="0"/>
                      </a:endParaRPr>
                    </a:p>
                    <a:p>
                      <a:pPr algn="ctr">
                        <a:lnSpc>
                          <a:spcPts val="1210"/>
                        </a:lnSpc>
                        <a:spcBef>
                          <a:spcPts val="100"/>
                        </a:spcBef>
                        <a:spcAft>
                          <a:spcPts val="800"/>
                        </a:spcAft>
                      </a:pPr>
                      <a:endParaRPr lang="en-GB" sz="1400" b="0" dirty="0">
                        <a:effectLst/>
                        <a:latin typeface="Calibri"/>
                        <a:ea typeface="Calibri" panose="020F0502020204030204" pitchFamily="34" charset="0"/>
                        <a:cs typeface="Times New Roman"/>
                      </a:endParaRPr>
                    </a:p>
                  </a:txBody>
                  <a:tcPr marL="68580" marR="68580" marT="72000" marB="72000">
                    <a:solidFill>
                      <a:srgbClr val="C2D721">
                        <a:alpha val="20000"/>
                      </a:srgbClr>
                    </a:solidFill>
                  </a:tcPr>
                </a:tc>
                <a:tc>
                  <a:txBody>
                    <a:bodyPr/>
                    <a:lstStyle/>
                    <a:p>
                      <a:pPr algn="l">
                        <a:lnSpc>
                          <a:spcPts val="1210"/>
                        </a:lnSpc>
                        <a:spcBef>
                          <a:spcPts val="100"/>
                        </a:spcBef>
                        <a:spcAft>
                          <a:spcPts val="800"/>
                        </a:spcAft>
                      </a:pPr>
                      <a:r>
                        <a:rPr lang="en-GB" sz="1200" b="0">
                          <a:effectLst/>
                          <a:latin typeface="Calibri"/>
                          <a:ea typeface="Calibri"/>
                          <a:cs typeface="Calibri"/>
                        </a:rPr>
                        <a:t>There is </a:t>
                      </a:r>
                      <a:r>
                        <a:rPr lang="en-GB" sz="1200" b="0">
                          <a:solidFill>
                            <a:srgbClr val="FF0000"/>
                          </a:solidFill>
                          <a:effectLst/>
                          <a:latin typeface="Calibri"/>
                          <a:ea typeface="Calibri"/>
                          <a:cs typeface="Calibri"/>
                        </a:rPr>
                        <a:t>clear and</a:t>
                      </a:r>
                      <a:r>
                        <a:rPr lang="en-GB" sz="1200" b="0" dirty="0">
                          <a:solidFill>
                            <a:srgbClr val="FF0000"/>
                          </a:solidFill>
                          <a:effectLst/>
                          <a:latin typeface="Calibri"/>
                          <a:ea typeface="Calibri"/>
                          <a:cs typeface="Calibri"/>
                        </a:rPr>
                        <a:t> </a:t>
                      </a:r>
                      <a:r>
                        <a:rPr lang="en-GB" sz="1200" b="0">
                          <a:solidFill>
                            <a:srgbClr val="FF0000"/>
                          </a:solidFill>
                          <a:effectLst/>
                          <a:latin typeface="Calibri"/>
                          <a:ea typeface="Calibri"/>
                          <a:cs typeface="Calibri"/>
                        </a:rPr>
                        <a:t>audible</a:t>
                      </a:r>
                      <a:r>
                        <a:rPr lang="en-GB" sz="1200" b="0">
                          <a:effectLst/>
                          <a:latin typeface="Calibri"/>
                          <a:ea typeface="Calibri"/>
                          <a:cs typeface="Calibri"/>
                        </a:rPr>
                        <a:t> voice, with </a:t>
                      </a:r>
                      <a:r>
                        <a:rPr lang="en-GB" sz="1200" b="0">
                          <a:solidFill>
                            <a:srgbClr val="FF0000"/>
                          </a:solidFill>
                          <a:effectLst/>
                          <a:latin typeface="Calibri"/>
                          <a:ea typeface="Calibri"/>
                          <a:cs typeface="Calibri"/>
                        </a:rPr>
                        <a:t>some hesitation</a:t>
                      </a:r>
                      <a:r>
                        <a:rPr lang="en-GB" sz="1200" b="0">
                          <a:effectLst/>
                          <a:latin typeface="Calibri"/>
                          <a:ea typeface="Calibri"/>
                          <a:cs typeface="Calibri"/>
                        </a:rPr>
                        <a:t>. </a:t>
                      </a:r>
                      <a:endParaRPr lang="en-GB" sz="1200" b="0" dirty="0">
                        <a:effectLst/>
                        <a:latin typeface="Calibri"/>
                        <a:ea typeface="Calibri"/>
                        <a:cs typeface="Calibri"/>
                      </a:endParaRPr>
                    </a:p>
                    <a:p>
                      <a:pPr algn="l">
                        <a:lnSpc>
                          <a:spcPts val="1210"/>
                        </a:lnSpc>
                        <a:spcBef>
                          <a:spcPts val="100"/>
                        </a:spcBef>
                        <a:spcAft>
                          <a:spcPts val="800"/>
                        </a:spcAft>
                      </a:pPr>
                      <a:endParaRPr lang="en-GB" sz="1200" b="0" dirty="0">
                        <a:effectLst/>
                        <a:latin typeface="Calibri"/>
                        <a:ea typeface="Calibri"/>
                        <a:cs typeface="Calibri"/>
                      </a:endParaRPr>
                    </a:p>
                    <a:p>
                      <a:pPr algn="l">
                        <a:lnSpc>
                          <a:spcPct val="107000"/>
                        </a:lnSpc>
                        <a:spcBef>
                          <a:spcPts val="100"/>
                        </a:spcBef>
                        <a:spcAft>
                          <a:spcPts val="800"/>
                        </a:spcAft>
                      </a:pPr>
                      <a:r>
                        <a:rPr lang="en-GB" sz="1200" b="0">
                          <a:effectLst/>
                          <a:latin typeface="Calibri"/>
                          <a:ea typeface="Calibri"/>
                          <a:cs typeface="Calibri"/>
                        </a:rPr>
                        <a:t>Standard English is </a:t>
                      </a:r>
                      <a:r>
                        <a:rPr lang="en-GB" sz="1200" b="0">
                          <a:solidFill>
                            <a:srgbClr val="FF0000"/>
                          </a:solidFill>
                          <a:effectLst/>
                          <a:latin typeface="Calibri"/>
                          <a:ea typeface="Calibri"/>
                          <a:cs typeface="Calibri"/>
                        </a:rPr>
                        <a:t>mostly</a:t>
                      </a:r>
                      <a:r>
                        <a:rPr lang="en-GB" sz="1200" b="0" dirty="0">
                          <a:solidFill>
                            <a:srgbClr val="FF0000"/>
                          </a:solidFill>
                          <a:effectLst/>
                          <a:latin typeface="Calibri"/>
                          <a:ea typeface="Calibri"/>
                          <a:cs typeface="Calibri"/>
                        </a:rPr>
                        <a:t> </a:t>
                      </a:r>
                      <a:r>
                        <a:rPr lang="en-GB" sz="1200" b="0">
                          <a:effectLst/>
                          <a:latin typeface="Calibri"/>
                          <a:ea typeface="Calibri"/>
                          <a:cs typeface="Calibri"/>
                        </a:rPr>
                        <a:t>used.</a:t>
                      </a:r>
                      <a:endParaRPr lang="en-GB" sz="1200" b="0" dirty="0">
                        <a:effectLst/>
                        <a:latin typeface="Calibri"/>
                        <a:ea typeface="Calibri"/>
                        <a:cs typeface="Calibri"/>
                      </a:endParaRPr>
                    </a:p>
                  </a:txBody>
                  <a:tcPr marL="68580" marR="68580" marT="72000" marB="72000"/>
                </a:tc>
                <a:tc>
                  <a:txBody>
                    <a:bodyPr/>
                    <a:lstStyle/>
                    <a:p>
                      <a:pPr algn="l">
                        <a:lnSpc>
                          <a:spcPts val="1210"/>
                        </a:lnSpc>
                        <a:spcBef>
                          <a:spcPts val="100"/>
                        </a:spcBef>
                        <a:spcAft>
                          <a:spcPts val="800"/>
                        </a:spcAft>
                      </a:pPr>
                      <a:r>
                        <a:rPr lang="en-GB" sz="1200" b="0">
                          <a:latin typeface="Calibri"/>
                          <a:ea typeface="Calibri"/>
                          <a:cs typeface="Calibri"/>
                        </a:rPr>
                        <a:t>There is clear and audible voice, with </a:t>
                      </a:r>
                      <a:r>
                        <a:rPr lang="en-GB" sz="1200" b="0">
                          <a:solidFill>
                            <a:srgbClr val="FF0000"/>
                          </a:solidFill>
                          <a:latin typeface="Calibri"/>
                          <a:ea typeface="Calibri"/>
                          <a:cs typeface="Calibri"/>
                        </a:rPr>
                        <a:t>some use of pause</a:t>
                      </a:r>
                      <a:r>
                        <a:rPr lang="en-GB" sz="1200" b="0">
                          <a:latin typeface="Calibri"/>
                          <a:ea typeface="Calibri"/>
                          <a:cs typeface="Calibri"/>
                        </a:rPr>
                        <a:t>.</a:t>
                      </a:r>
                      <a:endParaRPr lang="en-GB" sz="1200" b="0" dirty="0">
                        <a:latin typeface="Calibri"/>
                        <a:ea typeface="Calibri"/>
                        <a:cs typeface="Calibri"/>
                      </a:endParaRPr>
                    </a:p>
                    <a:p>
                      <a:pPr algn="l">
                        <a:lnSpc>
                          <a:spcPts val="1210"/>
                        </a:lnSpc>
                        <a:spcBef>
                          <a:spcPts val="100"/>
                        </a:spcBef>
                        <a:spcAft>
                          <a:spcPts val="800"/>
                        </a:spcAft>
                      </a:pPr>
                      <a:endParaRPr lang="en-GB" sz="1200" b="0" dirty="0">
                        <a:latin typeface="Calibri"/>
                        <a:ea typeface="Calibri"/>
                        <a:cs typeface="Calibri"/>
                      </a:endParaRPr>
                    </a:p>
                    <a:p>
                      <a:pPr algn="l">
                        <a:lnSpc>
                          <a:spcPts val="1210"/>
                        </a:lnSpc>
                        <a:spcBef>
                          <a:spcPts val="100"/>
                        </a:spcBef>
                        <a:spcAft>
                          <a:spcPts val="800"/>
                        </a:spcAft>
                      </a:pPr>
                      <a:r>
                        <a:rPr lang="en-GB" sz="1200" b="0">
                          <a:latin typeface="Calibri"/>
                          <a:ea typeface="Calibri"/>
                          <a:cs typeface="Calibri"/>
                        </a:rPr>
                        <a:t>Standard English is mostly used.</a:t>
                      </a:r>
                      <a:r>
                        <a:rPr lang="en-GB" sz="1200" b="0" dirty="0">
                          <a:effectLst/>
                          <a:latin typeface="Calibri"/>
                          <a:ea typeface="Calibri"/>
                          <a:cs typeface="Calibri"/>
                        </a:rPr>
                        <a:t> </a:t>
                      </a:r>
                    </a:p>
                  </a:txBody>
                  <a:tcPr marL="68580" marR="68580" marT="72000" marB="72000"/>
                </a:tc>
                <a:tc>
                  <a:txBody>
                    <a:bodyPr/>
                    <a:lstStyle/>
                    <a:p>
                      <a:pPr algn="l">
                        <a:lnSpc>
                          <a:spcPts val="1210"/>
                        </a:lnSpc>
                        <a:spcBef>
                          <a:spcPts val="100"/>
                        </a:spcBef>
                        <a:spcAft>
                          <a:spcPts val="800"/>
                        </a:spcAft>
                      </a:pPr>
                      <a:r>
                        <a:rPr lang="en-GB" sz="1200" b="0">
                          <a:latin typeface="Calibri"/>
                          <a:ea typeface="Calibri"/>
                          <a:cs typeface="Calibri"/>
                        </a:rPr>
                        <a:t>There is clear and audible voice. Speech </a:t>
                      </a:r>
                      <a:r>
                        <a:rPr lang="en-GB" sz="1200" b="0">
                          <a:solidFill>
                            <a:srgbClr val="FF0000"/>
                          </a:solidFill>
                          <a:latin typeface="Calibri"/>
                          <a:ea typeface="Calibri"/>
                          <a:cs typeface="Calibri"/>
                        </a:rPr>
                        <a:t>is unhurried</a:t>
                      </a:r>
                      <a:r>
                        <a:rPr lang="en-GB" sz="1200" b="0">
                          <a:latin typeface="Calibri"/>
                          <a:ea typeface="Calibri"/>
                          <a:cs typeface="Calibri"/>
                        </a:rPr>
                        <a:t>. </a:t>
                      </a:r>
                      <a:endParaRPr lang="en-GB" sz="1200" b="0" dirty="0">
                        <a:latin typeface="Calibri"/>
                        <a:ea typeface="Calibri"/>
                        <a:cs typeface="Calibri"/>
                      </a:endParaRPr>
                    </a:p>
                    <a:p>
                      <a:pPr algn="l">
                        <a:lnSpc>
                          <a:spcPts val="1210"/>
                        </a:lnSpc>
                        <a:spcBef>
                          <a:spcPts val="100"/>
                        </a:spcBef>
                        <a:spcAft>
                          <a:spcPts val="800"/>
                        </a:spcAft>
                      </a:pPr>
                      <a:r>
                        <a:rPr lang="en-GB" sz="1200" b="0">
                          <a:latin typeface="Calibri"/>
                          <a:ea typeface="Calibri"/>
                          <a:cs typeface="Calibri"/>
                        </a:rPr>
                        <a:t>Voice is </a:t>
                      </a:r>
                      <a:r>
                        <a:rPr lang="en-GB" sz="1200" b="0">
                          <a:solidFill>
                            <a:srgbClr val="FF0000"/>
                          </a:solidFill>
                          <a:latin typeface="Calibri"/>
                          <a:ea typeface="Calibri"/>
                          <a:cs typeface="Calibri"/>
                        </a:rPr>
                        <a:t>engaging</a:t>
                      </a:r>
                      <a:r>
                        <a:rPr lang="en-GB" sz="1200" b="0" dirty="0">
                          <a:latin typeface="Calibri"/>
                          <a:ea typeface="Calibri"/>
                          <a:cs typeface="Calibri"/>
                        </a:rPr>
                        <a:t> </a:t>
                      </a:r>
                      <a:r>
                        <a:rPr lang="en-GB" sz="1200" b="0">
                          <a:latin typeface="Calibri"/>
                          <a:ea typeface="Calibri"/>
                          <a:cs typeface="Calibri"/>
                        </a:rPr>
                        <a:t>and there is </a:t>
                      </a:r>
                      <a:r>
                        <a:rPr lang="en-GB" sz="1200" b="0">
                          <a:solidFill>
                            <a:srgbClr val="FF0000"/>
                          </a:solidFill>
                          <a:latin typeface="Calibri"/>
                          <a:ea typeface="Calibri"/>
                          <a:cs typeface="Calibri"/>
                        </a:rPr>
                        <a:t>regular use</a:t>
                      </a:r>
                      <a:r>
                        <a:rPr lang="en-GB" sz="1200" b="0" dirty="0">
                          <a:solidFill>
                            <a:srgbClr val="FF0000"/>
                          </a:solidFill>
                          <a:latin typeface="Calibri"/>
                          <a:ea typeface="Calibri"/>
                          <a:cs typeface="Calibri"/>
                        </a:rPr>
                        <a:t> </a:t>
                      </a:r>
                      <a:r>
                        <a:rPr lang="en-GB" sz="1200" b="0">
                          <a:latin typeface="Calibri"/>
                          <a:ea typeface="Calibri"/>
                          <a:cs typeface="Calibri"/>
                        </a:rPr>
                        <a:t>of pause. </a:t>
                      </a:r>
                      <a:endParaRPr lang="en-GB" sz="1200" b="0" dirty="0">
                        <a:latin typeface="Calibri"/>
                        <a:ea typeface="Calibri"/>
                        <a:cs typeface="Calibri"/>
                      </a:endParaRPr>
                    </a:p>
                    <a:p>
                      <a:pPr algn="l">
                        <a:lnSpc>
                          <a:spcPts val="1210"/>
                        </a:lnSpc>
                        <a:spcBef>
                          <a:spcPts val="100"/>
                        </a:spcBef>
                        <a:spcAft>
                          <a:spcPts val="800"/>
                        </a:spcAft>
                      </a:pPr>
                      <a:r>
                        <a:rPr lang="en-GB" sz="1200" b="0">
                          <a:latin typeface="Calibri"/>
                          <a:ea typeface="Calibri"/>
                          <a:cs typeface="Calibri"/>
                        </a:rPr>
                        <a:t>Standard English is used </a:t>
                      </a:r>
                      <a:r>
                        <a:rPr lang="en-GB" sz="1200" b="0">
                          <a:solidFill>
                            <a:srgbClr val="FF0000"/>
                          </a:solidFill>
                          <a:latin typeface="Calibri"/>
                          <a:ea typeface="Calibri"/>
                          <a:cs typeface="Calibri"/>
                        </a:rPr>
                        <a:t>throughout. </a:t>
                      </a:r>
                      <a:r>
                        <a:rPr lang="en-GB" sz="1200" b="0" dirty="0">
                          <a:solidFill>
                            <a:srgbClr val="FF0000"/>
                          </a:solidFill>
                          <a:effectLst/>
                          <a:latin typeface="Calibri"/>
                          <a:ea typeface="Calibri"/>
                          <a:cs typeface="Calibri"/>
                        </a:rPr>
                        <a:t> </a:t>
                      </a:r>
                    </a:p>
                  </a:txBody>
                  <a:tcPr marL="68580" marR="68580" marT="72000" marB="72000"/>
                </a:tc>
                <a:tc>
                  <a:txBody>
                    <a:bodyPr/>
                    <a:lstStyle/>
                    <a:p>
                      <a:pPr algn="l">
                        <a:lnSpc>
                          <a:spcPct val="107000"/>
                        </a:lnSpc>
                        <a:spcBef>
                          <a:spcPts val="100"/>
                        </a:spcBef>
                        <a:spcAft>
                          <a:spcPts val="800"/>
                        </a:spcAft>
                      </a:pPr>
                      <a:r>
                        <a:rPr lang="en-GB" sz="1200" b="0">
                          <a:latin typeface="Calibri"/>
                          <a:ea typeface="Calibri"/>
                          <a:cs typeface="Calibri"/>
                        </a:rPr>
                        <a:t>There is clear and audible voice. </a:t>
                      </a:r>
                      <a:endParaRPr lang="en-GB" sz="1200" b="0" dirty="0">
                        <a:latin typeface="Calibri"/>
                        <a:ea typeface="Calibri"/>
                        <a:cs typeface="Calibri"/>
                      </a:endParaRPr>
                    </a:p>
                    <a:p>
                      <a:pPr algn="l">
                        <a:lnSpc>
                          <a:spcPct val="107000"/>
                        </a:lnSpc>
                        <a:spcBef>
                          <a:spcPts val="100"/>
                        </a:spcBef>
                        <a:spcAft>
                          <a:spcPts val="800"/>
                        </a:spcAft>
                      </a:pPr>
                      <a:r>
                        <a:rPr lang="en-GB" sz="1200" b="0">
                          <a:latin typeface="Calibri"/>
                          <a:ea typeface="Calibri"/>
                          <a:cs typeface="Calibri"/>
                        </a:rPr>
                        <a:t>Voice is engaging and </a:t>
                      </a:r>
                      <a:r>
                        <a:rPr lang="en-GB" sz="1200" b="0">
                          <a:solidFill>
                            <a:srgbClr val="FF0000"/>
                          </a:solidFill>
                          <a:latin typeface="Calibri"/>
                          <a:ea typeface="Calibri"/>
                          <a:cs typeface="Calibri"/>
                        </a:rPr>
                        <a:t>content is well-paced </a:t>
                      </a:r>
                      <a:r>
                        <a:rPr lang="en-GB" sz="1200" b="0">
                          <a:latin typeface="Calibri"/>
                          <a:ea typeface="Calibri"/>
                          <a:cs typeface="Calibri"/>
                        </a:rPr>
                        <a:t>with </a:t>
                      </a:r>
                      <a:r>
                        <a:rPr lang="en-GB" sz="1200" b="0">
                          <a:solidFill>
                            <a:srgbClr val="FF0000"/>
                          </a:solidFill>
                          <a:latin typeface="Calibri"/>
                          <a:ea typeface="Calibri"/>
                          <a:cs typeface="Calibri"/>
                        </a:rPr>
                        <a:t>effective use </a:t>
                      </a:r>
                      <a:r>
                        <a:rPr lang="en-GB" sz="1200" b="0">
                          <a:latin typeface="Calibri"/>
                          <a:ea typeface="Calibri"/>
                          <a:cs typeface="Calibri"/>
                        </a:rPr>
                        <a:t>of pause. </a:t>
                      </a:r>
                      <a:endParaRPr lang="en-GB" sz="1200" b="0" dirty="0">
                        <a:latin typeface="Calibri"/>
                        <a:ea typeface="Calibri"/>
                        <a:cs typeface="Calibri"/>
                      </a:endParaRPr>
                    </a:p>
                    <a:p>
                      <a:pPr algn="l">
                        <a:lnSpc>
                          <a:spcPct val="107000"/>
                        </a:lnSpc>
                        <a:spcBef>
                          <a:spcPts val="100"/>
                        </a:spcBef>
                        <a:spcAft>
                          <a:spcPts val="800"/>
                        </a:spcAft>
                      </a:pPr>
                      <a:r>
                        <a:rPr lang="en-GB" sz="1200" b="0">
                          <a:latin typeface="Calibri"/>
                          <a:ea typeface="Calibri"/>
                          <a:cs typeface="Calibri"/>
                        </a:rPr>
                        <a:t>Standard English is used throughout. </a:t>
                      </a:r>
                      <a:r>
                        <a:rPr lang="en-GB" sz="1200" b="0" dirty="0">
                          <a:effectLst/>
                          <a:latin typeface="Calibri"/>
                          <a:ea typeface="Calibri"/>
                          <a:cs typeface="Calibri"/>
                        </a:rPr>
                        <a:t> </a:t>
                      </a:r>
                    </a:p>
                  </a:txBody>
                  <a:tcPr marL="68580" marR="68580" marT="72000" marB="72000"/>
                </a:tc>
                <a:tc>
                  <a:txBody>
                    <a:bodyPr/>
                    <a:lstStyle/>
                    <a:p>
                      <a:pPr algn="l">
                        <a:lnSpc>
                          <a:spcPct val="107000"/>
                        </a:lnSpc>
                        <a:spcBef>
                          <a:spcPts val="100"/>
                        </a:spcBef>
                        <a:spcAft>
                          <a:spcPts val="800"/>
                        </a:spcAft>
                      </a:pPr>
                      <a:r>
                        <a:rPr lang="en-GB" sz="1200" b="0">
                          <a:latin typeface="Calibri"/>
                          <a:ea typeface="Calibri"/>
                          <a:cs typeface="Calibri"/>
                        </a:rPr>
                        <a:t>There is clear and audible voice, with </a:t>
                      </a:r>
                      <a:r>
                        <a:rPr lang="en-GB" sz="1200" b="0">
                          <a:solidFill>
                            <a:srgbClr val="FF0000"/>
                          </a:solidFill>
                          <a:latin typeface="Calibri"/>
                          <a:ea typeface="Calibri"/>
                          <a:cs typeface="Calibri"/>
                        </a:rPr>
                        <a:t>fluent and positive </a:t>
                      </a:r>
                      <a:r>
                        <a:rPr lang="en-GB" sz="1200" b="0">
                          <a:latin typeface="Calibri"/>
                          <a:ea typeface="Calibri"/>
                          <a:cs typeface="Calibri"/>
                        </a:rPr>
                        <a:t>delivery. </a:t>
                      </a:r>
                      <a:endParaRPr lang="en-GB" sz="1200" b="0" dirty="0">
                        <a:latin typeface="Calibri"/>
                        <a:ea typeface="Calibri"/>
                        <a:cs typeface="Calibri"/>
                      </a:endParaRPr>
                    </a:p>
                    <a:p>
                      <a:pPr algn="l">
                        <a:lnSpc>
                          <a:spcPct val="107000"/>
                        </a:lnSpc>
                        <a:spcBef>
                          <a:spcPts val="100"/>
                        </a:spcBef>
                        <a:spcAft>
                          <a:spcPts val="800"/>
                        </a:spcAft>
                      </a:pPr>
                      <a:r>
                        <a:rPr lang="en-GB" sz="1200" b="0">
                          <a:latin typeface="Calibri"/>
                          <a:ea typeface="Calibri"/>
                          <a:cs typeface="Calibri"/>
                        </a:rPr>
                        <a:t>The talk is delivered </a:t>
                      </a:r>
                      <a:r>
                        <a:rPr lang="en-GB" sz="1200" b="0">
                          <a:solidFill>
                            <a:srgbClr val="FF0000"/>
                          </a:solidFill>
                          <a:latin typeface="Calibri"/>
                          <a:ea typeface="Calibri"/>
                          <a:cs typeface="Calibri"/>
                        </a:rPr>
                        <a:t>with authority </a:t>
                      </a:r>
                      <a:r>
                        <a:rPr lang="en-GB" sz="1200" b="0">
                          <a:latin typeface="Calibri"/>
                          <a:ea typeface="Calibri"/>
                          <a:cs typeface="Calibri"/>
                        </a:rPr>
                        <a:t>and is </a:t>
                      </a:r>
                      <a:r>
                        <a:rPr lang="en-GB" sz="1200" b="0">
                          <a:solidFill>
                            <a:srgbClr val="FF0000"/>
                          </a:solidFill>
                          <a:latin typeface="Calibri"/>
                          <a:ea typeface="Calibri"/>
                          <a:cs typeface="Calibri"/>
                        </a:rPr>
                        <a:t>sensitively paced</a:t>
                      </a:r>
                      <a:r>
                        <a:rPr lang="en-GB" sz="1200" b="0">
                          <a:latin typeface="Calibri"/>
                          <a:ea typeface="Calibri"/>
                          <a:cs typeface="Calibri"/>
                        </a:rPr>
                        <a:t>, with </a:t>
                      </a:r>
                      <a:r>
                        <a:rPr lang="en-GB" sz="1200" b="0">
                          <a:solidFill>
                            <a:srgbClr val="FF0000"/>
                          </a:solidFill>
                          <a:latin typeface="Calibri"/>
                          <a:ea typeface="Calibri"/>
                          <a:cs typeface="Calibri"/>
                        </a:rPr>
                        <a:t>intelligent use of pause. </a:t>
                      </a:r>
                      <a:endParaRPr lang="en-GB" sz="1200" b="0" dirty="0">
                        <a:solidFill>
                          <a:srgbClr val="FF0000"/>
                        </a:solidFill>
                        <a:latin typeface="Calibri"/>
                        <a:ea typeface="Calibri"/>
                        <a:cs typeface="Calibri"/>
                      </a:endParaRPr>
                    </a:p>
                    <a:p>
                      <a:pPr algn="l">
                        <a:lnSpc>
                          <a:spcPct val="107000"/>
                        </a:lnSpc>
                        <a:spcBef>
                          <a:spcPts val="100"/>
                        </a:spcBef>
                        <a:spcAft>
                          <a:spcPts val="800"/>
                        </a:spcAft>
                      </a:pPr>
                      <a:r>
                        <a:rPr lang="en-GB" sz="1200" b="0">
                          <a:latin typeface="Calibri"/>
                          <a:ea typeface="Calibri"/>
                          <a:cs typeface="Calibri"/>
                        </a:rPr>
                        <a:t>Standard English is </a:t>
                      </a:r>
                      <a:r>
                        <a:rPr lang="en-GB" sz="1200" b="0">
                          <a:solidFill>
                            <a:srgbClr val="FF0000"/>
                          </a:solidFill>
                          <a:latin typeface="Calibri"/>
                          <a:ea typeface="Calibri"/>
                          <a:cs typeface="Calibri"/>
                        </a:rPr>
                        <a:t>confidently</a:t>
                      </a:r>
                      <a:r>
                        <a:rPr lang="en-GB" sz="1200" b="0">
                          <a:latin typeface="Calibri"/>
                          <a:ea typeface="Calibri"/>
                          <a:cs typeface="Calibri"/>
                        </a:rPr>
                        <a:t> used throughout. </a:t>
                      </a:r>
                      <a:r>
                        <a:rPr lang="en-GB" sz="1200" b="0" dirty="0">
                          <a:effectLst/>
                          <a:latin typeface="Calibri"/>
                          <a:ea typeface="Calibri"/>
                          <a:cs typeface="Calibri"/>
                        </a:rPr>
                        <a:t> </a:t>
                      </a:r>
                    </a:p>
                  </a:txBody>
                  <a:tcPr marL="68580" marR="68580" marT="72000" marB="72000"/>
                </a:tc>
                <a:extLst>
                  <a:ext uri="{0D108BD9-81ED-4DB2-BD59-A6C34878D82A}">
                    <a16:rowId xmlns:a16="http://schemas.microsoft.com/office/drawing/2014/main" val="2882478616"/>
                  </a:ext>
                </a:extLst>
              </a:tr>
            </a:tbl>
          </a:graphicData>
        </a:graphic>
      </p:graphicFrame>
      <p:pic>
        <p:nvPicPr>
          <p:cNvPr id="7" name="Picture 6">
            <a:extLst>
              <a:ext uri="{FF2B5EF4-FFF2-40B4-BE49-F238E27FC236}">
                <a16:creationId xmlns:a16="http://schemas.microsoft.com/office/drawing/2014/main" id="{582DB778-9FA6-1A3D-39EF-51B63AC25C3F}"/>
              </a:ext>
            </a:extLst>
          </p:cNvPr>
          <p:cNvPicPr>
            <a:picLocks noGrp="1" noRot="1" noChangeAspect="1" noMove="1" noResize="1" noEditPoints="1" noAdjustHandles="1" noChangeArrowheads="1" noChangeShapeType="1" noCrop="1"/>
          </p:cNvPicPr>
          <p:nvPr/>
        </p:nvPicPr>
        <p:blipFill>
          <a:blip r:embed="rId2"/>
          <a:stretch>
            <a:fillRect/>
          </a:stretch>
        </p:blipFill>
        <p:spPr>
          <a:xfrm>
            <a:off x="8556983" y="6202772"/>
            <a:ext cx="485775" cy="523875"/>
          </a:xfrm>
          <a:prstGeom prst="rect">
            <a:avLst/>
          </a:prstGeom>
        </p:spPr>
      </p:pic>
      <p:sp>
        <p:nvSpPr>
          <p:cNvPr id="8" name="Footer Placeholder 3">
            <a:extLst>
              <a:ext uri="{FF2B5EF4-FFF2-40B4-BE49-F238E27FC236}">
                <a16:creationId xmlns:a16="http://schemas.microsoft.com/office/drawing/2014/main" id="{844E9ED6-3627-668A-A86E-069BDC1FB79B}"/>
              </a:ext>
            </a:extLst>
          </p:cNvPr>
          <p:cNvSpPr>
            <a:spLocks noGrp="1"/>
          </p:cNvSpPr>
          <p:nvPr>
            <p:ph type="ftr" sz="quarter" idx="11"/>
          </p:nvPr>
        </p:nvSpPr>
        <p:spPr>
          <a:xfrm>
            <a:off x="2411760" y="6356351"/>
            <a:ext cx="3086100" cy="365125"/>
          </a:xfrm>
        </p:spPr>
        <p:txBody>
          <a:bodyPr/>
          <a:lstStyle/>
          <a:p>
            <a:r>
              <a:rPr lang="en-GB" dirty="0"/>
              <a:t>ESB-RES-C254-L2G4-SpeechforEmployability-1.5-PPT-DeliveringTalk v1</a:t>
            </a:r>
          </a:p>
        </p:txBody>
      </p:sp>
    </p:spTree>
    <p:extLst>
      <p:ext uri="{BB962C8B-B14F-4D97-AF65-F5344CB8AC3E}">
        <p14:creationId xmlns:p14="http://schemas.microsoft.com/office/powerpoint/2010/main" val="3495211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A60277-A473-FEFD-E8E4-AF5810D2511C}"/>
              </a:ext>
            </a:extLst>
          </p:cNvPr>
          <p:cNvSpPr>
            <a:spLocks noGrp="1"/>
          </p:cNvSpPr>
          <p:nvPr>
            <p:ph type="title"/>
          </p:nvPr>
        </p:nvSpPr>
        <p:spPr>
          <a:xfrm>
            <a:off x="323528" y="1029221"/>
            <a:ext cx="7886700" cy="576064"/>
          </a:xfrm>
        </p:spPr>
        <p:txBody>
          <a:bodyPr/>
          <a:lstStyle/>
          <a:p>
            <a:r>
              <a:rPr lang="en-GB" b="1" i="1"/>
              <a:t>Higher or lower?</a:t>
            </a:r>
          </a:p>
        </p:txBody>
      </p:sp>
      <p:sp>
        <p:nvSpPr>
          <p:cNvPr id="3" name="Date Placeholder 2">
            <a:extLst>
              <a:ext uri="{FF2B5EF4-FFF2-40B4-BE49-F238E27FC236}">
                <a16:creationId xmlns:a16="http://schemas.microsoft.com/office/drawing/2014/main" id="{8ED76F26-D236-EA4A-BF9C-18E3DD20BB34}"/>
              </a:ext>
            </a:extLst>
          </p:cNvPr>
          <p:cNvSpPr>
            <a:spLocks noGrp="1"/>
          </p:cNvSpPr>
          <p:nvPr>
            <p:ph type="dt" sz="half" idx="10"/>
          </p:nvPr>
        </p:nvSpPr>
        <p:spPr/>
        <p:txBody>
          <a:bodyPr/>
          <a:lstStyle/>
          <a:p>
            <a:fld id="{37490EEF-ADAA-4B81-95CA-28CA1114F08A}" type="datetime1">
              <a:rPr lang="en-GB" smtClean="0"/>
              <a:t>02/03/2026</a:t>
            </a:fld>
            <a:endParaRPr lang="en-GB"/>
          </a:p>
        </p:txBody>
      </p:sp>
      <p:sp>
        <p:nvSpPr>
          <p:cNvPr id="5" name="Slide Number Placeholder 4">
            <a:extLst>
              <a:ext uri="{FF2B5EF4-FFF2-40B4-BE49-F238E27FC236}">
                <a16:creationId xmlns:a16="http://schemas.microsoft.com/office/drawing/2014/main" id="{B04D3FAE-4484-10D0-185A-EB01018FC262}"/>
              </a:ext>
            </a:extLst>
          </p:cNvPr>
          <p:cNvSpPr>
            <a:spLocks noGrp="1"/>
          </p:cNvSpPr>
          <p:nvPr>
            <p:ph type="sldNum" sz="quarter" idx="12"/>
          </p:nvPr>
        </p:nvSpPr>
        <p:spPr/>
        <p:txBody>
          <a:bodyPr/>
          <a:lstStyle/>
          <a:p>
            <a:fld id="{EFC07C4F-4DD7-4452-9CBE-7B4BC77324C7}" type="slidenum">
              <a:rPr lang="en-GB" smtClean="0"/>
              <a:t>20</a:t>
            </a:fld>
            <a:endParaRPr lang="en-GB"/>
          </a:p>
        </p:txBody>
      </p:sp>
      <p:sp>
        <p:nvSpPr>
          <p:cNvPr id="7" name="Arrow: Down 6">
            <a:extLst>
              <a:ext uri="{FF2B5EF4-FFF2-40B4-BE49-F238E27FC236}">
                <a16:creationId xmlns:a16="http://schemas.microsoft.com/office/drawing/2014/main" id="{F49ABACF-5F90-54F0-C417-5D25D7E732A8}"/>
              </a:ext>
            </a:extLst>
          </p:cNvPr>
          <p:cNvSpPr/>
          <p:nvPr/>
        </p:nvSpPr>
        <p:spPr>
          <a:xfrm rot="10800000">
            <a:off x="868710" y="2600178"/>
            <a:ext cx="3086100" cy="3096344"/>
          </a:xfrm>
          <a:prstGeom prst="downArrow">
            <a:avLst/>
          </a:prstGeom>
          <a:solidFill>
            <a:srgbClr val="E7151B"/>
          </a:solidFill>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9" name="TextBox 8">
            <a:extLst>
              <a:ext uri="{FF2B5EF4-FFF2-40B4-BE49-F238E27FC236}">
                <a16:creationId xmlns:a16="http://schemas.microsoft.com/office/drawing/2014/main" id="{6F9126E1-704F-468E-C54D-F3FA6E870ED0}"/>
              </a:ext>
            </a:extLst>
          </p:cNvPr>
          <p:cNvSpPr txBox="1"/>
          <p:nvPr/>
        </p:nvSpPr>
        <p:spPr>
          <a:xfrm>
            <a:off x="393712" y="1803449"/>
            <a:ext cx="8282744" cy="400110"/>
          </a:xfrm>
          <a:prstGeom prst="rect">
            <a:avLst/>
          </a:prstGeom>
          <a:solidFill>
            <a:srgbClr val="FCD107"/>
          </a:solidFill>
        </p:spPr>
        <p:txBody>
          <a:bodyPr wrap="square">
            <a:spAutoFit/>
          </a:bodyPr>
          <a:lstStyle/>
          <a:p>
            <a:pPr algn="ctr"/>
            <a:r>
              <a:rPr lang="en-GB" sz="2000" b="1" i="1">
                <a:effectLst/>
                <a:latin typeface="Söhne"/>
              </a:rPr>
              <a:t>“I remember when I was young, things were so different back then.”</a:t>
            </a:r>
          </a:p>
        </p:txBody>
      </p:sp>
      <p:sp>
        <p:nvSpPr>
          <p:cNvPr id="8" name="TextBox 7">
            <a:extLst>
              <a:ext uri="{FF2B5EF4-FFF2-40B4-BE49-F238E27FC236}">
                <a16:creationId xmlns:a16="http://schemas.microsoft.com/office/drawing/2014/main" id="{A9E5DAEC-D4E5-5CEB-EB66-76F5BC896FF2}"/>
              </a:ext>
            </a:extLst>
          </p:cNvPr>
          <p:cNvSpPr txBox="1"/>
          <p:nvPr/>
        </p:nvSpPr>
        <p:spPr>
          <a:xfrm>
            <a:off x="5004048" y="3675221"/>
            <a:ext cx="3055219" cy="707886"/>
          </a:xfrm>
          <a:prstGeom prst="rect">
            <a:avLst/>
          </a:prstGeom>
          <a:noFill/>
        </p:spPr>
        <p:txBody>
          <a:bodyPr wrap="square" rtlCol="0">
            <a:spAutoFit/>
          </a:bodyPr>
          <a:lstStyle/>
          <a:p>
            <a:pPr algn="ctr"/>
            <a:r>
              <a:rPr lang="en-GB" sz="4000" b="1" i="1"/>
              <a:t>Wistful</a:t>
            </a:r>
          </a:p>
        </p:txBody>
      </p:sp>
      <p:sp>
        <p:nvSpPr>
          <p:cNvPr id="6" name="Arrow: Down 5">
            <a:hlinkClick r:id="rId2" action="ppaction://hlinksldjump"/>
            <a:extLst>
              <a:ext uri="{FF2B5EF4-FFF2-40B4-BE49-F238E27FC236}">
                <a16:creationId xmlns:a16="http://schemas.microsoft.com/office/drawing/2014/main" id="{E03EA545-6F3C-B862-3DE6-277BFD1AFF95}"/>
              </a:ext>
            </a:extLst>
          </p:cNvPr>
          <p:cNvSpPr/>
          <p:nvPr/>
        </p:nvSpPr>
        <p:spPr>
          <a:xfrm>
            <a:off x="3419872" y="4654442"/>
            <a:ext cx="1364974" cy="1042080"/>
          </a:xfrm>
          <a:prstGeom prst="downArrow">
            <a:avLst/>
          </a:prstGeom>
          <a:solidFill>
            <a:srgbClr val="C3D82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Arrow: Right 9">
            <a:extLst>
              <a:ext uri="{FF2B5EF4-FFF2-40B4-BE49-F238E27FC236}">
                <a16:creationId xmlns:a16="http://schemas.microsoft.com/office/drawing/2014/main" id="{8D2EFED3-DA1F-E718-78AE-961E3D0F0B56}"/>
              </a:ext>
            </a:extLst>
          </p:cNvPr>
          <p:cNvSpPr/>
          <p:nvPr/>
        </p:nvSpPr>
        <p:spPr>
          <a:xfrm flipH="1">
            <a:off x="7315370" y="5132983"/>
            <a:ext cx="1433094" cy="936104"/>
          </a:xfrm>
          <a:prstGeom prst="rightArrow">
            <a:avLst/>
          </a:prstGeom>
          <a:solidFill>
            <a:srgbClr val="F5891D"/>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solidFill>
                  <a:schemeClr val="tx1"/>
                </a:solidFill>
              </a:rPr>
              <a:t>Start</a:t>
            </a:r>
          </a:p>
        </p:txBody>
      </p:sp>
      <p:pic>
        <p:nvPicPr>
          <p:cNvPr id="12" name="Picture 11">
            <a:extLst>
              <a:ext uri="{FF2B5EF4-FFF2-40B4-BE49-F238E27FC236}">
                <a16:creationId xmlns:a16="http://schemas.microsoft.com/office/drawing/2014/main" id="{656334C2-7AA7-33F2-1546-4B6B11ADEF7E}"/>
              </a:ext>
            </a:extLst>
          </p:cNvPr>
          <p:cNvPicPr>
            <a:picLocks noGrp="1" noRot="1" noChangeAspect="1" noMove="1" noResize="1" noEditPoints="1" noAdjustHandles="1" noChangeArrowheads="1" noChangeShapeType="1" noCrop="1"/>
          </p:cNvPicPr>
          <p:nvPr/>
        </p:nvPicPr>
        <p:blipFill>
          <a:blip r:embed="rId3"/>
          <a:stretch>
            <a:fillRect/>
          </a:stretch>
        </p:blipFill>
        <p:spPr>
          <a:xfrm>
            <a:off x="8509227" y="6193291"/>
            <a:ext cx="485775" cy="523875"/>
          </a:xfrm>
          <a:prstGeom prst="rect">
            <a:avLst/>
          </a:prstGeom>
        </p:spPr>
      </p:pic>
      <p:sp>
        <p:nvSpPr>
          <p:cNvPr id="11" name="Footer Placeholder 3">
            <a:extLst>
              <a:ext uri="{FF2B5EF4-FFF2-40B4-BE49-F238E27FC236}">
                <a16:creationId xmlns:a16="http://schemas.microsoft.com/office/drawing/2014/main" id="{033C13B8-7A4A-6BF9-A112-A6A31CD5161F}"/>
              </a:ext>
            </a:extLst>
          </p:cNvPr>
          <p:cNvSpPr txBox="1">
            <a:spLocks/>
          </p:cNvSpPr>
          <p:nvPr/>
        </p:nvSpPr>
        <p:spPr>
          <a:xfrm>
            <a:off x="2723828" y="6352041"/>
            <a:ext cx="3086100"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t>ESB-RES-C254-L2G4-SpeechforEmployability-1.5-PPT-DeliveringTalk v1</a:t>
            </a:r>
            <a:endParaRPr lang="en-GB" dirty="0"/>
          </a:p>
        </p:txBody>
      </p:sp>
    </p:spTree>
    <p:extLst>
      <p:ext uri="{BB962C8B-B14F-4D97-AF65-F5344CB8AC3E}">
        <p14:creationId xmlns:p14="http://schemas.microsoft.com/office/powerpoint/2010/main" val="20970622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A60277-A473-FEFD-E8E4-AF5810D2511C}"/>
              </a:ext>
            </a:extLst>
          </p:cNvPr>
          <p:cNvSpPr>
            <a:spLocks noGrp="1"/>
          </p:cNvSpPr>
          <p:nvPr>
            <p:ph type="title"/>
          </p:nvPr>
        </p:nvSpPr>
        <p:spPr>
          <a:xfrm>
            <a:off x="323528" y="1029221"/>
            <a:ext cx="7886700" cy="576064"/>
          </a:xfrm>
        </p:spPr>
        <p:txBody>
          <a:bodyPr/>
          <a:lstStyle/>
          <a:p>
            <a:r>
              <a:rPr lang="en-GB" b="1" i="1"/>
              <a:t>Higher or lower?</a:t>
            </a:r>
          </a:p>
        </p:txBody>
      </p:sp>
      <p:sp>
        <p:nvSpPr>
          <p:cNvPr id="3" name="Date Placeholder 2">
            <a:extLst>
              <a:ext uri="{FF2B5EF4-FFF2-40B4-BE49-F238E27FC236}">
                <a16:creationId xmlns:a16="http://schemas.microsoft.com/office/drawing/2014/main" id="{8ED76F26-D236-EA4A-BF9C-18E3DD20BB34}"/>
              </a:ext>
            </a:extLst>
          </p:cNvPr>
          <p:cNvSpPr>
            <a:spLocks noGrp="1"/>
          </p:cNvSpPr>
          <p:nvPr>
            <p:ph type="dt" sz="half" idx="10"/>
          </p:nvPr>
        </p:nvSpPr>
        <p:spPr/>
        <p:txBody>
          <a:bodyPr/>
          <a:lstStyle/>
          <a:p>
            <a:fld id="{856BDBCF-B2CB-442F-A87D-F8FA61A32373}" type="datetime1">
              <a:rPr lang="en-GB" smtClean="0"/>
              <a:t>02/03/2026</a:t>
            </a:fld>
            <a:endParaRPr lang="en-GB"/>
          </a:p>
        </p:txBody>
      </p:sp>
      <p:sp>
        <p:nvSpPr>
          <p:cNvPr id="5" name="Slide Number Placeholder 4">
            <a:extLst>
              <a:ext uri="{FF2B5EF4-FFF2-40B4-BE49-F238E27FC236}">
                <a16:creationId xmlns:a16="http://schemas.microsoft.com/office/drawing/2014/main" id="{B04D3FAE-4484-10D0-185A-EB01018FC262}"/>
              </a:ext>
            </a:extLst>
          </p:cNvPr>
          <p:cNvSpPr>
            <a:spLocks noGrp="1"/>
          </p:cNvSpPr>
          <p:nvPr>
            <p:ph type="sldNum" sz="quarter" idx="12"/>
          </p:nvPr>
        </p:nvSpPr>
        <p:spPr/>
        <p:txBody>
          <a:bodyPr/>
          <a:lstStyle/>
          <a:p>
            <a:fld id="{EFC07C4F-4DD7-4452-9CBE-7B4BC77324C7}" type="slidenum">
              <a:rPr lang="en-GB" smtClean="0"/>
              <a:t>21</a:t>
            </a:fld>
            <a:endParaRPr lang="en-GB"/>
          </a:p>
        </p:txBody>
      </p:sp>
      <p:sp>
        <p:nvSpPr>
          <p:cNvPr id="6" name="Arrow: Down 5">
            <a:extLst>
              <a:ext uri="{FF2B5EF4-FFF2-40B4-BE49-F238E27FC236}">
                <a16:creationId xmlns:a16="http://schemas.microsoft.com/office/drawing/2014/main" id="{9AD0D1B6-7FBF-6D4C-92E2-72C948ED1BDB}"/>
              </a:ext>
            </a:extLst>
          </p:cNvPr>
          <p:cNvSpPr/>
          <p:nvPr/>
        </p:nvSpPr>
        <p:spPr>
          <a:xfrm>
            <a:off x="4575178" y="2600178"/>
            <a:ext cx="3086100" cy="3096344"/>
          </a:xfrm>
          <a:prstGeom prst="downArrow">
            <a:avLst/>
          </a:prstGeom>
          <a:solidFill>
            <a:srgbClr val="C3D82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C51C6286-3E02-7248-2A2A-51208FBCECF9}"/>
              </a:ext>
            </a:extLst>
          </p:cNvPr>
          <p:cNvSpPr txBox="1"/>
          <p:nvPr/>
        </p:nvSpPr>
        <p:spPr>
          <a:xfrm>
            <a:off x="709302" y="3440464"/>
            <a:ext cx="3055219" cy="707886"/>
          </a:xfrm>
          <a:prstGeom prst="rect">
            <a:avLst/>
          </a:prstGeom>
          <a:noFill/>
        </p:spPr>
        <p:txBody>
          <a:bodyPr wrap="square" rtlCol="0">
            <a:spAutoFit/>
          </a:bodyPr>
          <a:lstStyle/>
          <a:p>
            <a:pPr algn="ctr"/>
            <a:r>
              <a:rPr lang="en-GB" sz="4000" b="1" i="1"/>
              <a:t>Sad</a:t>
            </a:r>
          </a:p>
        </p:txBody>
      </p:sp>
      <p:sp>
        <p:nvSpPr>
          <p:cNvPr id="7" name="TextBox 6">
            <a:extLst>
              <a:ext uri="{FF2B5EF4-FFF2-40B4-BE49-F238E27FC236}">
                <a16:creationId xmlns:a16="http://schemas.microsoft.com/office/drawing/2014/main" id="{0E75ACC3-30CB-D084-6EF2-020A6D44FF9C}"/>
              </a:ext>
            </a:extLst>
          </p:cNvPr>
          <p:cNvSpPr txBox="1"/>
          <p:nvPr/>
        </p:nvSpPr>
        <p:spPr>
          <a:xfrm>
            <a:off x="393712" y="1803449"/>
            <a:ext cx="8282744" cy="400110"/>
          </a:xfrm>
          <a:prstGeom prst="rect">
            <a:avLst/>
          </a:prstGeom>
          <a:solidFill>
            <a:srgbClr val="FCD107"/>
          </a:solidFill>
        </p:spPr>
        <p:txBody>
          <a:bodyPr wrap="square">
            <a:spAutoFit/>
          </a:bodyPr>
          <a:lstStyle/>
          <a:p>
            <a:pPr algn="ctr"/>
            <a:r>
              <a:rPr lang="en-GB" sz="2000" b="1" i="1">
                <a:effectLst/>
                <a:latin typeface="Söhne"/>
              </a:rPr>
              <a:t>“I remember when I was young, things were so different back then.”</a:t>
            </a:r>
          </a:p>
        </p:txBody>
      </p:sp>
      <p:sp>
        <p:nvSpPr>
          <p:cNvPr id="9" name="Arrow: Down 8">
            <a:hlinkClick r:id="rId2" action="ppaction://hlinksldjump"/>
            <a:extLst>
              <a:ext uri="{FF2B5EF4-FFF2-40B4-BE49-F238E27FC236}">
                <a16:creationId xmlns:a16="http://schemas.microsoft.com/office/drawing/2014/main" id="{78E3EABD-830E-908F-E471-8E9382FFC52E}"/>
              </a:ext>
            </a:extLst>
          </p:cNvPr>
          <p:cNvSpPr/>
          <p:nvPr/>
        </p:nvSpPr>
        <p:spPr>
          <a:xfrm rot="10800000">
            <a:off x="4228138" y="4941550"/>
            <a:ext cx="1255018" cy="888343"/>
          </a:xfrm>
          <a:prstGeom prst="downArrow">
            <a:avLst/>
          </a:prstGeom>
          <a:solidFill>
            <a:srgbClr val="E7151B"/>
          </a:solidFill>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0" name="Arrow: Right 9">
            <a:hlinkClick r:id="rId3" action="ppaction://hlinksldjump"/>
            <a:extLst>
              <a:ext uri="{FF2B5EF4-FFF2-40B4-BE49-F238E27FC236}">
                <a16:creationId xmlns:a16="http://schemas.microsoft.com/office/drawing/2014/main" id="{BDC6E114-18E8-DFAA-DFA1-C336A3757012}"/>
              </a:ext>
            </a:extLst>
          </p:cNvPr>
          <p:cNvSpPr/>
          <p:nvPr/>
        </p:nvSpPr>
        <p:spPr>
          <a:xfrm flipH="1">
            <a:off x="491665" y="5085184"/>
            <a:ext cx="1433094" cy="936104"/>
          </a:xfrm>
          <a:prstGeom prst="rightArrow">
            <a:avLst/>
          </a:prstGeom>
          <a:solidFill>
            <a:srgbClr val="F5891D"/>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solidFill>
                  <a:schemeClr val="tx1"/>
                </a:solidFill>
              </a:rPr>
              <a:t>Start</a:t>
            </a:r>
          </a:p>
        </p:txBody>
      </p:sp>
      <p:pic>
        <p:nvPicPr>
          <p:cNvPr id="12" name="Picture 11">
            <a:extLst>
              <a:ext uri="{FF2B5EF4-FFF2-40B4-BE49-F238E27FC236}">
                <a16:creationId xmlns:a16="http://schemas.microsoft.com/office/drawing/2014/main" id="{E39A326E-959C-B753-A2A6-8D2205CC0620}"/>
              </a:ext>
            </a:extLst>
          </p:cNvPr>
          <p:cNvPicPr>
            <a:picLocks noGrp="1" noRot="1" noChangeAspect="1" noMove="1" noResize="1" noEditPoints="1" noAdjustHandles="1" noChangeArrowheads="1" noChangeShapeType="1" noCrop="1"/>
          </p:cNvPicPr>
          <p:nvPr/>
        </p:nvPicPr>
        <p:blipFill>
          <a:blip r:embed="rId4"/>
          <a:stretch>
            <a:fillRect/>
          </a:stretch>
        </p:blipFill>
        <p:spPr>
          <a:xfrm>
            <a:off x="8509227" y="6193291"/>
            <a:ext cx="485775" cy="523875"/>
          </a:xfrm>
          <a:prstGeom prst="rect">
            <a:avLst/>
          </a:prstGeom>
        </p:spPr>
      </p:pic>
      <p:sp>
        <p:nvSpPr>
          <p:cNvPr id="11" name="Footer Placeholder 3">
            <a:extLst>
              <a:ext uri="{FF2B5EF4-FFF2-40B4-BE49-F238E27FC236}">
                <a16:creationId xmlns:a16="http://schemas.microsoft.com/office/drawing/2014/main" id="{8000C64C-F050-8A03-80CD-E59DBD571299}"/>
              </a:ext>
            </a:extLst>
          </p:cNvPr>
          <p:cNvSpPr>
            <a:spLocks noGrp="1"/>
          </p:cNvSpPr>
          <p:nvPr>
            <p:ph type="ftr" sz="quarter" idx="11"/>
          </p:nvPr>
        </p:nvSpPr>
        <p:spPr>
          <a:xfrm>
            <a:off x="2411760" y="6356351"/>
            <a:ext cx="3086100" cy="365125"/>
          </a:xfrm>
        </p:spPr>
        <p:txBody>
          <a:bodyPr/>
          <a:lstStyle/>
          <a:p>
            <a:r>
              <a:rPr lang="en-GB" dirty="0"/>
              <a:t>ESB-RES-C254-L2G4-SpeechforEmployability-1.5-PPT-DeliveringTalk v1</a:t>
            </a:r>
          </a:p>
        </p:txBody>
      </p:sp>
    </p:spTree>
    <p:extLst>
      <p:ext uri="{BB962C8B-B14F-4D97-AF65-F5344CB8AC3E}">
        <p14:creationId xmlns:p14="http://schemas.microsoft.com/office/powerpoint/2010/main" val="30064219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A60277-A473-FEFD-E8E4-AF5810D2511C}"/>
              </a:ext>
            </a:extLst>
          </p:cNvPr>
          <p:cNvSpPr>
            <a:spLocks noGrp="1"/>
          </p:cNvSpPr>
          <p:nvPr>
            <p:ph type="title"/>
          </p:nvPr>
        </p:nvSpPr>
        <p:spPr>
          <a:xfrm>
            <a:off x="323528" y="1029221"/>
            <a:ext cx="7886700" cy="576064"/>
          </a:xfrm>
        </p:spPr>
        <p:txBody>
          <a:bodyPr/>
          <a:lstStyle/>
          <a:p>
            <a:r>
              <a:rPr lang="en-GB" b="1" i="1"/>
              <a:t>Higher or lower?</a:t>
            </a:r>
          </a:p>
        </p:txBody>
      </p:sp>
      <p:sp>
        <p:nvSpPr>
          <p:cNvPr id="3" name="Date Placeholder 2">
            <a:extLst>
              <a:ext uri="{FF2B5EF4-FFF2-40B4-BE49-F238E27FC236}">
                <a16:creationId xmlns:a16="http://schemas.microsoft.com/office/drawing/2014/main" id="{8ED76F26-D236-EA4A-BF9C-18E3DD20BB34}"/>
              </a:ext>
            </a:extLst>
          </p:cNvPr>
          <p:cNvSpPr>
            <a:spLocks noGrp="1"/>
          </p:cNvSpPr>
          <p:nvPr>
            <p:ph type="dt" sz="half" idx="10"/>
          </p:nvPr>
        </p:nvSpPr>
        <p:spPr/>
        <p:txBody>
          <a:bodyPr/>
          <a:lstStyle/>
          <a:p>
            <a:fld id="{0E498696-6E20-4E4D-B7F9-E2E2B8EB8567}" type="datetime1">
              <a:rPr lang="en-GB" smtClean="0"/>
              <a:t>02/03/2026</a:t>
            </a:fld>
            <a:endParaRPr lang="en-GB"/>
          </a:p>
        </p:txBody>
      </p:sp>
      <p:sp>
        <p:nvSpPr>
          <p:cNvPr id="5" name="Slide Number Placeholder 4">
            <a:extLst>
              <a:ext uri="{FF2B5EF4-FFF2-40B4-BE49-F238E27FC236}">
                <a16:creationId xmlns:a16="http://schemas.microsoft.com/office/drawing/2014/main" id="{B04D3FAE-4484-10D0-185A-EB01018FC262}"/>
              </a:ext>
            </a:extLst>
          </p:cNvPr>
          <p:cNvSpPr>
            <a:spLocks noGrp="1"/>
          </p:cNvSpPr>
          <p:nvPr>
            <p:ph type="sldNum" sz="quarter" idx="12"/>
          </p:nvPr>
        </p:nvSpPr>
        <p:spPr/>
        <p:txBody>
          <a:bodyPr/>
          <a:lstStyle/>
          <a:p>
            <a:fld id="{EFC07C4F-4DD7-4452-9CBE-7B4BC77324C7}" type="slidenum">
              <a:rPr lang="en-GB" smtClean="0"/>
              <a:t>22</a:t>
            </a:fld>
            <a:endParaRPr lang="en-GB"/>
          </a:p>
        </p:txBody>
      </p:sp>
      <p:sp>
        <p:nvSpPr>
          <p:cNvPr id="6" name="Arrow: Down 5">
            <a:hlinkClick r:id="rId2" action="ppaction://hlinksldjump"/>
            <a:extLst>
              <a:ext uri="{FF2B5EF4-FFF2-40B4-BE49-F238E27FC236}">
                <a16:creationId xmlns:a16="http://schemas.microsoft.com/office/drawing/2014/main" id="{9AD0D1B6-7FBF-6D4C-92E2-72C948ED1BDB}"/>
              </a:ext>
            </a:extLst>
          </p:cNvPr>
          <p:cNvSpPr/>
          <p:nvPr/>
        </p:nvSpPr>
        <p:spPr>
          <a:xfrm>
            <a:off x="4575178" y="2600178"/>
            <a:ext cx="3086100" cy="3096344"/>
          </a:xfrm>
          <a:prstGeom prst="downArrow">
            <a:avLst/>
          </a:prstGeom>
          <a:solidFill>
            <a:srgbClr val="C3D82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Arrow: Down 6">
            <a:hlinkClick r:id="rId3" action="ppaction://hlinksldjump"/>
            <a:extLst>
              <a:ext uri="{FF2B5EF4-FFF2-40B4-BE49-F238E27FC236}">
                <a16:creationId xmlns:a16="http://schemas.microsoft.com/office/drawing/2014/main" id="{F49ABACF-5F90-54F0-C417-5D25D7E732A8}"/>
              </a:ext>
            </a:extLst>
          </p:cNvPr>
          <p:cNvSpPr/>
          <p:nvPr/>
        </p:nvSpPr>
        <p:spPr>
          <a:xfrm rot="10800000">
            <a:off x="868710" y="2600178"/>
            <a:ext cx="3086100" cy="3096344"/>
          </a:xfrm>
          <a:prstGeom prst="downArrow">
            <a:avLst/>
          </a:prstGeom>
          <a:solidFill>
            <a:srgbClr val="E7151B"/>
          </a:solidFill>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9" name="TextBox 8">
            <a:extLst>
              <a:ext uri="{FF2B5EF4-FFF2-40B4-BE49-F238E27FC236}">
                <a16:creationId xmlns:a16="http://schemas.microsoft.com/office/drawing/2014/main" id="{6F9126E1-704F-468E-C54D-F3FA6E870ED0}"/>
              </a:ext>
            </a:extLst>
          </p:cNvPr>
          <p:cNvSpPr txBox="1"/>
          <p:nvPr/>
        </p:nvSpPr>
        <p:spPr>
          <a:xfrm>
            <a:off x="393712" y="1803449"/>
            <a:ext cx="8354752" cy="400110"/>
          </a:xfrm>
          <a:prstGeom prst="rect">
            <a:avLst/>
          </a:prstGeom>
          <a:solidFill>
            <a:srgbClr val="FCD107"/>
          </a:solidFill>
        </p:spPr>
        <p:txBody>
          <a:bodyPr wrap="square">
            <a:spAutoFit/>
          </a:bodyPr>
          <a:lstStyle/>
          <a:p>
            <a:pPr algn="ctr"/>
            <a:r>
              <a:rPr lang="en-GB" sz="2000" b="1" i="1">
                <a:effectLst/>
                <a:latin typeface="Söhne"/>
              </a:rPr>
              <a:t>"We can do this, together we can achieve anything!"</a:t>
            </a:r>
          </a:p>
        </p:txBody>
      </p:sp>
      <p:sp>
        <p:nvSpPr>
          <p:cNvPr id="8" name="Arrow: Right 7">
            <a:hlinkClick r:id="rId4" action="ppaction://hlinksldjump"/>
            <a:extLst>
              <a:ext uri="{FF2B5EF4-FFF2-40B4-BE49-F238E27FC236}">
                <a16:creationId xmlns:a16="http://schemas.microsoft.com/office/drawing/2014/main" id="{31B0BA83-2ECC-1AB5-7098-533E07B24E92}"/>
              </a:ext>
            </a:extLst>
          </p:cNvPr>
          <p:cNvSpPr/>
          <p:nvPr/>
        </p:nvSpPr>
        <p:spPr>
          <a:xfrm flipH="1">
            <a:off x="7315370" y="5132983"/>
            <a:ext cx="1433094" cy="936104"/>
          </a:xfrm>
          <a:prstGeom prst="rightArrow">
            <a:avLst/>
          </a:prstGeom>
          <a:solidFill>
            <a:srgbClr val="F5891D"/>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solidFill>
                  <a:schemeClr val="tx1"/>
                </a:solidFill>
              </a:rPr>
              <a:t>Start</a:t>
            </a:r>
          </a:p>
        </p:txBody>
      </p:sp>
      <p:pic>
        <p:nvPicPr>
          <p:cNvPr id="11" name="Picture 10">
            <a:extLst>
              <a:ext uri="{FF2B5EF4-FFF2-40B4-BE49-F238E27FC236}">
                <a16:creationId xmlns:a16="http://schemas.microsoft.com/office/drawing/2014/main" id="{EF1734A5-1757-2803-3EE9-B8CD91330810}"/>
              </a:ext>
            </a:extLst>
          </p:cNvPr>
          <p:cNvPicPr>
            <a:picLocks noGrp="1" noRot="1" noChangeAspect="1" noMove="1" noResize="1" noEditPoints="1" noAdjustHandles="1" noChangeArrowheads="1" noChangeShapeType="1" noCrop="1"/>
          </p:cNvPicPr>
          <p:nvPr/>
        </p:nvPicPr>
        <p:blipFill>
          <a:blip r:embed="rId5"/>
          <a:stretch>
            <a:fillRect/>
          </a:stretch>
        </p:blipFill>
        <p:spPr>
          <a:xfrm>
            <a:off x="8509227" y="6193291"/>
            <a:ext cx="485775" cy="523875"/>
          </a:xfrm>
          <a:prstGeom prst="rect">
            <a:avLst/>
          </a:prstGeom>
        </p:spPr>
      </p:pic>
      <p:sp>
        <p:nvSpPr>
          <p:cNvPr id="10" name="Footer Placeholder 3">
            <a:extLst>
              <a:ext uri="{FF2B5EF4-FFF2-40B4-BE49-F238E27FC236}">
                <a16:creationId xmlns:a16="http://schemas.microsoft.com/office/drawing/2014/main" id="{D869023D-1702-DB71-2F1E-68B9072A896B}"/>
              </a:ext>
            </a:extLst>
          </p:cNvPr>
          <p:cNvSpPr>
            <a:spLocks noGrp="1"/>
          </p:cNvSpPr>
          <p:nvPr>
            <p:ph type="ftr" sz="quarter" idx="11"/>
          </p:nvPr>
        </p:nvSpPr>
        <p:spPr>
          <a:xfrm>
            <a:off x="2411760" y="6356351"/>
            <a:ext cx="3086100" cy="365125"/>
          </a:xfrm>
        </p:spPr>
        <p:txBody>
          <a:bodyPr/>
          <a:lstStyle/>
          <a:p>
            <a:r>
              <a:rPr lang="en-GB" dirty="0"/>
              <a:t>ESB-RES-C254-L2G4-SpeechforEmployability-1.5-PPT-DeliveringTalk v1</a:t>
            </a:r>
          </a:p>
        </p:txBody>
      </p:sp>
    </p:spTree>
    <p:extLst>
      <p:ext uri="{BB962C8B-B14F-4D97-AF65-F5344CB8AC3E}">
        <p14:creationId xmlns:p14="http://schemas.microsoft.com/office/powerpoint/2010/main" val="37354950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A60277-A473-FEFD-E8E4-AF5810D2511C}"/>
              </a:ext>
            </a:extLst>
          </p:cNvPr>
          <p:cNvSpPr>
            <a:spLocks noGrp="1"/>
          </p:cNvSpPr>
          <p:nvPr>
            <p:ph type="title"/>
          </p:nvPr>
        </p:nvSpPr>
        <p:spPr>
          <a:xfrm>
            <a:off x="323528" y="1029221"/>
            <a:ext cx="7886700" cy="576064"/>
          </a:xfrm>
        </p:spPr>
        <p:txBody>
          <a:bodyPr/>
          <a:lstStyle/>
          <a:p>
            <a:r>
              <a:rPr lang="en-GB" b="1" i="1"/>
              <a:t>Higher or  lower?</a:t>
            </a:r>
          </a:p>
        </p:txBody>
      </p:sp>
      <p:sp>
        <p:nvSpPr>
          <p:cNvPr id="3" name="Date Placeholder 2">
            <a:extLst>
              <a:ext uri="{FF2B5EF4-FFF2-40B4-BE49-F238E27FC236}">
                <a16:creationId xmlns:a16="http://schemas.microsoft.com/office/drawing/2014/main" id="{8ED76F26-D236-EA4A-BF9C-18E3DD20BB34}"/>
              </a:ext>
            </a:extLst>
          </p:cNvPr>
          <p:cNvSpPr>
            <a:spLocks noGrp="1"/>
          </p:cNvSpPr>
          <p:nvPr>
            <p:ph type="dt" sz="half" idx="10"/>
          </p:nvPr>
        </p:nvSpPr>
        <p:spPr/>
        <p:txBody>
          <a:bodyPr/>
          <a:lstStyle/>
          <a:p>
            <a:fld id="{4158D2B4-E0C8-4483-9114-638A32620AA9}" type="datetime1">
              <a:rPr lang="en-GB" smtClean="0"/>
              <a:t>02/03/2026</a:t>
            </a:fld>
            <a:endParaRPr lang="en-GB"/>
          </a:p>
        </p:txBody>
      </p:sp>
      <p:sp>
        <p:nvSpPr>
          <p:cNvPr id="5" name="Slide Number Placeholder 4">
            <a:extLst>
              <a:ext uri="{FF2B5EF4-FFF2-40B4-BE49-F238E27FC236}">
                <a16:creationId xmlns:a16="http://schemas.microsoft.com/office/drawing/2014/main" id="{B04D3FAE-4484-10D0-185A-EB01018FC262}"/>
              </a:ext>
            </a:extLst>
          </p:cNvPr>
          <p:cNvSpPr>
            <a:spLocks noGrp="1"/>
          </p:cNvSpPr>
          <p:nvPr>
            <p:ph type="sldNum" sz="quarter" idx="12"/>
          </p:nvPr>
        </p:nvSpPr>
        <p:spPr/>
        <p:txBody>
          <a:bodyPr/>
          <a:lstStyle/>
          <a:p>
            <a:fld id="{EFC07C4F-4DD7-4452-9CBE-7B4BC77324C7}" type="slidenum">
              <a:rPr lang="en-GB" smtClean="0"/>
              <a:t>23</a:t>
            </a:fld>
            <a:endParaRPr lang="en-GB"/>
          </a:p>
        </p:txBody>
      </p:sp>
      <p:sp>
        <p:nvSpPr>
          <p:cNvPr id="7" name="Arrow: Down 6">
            <a:extLst>
              <a:ext uri="{FF2B5EF4-FFF2-40B4-BE49-F238E27FC236}">
                <a16:creationId xmlns:a16="http://schemas.microsoft.com/office/drawing/2014/main" id="{F49ABACF-5F90-54F0-C417-5D25D7E732A8}"/>
              </a:ext>
            </a:extLst>
          </p:cNvPr>
          <p:cNvSpPr/>
          <p:nvPr/>
        </p:nvSpPr>
        <p:spPr>
          <a:xfrm rot="10800000">
            <a:off x="868710" y="2600178"/>
            <a:ext cx="3086100" cy="3096344"/>
          </a:xfrm>
          <a:prstGeom prst="downArrow">
            <a:avLst/>
          </a:prstGeom>
          <a:solidFill>
            <a:srgbClr val="E7151B"/>
          </a:solidFill>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8" name="TextBox 7">
            <a:extLst>
              <a:ext uri="{FF2B5EF4-FFF2-40B4-BE49-F238E27FC236}">
                <a16:creationId xmlns:a16="http://schemas.microsoft.com/office/drawing/2014/main" id="{A9E5DAEC-D4E5-5CEB-EB66-76F5BC896FF2}"/>
              </a:ext>
            </a:extLst>
          </p:cNvPr>
          <p:cNvSpPr txBox="1"/>
          <p:nvPr/>
        </p:nvSpPr>
        <p:spPr>
          <a:xfrm>
            <a:off x="5004048" y="3675221"/>
            <a:ext cx="3055219" cy="707886"/>
          </a:xfrm>
          <a:prstGeom prst="rect">
            <a:avLst/>
          </a:prstGeom>
          <a:noFill/>
        </p:spPr>
        <p:txBody>
          <a:bodyPr wrap="square" rtlCol="0">
            <a:spAutoFit/>
          </a:bodyPr>
          <a:lstStyle/>
          <a:p>
            <a:pPr algn="ctr"/>
            <a:r>
              <a:rPr lang="en-GB" sz="4000" b="1" i="1"/>
              <a:t>Passionate</a:t>
            </a:r>
          </a:p>
        </p:txBody>
      </p:sp>
      <p:sp>
        <p:nvSpPr>
          <p:cNvPr id="6" name="TextBox 5">
            <a:extLst>
              <a:ext uri="{FF2B5EF4-FFF2-40B4-BE49-F238E27FC236}">
                <a16:creationId xmlns:a16="http://schemas.microsoft.com/office/drawing/2014/main" id="{139F6CAF-EB5C-65E1-C4A2-B8B22257780F}"/>
              </a:ext>
            </a:extLst>
          </p:cNvPr>
          <p:cNvSpPr txBox="1"/>
          <p:nvPr/>
        </p:nvSpPr>
        <p:spPr>
          <a:xfrm>
            <a:off x="393712" y="1803449"/>
            <a:ext cx="8354752" cy="400110"/>
          </a:xfrm>
          <a:prstGeom prst="rect">
            <a:avLst/>
          </a:prstGeom>
          <a:solidFill>
            <a:srgbClr val="FCD107"/>
          </a:solidFill>
        </p:spPr>
        <p:txBody>
          <a:bodyPr wrap="square">
            <a:spAutoFit/>
          </a:bodyPr>
          <a:lstStyle/>
          <a:p>
            <a:pPr algn="ctr"/>
            <a:r>
              <a:rPr lang="en-GB" sz="2000" b="1" i="1">
                <a:effectLst/>
                <a:latin typeface="Söhne"/>
              </a:rPr>
              <a:t>"We can do this, together we can achieve anything!"</a:t>
            </a:r>
          </a:p>
        </p:txBody>
      </p:sp>
      <p:sp>
        <p:nvSpPr>
          <p:cNvPr id="10" name="Arrow: Right 9">
            <a:hlinkClick r:id="rId2" action="ppaction://hlinksldjump"/>
            <a:extLst>
              <a:ext uri="{FF2B5EF4-FFF2-40B4-BE49-F238E27FC236}">
                <a16:creationId xmlns:a16="http://schemas.microsoft.com/office/drawing/2014/main" id="{D4C97067-E22B-9163-A7D2-DC32A5C7EC15}"/>
              </a:ext>
            </a:extLst>
          </p:cNvPr>
          <p:cNvSpPr/>
          <p:nvPr/>
        </p:nvSpPr>
        <p:spPr>
          <a:xfrm flipH="1">
            <a:off x="7315370" y="5132983"/>
            <a:ext cx="1433094" cy="936104"/>
          </a:xfrm>
          <a:prstGeom prst="rightArrow">
            <a:avLst/>
          </a:prstGeom>
          <a:solidFill>
            <a:srgbClr val="F5891D"/>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solidFill>
                  <a:schemeClr val="tx1"/>
                </a:solidFill>
              </a:rPr>
              <a:t>Start</a:t>
            </a:r>
          </a:p>
        </p:txBody>
      </p:sp>
      <p:sp>
        <p:nvSpPr>
          <p:cNvPr id="11" name="Arrow: Down 10">
            <a:hlinkClick r:id="rId3" action="ppaction://hlinksldjump"/>
            <a:extLst>
              <a:ext uri="{FF2B5EF4-FFF2-40B4-BE49-F238E27FC236}">
                <a16:creationId xmlns:a16="http://schemas.microsoft.com/office/drawing/2014/main" id="{7290B504-0489-69F7-99D2-6E18A2EA73E7}"/>
              </a:ext>
            </a:extLst>
          </p:cNvPr>
          <p:cNvSpPr/>
          <p:nvPr/>
        </p:nvSpPr>
        <p:spPr>
          <a:xfrm>
            <a:off x="3419872" y="4674814"/>
            <a:ext cx="1364974" cy="1042080"/>
          </a:xfrm>
          <a:prstGeom prst="downArrow">
            <a:avLst/>
          </a:prstGeom>
          <a:solidFill>
            <a:srgbClr val="C3D82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11">
            <a:extLst>
              <a:ext uri="{FF2B5EF4-FFF2-40B4-BE49-F238E27FC236}">
                <a16:creationId xmlns:a16="http://schemas.microsoft.com/office/drawing/2014/main" id="{11495EE0-F77E-F010-38DC-2B360914A7D1}"/>
              </a:ext>
            </a:extLst>
          </p:cNvPr>
          <p:cNvPicPr>
            <a:picLocks noGrp="1" noRot="1" noChangeAspect="1" noMove="1" noResize="1" noEditPoints="1" noAdjustHandles="1" noChangeArrowheads="1" noChangeShapeType="1" noCrop="1"/>
          </p:cNvPicPr>
          <p:nvPr/>
        </p:nvPicPr>
        <p:blipFill>
          <a:blip r:embed="rId4"/>
          <a:stretch>
            <a:fillRect/>
          </a:stretch>
        </p:blipFill>
        <p:spPr>
          <a:xfrm>
            <a:off x="8509227" y="6193291"/>
            <a:ext cx="485775" cy="523875"/>
          </a:xfrm>
          <a:prstGeom prst="rect">
            <a:avLst/>
          </a:prstGeom>
        </p:spPr>
      </p:pic>
      <p:sp>
        <p:nvSpPr>
          <p:cNvPr id="9" name="Footer Placeholder 3">
            <a:extLst>
              <a:ext uri="{FF2B5EF4-FFF2-40B4-BE49-F238E27FC236}">
                <a16:creationId xmlns:a16="http://schemas.microsoft.com/office/drawing/2014/main" id="{BE966BA0-5DB0-0FD5-D421-98BF6BAD3A12}"/>
              </a:ext>
            </a:extLst>
          </p:cNvPr>
          <p:cNvSpPr>
            <a:spLocks noGrp="1"/>
          </p:cNvSpPr>
          <p:nvPr>
            <p:ph type="ftr" sz="quarter" idx="11"/>
          </p:nvPr>
        </p:nvSpPr>
        <p:spPr>
          <a:xfrm>
            <a:off x="2411760" y="6356351"/>
            <a:ext cx="3086100" cy="365125"/>
          </a:xfrm>
        </p:spPr>
        <p:txBody>
          <a:bodyPr/>
          <a:lstStyle/>
          <a:p>
            <a:r>
              <a:rPr lang="en-GB" dirty="0"/>
              <a:t>ESB-RES-C254-L2G4-SpeechforEmployability-1.5-PPT-DeliveringTalk v1</a:t>
            </a:r>
          </a:p>
        </p:txBody>
      </p:sp>
    </p:spTree>
    <p:extLst>
      <p:ext uri="{BB962C8B-B14F-4D97-AF65-F5344CB8AC3E}">
        <p14:creationId xmlns:p14="http://schemas.microsoft.com/office/powerpoint/2010/main" val="17798803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A60277-A473-FEFD-E8E4-AF5810D2511C}"/>
              </a:ext>
            </a:extLst>
          </p:cNvPr>
          <p:cNvSpPr>
            <a:spLocks noGrp="1"/>
          </p:cNvSpPr>
          <p:nvPr>
            <p:ph type="title"/>
          </p:nvPr>
        </p:nvSpPr>
        <p:spPr>
          <a:xfrm>
            <a:off x="323528" y="1029221"/>
            <a:ext cx="7886700" cy="576064"/>
          </a:xfrm>
        </p:spPr>
        <p:txBody>
          <a:bodyPr/>
          <a:lstStyle/>
          <a:p>
            <a:r>
              <a:rPr lang="en-GB" b="1" i="1"/>
              <a:t>Higher or lower?</a:t>
            </a:r>
          </a:p>
        </p:txBody>
      </p:sp>
      <p:sp>
        <p:nvSpPr>
          <p:cNvPr id="3" name="Date Placeholder 2">
            <a:extLst>
              <a:ext uri="{FF2B5EF4-FFF2-40B4-BE49-F238E27FC236}">
                <a16:creationId xmlns:a16="http://schemas.microsoft.com/office/drawing/2014/main" id="{8ED76F26-D236-EA4A-BF9C-18E3DD20BB34}"/>
              </a:ext>
            </a:extLst>
          </p:cNvPr>
          <p:cNvSpPr>
            <a:spLocks noGrp="1"/>
          </p:cNvSpPr>
          <p:nvPr>
            <p:ph type="dt" sz="half" idx="10"/>
          </p:nvPr>
        </p:nvSpPr>
        <p:spPr/>
        <p:txBody>
          <a:bodyPr/>
          <a:lstStyle/>
          <a:p>
            <a:fld id="{27EC2285-1767-41B1-92C7-E25140D3928B}" type="datetime1">
              <a:rPr lang="en-GB" smtClean="0"/>
              <a:t>02/03/2026</a:t>
            </a:fld>
            <a:endParaRPr lang="en-GB"/>
          </a:p>
        </p:txBody>
      </p:sp>
      <p:sp>
        <p:nvSpPr>
          <p:cNvPr id="5" name="Slide Number Placeholder 4">
            <a:extLst>
              <a:ext uri="{FF2B5EF4-FFF2-40B4-BE49-F238E27FC236}">
                <a16:creationId xmlns:a16="http://schemas.microsoft.com/office/drawing/2014/main" id="{B04D3FAE-4484-10D0-185A-EB01018FC262}"/>
              </a:ext>
            </a:extLst>
          </p:cNvPr>
          <p:cNvSpPr>
            <a:spLocks noGrp="1"/>
          </p:cNvSpPr>
          <p:nvPr>
            <p:ph type="sldNum" sz="quarter" idx="12"/>
          </p:nvPr>
        </p:nvSpPr>
        <p:spPr/>
        <p:txBody>
          <a:bodyPr/>
          <a:lstStyle/>
          <a:p>
            <a:fld id="{EFC07C4F-4DD7-4452-9CBE-7B4BC77324C7}" type="slidenum">
              <a:rPr lang="en-GB" smtClean="0"/>
              <a:t>24</a:t>
            </a:fld>
            <a:endParaRPr lang="en-GB"/>
          </a:p>
        </p:txBody>
      </p:sp>
      <p:sp>
        <p:nvSpPr>
          <p:cNvPr id="6" name="Arrow: Down 5">
            <a:extLst>
              <a:ext uri="{FF2B5EF4-FFF2-40B4-BE49-F238E27FC236}">
                <a16:creationId xmlns:a16="http://schemas.microsoft.com/office/drawing/2014/main" id="{9AD0D1B6-7FBF-6D4C-92E2-72C948ED1BDB}"/>
              </a:ext>
            </a:extLst>
          </p:cNvPr>
          <p:cNvSpPr/>
          <p:nvPr/>
        </p:nvSpPr>
        <p:spPr>
          <a:xfrm>
            <a:off x="4575178" y="2600178"/>
            <a:ext cx="3086100" cy="3096344"/>
          </a:xfrm>
          <a:prstGeom prst="downArrow">
            <a:avLst/>
          </a:prstGeom>
          <a:solidFill>
            <a:srgbClr val="C3D82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C51C6286-3E02-7248-2A2A-51208FBCECF9}"/>
              </a:ext>
            </a:extLst>
          </p:cNvPr>
          <p:cNvSpPr txBox="1"/>
          <p:nvPr/>
        </p:nvSpPr>
        <p:spPr>
          <a:xfrm>
            <a:off x="709302" y="3440464"/>
            <a:ext cx="3055219" cy="707886"/>
          </a:xfrm>
          <a:prstGeom prst="rect">
            <a:avLst/>
          </a:prstGeom>
          <a:noFill/>
        </p:spPr>
        <p:txBody>
          <a:bodyPr wrap="square" rtlCol="0">
            <a:spAutoFit/>
          </a:bodyPr>
          <a:lstStyle/>
          <a:p>
            <a:pPr algn="ctr"/>
            <a:r>
              <a:rPr lang="en-GB" sz="4000" b="1" i="1"/>
              <a:t>Reassuring</a:t>
            </a:r>
          </a:p>
        </p:txBody>
      </p:sp>
      <p:sp>
        <p:nvSpPr>
          <p:cNvPr id="9" name="TextBox 8">
            <a:extLst>
              <a:ext uri="{FF2B5EF4-FFF2-40B4-BE49-F238E27FC236}">
                <a16:creationId xmlns:a16="http://schemas.microsoft.com/office/drawing/2014/main" id="{8E36D272-CF1B-20F4-4651-F2C119500655}"/>
              </a:ext>
            </a:extLst>
          </p:cNvPr>
          <p:cNvSpPr txBox="1"/>
          <p:nvPr/>
        </p:nvSpPr>
        <p:spPr>
          <a:xfrm>
            <a:off x="393712" y="1803449"/>
            <a:ext cx="8354752" cy="400110"/>
          </a:xfrm>
          <a:prstGeom prst="rect">
            <a:avLst/>
          </a:prstGeom>
          <a:solidFill>
            <a:srgbClr val="FCD107"/>
          </a:solidFill>
        </p:spPr>
        <p:txBody>
          <a:bodyPr wrap="square">
            <a:spAutoFit/>
          </a:bodyPr>
          <a:lstStyle/>
          <a:p>
            <a:pPr algn="ctr"/>
            <a:r>
              <a:rPr lang="en-GB" sz="2000" b="1" i="1">
                <a:effectLst/>
                <a:latin typeface="Söhne"/>
              </a:rPr>
              <a:t>"We can do this, together we can achieve anything"</a:t>
            </a:r>
          </a:p>
        </p:txBody>
      </p:sp>
      <p:sp>
        <p:nvSpPr>
          <p:cNvPr id="10" name="Arrow: Right 9">
            <a:hlinkClick r:id="rId2" action="ppaction://hlinksldjump"/>
            <a:extLst>
              <a:ext uri="{FF2B5EF4-FFF2-40B4-BE49-F238E27FC236}">
                <a16:creationId xmlns:a16="http://schemas.microsoft.com/office/drawing/2014/main" id="{E90A02D5-14C8-2430-4473-7F70A1F1A6D2}"/>
              </a:ext>
            </a:extLst>
          </p:cNvPr>
          <p:cNvSpPr/>
          <p:nvPr/>
        </p:nvSpPr>
        <p:spPr>
          <a:xfrm flipH="1">
            <a:off x="491665" y="5085184"/>
            <a:ext cx="1433094" cy="936104"/>
          </a:xfrm>
          <a:prstGeom prst="rightArrow">
            <a:avLst/>
          </a:prstGeom>
          <a:solidFill>
            <a:srgbClr val="F5891D"/>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solidFill>
                  <a:schemeClr val="tx1"/>
                </a:solidFill>
              </a:rPr>
              <a:t>Start</a:t>
            </a:r>
          </a:p>
        </p:txBody>
      </p:sp>
      <p:sp>
        <p:nvSpPr>
          <p:cNvPr id="11" name="Arrow: Down 10">
            <a:hlinkClick r:id="rId3" action="ppaction://hlinksldjump"/>
            <a:extLst>
              <a:ext uri="{FF2B5EF4-FFF2-40B4-BE49-F238E27FC236}">
                <a16:creationId xmlns:a16="http://schemas.microsoft.com/office/drawing/2014/main" id="{6329AE7A-6C24-3421-F5E8-39CDBF2B4441}"/>
              </a:ext>
            </a:extLst>
          </p:cNvPr>
          <p:cNvSpPr/>
          <p:nvPr/>
        </p:nvSpPr>
        <p:spPr>
          <a:xfrm rot="10800000">
            <a:off x="3979611" y="4808179"/>
            <a:ext cx="1219394" cy="888343"/>
          </a:xfrm>
          <a:prstGeom prst="downArrow">
            <a:avLst/>
          </a:prstGeom>
          <a:solidFill>
            <a:srgbClr val="E7151B"/>
          </a:solidFill>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pic>
        <p:nvPicPr>
          <p:cNvPr id="12" name="Picture 11">
            <a:extLst>
              <a:ext uri="{FF2B5EF4-FFF2-40B4-BE49-F238E27FC236}">
                <a16:creationId xmlns:a16="http://schemas.microsoft.com/office/drawing/2014/main" id="{30923429-3C67-D686-3C63-15E62416F825}"/>
              </a:ext>
            </a:extLst>
          </p:cNvPr>
          <p:cNvPicPr>
            <a:picLocks noGrp="1" noRot="1" noChangeAspect="1" noMove="1" noResize="1" noEditPoints="1" noAdjustHandles="1" noChangeArrowheads="1" noChangeShapeType="1" noCrop="1"/>
          </p:cNvPicPr>
          <p:nvPr/>
        </p:nvPicPr>
        <p:blipFill>
          <a:blip r:embed="rId4"/>
          <a:stretch>
            <a:fillRect/>
          </a:stretch>
        </p:blipFill>
        <p:spPr>
          <a:xfrm>
            <a:off x="8509227" y="6193291"/>
            <a:ext cx="485775" cy="523875"/>
          </a:xfrm>
          <a:prstGeom prst="rect">
            <a:avLst/>
          </a:prstGeom>
        </p:spPr>
      </p:pic>
      <p:sp>
        <p:nvSpPr>
          <p:cNvPr id="7" name="Footer Placeholder 3">
            <a:extLst>
              <a:ext uri="{FF2B5EF4-FFF2-40B4-BE49-F238E27FC236}">
                <a16:creationId xmlns:a16="http://schemas.microsoft.com/office/drawing/2014/main" id="{B73F8EFB-CDD5-A83F-570F-74FD1F728145}"/>
              </a:ext>
            </a:extLst>
          </p:cNvPr>
          <p:cNvSpPr>
            <a:spLocks noGrp="1"/>
          </p:cNvSpPr>
          <p:nvPr>
            <p:ph type="ftr" sz="quarter" idx="11"/>
          </p:nvPr>
        </p:nvSpPr>
        <p:spPr>
          <a:xfrm>
            <a:off x="2411760" y="6356351"/>
            <a:ext cx="3086100" cy="365125"/>
          </a:xfrm>
        </p:spPr>
        <p:txBody>
          <a:bodyPr/>
          <a:lstStyle/>
          <a:p>
            <a:r>
              <a:rPr lang="en-GB" dirty="0"/>
              <a:t>ESB-RES-C254-L2G4-SpeechforEmployability-1.5-PPT-DeliveringTalk v1</a:t>
            </a:r>
          </a:p>
        </p:txBody>
      </p:sp>
    </p:spTree>
    <p:extLst>
      <p:ext uri="{BB962C8B-B14F-4D97-AF65-F5344CB8AC3E}">
        <p14:creationId xmlns:p14="http://schemas.microsoft.com/office/powerpoint/2010/main" val="5817437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107164-2D67-E7A7-2169-1E38DC982362}"/>
              </a:ext>
            </a:extLst>
          </p:cNvPr>
          <p:cNvSpPr>
            <a:spLocks noGrp="1"/>
          </p:cNvSpPr>
          <p:nvPr>
            <p:ph type="title"/>
          </p:nvPr>
        </p:nvSpPr>
        <p:spPr>
          <a:xfrm>
            <a:off x="323528" y="1052737"/>
            <a:ext cx="7886700" cy="720080"/>
          </a:xfrm>
        </p:spPr>
        <p:txBody>
          <a:bodyPr/>
          <a:lstStyle/>
          <a:p>
            <a:r>
              <a:rPr lang="en-GB" b="1" i="1"/>
              <a:t>Tone</a:t>
            </a:r>
          </a:p>
        </p:txBody>
      </p:sp>
      <p:sp>
        <p:nvSpPr>
          <p:cNvPr id="3" name="Date Placeholder 2">
            <a:extLst>
              <a:ext uri="{FF2B5EF4-FFF2-40B4-BE49-F238E27FC236}">
                <a16:creationId xmlns:a16="http://schemas.microsoft.com/office/drawing/2014/main" id="{C8653679-442D-8A05-4461-F29683B56B50}"/>
              </a:ext>
            </a:extLst>
          </p:cNvPr>
          <p:cNvSpPr>
            <a:spLocks noGrp="1"/>
          </p:cNvSpPr>
          <p:nvPr>
            <p:ph type="dt" sz="half" idx="10"/>
          </p:nvPr>
        </p:nvSpPr>
        <p:spPr/>
        <p:txBody>
          <a:bodyPr/>
          <a:lstStyle/>
          <a:p>
            <a:fld id="{DB11846D-2BA8-4588-984E-C70A6C3DF8A3}" type="datetime1">
              <a:rPr lang="en-GB" smtClean="0"/>
              <a:t>02/03/2026</a:t>
            </a:fld>
            <a:endParaRPr lang="en-GB"/>
          </a:p>
        </p:txBody>
      </p:sp>
      <p:sp>
        <p:nvSpPr>
          <p:cNvPr id="5" name="Slide Number Placeholder 4">
            <a:extLst>
              <a:ext uri="{FF2B5EF4-FFF2-40B4-BE49-F238E27FC236}">
                <a16:creationId xmlns:a16="http://schemas.microsoft.com/office/drawing/2014/main" id="{36B03DD0-06EC-4FDF-652F-94A8701DD6A9}"/>
              </a:ext>
            </a:extLst>
          </p:cNvPr>
          <p:cNvSpPr>
            <a:spLocks noGrp="1"/>
          </p:cNvSpPr>
          <p:nvPr>
            <p:ph type="sldNum" sz="quarter" idx="12"/>
          </p:nvPr>
        </p:nvSpPr>
        <p:spPr/>
        <p:txBody>
          <a:bodyPr/>
          <a:lstStyle/>
          <a:p>
            <a:fld id="{EFC07C4F-4DD7-4452-9CBE-7B4BC77324C7}" type="slidenum">
              <a:rPr lang="en-GB" smtClean="0"/>
              <a:t>25</a:t>
            </a:fld>
            <a:endParaRPr lang="en-GB"/>
          </a:p>
        </p:txBody>
      </p:sp>
      <p:sp>
        <p:nvSpPr>
          <p:cNvPr id="9" name="TextBox 8">
            <a:extLst>
              <a:ext uri="{FF2B5EF4-FFF2-40B4-BE49-F238E27FC236}">
                <a16:creationId xmlns:a16="http://schemas.microsoft.com/office/drawing/2014/main" id="{CCA8B108-47B1-4DAE-F6F1-194A78CFB514}"/>
              </a:ext>
            </a:extLst>
          </p:cNvPr>
          <p:cNvSpPr txBox="1"/>
          <p:nvPr/>
        </p:nvSpPr>
        <p:spPr>
          <a:xfrm>
            <a:off x="323528" y="3152001"/>
            <a:ext cx="8208912" cy="2031325"/>
          </a:xfrm>
          <a:prstGeom prst="rect">
            <a:avLst/>
          </a:prstGeom>
          <a:noFill/>
        </p:spPr>
        <p:txBody>
          <a:bodyPr wrap="square">
            <a:spAutoFit/>
          </a:bodyPr>
          <a:lstStyle/>
          <a:p>
            <a:r>
              <a:rPr lang="en-GB"/>
              <a:t>“I'm sorry.”</a:t>
            </a:r>
          </a:p>
          <a:p>
            <a:endParaRPr lang="en-GB"/>
          </a:p>
          <a:p>
            <a:endParaRPr lang="en-GB"/>
          </a:p>
          <a:p>
            <a:r>
              <a:rPr lang="en-GB"/>
              <a:t>“I don’t know.”</a:t>
            </a:r>
          </a:p>
          <a:p>
            <a:endParaRPr lang="en-GB"/>
          </a:p>
          <a:p>
            <a:endParaRPr lang="en-GB"/>
          </a:p>
          <a:p>
            <a:r>
              <a:rPr lang="en-GB"/>
              <a:t>“I love you.”</a:t>
            </a:r>
          </a:p>
        </p:txBody>
      </p:sp>
      <p:sp>
        <p:nvSpPr>
          <p:cNvPr id="6" name="Rectangle 5">
            <a:extLst>
              <a:ext uri="{FF2B5EF4-FFF2-40B4-BE49-F238E27FC236}">
                <a16:creationId xmlns:a16="http://schemas.microsoft.com/office/drawing/2014/main" id="{3C366800-0BFF-D4D9-2445-27D57C924912}"/>
              </a:ext>
            </a:extLst>
          </p:cNvPr>
          <p:cNvSpPr/>
          <p:nvPr/>
        </p:nvSpPr>
        <p:spPr>
          <a:xfrm>
            <a:off x="323528" y="1700808"/>
            <a:ext cx="8496944" cy="720080"/>
          </a:xfrm>
          <a:prstGeom prst="rect">
            <a:avLst/>
          </a:prstGeom>
          <a:solidFill>
            <a:srgbClr val="FCD1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i="1">
                <a:solidFill>
                  <a:schemeClr val="tx1"/>
                </a:solidFill>
              </a:rPr>
              <a:t>Another way to create tone is to think about the words we emphasise. Have a go at changing the emphasis (through pitch, volume, or pace) in the following short sentences:</a:t>
            </a:r>
          </a:p>
        </p:txBody>
      </p:sp>
      <p:sp>
        <p:nvSpPr>
          <p:cNvPr id="8" name="TextBox 7">
            <a:extLst>
              <a:ext uri="{FF2B5EF4-FFF2-40B4-BE49-F238E27FC236}">
                <a16:creationId xmlns:a16="http://schemas.microsoft.com/office/drawing/2014/main" id="{7BE6C422-6621-CC54-E9DC-051E3899CA17}"/>
              </a:ext>
            </a:extLst>
          </p:cNvPr>
          <p:cNvSpPr txBox="1"/>
          <p:nvPr/>
        </p:nvSpPr>
        <p:spPr>
          <a:xfrm>
            <a:off x="5292080" y="3152001"/>
            <a:ext cx="3451322" cy="1569660"/>
          </a:xfrm>
          <a:prstGeom prst="rect">
            <a:avLst/>
          </a:prstGeom>
          <a:solidFill>
            <a:srgbClr val="E7151B">
              <a:alpha val="40000"/>
            </a:srgbClr>
          </a:solidFill>
        </p:spPr>
        <p:txBody>
          <a:bodyPr wrap="square">
            <a:spAutoFit/>
          </a:bodyPr>
          <a:lstStyle/>
          <a:p>
            <a:r>
              <a:rPr lang="en-GB" sz="1600"/>
              <a:t>"I'm </a:t>
            </a:r>
            <a:r>
              <a:rPr lang="en-GB" sz="1600" i="1"/>
              <a:t>sorry</a:t>
            </a:r>
            <a:r>
              <a:rPr lang="en-GB" sz="1600"/>
              <a:t>!" (apologetic, sincere)</a:t>
            </a:r>
          </a:p>
          <a:p>
            <a:r>
              <a:rPr lang="en-GB" sz="1600"/>
              <a:t>"I'm sorry?" (confused, questioning)</a:t>
            </a:r>
          </a:p>
          <a:p>
            <a:r>
              <a:rPr lang="en-GB" sz="1600"/>
              <a:t>"I'm sorry." (polite, formal)</a:t>
            </a:r>
          </a:p>
          <a:p>
            <a:r>
              <a:rPr lang="en-GB" sz="1600"/>
              <a:t>"I'm sorry..." (reflective, regretful)</a:t>
            </a:r>
          </a:p>
          <a:p>
            <a:r>
              <a:rPr lang="en-GB" sz="1600"/>
              <a:t>"I'm sorry." (defensive, dismissive)</a:t>
            </a:r>
          </a:p>
          <a:p>
            <a:r>
              <a:rPr lang="en-GB" sz="1600"/>
              <a:t>"I'm sorry!" (excited, surprised)</a:t>
            </a:r>
          </a:p>
        </p:txBody>
      </p:sp>
      <p:cxnSp>
        <p:nvCxnSpPr>
          <p:cNvPr id="11" name="Straight Arrow Connector 10">
            <a:extLst>
              <a:ext uri="{FF2B5EF4-FFF2-40B4-BE49-F238E27FC236}">
                <a16:creationId xmlns:a16="http://schemas.microsoft.com/office/drawing/2014/main" id="{14E7AC8F-21F0-385D-FC90-CC95457788BC}"/>
              </a:ext>
            </a:extLst>
          </p:cNvPr>
          <p:cNvCxnSpPr>
            <a:cxnSpLocks/>
          </p:cNvCxnSpPr>
          <p:nvPr/>
        </p:nvCxnSpPr>
        <p:spPr>
          <a:xfrm>
            <a:off x="1619672" y="3356992"/>
            <a:ext cx="3672408" cy="648072"/>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E0514-A2E5-46E8-A09D-3C6A6C433B46}"/>
              </a:ext>
            </a:extLst>
          </p:cNvPr>
          <p:cNvSpPr txBox="1"/>
          <p:nvPr/>
        </p:nvSpPr>
        <p:spPr>
          <a:xfrm rot="598515">
            <a:off x="1974589" y="3531155"/>
            <a:ext cx="3960440" cy="276999"/>
          </a:xfrm>
          <a:prstGeom prst="rect">
            <a:avLst/>
          </a:prstGeom>
          <a:noFill/>
        </p:spPr>
        <p:txBody>
          <a:bodyPr wrap="square" rtlCol="0">
            <a:spAutoFit/>
          </a:bodyPr>
          <a:lstStyle/>
          <a:p>
            <a:r>
              <a:rPr lang="en-GB" sz="1200" i="1">
                <a:solidFill>
                  <a:srgbClr val="FF0000"/>
                </a:solidFill>
              </a:rPr>
              <a:t>For example, try these…</a:t>
            </a:r>
          </a:p>
        </p:txBody>
      </p:sp>
      <p:sp>
        <p:nvSpPr>
          <p:cNvPr id="15" name="TextBox 14">
            <a:extLst>
              <a:ext uri="{FF2B5EF4-FFF2-40B4-BE49-F238E27FC236}">
                <a16:creationId xmlns:a16="http://schemas.microsoft.com/office/drawing/2014/main" id="{E727B8CA-C0A2-5525-2612-B4E8606DBB22}"/>
              </a:ext>
            </a:extLst>
          </p:cNvPr>
          <p:cNvSpPr txBox="1"/>
          <p:nvPr/>
        </p:nvSpPr>
        <p:spPr>
          <a:xfrm>
            <a:off x="6652386" y="5953573"/>
            <a:ext cx="2083170" cy="261610"/>
          </a:xfrm>
          <a:prstGeom prst="rect">
            <a:avLst/>
          </a:prstGeom>
          <a:noFill/>
        </p:spPr>
        <p:txBody>
          <a:bodyPr wrap="square" rtlCol="0">
            <a:spAutoFit/>
          </a:bodyPr>
          <a:lstStyle/>
          <a:p>
            <a:r>
              <a:rPr lang="en-GB" sz="1100" i="1">
                <a:solidFill>
                  <a:srgbClr val="FF0000"/>
                </a:solidFill>
              </a:rPr>
              <a:t>See the notes for more examples</a:t>
            </a:r>
          </a:p>
        </p:txBody>
      </p:sp>
      <p:sp>
        <p:nvSpPr>
          <p:cNvPr id="16" name="TextBox 15">
            <a:extLst>
              <a:ext uri="{FF2B5EF4-FFF2-40B4-BE49-F238E27FC236}">
                <a16:creationId xmlns:a16="http://schemas.microsoft.com/office/drawing/2014/main" id="{B5E5F79A-0A84-55DF-C119-170B119A66ED}"/>
              </a:ext>
            </a:extLst>
          </p:cNvPr>
          <p:cNvSpPr txBox="1"/>
          <p:nvPr/>
        </p:nvSpPr>
        <p:spPr>
          <a:xfrm>
            <a:off x="2567499" y="5098251"/>
            <a:ext cx="4379580" cy="584775"/>
          </a:xfrm>
          <a:prstGeom prst="rect">
            <a:avLst/>
          </a:prstGeom>
          <a:solidFill>
            <a:srgbClr val="E7EFA6"/>
          </a:solidFill>
        </p:spPr>
        <p:txBody>
          <a:bodyPr wrap="square" rtlCol="0">
            <a:spAutoFit/>
          </a:bodyPr>
          <a:lstStyle/>
          <a:p>
            <a:pPr algn="ctr"/>
            <a:r>
              <a:rPr lang="en-GB" sz="1600" b="1" i="1"/>
              <a:t>Try them out, paying attention to how you use pitch, pace, and tone to create each one. </a:t>
            </a:r>
          </a:p>
        </p:txBody>
      </p:sp>
      <p:pic>
        <p:nvPicPr>
          <p:cNvPr id="10" name="Picture 9">
            <a:extLst>
              <a:ext uri="{FF2B5EF4-FFF2-40B4-BE49-F238E27FC236}">
                <a16:creationId xmlns:a16="http://schemas.microsoft.com/office/drawing/2014/main" id="{72F9A77C-F9B8-6B68-7E0D-24C47B679DE4}"/>
              </a:ext>
            </a:extLst>
          </p:cNvPr>
          <p:cNvPicPr>
            <a:picLocks noGrp="1" noRot="1" noChangeAspect="1" noMove="1" noResize="1" noEditPoints="1" noAdjustHandles="1" noChangeArrowheads="1" noChangeShapeType="1" noCrop="1"/>
          </p:cNvPicPr>
          <p:nvPr/>
        </p:nvPicPr>
        <p:blipFill>
          <a:blip r:embed="rId3"/>
          <a:stretch>
            <a:fillRect/>
          </a:stretch>
        </p:blipFill>
        <p:spPr>
          <a:xfrm>
            <a:off x="8509227" y="6193291"/>
            <a:ext cx="485775" cy="523875"/>
          </a:xfrm>
          <a:prstGeom prst="rect">
            <a:avLst/>
          </a:prstGeom>
        </p:spPr>
      </p:pic>
      <p:sp>
        <p:nvSpPr>
          <p:cNvPr id="7" name="Footer Placeholder 3">
            <a:extLst>
              <a:ext uri="{FF2B5EF4-FFF2-40B4-BE49-F238E27FC236}">
                <a16:creationId xmlns:a16="http://schemas.microsoft.com/office/drawing/2014/main" id="{A6CBA458-4A63-F72E-948E-9E4A49D5121E}"/>
              </a:ext>
            </a:extLst>
          </p:cNvPr>
          <p:cNvSpPr>
            <a:spLocks noGrp="1"/>
          </p:cNvSpPr>
          <p:nvPr>
            <p:ph type="ftr" sz="quarter" idx="11"/>
          </p:nvPr>
        </p:nvSpPr>
        <p:spPr>
          <a:xfrm>
            <a:off x="2411760" y="6356351"/>
            <a:ext cx="3086100" cy="365125"/>
          </a:xfrm>
        </p:spPr>
        <p:txBody>
          <a:bodyPr/>
          <a:lstStyle/>
          <a:p>
            <a:r>
              <a:rPr lang="en-GB" dirty="0"/>
              <a:t>ESB-RES-C254-L2G4-SpeechforEmployability-1.5-PPT-DeliveringTalk v1</a:t>
            </a:r>
          </a:p>
        </p:txBody>
      </p:sp>
    </p:spTree>
    <p:extLst>
      <p:ext uri="{BB962C8B-B14F-4D97-AF65-F5344CB8AC3E}">
        <p14:creationId xmlns:p14="http://schemas.microsoft.com/office/powerpoint/2010/main" val="669575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F5E432D1-4D0A-CD47-6206-C8C2A4CFE8A1}"/>
              </a:ext>
            </a:extLst>
          </p:cNvPr>
          <p:cNvSpPr/>
          <p:nvPr/>
        </p:nvSpPr>
        <p:spPr>
          <a:xfrm>
            <a:off x="404363" y="3891192"/>
            <a:ext cx="4062366" cy="2388838"/>
          </a:xfrm>
          <a:prstGeom prst="rect">
            <a:avLst/>
          </a:prstGeom>
          <a:ln>
            <a:noFill/>
          </a:ln>
        </p:spPr>
        <p:style>
          <a:lnRef idx="2">
            <a:schemeClr val="dk1"/>
          </a:lnRef>
          <a:fillRef idx="1">
            <a:schemeClr val="lt1"/>
          </a:fillRef>
          <a:effectRef idx="0">
            <a:schemeClr val="dk1"/>
          </a:effectRef>
          <a:fontRef idx="minor">
            <a:schemeClr val="dk1"/>
          </a:fontRef>
        </p:style>
        <p:txBody>
          <a:bodyPr rtlCol="0" anchor="t"/>
          <a:lstStyle/>
          <a:p>
            <a:r>
              <a:rPr lang="en-GB" sz="1400" b="1" i="1"/>
              <a:t>Task:</a:t>
            </a:r>
            <a:br>
              <a:rPr lang="en-GB" sz="1400" b="1" i="1"/>
            </a:br>
            <a:endParaRPr lang="en-GB" sz="1400" b="1" i="1"/>
          </a:p>
          <a:p>
            <a:r>
              <a:rPr lang="en-GB" sz="1200" b="1"/>
              <a:t>🎤 The Deliberate Drop</a:t>
            </a:r>
          </a:p>
          <a:p>
            <a:r>
              <a:rPr lang="en-GB" sz="1200"/>
              <a:t>Deliver a powerful one-liner with real impact.</a:t>
            </a:r>
            <a:br>
              <a:rPr lang="en-GB" sz="1200"/>
            </a:br>
            <a:endParaRPr lang="en-GB" sz="1200"/>
          </a:p>
          <a:p>
            <a:r>
              <a:rPr lang="en-GB" sz="1200" b="1"/>
              <a:t>What to do:</a:t>
            </a:r>
            <a:endParaRPr lang="en-GB" sz="1200"/>
          </a:p>
          <a:p>
            <a:r>
              <a:rPr lang="en-GB" sz="1200"/>
              <a:t>Choose or write a one-sentence “mic drop” message</a:t>
            </a:r>
          </a:p>
          <a:p>
            <a:r>
              <a:rPr lang="en-GB" sz="1200"/>
              <a:t>Practise delivering it with different pauses, pitch, and pacing</a:t>
            </a:r>
          </a:p>
          <a:p>
            <a:r>
              <a:rPr lang="en-GB" sz="1200"/>
              <a:t>Perform your best version for the class</a:t>
            </a:r>
          </a:p>
          <a:p>
            <a:r>
              <a:rPr lang="en-GB" sz="1200"/>
              <a:t>Class votes: Which delivery hit hardest, and why?</a:t>
            </a:r>
          </a:p>
          <a:p>
            <a:r>
              <a:rPr lang="en-GB" sz="1200" b="1"/>
              <a:t>🎯 Focus:</a:t>
            </a:r>
            <a:br>
              <a:rPr lang="en-GB" sz="1200"/>
            </a:br>
            <a:r>
              <a:rPr lang="en-GB" sz="1200"/>
              <a:t>Clear delivery · Strong timing · Confident voice control</a:t>
            </a:r>
          </a:p>
        </p:txBody>
      </p:sp>
      <p:sp>
        <p:nvSpPr>
          <p:cNvPr id="2" name="Title 1">
            <a:extLst>
              <a:ext uri="{FF2B5EF4-FFF2-40B4-BE49-F238E27FC236}">
                <a16:creationId xmlns:a16="http://schemas.microsoft.com/office/drawing/2014/main" id="{1720F601-B2C3-5FB3-21D3-B6C8B452C28F}"/>
              </a:ext>
            </a:extLst>
          </p:cNvPr>
          <p:cNvSpPr>
            <a:spLocks noGrp="1"/>
          </p:cNvSpPr>
          <p:nvPr>
            <p:ph type="title"/>
          </p:nvPr>
        </p:nvSpPr>
        <p:spPr>
          <a:xfrm>
            <a:off x="404363" y="1096257"/>
            <a:ext cx="7886700" cy="594182"/>
          </a:xfrm>
        </p:spPr>
        <p:txBody>
          <a:bodyPr>
            <a:normAutofit/>
          </a:bodyPr>
          <a:lstStyle/>
          <a:p>
            <a:r>
              <a:rPr lang="en-GB" sz="2400" b="1" i="1"/>
              <a:t>Using pitch, pace and tone for effect</a:t>
            </a:r>
          </a:p>
        </p:txBody>
      </p:sp>
      <p:sp>
        <p:nvSpPr>
          <p:cNvPr id="3" name="Date Placeholder 2">
            <a:extLst>
              <a:ext uri="{FF2B5EF4-FFF2-40B4-BE49-F238E27FC236}">
                <a16:creationId xmlns:a16="http://schemas.microsoft.com/office/drawing/2014/main" id="{0D76335C-DF22-9235-638E-0B8867C1E210}"/>
              </a:ext>
            </a:extLst>
          </p:cNvPr>
          <p:cNvSpPr>
            <a:spLocks noGrp="1"/>
          </p:cNvSpPr>
          <p:nvPr>
            <p:ph type="dt" sz="half" idx="10"/>
          </p:nvPr>
        </p:nvSpPr>
        <p:spPr/>
        <p:txBody>
          <a:bodyPr/>
          <a:lstStyle/>
          <a:p>
            <a:fld id="{DB061BE6-A5A2-455D-8511-6456B368C58F}" type="datetime1">
              <a:rPr lang="en-GB" smtClean="0"/>
              <a:t>02/03/2026</a:t>
            </a:fld>
            <a:endParaRPr lang="en-GB"/>
          </a:p>
        </p:txBody>
      </p:sp>
      <p:sp>
        <p:nvSpPr>
          <p:cNvPr id="5" name="Slide Number Placeholder 4">
            <a:extLst>
              <a:ext uri="{FF2B5EF4-FFF2-40B4-BE49-F238E27FC236}">
                <a16:creationId xmlns:a16="http://schemas.microsoft.com/office/drawing/2014/main" id="{A8428252-04B1-DA1D-620B-75253619415F}"/>
              </a:ext>
            </a:extLst>
          </p:cNvPr>
          <p:cNvSpPr>
            <a:spLocks noGrp="1"/>
          </p:cNvSpPr>
          <p:nvPr>
            <p:ph type="sldNum" sz="quarter" idx="12"/>
          </p:nvPr>
        </p:nvSpPr>
        <p:spPr/>
        <p:txBody>
          <a:bodyPr/>
          <a:lstStyle/>
          <a:p>
            <a:fld id="{EFC07C4F-4DD7-4452-9CBE-7B4BC77324C7}" type="slidenum">
              <a:rPr lang="en-GB" smtClean="0"/>
              <a:t>26</a:t>
            </a:fld>
            <a:endParaRPr lang="en-GB"/>
          </a:p>
        </p:txBody>
      </p:sp>
      <p:sp>
        <p:nvSpPr>
          <p:cNvPr id="6" name="Rectangle 5">
            <a:extLst>
              <a:ext uri="{FF2B5EF4-FFF2-40B4-BE49-F238E27FC236}">
                <a16:creationId xmlns:a16="http://schemas.microsoft.com/office/drawing/2014/main" id="{756A588A-566E-DB11-BA6A-76E9BFF72270}"/>
              </a:ext>
            </a:extLst>
          </p:cNvPr>
          <p:cNvSpPr/>
          <p:nvPr/>
        </p:nvSpPr>
        <p:spPr>
          <a:xfrm>
            <a:off x="404363" y="2208365"/>
            <a:ext cx="4062366" cy="1526874"/>
          </a:xfrm>
          <a:prstGeom prst="rect">
            <a:avLst/>
          </a:prstGeom>
          <a:solidFill>
            <a:srgbClr val="FF0000">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200">
                <a:solidFill>
                  <a:sysClr val="windowText" lastClr="000000"/>
                </a:solidFill>
              </a:rPr>
              <a:t>A </a:t>
            </a:r>
            <a:r>
              <a:rPr lang="en-GB" sz="1200" i="1">
                <a:solidFill>
                  <a:sysClr val="windowText" lastClr="000000"/>
                </a:solidFill>
              </a:rPr>
              <a:t>deliberate drop</a:t>
            </a:r>
            <a:r>
              <a:rPr lang="en-GB" sz="1200">
                <a:solidFill>
                  <a:sysClr val="windowText" lastClr="000000"/>
                </a:solidFill>
              </a:rPr>
              <a:t> is a short, powerful sentence delivered with intention: using pause, pitch, and pace to land with maximum impact. </a:t>
            </a:r>
          </a:p>
          <a:p>
            <a:endParaRPr lang="en-GB" sz="1200">
              <a:solidFill>
                <a:sysClr val="windowText" lastClr="000000"/>
              </a:solidFill>
            </a:endParaRPr>
          </a:p>
          <a:p>
            <a:r>
              <a:rPr lang="en-GB" sz="1200">
                <a:solidFill>
                  <a:sysClr val="windowText" lastClr="000000"/>
                </a:solidFill>
              </a:rPr>
              <a:t>Think of it like a mic drop moment but carefully crafted and controlled. It’s about making your audience stop and think, or feel something strongly, using just one well-delivered line.</a:t>
            </a:r>
          </a:p>
        </p:txBody>
      </p:sp>
      <p:sp>
        <p:nvSpPr>
          <p:cNvPr id="7" name="Rectangle 6">
            <a:extLst>
              <a:ext uri="{FF2B5EF4-FFF2-40B4-BE49-F238E27FC236}">
                <a16:creationId xmlns:a16="http://schemas.microsoft.com/office/drawing/2014/main" id="{B55E95F9-DA89-65A1-1323-199163ABBE96}"/>
              </a:ext>
            </a:extLst>
          </p:cNvPr>
          <p:cNvSpPr/>
          <p:nvPr/>
        </p:nvSpPr>
        <p:spPr>
          <a:xfrm>
            <a:off x="404363" y="1768415"/>
            <a:ext cx="4062366" cy="365125"/>
          </a:xfrm>
          <a:prstGeom prst="rect">
            <a:avLst/>
          </a:prstGeom>
          <a:solidFill>
            <a:srgbClr val="FF0000">
              <a:alpha val="69804"/>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b="1" i="1">
                <a:solidFill>
                  <a:sysClr val="windowText" lastClr="000000"/>
                </a:solidFill>
              </a:rPr>
              <a:t>Deliberate Drop</a:t>
            </a:r>
          </a:p>
        </p:txBody>
      </p:sp>
      <p:pic>
        <p:nvPicPr>
          <p:cNvPr id="9" name="Picture 8">
            <a:extLst>
              <a:ext uri="{FF2B5EF4-FFF2-40B4-BE49-F238E27FC236}">
                <a16:creationId xmlns:a16="http://schemas.microsoft.com/office/drawing/2014/main" id="{2765460A-A989-F493-0CE6-A7ED63F6ABE5}"/>
              </a:ext>
            </a:extLst>
          </p:cNvPr>
          <p:cNvPicPr>
            <a:picLocks noChangeAspect="1"/>
          </p:cNvPicPr>
          <p:nvPr/>
        </p:nvPicPr>
        <p:blipFill>
          <a:blip r:embed="rId2"/>
          <a:srcRect l="23454" t="10198" r="24635" b="10880"/>
          <a:stretch>
            <a:fillRect/>
          </a:stretch>
        </p:blipFill>
        <p:spPr>
          <a:xfrm>
            <a:off x="3445851" y="3929352"/>
            <a:ext cx="1017918" cy="1207019"/>
          </a:xfrm>
          <a:prstGeom prst="rect">
            <a:avLst/>
          </a:prstGeom>
        </p:spPr>
      </p:pic>
      <p:sp>
        <p:nvSpPr>
          <p:cNvPr id="11" name="TextBox 10">
            <a:extLst>
              <a:ext uri="{FF2B5EF4-FFF2-40B4-BE49-F238E27FC236}">
                <a16:creationId xmlns:a16="http://schemas.microsoft.com/office/drawing/2014/main" id="{0177A810-6BF7-D7D5-4261-560ACF797971}"/>
              </a:ext>
            </a:extLst>
          </p:cNvPr>
          <p:cNvSpPr txBox="1"/>
          <p:nvPr/>
        </p:nvSpPr>
        <p:spPr>
          <a:xfrm>
            <a:off x="4878288" y="1768415"/>
            <a:ext cx="3782633" cy="4431983"/>
          </a:xfrm>
          <a:prstGeom prst="rect">
            <a:avLst/>
          </a:prstGeom>
          <a:solidFill>
            <a:srgbClr val="E7EFA6"/>
          </a:solidFill>
        </p:spPr>
        <p:txBody>
          <a:bodyPr wrap="square">
            <a:spAutoFit/>
          </a:bodyPr>
          <a:lstStyle/>
          <a:p>
            <a:pPr marL="228600" indent="-228600">
              <a:spcAft>
                <a:spcPts val="1200"/>
              </a:spcAft>
              <a:buFont typeface="+mj-lt"/>
              <a:buAutoNum type="arabicPeriod"/>
            </a:pPr>
            <a:r>
              <a:rPr lang="en-GB" sz="1200"/>
              <a:t>You don’t need to be the loudest person in the room to be heard.</a:t>
            </a:r>
          </a:p>
          <a:p>
            <a:pPr marL="228600" indent="-228600">
              <a:spcAft>
                <a:spcPts val="1200"/>
              </a:spcAft>
              <a:buFont typeface="+mj-lt"/>
              <a:buAutoNum type="arabicPeriod"/>
            </a:pPr>
            <a:r>
              <a:rPr lang="en-GB" sz="1200"/>
              <a:t>One small decision can change everything.</a:t>
            </a:r>
          </a:p>
          <a:p>
            <a:pPr marL="228600" indent="-228600">
              <a:spcAft>
                <a:spcPts val="1200"/>
              </a:spcAft>
              <a:buFont typeface="+mj-lt"/>
              <a:buAutoNum type="arabicPeriod"/>
            </a:pPr>
            <a:r>
              <a:rPr lang="en-GB" sz="1200"/>
              <a:t>If we don’t speak up, nothing will ever change.</a:t>
            </a:r>
          </a:p>
          <a:p>
            <a:pPr marL="228600" indent="-228600">
              <a:spcAft>
                <a:spcPts val="1200"/>
              </a:spcAft>
              <a:buFont typeface="+mj-lt"/>
              <a:buAutoNum type="arabicPeriod"/>
            </a:pPr>
            <a:r>
              <a:rPr lang="en-GB" sz="1200"/>
              <a:t>This is your moment; don't let this opportunity slip away.</a:t>
            </a:r>
          </a:p>
          <a:p>
            <a:pPr marL="228600" indent="-228600">
              <a:spcAft>
                <a:spcPts val="1200"/>
              </a:spcAft>
              <a:buFont typeface="+mj-lt"/>
              <a:buAutoNum type="arabicPeriod"/>
            </a:pPr>
            <a:r>
              <a:rPr lang="en-GB" sz="1200"/>
              <a:t>People will forget what you said, but they won’t forget how you made them feel.</a:t>
            </a:r>
          </a:p>
          <a:p>
            <a:pPr marL="228600" indent="-228600">
              <a:spcAft>
                <a:spcPts val="1200"/>
              </a:spcAft>
              <a:buFont typeface="+mj-lt"/>
              <a:buAutoNum type="arabicPeriod"/>
            </a:pPr>
            <a:r>
              <a:rPr lang="en-GB" sz="1200"/>
              <a:t>This isn't just important; it's happening right now.</a:t>
            </a:r>
          </a:p>
          <a:p>
            <a:pPr marL="228600" indent="-228600">
              <a:spcAft>
                <a:spcPts val="1200"/>
              </a:spcAft>
              <a:buFont typeface="+mj-lt"/>
              <a:buAutoNum type="arabicPeriod"/>
            </a:pPr>
            <a:r>
              <a:rPr lang="en-GB" sz="1200"/>
              <a:t>If confidence were a subject, half of us would fail the mock.</a:t>
            </a:r>
          </a:p>
          <a:p>
            <a:pPr marL="228600" indent="-228600">
              <a:spcAft>
                <a:spcPts val="1200"/>
              </a:spcAft>
              <a:buFont typeface="+mj-lt"/>
              <a:buAutoNum type="arabicPeriod"/>
            </a:pPr>
            <a:r>
              <a:rPr lang="en-GB" sz="1200"/>
              <a:t>They told me I couldn’t, so I did.</a:t>
            </a:r>
          </a:p>
          <a:p>
            <a:pPr marL="228600" indent="-228600">
              <a:spcAft>
                <a:spcPts val="1200"/>
              </a:spcAft>
              <a:buFont typeface="+mj-lt"/>
              <a:buAutoNum type="arabicPeriod"/>
            </a:pPr>
            <a:r>
              <a:rPr lang="en-GB" sz="1200"/>
              <a:t>Sometimes, the hardest person to be honest with is yourself.</a:t>
            </a:r>
          </a:p>
          <a:p>
            <a:pPr marL="228600" indent="-228600">
              <a:spcAft>
                <a:spcPts val="1200"/>
              </a:spcAft>
              <a:buFont typeface="+mj-lt"/>
              <a:buAutoNum type="arabicPeriod"/>
            </a:pPr>
            <a:r>
              <a:rPr lang="en-GB" sz="1200"/>
              <a:t>You already have everything you need; you just haven’t used it yet.</a:t>
            </a:r>
            <a:endParaRPr lang="en-GB" sz="1200">
              <a:effectLst/>
            </a:endParaRPr>
          </a:p>
        </p:txBody>
      </p:sp>
      <p:pic>
        <p:nvPicPr>
          <p:cNvPr id="8" name="Picture 7">
            <a:extLst>
              <a:ext uri="{FF2B5EF4-FFF2-40B4-BE49-F238E27FC236}">
                <a16:creationId xmlns:a16="http://schemas.microsoft.com/office/drawing/2014/main" id="{3FBE37F5-3B8D-BCD4-4D90-919759487821}"/>
              </a:ext>
            </a:extLst>
          </p:cNvPr>
          <p:cNvPicPr>
            <a:picLocks noChangeAspect="1"/>
          </p:cNvPicPr>
          <p:nvPr/>
        </p:nvPicPr>
        <p:blipFill>
          <a:blip r:embed="rId3"/>
          <a:stretch>
            <a:fillRect/>
          </a:stretch>
        </p:blipFill>
        <p:spPr>
          <a:xfrm>
            <a:off x="8510971" y="6285131"/>
            <a:ext cx="495300" cy="523875"/>
          </a:xfrm>
          <a:prstGeom prst="rect">
            <a:avLst/>
          </a:prstGeom>
        </p:spPr>
      </p:pic>
      <p:sp>
        <p:nvSpPr>
          <p:cNvPr id="10" name="Footer Placeholder 3">
            <a:extLst>
              <a:ext uri="{FF2B5EF4-FFF2-40B4-BE49-F238E27FC236}">
                <a16:creationId xmlns:a16="http://schemas.microsoft.com/office/drawing/2014/main" id="{98E27B29-231A-8A80-CEB3-283656A506DC}"/>
              </a:ext>
            </a:extLst>
          </p:cNvPr>
          <p:cNvSpPr>
            <a:spLocks noGrp="1"/>
          </p:cNvSpPr>
          <p:nvPr>
            <p:ph type="ftr" sz="quarter" idx="11"/>
          </p:nvPr>
        </p:nvSpPr>
        <p:spPr>
          <a:xfrm>
            <a:off x="2411760" y="6356351"/>
            <a:ext cx="3086100" cy="365125"/>
          </a:xfrm>
        </p:spPr>
        <p:txBody>
          <a:bodyPr/>
          <a:lstStyle/>
          <a:p>
            <a:r>
              <a:rPr lang="en-GB" dirty="0"/>
              <a:t>ESB-RES-C254-L2G4-SpeechforEmployability-1.5-PPT-DeliveringTalk v1</a:t>
            </a:r>
          </a:p>
        </p:txBody>
      </p:sp>
    </p:spTree>
    <p:extLst>
      <p:ext uri="{BB962C8B-B14F-4D97-AF65-F5344CB8AC3E}">
        <p14:creationId xmlns:p14="http://schemas.microsoft.com/office/powerpoint/2010/main" val="2819874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05F1FE-F8C2-F488-5F29-60B7346A8B30}"/>
            </a:ext>
          </a:extLst>
        </p:cNvPr>
        <p:cNvGrpSpPr/>
        <p:nvPr/>
      </p:nvGrpSpPr>
      <p:grpSpPr>
        <a:xfrm>
          <a:off x="0" y="0"/>
          <a:ext cx="0" cy="0"/>
          <a:chOff x="0" y="0"/>
          <a:chExt cx="0" cy="0"/>
        </a:xfrm>
      </p:grpSpPr>
      <p:sp>
        <p:nvSpPr>
          <p:cNvPr id="12" name="Rectangle 11">
            <a:extLst>
              <a:ext uri="{FF2B5EF4-FFF2-40B4-BE49-F238E27FC236}">
                <a16:creationId xmlns:a16="http://schemas.microsoft.com/office/drawing/2014/main" id="{20E7D89B-76FD-38E5-ECB9-49516D1D3A61}"/>
              </a:ext>
            </a:extLst>
          </p:cNvPr>
          <p:cNvSpPr/>
          <p:nvPr/>
        </p:nvSpPr>
        <p:spPr>
          <a:xfrm>
            <a:off x="404363" y="3425973"/>
            <a:ext cx="4516968" cy="2539882"/>
          </a:xfrm>
          <a:prstGeom prst="rect">
            <a:avLst/>
          </a:prstGeom>
          <a:ln>
            <a:noFill/>
          </a:ln>
        </p:spPr>
        <p:style>
          <a:lnRef idx="2">
            <a:schemeClr val="dk1"/>
          </a:lnRef>
          <a:fillRef idx="1">
            <a:schemeClr val="lt1"/>
          </a:fillRef>
          <a:effectRef idx="0">
            <a:schemeClr val="dk1"/>
          </a:effectRef>
          <a:fontRef idx="minor">
            <a:schemeClr val="dk1"/>
          </a:fontRef>
        </p:style>
        <p:txBody>
          <a:bodyPr lIns="91440" tIns="45720" rIns="91440" bIns="45720" rtlCol="0" anchor="t"/>
          <a:lstStyle/>
          <a:p>
            <a:r>
              <a:rPr lang="en-GB" sz="1200"/>
              <a:t>As a group, choose one sentence from the list.</a:t>
            </a:r>
          </a:p>
          <a:p>
            <a:endParaRPr lang="en-GB" sz="1400" b="1" i="1"/>
          </a:p>
          <a:p>
            <a:r>
              <a:rPr lang="en-GB" sz="1200"/>
              <a:t>One by one, each person spins the tone wheel to get a random tone.</a:t>
            </a:r>
            <a:endParaRPr lang="en-GB" sz="1200">
              <a:ea typeface="Calibri"/>
              <a:cs typeface="Calibri"/>
            </a:endParaRPr>
          </a:p>
          <a:p>
            <a:endParaRPr lang="en-GB" sz="1200"/>
          </a:p>
          <a:p>
            <a:r>
              <a:rPr lang="en-GB" sz="1200"/>
              <a:t>Take turns delivering the same sentence, each using your own voice to match the tone you spun.</a:t>
            </a:r>
          </a:p>
          <a:p>
            <a:endParaRPr lang="en-GB" sz="1200"/>
          </a:p>
          <a:p>
            <a:r>
              <a:rPr lang="en-GB" sz="1200"/>
              <a:t>🎧 After everyone has performed, discuss as a group:</a:t>
            </a:r>
          </a:p>
          <a:p>
            <a:pPr marL="171450" indent="-171450">
              <a:buFont typeface="Arial" panose="020B0604020202020204" pitchFamily="34" charset="0"/>
              <a:buChar char="•"/>
            </a:pPr>
            <a:r>
              <a:rPr lang="en-GB" sz="1200"/>
              <a:t>What changed in your voice, pitch, or pace?</a:t>
            </a:r>
          </a:p>
          <a:p>
            <a:pPr marL="171450" indent="-171450">
              <a:buFont typeface="Arial" panose="020B0604020202020204" pitchFamily="34" charset="0"/>
              <a:buChar char="•"/>
            </a:pPr>
            <a:r>
              <a:rPr lang="en-GB" sz="1200"/>
              <a:t>Which tones were easiest or hardest?</a:t>
            </a:r>
          </a:p>
          <a:p>
            <a:pPr marL="171450" indent="-171450">
              <a:buFont typeface="Arial" panose="020B0604020202020204" pitchFamily="34" charset="0"/>
              <a:buChar char="•"/>
            </a:pPr>
            <a:r>
              <a:rPr lang="en-GB" sz="1200"/>
              <a:t>What made each version convincing (or not)?</a:t>
            </a:r>
            <a:endParaRPr lang="en-GB" sz="1100"/>
          </a:p>
        </p:txBody>
      </p:sp>
      <p:sp>
        <p:nvSpPr>
          <p:cNvPr id="2" name="Title 1">
            <a:extLst>
              <a:ext uri="{FF2B5EF4-FFF2-40B4-BE49-F238E27FC236}">
                <a16:creationId xmlns:a16="http://schemas.microsoft.com/office/drawing/2014/main" id="{D33C53F1-A521-4937-1E2F-660E7541D1F4}"/>
              </a:ext>
            </a:extLst>
          </p:cNvPr>
          <p:cNvSpPr>
            <a:spLocks noGrp="1"/>
          </p:cNvSpPr>
          <p:nvPr>
            <p:ph type="title"/>
          </p:nvPr>
        </p:nvSpPr>
        <p:spPr>
          <a:xfrm>
            <a:off x="404363" y="1096257"/>
            <a:ext cx="7886700" cy="594182"/>
          </a:xfrm>
        </p:spPr>
        <p:txBody>
          <a:bodyPr>
            <a:normAutofit/>
          </a:bodyPr>
          <a:lstStyle/>
          <a:p>
            <a:r>
              <a:rPr lang="en-GB" sz="2400" b="1" i="1"/>
              <a:t>Using pitch, pace and tone for effect</a:t>
            </a:r>
          </a:p>
        </p:txBody>
      </p:sp>
      <p:sp>
        <p:nvSpPr>
          <p:cNvPr id="3" name="Date Placeholder 2">
            <a:extLst>
              <a:ext uri="{FF2B5EF4-FFF2-40B4-BE49-F238E27FC236}">
                <a16:creationId xmlns:a16="http://schemas.microsoft.com/office/drawing/2014/main" id="{8298E021-BBF3-38B9-5FFB-DD7200CCA1FF}"/>
              </a:ext>
            </a:extLst>
          </p:cNvPr>
          <p:cNvSpPr>
            <a:spLocks noGrp="1"/>
          </p:cNvSpPr>
          <p:nvPr>
            <p:ph type="dt" sz="half" idx="10"/>
          </p:nvPr>
        </p:nvSpPr>
        <p:spPr/>
        <p:txBody>
          <a:bodyPr/>
          <a:lstStyle/>
          <a:p>
            <a:fld id="{DB061BE6-A5A2-455D-8511-6456B368C58F}" type="datetime1">
              <a:rPr lang="en-GB" smtClean="0"/>
              <a:t>02/03/2026</a:t>
            </a:fld>
            <a:endParaRPr lang="en-GB"/>
          </a:p>
        </p:txBody>
      </p:sp>
      <p:sp>
        <p:nvSpPr>
          <p:cNvPr id="5" name="Slide Number Placeholder 4">
            <a:extLst>
              <a:ext uri="{FF2B5EF4-FFF2-40B4-BE49-F238E27FC236}">
                <a16:creationId xmlns:a16="http://schemas.microsoft.com/office/drawing/2014/main" id="{66F8C72E-D55D-BD4E-251E-7ACCCDDFF786}"/>
              </a:ext>
            </a:extLst>
          </p:cNvPr>
          <p:cNvSpPr>
            <a:spLocks noGrp="1"/>
          </p:cNvSpPr>
          <p:nvPr>
            <p:ph type="sldNum" sz="quarter" idx="12"/>
          </p:nvPr>
        </p:nvSpPr>
        <p:spPr/>
        <p:txBody>
          <a:bodyPr/>
          <a:lstStyle/>
          <a:p>
            <a:fld id="{EFC07C4F-4DD7-4452-9CBE-7B4BC77324C7}" type="slidenum">
              <a:rPr lang="en-GB" smtClean="0"/>
              <a:t>27</a:t>
            </a:fld>
            <a:endParaRPr lang="en-GB"/>
          </a:p>
        </p:txBody>
      </p:sp>
      <p:sp>
        <p:nvSpPr>
          <p:cNvPr id="6" name="Rectangle 5">
            <a:extLst>
              <a:ext uri="{FF2B5EF4-FFF2-40B4-BE49-F238E27FC236}">
                <a16:creationId xmlns:a16="http://schemas.microsoft.com/office/drawing/2014/main" id="{40CC38E5-1537-E029-DD38-9D09C0DA49CE}"/>
              </a:ext>
            </a:extLst>
          </p:cNvPr>
          <p:cNvSpPr/>
          <p:nvPr/>
        </p:nvSpPr>
        <p:spPr>
          <a:xfrm>
            <a:off x="404363" y="2208365"/>
            <a:ext cx="4062366" cy="1145155"/>
          </a:xfrm>
          <a:prstGeom prst="rect">
            <a:avLst/>
          </a:prstGeom>
          <a:solidFill>
            <a:srgbClr val="F68C1E">
              <a:alpha val="2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en-GB" sz="1200">
                <a:solidFill>
                  <a:sysClr val="windowText" lastClr="000000"/>
                </a:solidFill>
              </a:rPr>
              <a:t>On the next slide, we have a spinning wheel with 24 ‘tones’ of delivery. You can use this however you like to explore creating tone with your vocal choices. We have outlined one possible game below.</a:t>
            </a:r>
          </a:p>
        </p:txBody>
      </p:sp>
      <p:sp>
        <p:nvSpPr>
          <p:cNvPr id="7" name="Rectangle 6">
            <a:extLst>
              <a:ext uri="{FF2B5EF4-FFF2-40B4-BE49-F238E27FC236}">
                <a16:creationId xmlns:a16="http://schemas.microsoft.com/office/drawing/2014/main" id="{033FDC62-B18D-9273-11DF-272B8D58FF8D}"/>
              </a:ext>
            </a:extLst>
          </p:cNvPr>
          <p:cNvSpPr/>
          <p:nvPr/>
        </p:nvSpPr>
        <p:spPr>
          <a:xfrm>
            <a:off x="404363" y="1768415"/>
            <a:ext cx="4062366" cy="365125"/>
          </a:xfrm>
          <a:prstGeom prst="rect">
            <a:avLst/>
          </a:prstGeom>
          <a:solidFill>
            <a:srgbClr val="F68C1E">
              <a:alpha val="63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b="1" i="1">
                <a:solidFill>
                  <a:sysClr val="windowText" lastClr="000000"/>
                </a:solidFill>
              </a:rPr>
              <a:t>Tone Target Spinner</a:t>
            </a:r>
          </a:p>
        </p:txBody>
      </p:sp>
      <p:sp>
        <p:nvSpPr>
          <p:cNvPr id="11" name="TextBox 10">
            <a:extLst>
              <a:ext uri="{FF2B5EF4-FFF2-40B4-BE49-F238E27FC236}">
                <a16:creationId xmlns:a16="http://schemas.microsoft.com/office/drawing/2014/main" id="{65123B5E-08FD-EFC8-631F-C9EDF2219BE6}"/>
              </a:ext>
            </a:extLst>
          </p:cNvPr>
          <p:cNvSpPr txBox="1"/>
          <p:nvPr/>
        </p:nvSpPr>
        <p:spPr>
          <a:xfrm>
            <a:off x="4878288" y="1768415"/>
            <a:ext cx="3782633" cy="4431983"/>
          </a:xfrm>
          <a:prstGeom prst="rect">
            <a:avLst/>
          </a:prstGeom>
          <a:solidFill>
            <a:srgbClr val="E7EFA6"/>
          </a:solidFill>
        </p:spPr>
        <p:txBody>
          <a:bodyPr wrap="square">
            <a:spAutoFit/>
          </a:bodyPr>
          <a:lstStyle/>
          <a:p>
            <a:pPr marL="228600" indent="-228600">
              <a:spcAft>
                <a:spcPts val="1200"/>
              </a:spcAft>
              <a:buFont typeface="+mj-lt"/>
              <a:buAutoNum type="arabicPeriod"/>
            </a:pPr>
            <a:r>
              <a:rPr lang="en-GB" sz="1200"/>
              <a:t>You don’t need to be the loudest person in the room to be heard.</a:t>
            </a:r>
          </a:p>
          <a:p>
            <a:pPr marL="228600" indent="-228600">
              <a:spcAft>
                <a:spcPts val="1200"/>
              </a:spcAft>
              <a:buFont typeface="+mj-lt"/>
              <a:buAutoNum type="arabicPeriod"/>
            </a:pPr>
            <a:r>
              <a:rPr lang="en-GB" sz="1200"/>
              <a:t>One small decision can change everything.</a:t>
            </a:r>
          </a:p>
          <a:p>
            <a:pPr marL="228600" indent="-228600">
              <a:spcAft>
                <a:spcPts val="1200"/>
              </a:spcAft>
              <a:buFont typeface="+mj-lt"/>
              <a:buAutoNum type="arabicPeriod"/>
            </a:pPr>
            <a:r>
              <a:rPr lang="en-GB" sz="1200"/>
              <a:t>If we don’t speak up, nothing will ever change.</a:t>
            </a:r>
          </a:p>
          <a:p>
            <a:pPr marL="228600" indent="-228600">
              <a:spcAft>
                <a:spcPts val="1200"/>
              </a:spcAft>
              <a:buFont typeface="+mj-lt"/>
              <a:buAutoNum type="arabicPeriod"/>
            </a:pPr>
            <a:r>
              <a:rPr lang="en-GB" sz="1200"/>
              <a:t>This is your moment; don't let this opportunity slip away.</a:t>
            </a:r>
          </a:p>
          <a:p>
            <a:pPr marL="228600" indent="-228600">
              <a:spcAft>
                <a:spcPts val="1200"/>
              </a:spcAft>
              <a:buFont typeface="+mj-lt"/>
              <a:buAutoNum type="arabicPeriod"/>
            </a:pPr>
            <a:r>
              <a:rPr lang="en-GB" sz="1200"/>
              <a:t>People will forget what you said, but they won’t forget how you made them feel.</a:t>
            </a:r>
          </a:p>
          <a:p>
            <a:pPr marL="228600" indent="-228600">
              <a:spcAft>
                <a:spcPts val="1200"/>
              </a:spcAft>
              <a:buFont typeface="+mj-lt"/>
              <a:buAutoNum type="arabicPeriod"/>
            </a:pPr>
            <a:r>
              <a:rPr lang="en-GB" sz="1200"/>
              <a:t>This isn't just important; it's happening right now.</a:t>
            </a:r>
          </a:p>
          <a:p>
            <a:pPr marL="228600" indent="-228600">
              <a:spcAft>
                <a:spcPts val="1200"/>
              </a:spcAft>
              <a:buFont typeface="+mj-lt"/>
              <a:buAutoNum type="arabicPeriod"/>
            </a:pPr>
            <a:r>
              <a:rPr lang="en-GB" sz="1200"/>
              <a:t>If confidence were a subject, half of us would fail the mock.</a:t>
            </a:r>
          </a:p>
          <a:p>
            <a:pPr marL="228600" indent="-228600">
              <a:spcAft>
                <a:spcPts val="1200"/>
              </a:spcAft>
              <a:buFont typeface="+mj-lt"/>
              <a:buAutoNum type="arabicPeriod"/>
            </a:pPr>
            <a:r>
              <a:rPr lang="en-GB" sz="1200"/>
              <a:t>They told me I couldn’t, so I did.</a:t>
            </a:r>
          </a:p>
          <a:p>
            <a:pPr marL="228600" indent="-228600">
              <a:spcAft>
                <a:spcPts val="1200"/>
              </a:spcAft>
              <a:buFont typeface="+mj-lt"/>
              <a:buAutoNum type="arabicPeriod"/>
            </a:pPr>
            <a:r>
              <a:rPr lang="en-GB" sz="1200"/>
              <a:t>Sometimes, the hardest person to be honest with is yourself.</a:t>
            </a:r>
          </a:p>
          <a:p>
            <a:pPr marL="228600" indent="-228600">
              <a:spcAft>
                <a:spcPts val="1200"/>
              </a:spcAft>
              <a:buFont typeface="+mj-lt"/>
              <a:buAutoNum type="arabicPeriod"/>
            </a:pPr>
            <a:r>
              <a:rPr lang="en-GB" sz="1200"/>
              <a:t>You already have everything you need; you just haven’t used it yet.</a:t>
            </a:r>
            <a:endParaRPr lang="en-GB" sz="1200">
              <a:effectLst/>
            </a:endParaRPr>
          </a:p>
        </p:txBody>
      </p:sp>
      <p:pic>
        <p:nvPicPr>
          <p:cNvPr id="8" name="Picture 7" descr="A colorful circle with many triangles&#10;&#10;AI-generated content may be incorrect.">
            <a:extLst>
              <a:ext uri="{FF2B5EF4-FFF2-40B4-BE49-F238E27FC236}">
                <a16:creationId xmlns:a16="http://schemas.microsoft.com/office/drawing/2014/main" id="{0DD29BB4-095A-CD5D-A794-DDCBC7069DA9}"/>
              </a:ext>
            </a:extLst>
          </p:cNvPr>
          <p:cNvPicPr>
            <a:picLocks noChangeAspect="1"/>
          </p:cNvPicPr>
          <p:nvPr/>
        </p:nvPicPr>
        <p:blipFill>
          <a:blip r:embed="rId2"/>
          <a:srcRect l="4965" t="8163" r="3546" b="6122"/>
          <a:stretch>
            <a:fillRect/>
          </a:stretch>
        </p:blipFill>
        <p:spPr>
          <a:xfrm>
            <a:off x="3561917" y="5056477"/>
            <a:ext cx="1227272" cy="1121478"/>
          </a:xfrm>
          <a:prstGeom prst="ellipse">
            <a:avLst/>
          </a:prstGeom>
        </p:spPr>
      </p:pic>
      <p:pic>
        <p:nvPicPr>
          <p:cNvPr id="10" name="Picture 9">
            <a:extLst>
              <a:ext uri="{FF2B5EF4-FFF2-40B4-BE49-F238E27FC236}">
                <a16:creationId xmlns:a16="http://schemas.microsoft.com/office/drawing/2014/main" id="{A4F0B930-641F-4FAA-4EEE-E983EBC1DF69}"/>
              </a:ext>
            </a:extLst>
          </p:cNvPr>
          <p:cNvPicPr>
            <a:picLocks noChangeAspect="1"/>
          </p:cNvPicPr>
          <p:nvPr/>
        </p:nvPicPr>
        <p:blipFill>
          <a:blip r:embed="rId3"/>
          <a:stretch>
            <a:fillRect/>
          </a:stretch>
        </p:blipFill>
        <p:spPr>
          <a:xfrm>
            <a:off x="8510971" y="6285131"/>
            <a:ext cx="495300" cy="523875"/>
          </a:xfrm>
          <a:prstGeom prst="rect">
            <a:avLst/>
          </a:prstGeom>
        </p:spPr>
      </p:pic>
      <p:sp>
        <p:nvSpPr>
          <p:cNvPr id="9" name="Footer Placeholder 3">
            <a:extLst>
              <a:ext uri="{FF2B5EF4-FFF2-40B4-BE49-F238E27FC236}">
                <a16:creationId xmlns:a16="http://schemas.microsoft.com/office/drawing/2014/main" id="{8FB677AD-2D5C-788B-894F-EA51301915D4}"/>
              </a:ext>
            </a:extLst>
          </p:cNvPr>
          <p:cNvSpPr>
            <a:spLocks noGrp="1"/>
          </p:cNvSpPr>
          <p:nvPr>
            <p:ph type="ftr" sz="quarter" idx="11"/>
          </p:nvPr>
        </p:nvSpPr>
        <p:spPr>
          <a:xfrm>
            <a:off x="2411760" y="6356351"/>
            <a:ext cx="3086100" cy="365125"/>
          </a:xfrm>
        </p:spPr>
        <p:txBody>
          <a:bodyPr/>
          <a:lstStyle/>
          <a:p>
            <a:r>
              <a:rPr lang="en-GB" dirty="0"/>
              <a:t>ESB-RES-C254-L2G4-SpeechforEmployability-1.5-PPT-DeliveringTalk v1</a:t>
            </a:r>
          </a:p>
        </p:txBody>
      </p:sp>
    </p:spTree>
    <p:extLst>
      <p:ext uri="{BB962C8B-B14F-4D97-AF65-F5344CB8AC3E}">
        <p14:creationId xmlns:p14="http://schemas.microsoft.com/office/powerpoint/2010/main" val="38473983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4" name="Group 133"/>
          <p:cNvGrpSpPr/>
          <p:nvPr/>
        </p:nvGrpSpPr>
        <p:grpSpPr>
          <a:xfrm>
            <a:off x="2166938" y="1182628"/>
            <a:ext cx="5128381" cy="5104897"/>
            <a:chOff x="2166938" y="1182628"/>
            <a:chExt cx="5128381" cy="5104897"/>
          </a:xfrm>
        </p:grpSpPr>
        <p:sp>
          <p:nvSpPr>
            <p:cNvPr id="14" name="Freeform 5"/>
            <p:cNvSpPr>
              <a:spLocks/>
            </p:cNvSpPr>
            <p:nvPr/>
          </p:nvSpPr>
          <p:spPr bwMode="auto">
            <a:xfrm>
              <a:off x="4703763" y="1189038"/>
              <a:ext cx="657225" cy="2538413"/>
            </a:xfrm>
            <a:custGeom>
              <a:avLst/>
              <a:gdLst>
                <a:gd name="T0" fmla="*/ 0 w 3448"/>
                <a:gd name="T1" fmla="*/ 0 h 13320"/>
                <a:gd name="T2" fmla="*/ 3448 w 3448"/>
                <a:gd name="T3" fmla="*/ 454 h 13320"/>
                <a:gd name="T4" fmla="*/ 0 w 3448"/>
                <a:gd name="T5" fmla="*/ 13320 h 13320"/>
                <a:gd name="T6" fmla="*/ 0 w 3448"/>
                <a:gd name="T7" fmla="*/ 0 h 13320"/>
              </a:gdLst>
              <a:ahLst/>
              <a:cxnLst>
                <a:cxn ang="0">
                  <a:pos x="T0" y="T1"/>
                </a:cxn>
                <a:cxn ang="0">
                  <a:pos x="T2" y="T3"/>
                </a:cxn>
                <a:cxn ang="0">
                  <a:pos x="T4" y="T5"/>
                </a:cxn>
                <a:cxn ang="0">
                  <a:pos x="T6" y="T7"/>
                </a:cxn>
              </a:cxnLst>
              <a:rect l="0" t="0" r="r" b="b"/>
              <a:pathLst>
                <a:path w="3448" h="13320">
                  <a:moveTo>
                    <a:pt x="0" y="0"/>
                  </a:moveTo>
                  <a:cubicBezTo>
                    <a:pt x="1164" y="0"/>
                    <a:pt x="2323" y="153"/>
                    <a:pt x="3448" y="454"/>
                  </a:cubicBezTo>
                  <a:lnTo>
                    <a:pt x="0" y="13320"/>
                  </a:lnTo>
                  <a:lnTo>
                    <a:pt x="0" y="0"/>
                  </a:lnTo>
                  <a:close/>
                </a:path>
              </a:pathLst>
            </a:custGeom>
            <a:solidFill>
              <a:srgbClr val="F5891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6" name="Freeform 7"/>
            <p:cNvSpPr>
              <a:spLocks/>
            </p:cNvSpPr>
            <p:nvPr/>
          </p:nvSpPr>
          <p:spPr bwMode="auto">
            <a:xfrm>
              <a:off x="4703763" y="1274763"/>
              <a:ext cx="1270000" cy="2452688"/>
            </a:xfrm>
            <a:custGeom>
              <a:avLst/>
              <a:gdLst>
                <a:gd name="T0" fmla="*/ 3448 w 6660"/>
                <a:gd name="T1" fmla="*/ 0 h 12866"/>
                <a:gd name="T2" fmla="*/ 6660 w 6660"/>
                <a:gd name="T3" fmla="*/ 1331 h 12866"/>
                <a:gd name="T4" fmla="*/ 0 w 6660"/>
                <a:gd name="T5" fmla="*/ 12866 h 12866"/>
                <a:gd name="T6" fmla="*/ 3448 w 6660"/>
                <a:gd name="T7" fmla="*/ 0 h 12866"/>
              </a:gdLst>
              <a:ahLst/>
              <a:cxnLst>
                <a:cxn ang="0">
                  <a:pos x="T0" y="T1"/>
                </a:cxn>
                <a:cxn ang="0">
                  <a:pos x="T2" y="T3"/>
                </a:cxn>
                <a:cxn ang="0">
                  <a:pos x="T4" y="T5"/>
                </a:cxn>
                <a:cxn ang="0">
                  <a:pos x="T6" y="T7"/>
                </a:cxn>
              </a:cxnLst>
              <a:rect l="0" t="0" r="r" b="b"/>
              <a:pathLst>
                <a:path w="6660" h="12866">
                  <a:moveTo>
                    <a:pt x="3448" y="0"/>
                  </a:moveTo>
                  <a:cubicBezTo>
                    <a:pt x="4572" y="301"/>
                    <a:pt x="5652" y="749"/>
                    <a:pt x="6660" y="1331"/>
                  </a:cubicBezTo>
                  <a:lnTo>
                    <a:pt x="0" y="12866"/>
                  </a:lnTo>
                  <a:lnTo>
                    <a:pt x="3448" y="0"/>
                  </a:lnTo>
                  <a:close/>
                </a:path>
              </a:pathLst>
            </a:custGeom>
            <a:solidFill>
              <a:srgbClr val="FCD2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18" name="Freeform 9"/>
            <p:cNvSpPr>
              <a:spLocks/>
            </p:cNvSpPr>
            <p:nvPr/>
          </p:nvSpPr>
          <p:spPr bwMode="auto">
            <a:xfrm>
              <a:off x="4703763" y="1528763"/>
              <a:ext cx="1795463" cy="2198688"/>
            </a:xfrm>
            <a:custGeom>
              <a:avLst/>
              <a:gdLst>
                <a:gd name="T0" fmla="*/ 6660 w 9419"/>
                <a:gd name="T1" fmla="*/ 0 h 11535"/>
                <a:gd name="T2" fmla="*/ 9419 w 9419"/>
                <a:gd name="T3" fmla="*/ 2117 h 11535"/>
                <a:gd name="T4" fmla="*/ 0 w 9419"/>
                <a:gd name="T5" fmla="*/ 11535 h 11535"/>
                <a:gd name="T6" fmla="*/ 6660 w 9419"/>
                <a:gd name="T7" fmla="*/ 0 h 11535"/>
              </a:gdLst>
              <a:ahLst/>
              <a:cxnLst>
                <a:cxn ang="0">
                  <a:pos x="T0" y="T1"/>
                </a:cxn>
                <a:cxn ang="0">
                  <a:pos x="T2" y="T3"/>
                </a:cxn>
                <a:cxn ang="0">
                  <a:pos x="T4" y="T5"/>
                </a:cxn>
                <a:cxn ang="0">
                  <a:pos x="T6" y="T7"/>
                </a:cxn>
              </a:cxnLst>
              <a:rect l="0" t="0" r="r" b="b"/>
              <a:pathLst>
                <a:path w="9419" h="11535">
                  <a:moveTo>
                    <a:pt x="6660" y="0"/>
                  </a:moveTo>
                  <a:cubicBezTo>
                    <a:pt x="7668" y="582"/>
                    <a:pt x="8596" y="1293"/>
                    <a:pt x="9419" y="2117"/>
                  </a:cubicBezTo>
                  <a:lnTo>
                    <a:pt x="0" y="11535"/>
                  </a:lnTo>
                  <a:lnTo>
                    <a:pt x="6660" y="0"/>
                  </a:lnTo>
                  <a:close/>
                </a:path>
              </a:pathLst>
            </a:custGeom>
            <a:solidFill>
              <a:srgbClr val="F5891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0" name="Freeform 11"/>
            <p:cNvSpPr>
              <a:spLocks/>
            </p:cNvSpPr>
            <p:nvPr/>
          </p:nvSpPr>
          <p:spPr bwMode="auto">
            <a:xfrm>
              <a:off x="4703763" y="1931988"/>
              <a:ext cx="2198688" cy="1795463"/>
            </a:xfrm>
            <a:custGeom>
              <a:avLst/>
              <a:gdLst>
                <a:gd name="T0" fmla="*/ 4710 w 5768"/>
                <a:gd name="T1" fmla="*/ 0 h 4710"/>
                <a:gd name="T2" fmla="*/ 5768 w 5768"/>
                <a:gd name="T3" fmla="*/ 1380 h 4710"/>
                <a:gd name="T4" fmla="*/ 0 w 5768"/>
                <a:gd name="T5" fmla="*/ 4710 h 4710"/>
                <a:gd name="T6" fmla="*/ 4710 w 5768"/>
                <a:gd name="T7" fmla="*/ 0 h 4710"/>
              </a:gdLst>
              <a:ahLst/>
              <a:cxnLst>
                <a:cxn ang="0">
                  <a:pos x="T0" y="T1"/>
                </a:cxn>
                <a:cxn ang="0">
                  <a:pos x="T2" y="T3"/>
                </a:cxn>
                <a:cxn ang="0">
                  <a:pos x="T4" y="T5"/>
                </a:cxn>
                <a:cxn ang="0">
                  <a:pos x="T6" y="T7"/>
                </a:cxn>
              </a:cxnLst>
              <a:rect l="0" t="0" r="r" b="b"/>
              <a:pathLst>
                <a:path w="5768" h="4710">
                  <a:moveTo>
                    <a:pt x="4710" y="0"/>
                  </a:moveTo>
                  <a:cubicBezTo>
                    <a:pt x="5121" y="412"/>
                    <a:pt x="5477" y="876"/>
                    <a:pt x="5768" y="1380"/>
                  </a:cubicBezTo>
                  <a:lnTo>
                    <a:pt x="0" y="4710"/>
                  </a:lnTo>
                  <a:lnTo>
                    <a:pt x="4710" y="0"/>
                  </a:lnTo>
                  <a:close/>
                </a:path>
              </a:pathLst>
            </a:custGeom>
            <a:solidFill>
              <a:srgbClr val="FCD2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2" name="Freeform 13"/>
            <p:cNvSpPr>
              <a:spLocks/>
            </p:cNvSpPr>
            <p:nvPr/>
          </p:nvSpPr>
          <p:spPr bwMode="auto">
            <a:xfrm>
              <a:off x="4703763" y="2457450"/>
              <a:ext cx="2452688" cy="1270000"/>
            </a:xfrm>
            <a:custGeom>
              <a:avLst/>
              <a:gdLst>
                <a:gd name="T0" fmla="*/ 5768 w 6433"/>
                <a:gd name="T1" fmla="*/ 0 h 3330"/>
                <a:gd name="T2" fmla="*/ 6433 w 6433"/>
                <a:gd name="T3" fmla="*/ 1606 h 3330"/>
                <a:gd name="T4" fmla="*/ 0 w 6433"/>
                <a:gd name="T5" fmla="*/ 3330 h 3330"/>
                <a:gd name="T6" fmla="*/ 5768 w 6433"/>
                <a:gd name="T7" fmla="*/ 0 h 3330"/>
              </a:gdLst>
              <a:ahLst/>
              <a:cxnLst>
                <a:cxn ang="0">
                  <a:pos x="T0" y="T1"/>
                </a:cxn>
                <a:cxn ang="0">
                  <a:pos x="T2" y="T3"/>
                </a:cxn>
                <a:cxn ang="0">
                  <a:pos x="T4" y="T5"/>
                </a:cxn>
                <a:cxn ang="0">
                  <a:pos x="T6" y="T7"/>
                </a:cxn>
              </a:cxnLst>
              <a:rect l="0" t="0" r="r" b="b"/>
              <a:pathLst>
                <a:path w="6433" h="3330">
                  <a:moveTo>
                    <a:pt x="5768" y="0"/>
                  </a:moveTo>
                  <a:cubicBezTo>
                    <a:pt x="6059" y="504"/>
                    <a:pt x="6283" y="1044"/>
                    <a:pt x="6433" y="1606"/>
                  </a:cubicBezTo>
                  <a:lnTo>
                    <a:pt x="0" y="3330"/>
                  </a:lnTo>
                  <a:lnTo>
                    <a:pt x="5768" y="0"/>
                  </a:lnTo>
                  <a:close/>
                </a:path>
              </a:pathLst>
            </a:custGeom>
            <a:solidFill>
              <a:srgbClr val="F5891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4" name="Freeform 15"/>
            <p:cNvSpPr>
              <a:spLocks/>
            </p:cNvSpPr>
            <p:nvPr/>
          </p:nvSpPr>
          <p:spPr bwMode="auto">
            <a:xfrm>
              <a:off x="4703763" y="3070225"/>
              <a:ext cx="2538413" cy="657225"/>
            </a:xfrm>
            <a:custGeom>
              <a:avLst/>
              <a:gdLst>
                <a:gd name="T0" fmla="*/ 6433 w 6660"/>
                <a:gd name="T1" fmla="*/ 0 h 1724"/>
                <a:gd name="T2" fmla="*/ 6660 w 6660"/>
                <a:gd name="T3" fmla="*/ 1724 h 1724"/>
                <a:gd name="T4" fmla="*/ 0 w 6660"/>
                <a:gd name="T5" fmla="*/ 1724 h 1724"/>
                <a:gd name="T6" fmla="*/ 6433 w 6660"/>
                <a:gd name="T7" fmla="*/ 0 h 1724"/>
              </a:gdLst>
              <a:ahLst/>
              <a:cxnLst>
                <a:cxn ang="0">
                  <a:pos x="T0" y="T1"/>
                </a:cxn>
                <a:cxn ang="0">
                  <a:pos x="T2" y="T3"/>
                </a:cxn>
                <a:cxn ang="0">
                  <a:pos x="T4" y="T5"/>
                </a:cxn>
                <a:cxn ang="0">
                  <a:pos x="T6" y="T7"/>
                </a:cxn>
              </a:cxnLst>
              <a:rect l="0" t="0" r="r" b="b"/>
              <a:pathLst>
                <a:path w="6660" h="1724">
                  <a:moveTo>
                    <a:pt x="6433" y="0"/>
                  </a:moveTo>
                  <a:cubicBezTo>
                    <a:pt x="6584" y="562"/>
                    <a:pt x="6660" y="1142"/>
                    <a:pt x="6660" y="1724"/>
                  </a:cubicBezTo>
                  <a:lnTo>
                    <a:pt x="0" y="1724"/>
                  </a:lnTo>
                  <a:lnTo>
                    <a:pt x="6433" y="0"/>
                  </a:lnTo>
                  <a:close/>
                </a:path>
              </a:pathLst>
            </a:custGeom>
            <a:solidFill>
              <a:srgbClr val="FCD2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6" name="Freeform 17"/>
            <p:cNvSpPr>
              <a:spLocks/>
            </p:cNvSpPr>
            <p:nvPr/>
          </p:nvSpPr>
          <p:spPr bwMode="auto">
            <a:xfrm>
              <a:off x="4703763" y="3727450"/>
              <a:ext cx="2538413" cy="657225"/>
            </a:xfrm>
            <a:custGeom>
              <a:avLst/>
              <a:gdLst>
                <a:gd name="T0" fmla="*/ 6660 w 6660"/>
                <a:gd name="T1" fmla="*/ 0 h 1723"/>
                <a:gd name="T2" fmla="*/ 6433 w 6660"/>
                <a:gd name="T3" fmla="*/ 1723 h 1723"/>
                <a:gd name="T4" fmla="*/ 0 w 6660"/>
                <a:gd name="T5" fmla="*/ 0 h 1723"/>
                <a:gd name="T6" fmla="*/ 6660 w 6660"/>
                <a:gd name="T7" fmla="*/ 0 h 1723"/>
              </a:gdLst>
              <a:ahLst/>
              <a:cxnLst>
                <a:cxn ang="0">
                  <a:pos x="T0" y="T1"/>
                </a:cxn>
                <a:cxn ang="0">
                  <a:pos x="T2" y="T3"/>
                </a:cxn>
                <a:cxn ang="0">
                  <a:pos x="T4" y="T5"/>
                </a:cxn>
                <a:cxn ang="0">
                  <a:pos x="T6" y="T7"/>
                </a:cxn>
              </a:cxnLst>
              <a:rect l="0" t="0" r="r" b="b"/>
              <a:pathLst>
                <a:path w="6660" h="1723">
                  <a:moveTo>
                    <a:pt x="6660" y="0"/>
                  </a:moveTo>
                  <a:cubicBezTo>
                    <a:pt x="6660" y="582"/>
                    <a:pt x="6584" y="1161"/>
                    <a:pt x="6433" y="1723"/>
                  </a:cubicBezTo>
                  <a:lnTo>
                    <a:pt x="0" y="0"/>
                  </a:lnTo>
                  <a:lnTo>
                    <a:pt x="6660" y="0"/>
                  </a:lnTo>
                  <a:close/>
                </a:path>
              </a:pathLst>
            </a:custGeom>
            <a:solidFill>
              <a:srgbClr val="F5891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28" name="Freeform 19"/>
            <p:cNvSpPr>
              <a:spLocks/>
            </p:cNvSpPr>
            <p:nvPr/>
          </p:nvSpPr>
          <p:spPr bwMode="auto">
            <a:xfrm>
              <a:off x="4703763" y="3727450"/>
              <a:ext cx="2452688" cy="1268413"/>
            </a:xfrm>
            <a:custGeom>
              <a:avLst/>
              <a:gdLst>
                <a:gd name="T0" fmla="*/ 6433 w 6433"/>
                <a:gd name="T1" fmla="*/ 1723 h 3330"/>
                <a:gd name="T2" fmla="*/ 5768 w 6433"/>
                <a:gd name="T3" fmla="*/ 3330 h 3330"/>
                <a:gd name="T4" fmla="*/ 0 w 6433"/>
                <a:gd name="T5" fmla="*/ 0 h 3330"/>
                <a:gd name="T6" fmla="*/ 6433 w 6433"/>
                <a:gd name="T7" fmla="*/ 1723 h 3330"/>
              </a:gdLst>
              <a:ahLst/>
              <a:cxnLst>
                <a:cxn ang="0">
                  <a:pos x="T0" y="T1"/>
                </a:cxn>
                <a:cxn ang="0">
                  <a:pos x="T2" y="T3"/>
                </a:cxn>
                <a:cxn ang="0">
                  <a:pos x="T4" y="T5"/>
                </a:cxn>
                <a:cxn ang="0">
                  <a:pos x="T6" y="T7"/>
                </a:cxn>
              </a:cxnLst>
              <a:rect l="0" t="0" r="r" b="b"/>
              <a:pathLst>
                <a:path w="6433" h="3330">
                  <a:moveTo>
                    <a:pt x="6433" y="1723"/>
                  </a:moveTo>
                  <a:cubicBezTo>
                    <a:pt x="6283" y="2286"/>
                    <a:pt x="6059" y="2826"/>
                    <a:pt x="5768" y="3330"/>
                  </a:cubicBezTo>
                  <a:lnTo>
                    <a:pt x="0" y="0"/>
                  </a:lnTo>
                  <a:lnTo>
                    <a:pt x="6433" y="1723"/>
                  </a:lnTo>
                  <a:close/>
                </a:path>
              </a:pathLst>
            </a:custGeom>
            <a:solidFill>
              <a:srgbClr val="FCD2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0" name="Freeform 21"/>
            <p:cNvSpPr>
              <a:spLocks/>
            </p:cNvSpPr>
            <p:nvPr/>
          </p:nvSpPr>
          <p:spPr bwMode="auto">
            <a:xfrm>
              <a:off x="4703763" y="3727450"/>
              <a:ext cx="2198688" cy="1795463"/>
            </a:xfrm>
            <a:custGeom>
              <a:avLst/>
              <a:gdLst>
                <a:gd name="T0" fmla="*/ 5768 w 5768"/>
                <a:gd name="T1" fmla="*/ 3330 h 4709"/>
                <a:gd name="T2" fmla="*/ 4710 w 5768"/>
                <a:gd name="T3" fmla="*/ 4709 h 4709"/>
                <a:gd name="T4" fmla="*/ 0 w 5768"/>
                <a:gd name="T5" fmla="*/ 0 h 4709"/>
                <a:gd name="T6" fmla="*/ 5768 w 5768"/>
                <a:gd name="T7" fmla="*/ 3330 h 4709"/>
              </a:gdLst>
              <a:ahLst/>
              <a:cxnLst>
                <a:cxn ang="0">
                  <a:pos x="T0" y="T1"/>
                </a:cxn>
                <a:cxn ang="0">
                  <a:pos x="T2" y="T3"/>
                </a:cxn>
                <a:cxn ang="0">
                  <a:pos x="T4" y="T5"/>
                </a:cxn>
                <a:cxn ang="0">
                  <a:pos x="T6" y="T7"/>
                </a:cxn>
              </a:cxnLst>
              <a:rect l="0" t="0" r="r" b="b"/>
              <a:pathLst>
                <a:path w="5768" h="4709">
                  <a:moveTo>
                    <a:pt x="5768" y="3330"/>
                  </a:moveTo>
                  <a:cubicBezTo>
                    <a:pt x="5477" y="3834"/>
                    <a:pt x="5121" y="4297"/>
                    <a:pt x="4710" y="4709"/>
                  </a:cubicBezTo>
                  <a:lnTo>
                    <a:pt x="0" y="0"/>
                  </a:lnTo>
                  <a:lnTo>
                    <a:pt x="5768" y="3330"/>
                  </a:lnTo>
                  <a:close/>
                </a:path>
              </a:pathLst>
            </a:custGeom>
            <a:solidFill>
              <a:srgbClr val="F5891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2" name="Freeform 23"/>
            <p:cNvSpPr>
              <a:spLocks/>
            </p:cNvSpPr>
            <p:nvPr/>
          </p:nvSpPr>
          <p:spPr bwMode="auto">
            <a:xfrm>
              <a:off x="4703763" y="3727450"/>
              <a:ext cx="1795463" cy="2198688"/>
            </a:xfrm>
            <a:custGeom>
              <a:avLst/>
              <a:gdLst>
                <a:gd name="T0" fmla="*/ 9419 w 9419"/>
                <a:gd name="T1" fmla="*/ 9418 h 11535"/>
                <a:gd name="T2" fmla="*/ 6660 w 9419"/>
                <a:gd name="T3" fmla="*/ 11535 h 11535"/>
                <a:gd name="T4" fmla="*/ 0 w 9419"/>
                <a:gd name="T5" fmla="*/ 0 h 11535"/>
                <a:gd name="T6" fmla="*/ 9419 w 9419"/>
                <a:gd name="T7" fmla="*/ 9418 h 11535"/>
              </a:gdLst>
              <a:ahLst/>
              <a:cxnLst>
                <a:cxn ang="0">
                  <a:pos x="T0" y="T1"/>
                </a:cxn>
                <a:cxn ang="0">
                  <a:pos x="T2" y="T3"/>
                </a:cxn>
                <a:cxn ang="0">
                  <a:pos x="T4" y="T5"/>
                </a:cxn>
                <a:cxn ang="0">
                  <a:pos x="T6" y="T7"/>
                </a:cxn>
              </a:cxnLst>
              <a:rect l="0" t="0" r="r" b="b"/>
              <a:pathLst>
                <a:path w="9419" h="11535">
                  <a:moveTo>
                    <a:pt x="9419" y="9418"/>
                  </a:moveTo>
                  <a:cubicBezTo>
                    <a:pt x="8596" y="10241"/>
                    <a:pt x="7668" y="10953"/>
                    <a:pt x="6660" y="11535"/>
                  </a:cubicBezTo>
                  <a:lnTo>
                    <a:pt x="0" y="0"/>
                  </a:lnTo>
                  <a:lnTo>
                    <a:pt x="9419" y="9418"/>
                  </a:lnTo>
                  <a:close/>
                </a:path>
              </a:pathLst>
            </a:custGeom>
            <a:solidFill>
              <a:srgbClr val="FCD2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4" name="Freeform 25"/>
            <p:cNvSpPr>
              <a:spLocks/>
            </p:cNvSpPr>
            <p:nvPr/>
          </p:nvSpPr>
          <p:spPr bwMode="auto">
            <a:xfrm>
              <a:off x="4703763" y="3727450"/>
              <a:ext cx="1270000" cy="2451100"/>
            </a:xfrm>
            <a:custGeom>
              <a:avLst/>
              <a:gdLst>
                <a:gd name="T0" fmla="*/ 6660 w 6660"/>
                <a:gd name="T1" fmla="*/ 11535 h 12866"/>
                <a:gd name="T2" fmla="*/ 3448 w 6660"/>
                <a:gd name="T3" fmla="*/ 12866 h 12866"/>
                <a:gd name="T4" fmla="*/ 0 w 6660"/>
                <a:gd name="T5" fmla="*/ 0 h 12866"/>
                <a:gd name="T6" fmla="*/ 6660 w 6660"/>
                <a:gd name="T7" fmla="*/ 11535 h 12866"/>
              </a:gdLst>
              <a:ahLst/>
              <a:cxnLst>
                <a:cxn ang="0">
                  <a:pos x="T0" y="T1"/>
                </a:cxn>
                <a:cxn ang="0">
                  <a:pos x="T2" y="T3"/>
                </a:cxn>
                <a:cxn ang="0">
                  <a:pos x="T4" y="T5"/>
                </a:cxn>
                <a:cxn ang="0">
                  <a:pos x="T6" y="T7"/>
                </a:cxn>
              </a:cxnLst>
              <a:rect l="0" t="0" r="r" b="b"/>
              <a:pathLst>
                <a:path w="6660" h="12866">
                  <a:moveTo>
                    <a:pt x="6660" y="11535"/>
                  </a:moveTo>
                  <a:cubicBezTo>
                    <a:pt x="5652" y="12117"/>
                    <a:pt x="4572" y="12565"/>
                    <a:pt x="3448" y="12866"/>
                  </a:cubicBezTo>
                  <a:lnTo>
                    <a:pt x="0" y="0"/>
                  </a:lnTo>
                  <a:lnTo>
                    <a:pt x="6660" y="11535"/>
                  </a:lnTo>
                  <a:close/>
                </a:path>
              </a:pathLst>
            </a:custGeom>
            <a:solidFill>
              <a:srgbClr val="F5891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6" name="Freeform 27"/>
            <p:cNvSpPr>
              <a:spLocks/>
            </p:cNvSpPr>
            <p:nvPr/>
          </p:nvSpPr>
          <p:spPr bwMode="auto">
            <a:xfrm>
              <a:off x="4703763" y="3727450"/>
              <a:ext cx="657225" cy="2538413"/>
            </a:xfrm>
            <a:custGeom>
              <a:avLst/>
              <a:gdLst>
                <a:gd name="T0" fmla="*/ 3448 w 3448"/>
                <a:gd name="T1" fmla="*/ 12866 h 13320"/>
                <a:gd name="T2" fmla="*/ 0 w 3448"/>
                <a:gd name="T3" fmla="*/ 13320 h 13320"/>
                <a:gd name="T4" fmla="*/ 0 w 3448"/>
                <a:gd name="T5" fmla="*/ 0 h 13320"/>
                <a:gd name="T6" fmla="*/ 3448 w 3448"/>
                <a:gd name="T7" fmla="*/ 12866 h 13320"/>
              </a:gdLst>
              <a:ahLst/>
              <a:cxnLst>
                <a:cxn ang="0">
                  <a:pos x="T0" y="T1"/>
                </a:cxn>
                <a:cxn ang="0">
                  <a:pos x="T2" y="T3"/>
                </a:cxn>
                <a:cxn ang="0">
                  <a:pos x="T4" y="T5"/>
                </a:cxn>
                <a:cxn ang="0">
                  <a:pos x="T6" y="T7"/>
                </a:cxn>
              </a:cxnLst>
              <a:rect l="0" t="0" r="r" b="b"/>
              <a:pathLst>
                <a:path w="3448" h="13320">
                  <a:moveTo>
                    <a:pt x="3448" y="12866"/>
                  </a:moveTo>
                  <a:cubicBezTo>
                    <a:pt x="2323" y="13167"/>
                    <a:pt x="1164" y="13320"/>
                    <a:pt x="0" y="13320"/>
                  </a:cubicBezTo>
                  <a:lnTo>
                    <a:pt x="0" y="0"/>
                  </a:lnTo>
                  <a:lnTo>
                    <a:pt x="3448" y="12866"/>
                  </a:lnTo>
                  <a:close/>
                </a:path>
              </a:pathLst>
            </a:custGeom>
            <a:solidFill>
              <a:srgbClr val="FCD2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38" name="Freeform 29"/>
            <p:cNvSpPr>
              <a:spLocks/>
            </p:cNvSpPr>
            <p:nvPr/>
          </p:nvSpPr>
          <p:spPr bwMode="auto">
            <a:xfrm>
              <a:off x="4048125" y="3727450"/>
              <a:ext cx="655638" cy="2538413"/>
            </a:xfrm>
            <a:custGeom>
              <a:avLst/>
              <a:gdLst>
                <a:gd name="T0" fmla="*/ 3447 w 3447"/>
                <a:gd name="T1" fmla="*/ 13320 h 13320"/>
                <a:gd name="T2" fmla="*/ 0 w 3447"/>
                <a:gd name="T3" fmla="*/ 12866 h 13320"/>
                <a:gd name="T4" fmla="*/ 3447 w 3447"/>
                <a:gd name="T5" fmla="*/ 0 h 13320"/>
                <a:gd name="T6" fmla="*/ 3447 w 3447"/>
                <a:gd name="T7" fmla="*/ 13320 h 13320"/>
              </a:gdLst>
              <a:ahLst/>
              <a:cxnLst>
                <a:cxn ang="0">
                  <a:pos x="T0" y="T1"/>
                </a:cxn>
                <a:cxn ang="0">
                  <a:pos x="T2" y="T3"/>
                </a:cxn>
                <a:cxn ang="0">
                  <a:pos x="T4" y="T5"/>
                </a:cxn>
                <a:cxn ang="0">
                  <a:pos x="T6" y="T7"/>
                </a:cxn>
              </a:cxnLst>
              <a:rect l="0" t="0" r="r" b="b"/>
              <a:pathLst>
                <a:path w="3447" h="13320">
                  <a:moveTo>
                    <a:pt x="3447" y="13320"/>
                  </a:moveTo>
                  <a:cubicBezTo>
                    <a:pt x="2283" y="13320"/>
                    <a:pt x="1124" y="13167"/>
                    <a:pt x="0" y="12866"/>
                  </a:cubicBezTo>
                  <a:lnTo>
                    <a:pt x="3447" y="0"/>
                  </a:lnTo>
                  <a:lnTo>
                    <a:pt x="3447" y="13320"/>
                  </a:lnTo>
                  <a:close/>
                </a:path>
              </a:pathLst>
            </a:custGeom>
            <a:solidFill>
              <a:srgbClr val="F5891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40" name="Freeform 31"/>
            <p:cNvSpPr>
              <a:spLocks/>
            </p:cNvSpPr>
            <p:nvPr/>
          </p:nvSpPr>
          <p:spPr bwMode="auto">
            <a:xfrm>
              <a:off x="3435350" y="3727450"/>
              <a:ext cx="1268413" cy="2451100"/>
            </a:xfrm>
            <a:custGeom>
              <a:avLst/>
              <a:gdLst>
                <a:gd name="T0" fmla="*/ 3213 w 6660"/>
                <a:gd name="T1" fmla="*/ 12866 h 12866"/>
                <a:gd name="T2" fmla="*/ 0 w 6660"/>
                <a:gd name="T3" fmla="*/ 11535 h 12866"/>
                <a:gd name="T4" fmla="*/ 6660 w 6660"/>
                <a:gd name="T5" fmla="*/ 0 h 12866"/>
                <a:gd name="T6" fmla="*/ 3213 w 6660"/>
                <a:gd name="T7" fmla="*/ 12866 h 12866"/>
              </a:gdLst>
              <a:ahLst/>
              <a:cxnLst>
                <a:cxn ang="0">
                  <a:pos x="T0" y="T1"/>
                </a:cxn>
                <a:cxn ang="0">
                  <a:pos x="T2" y="T3"/>
                </a:cxn>
                <a:cxn ang="0">
                  <a:pos x="T4" y="T5"/>
                </a:cxn>
                <a:cxn ang="0">
                  <a:pos x="T6" y="T7"/>
                </a:cxn>
              </a:cxnLst>
              <a:rect l="0" t="0" r="r" b="b"/>
              <a:pathLst>
                <a:path w="6660" h="12866">
                  <a:moveTo>
                    <a:pt x="3213" y="12866"/>
                  </a:moveTo>
                  <a:cubicBezTo>
                    <a:pt x="2088" y="12564"/>
                    <a:pt x="1008" y="12117"/>
                    <a:pt x="0" y="11535"/>
                  </a:cubicBezTo>
                  <a:lnTo>
                    <a:pt x="6660" y="0"/>
                  </a:lnTo>
                  <a:lnTo>
                    <a:pt x="3213" y="12866"/>
                  </a:lnTo>
                  <a:close/>
                </a:path>
              </a:pathLst>
            </a:custGeom>
            <a:solidFill>
              <a:srgbClr val="FCD2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42" name="Freeform 33"/>
            <p:cNvSpPr>
              <a:spLocks/>
            </p:cNvSpPr>
            <p:nvPr/>
          </p:nvSpPr>
          <p:spPr bwMode="auto">
            <a:xfrm>
              <a:off x="2909888" y="3727450"/>
              <a:ext cx="1793875" cy="2198688"/>
            </a:xfrm>
            <a:custGeom>
              <a:avLst/>
              <a:gdLst>
                <a:gd name="T0" fmla="*/ 2758 w 9418"/>
                <a:gd name="T1" fmla="*/ 11535 h 11535"/>
                <a:gd name="T2" fmla="*/ 0 w 9418"/>
                <a:gd name="T3" fmla="*/ 9418 h 11535"/>
                <a:gd name="T4" fmla="*/ 9418 w 9418"/>
                <a:gd name="T5" fmla="*/ 0 h 11535"/>
                <a:gd name="T6" fmla="*/ 2758 w 9418"/>
                <a:gd name="T7" fmla="*/ 11535 h 11535"/>
              </a:gdLst>
              <a:ahLst/>
              <a:cxnLst>
                <a:cxn ang="0">
                  <a:pos x="T0" y="T1"/>
                </a:cxn>
                <a:cxn ang="0">
                  <a:pos x="T2" y="T3"/>
                </a:cxn>
                <a:cxn ang="0">
                  <a:pos x="T4" y="T5"/>
                </a:cxn>
                <a:cxn ang="0">
                  <a:pos x="T6" y="T7"/>
                </a:cxn>
              </a:cxnLst>
              <a:rect l="0" t="0" r="r" b="b"/>
              <a:pathLst>
                <a:path w="9418" h="11535">
                  <a:moveTo>
                    <a:pt x="2758" y="11535"/>
                  </a:moveTo>
                  <a:cubicBezTo>
                    <a:pt x="1750" y="10953"/>
                    <a:pt x="823" y="10241"/>
                    <a:pt x="0" y="9418"/>
                  </a:cubicBezTo>
                  <a:lnTo>
                    <a:pt x="9418" y="0"/>
                  </a:lnTo>
                  <a:lnTo>
                    <a:pt x="2758" y="11535"/>
                  </a:lnTo>
                  <a:close/>
                </a:path>
              </a:pathLst>
            </a:custGeom>
            <a:solidFill>
              <a:srgbClr val="F5891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44" name="Freeform 35"/>
            <p:cNvSpPr>
              <a:spLocks/>
            </p:cNvSpPr>
            <p:nvPr/>
          </p:nvSpPr>
          <p:spPr bwMode="auto">
            <a:xfrm>
              <a:off x="2506663" y="3727450"/>
              <a:ext cx="2197100" cy="1793875"/>
            </a:xfrm>
            <a:custGeom>
              <a:avLst/>
              <a:gdLst>
                <a:gd name="T0" fmla="*/ 2117 w 11535"/>
                <a:gd name="T1" fmla="*/ 9418 h 9418"/>
                <a:gd name="T2" fmla="*/ 0 w 11535"/>
                <a:gd name="T3" fmla="*/ 6660 h 9418"/>
                <a:gd name="T4" fmla="*/ 11535 w 11535"/>
                <a:gd name="T5" fmla="*/ 0 h 9418"/>
                <a:gd name="T6" fmla="*/ 2117 w 11535"/>
                <a:gd name="T7" fmla="*/ 9418 h 9418"/>
              </a:gdLst>
              <a:ahLst/>
              <a:cxnLst>
                <a:cxn ang="0">
                  <a:pos x="T0" y="T1"/>
                </a:cxn>
                <a:cxn ang="0">
                  <a:pos x="T2" y="T3"/>
                </a:cxn>
                <a:cxn ang="0">
                  <a:pos x="T4" y="T5"/>
                </a:cxn>
                <a:cxn ang="0">
                  <a:pos x="T6" y="T7"/>
                </a:cxn>
              </a:cxnLst>
              <a:rect l="0" t="0" r="r" b="b"/>
              <a:pathLst>
                <a:path w="11535" h="9418">
                  <a:moveTo>
                    <a:pt x="2117" y="9418"/>
                  </a:moveTo>
                  <a:cubicBezTo>
                    <a:pt x="1294" y="8595"/>
                    <a:pt x="582" y="7668"/>
                    <a:pt x="0" y="6660"/>
                  </a:cubicBezTo>
                  <a:lnTo>
                    <a:pt x="11535" y="0"/>
                  </a:lnTo>
                  <a:lnTo>
                    <a:pt x="2117" y="9418"/>
                  </a:lnTo>
                  <a:close/>
                </a:path>
              </a:pathLst>
            </a:custGeom>
            <a:solidFill>
              <a:srgbClr val="FCD2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46" name="Freeform 37"/>
            <p:cNvSpPr>
              <a:spLocks/>
            </p:cNvSpPr>
            <p:nvPr/>
          </p:nvSpPr>
          <p:spPr bwMode="auto">
            <a:xfrm>
              <a:off x="2252663" y="3727450"/>
              <a:ext cx="2451100" cy="1268413"/>
            </a:xfrm>
            <a:custGeom>
              <a:avLst/>
              <a:gdLst>
                <a:gd name="T0" fmla="*/ 1331 w 12866"/>
                <a:gd name="T1" fmla="*/ 6660 h 6660"/>
                <a:gd name="T2" fmla="*/ 0 w 12866"/>
                <a:gd name="T3" fmla="*/ 3447 h 6660"/>
                <a:gd name="T4" fmla="*/ 12866 w 12866"/>
                <a:gd name="T5" fmla="*/ 0 h 6660"/>
                <a:gd name="T6" fmla="*/ 1331 w 12866"/>
                <a:gd name="T7" fmla="*/ 6660 h 6660"/>
              </a:gdLst>
              <a:ahLst/>
              <a:cxnLst>
                <a:cxn ang="0">
                  <a:pos x="T0" y="T1"/>
                </a:cxn>
                <a:cxn ang="0">
                  <a:pos x="T2" y="T3"/>
                </a:cxn>
                <a:cxn ang="0">
                  <a:pos x="T4" y="T5"/>
                </a:cxn>
                <a:cxn ang="0">
                  <a:pos x="T6" y="T7"/>
                </a:cxn>
              </a:cxnLst>
              <a:rect l="0" t="0" r="r" b="b"/>
              <a:pathLst>
                <a:path w="12866" h="6660">
                  <a:moveTo>
                    <a:pt x="1331" y="6660"/>
                  </a:moveTo>
                  <a:cubicBezTo>
                    <a:pt x="749" y="5652"/>
                    <a:pt x="302" y="4572"/>
                    <a:pt x="0" y="3447"/>
                  </a:cubicBezTo>
                  <a:lnTo>
                    <a:pt x="12866" y="0"/>
                  </a:lnTo>
                  <a:lnTo>
                    <a:pt x="1331" y="6660"/>
                  </a:lnTo>
                  <a:close/>
                </a:path>
              </a:pathLst>
            </a:custGeom>
            <a:solidFill>
              <a:srgbClr val="F5891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48" name="Freeform 39"/>
            <p:cNvSpPr>
              <a:spLocks/>
            </p:cNvSpPr>
            <p:nvPr/>
          </p:nvSpPr>
          <p:spPr bwMode="auto">
            <a:xfrm>
              <a:off x="2166938" y="3727450"/>
              <a:ext cx="2536825" cy="657225"/>
            </a:xfrm>
            <a:custGeom>
              <a:avLst/>
              <a:gdLst>
                <a:gd name="T0" fmla="*/ 453 w 13319"/>
                <a:gd name="T1" fmla="*/ 3447 h 3447"/>
                <a:gd name="T2" fmla="*/ 0 w 13319"/>
                <a:gd name="T3" fmla="*/ 0 h 3447"/>
                <a:gd name="T4" fmla="*/ 13319 w 13319"/>
                <a:gd name="T5" fmla="*/ 0 h 3447"/>
                <a:gd name="T6" fmla="*/ 453 w 13319"/>
                <a:gd name="T7" fmla="*/ 3447 h 3447"/>
              </a:gdLst>
              <a:ahLst/>
              <a:cxnLst>
                <a:cxn ang="0">
                  <a:pos x="T0" y="T1"/>
                </a:cxn>
                <a:cxn ang="0">
                  <a:pos x="T2" y="T3"/>
                </a:cxn>
                <a:cxn ang="0">
                  <a:pos x="T4" y="T5"/>
                </a:cxn>
                <a:cxn ang="0">
                  <a:pos x="T6" y="T7"/>
                </a:cxn>
              </a:cxnLst>
              <a:rect l="0" t="0" r="r" b="b"/>
              <a:pathLst>
                <a:path w="13319" h="3447">
                  <a:moveTo>
                    <a:pt x="453" y="3447"/>
                  </a:moveTo>
                  <a:cubicBezTo>
                    <a:pt x="152" y="2323"/>
                    <a:pt x="0" y="1164"/>
                    <a:pt x="0" y="0"/>
                  </a:cubicBezTo>
                  <a:lnTo>
                    <a:pt x="13319" y="0"/>
                  </a:lnTo>
                  <a:lnTo>
                    <a:pt x="453" y="3447"/>
                  </a:lnTo>
                  <a:close/>
                </a:path>
              </a:pathLst>
            </a:custGeom>
            <a:solidFill>
              <a:srgbClr val="FCD2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50" name="Freeform 41"/>
            <p:cNvSpPr>
              <a:spLocks/>
            </p:cNvSpPr>
            <p:nvPr/>
          </p:nvSpPr>
          <p:spPr bwMode="auto">
            <a:xfrm>
              <a:off x="2166938" y="3070225"/>
              <a:ext cx="2536825" cy="657225"/>
            </a:xfrm>
            <a:custGeom>
              <a:avLst/>
              <a:gdLst>
                <a:gd name="T0" fmla="*/ 0 w 13319"/>
                <a:gd name="T1" fmla="*/ 3447 h 3447"/>
                <a:gd name="T2" fmla="*/ 453 w 13319"/>
                <a:gd name="T3" fmla="*/ 0 h 3447"/>
                <a:gd name="T4" fmla="*/ 13319 w 13319"/>
                <a:gd name="T5" fmla="*/ 3447 h 3447"/>
                <a:gd name="T6" fmla="*/ 0 w 13319"/>
                <a:gd name="T7" fmla="*/ 3447 h 3447"/>
              </a:gdLst>
              <a:ahLst/>
              <a:cxnLst>
                <a:cxn ang="0">
                  <a:pos x="T0" y="T1"/>
                </a:cxn>
                <a:cxn ang="0">
                  <a:pos x="T2" y="T3"/>
                </a:cxn>
                <a:cxn ang="0">
                  <a:pos x="T4" y="T5"/>
                </a:cxn>
                <a:cxn ang="0">
                  <a:pos x="T6" y="T7"/>
                </a:cxn>
              </a:cxnLst>
              <a:rect l="0" t="0" r="r" b="b"/>
              <a:pathLst>
                <a:path w="13319" h="3447">
                  <a:moveTo>
                    <a:pt x="0" y="3447"/>
                  </a:moveTo>
                  <a:cubicBezTo>
                    <a:pt x="0" y="2283"/>
                    <a:pt x="152" y="1124"/>
                    <a:pt x="453" y="0"/>
                  </a:cubicBezTo>
                  <a:lnTo>
                    <a:pt x="13319" y="3447"/>
                  </a:lnTo>
                  <a:lnTo>
                    <a:pt x="0" y="3447"/>
                  </a:lnTo>
                  <a:close/>
                </a:path>
              </a:pathLst>
            </a:custGeom>
            <a:solidFill>
              <a:srgbClr val="F5891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52" name="Freeform 43"/>
            <p:cNvSpPr>
              <a:spLocks/>
            </p:cNvSpPr>
            <p:nvPr/>
          </p:nvSpPr>
          <p:spPr bwMode="auto">
            <a:xfrm>
              <a:off x="2252663" y="2457450"/>
              <a:ext cx="2451100" cy="1270000"/>
            </a:xfrm>
            <a:custGeom>
              <a:avLst/>
              <a:gdLst>
                <a:gd name="T0" fmla="*/ 0 w 12866"/>
                <a:gd name="T1" fmla="*/ 3213 h 6660"/>
                <a:gd name="T2" fmla="*/ 1331 w 12866"/>
                <a:gd name="T3" fmla="*/ 0 h 6660"/>
                <a:gd name="T4" fmla="*/ 12866 w 12866"/>
                <a:gd name="T5" fmla="*/ 6660 h 6660"/>
                <a:gd name="T6" fmla="*/ 0 w 12866"/>
                <a:gd name="T7" fmla="*/ 3213 h 6660"/>
              </a:gdLst>
              <a:ahLst/>
              <a:cxnLst>
                <a:cxn ang="0">
                  <a:pos x="T0" y="T1"/>
                </a:cxn>
                <a:cxn ang="0">
                  <a:pos x="T2" y="T3"/>
                </a:cxn>
                <a:cxn ang="0">
                  <a:pos x="T4" y="T5"/>
                </a:cxn>
                <a:cxn ang="0">
                  <a:pos x="T6" y="T7"/>
                </a:cxn>
              </a:cxnLst>
              <a:rect l="0" t="0" r="r" b="b"/>
              <a:pathLst>
                <a:path w="12866" h="6660">
                  <a:moveTo>
                    <a:pt x="0" y="3213"/>
                  </a:moveTo>
                  <a:cubicBezTo>
                    <a:pt x="302" y="2088"/>
                    <a:pt x="749" y="1008"/>
                    <a:pt x="1331" y="0"/>
                  </a:cubicBezTo>
                  <a:lnTo>
                    <a:pt x="12866" y="6660"/>
                  </a:lnTo>
                  <a:lnTo>
                    <a:pt x="0" y="3213"/>
                  </a:lnTo>
                  <a:close/>
                </a:path>
              </a:pathLst>
            </a:custGeom>
            <a:solidFill>
              <a:srgbClr val="FCD2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54" name="Freeform 45"/>
            <p:cNvSpPr>
              <a:spLocks/>
            </p:cNvSpPr>
            <p:nvPr/>
          </p:nvSpPr>
          <p:spPr bwMode="auto">
            <a:xfrm>
              <a:off x="2506663" y="1931988"/>
              <a:ext cx="2197100" cy="1795463"/>
            </a:xfrm>
            <a:custGeom>
              <a:avLst/>
              <a:gdLst>
                <a:gd name="T0" fmla="*/ 0 w 11535"/>
                <a:gd name="T1" fmla="*/ 2758 h 9418"/>
                <a:gd name="T2" fmla="*/ 2117 w 11535"/>
                <a:gd name="T3" fmla="*/ 0 h 9418"/>
                <a:gd name="T4" fmla="*/ 11535 w 11535"/>
                <a:gd name="T5" fmla="*/ 9418 h 9418"/>
                <a:gd name="T6" fmla="*/ 0 w 11535"/>
                <a:gd name="T7" fmla="*/ 2758 h 9418"/>
              </a:gdLst>
              <a:ahLst/>
              <a:cxnLst>
                <a:cxn ang="0">
                  <a:pos x="T0" y="T1"/>
                </a:cxn>
                <a:cxn ang="0">
                  <a:pos x="T2" y="T3"/>
                </a:cxn>
                <a:cxn ang="0">
                  <a:pos x="T4" y="T5"/>
                </a:cxn>
                <a:cxn ang="0">
                  <a:pos x="T6" y="T7"/>
                </a:cxn>
              </a:cxnLst>
              <a:rect l="0" t="0" r="r" b="b"/>
              <a:pathLst>
                <a:path w="11535" h="9418">
                  <a:moveTo>
                    <a:pt x="0" y="2758"/>
                  </a:moveTo>
                  <a:cubicBezTo>
                    <a:pt x="582" y="1750"/>
                    <a:pt x="1294" y="823"/>
                    <a:pt x="2117" y="0"/>
                  </a:cubicBezTo>
                  <a:lnTo>
                    <a:pt x="11535" y="9418"/>
                  </a:lnTo>
                  <a:lnTo>
                    <a:pt x="0" y="2758"/>
                  </a:lnTo>
                  <a:close/>
                </a:path>
              </a:pathLst>
            </a:custGeom>
            <a:solidFill>
              <a:srgbClr val="F5891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56" name="Freeform 47"/>
            <p:cNvSpPr>
              <a:spLocks/>
            </p:cNvSpPr>
            <p:nvPr/>
          </p:nvSpPr>
          <p:spPr bwMode="auto">
            <a:xfrm>
              <a:off x="2909888" y="1528763"/>
              <a:ext cx="1793875" cy="2198688"/>
            </a:xfrm>
            <a:custGeom>
              <a:avLst/>
              <a:gdLst>
                <a:gd name="T0" fmla="*/ 0 w 9418"/>
                <a:gd name="T1" fmla="*/ 2117 h 11535"/>
                <a:gd name="T2" fmla="*/ 2758 w 9418"/>
                <a:gd name="T3" fmla="*/ 0 h 11535"/>
                <a:gd name="T4" fmla="*/ 9418 w 9418"/>
                <a:gd name="T5" fmla="*/ 11535 h 11535"/>
                <a:gd name="T6" fmla="*/ 0 w 9418"/>
                <a:gd name="T7" fmla="*/ 2117 h 11535"/>
              </a:gdLst>
              <a:ahLst/>
              <a:cxnLst>
                <a:cxn ang="0">
                  <a:pos x="T0" y="T1"/>
                </a:cxn>
                <a:cxn ang="0">
                  <a:pos x="T2" y="T3"/>
                </a:cxn>
                <a:cxn ang="0">
                  <a:pos x="T4" y="T5"/>
                </a:cxn>
                <a:cxn ang="0">
                  <a:pos x="T6" y="T7"/>
                </a:cxn>
              </a:cxnLst>
              <a:rect l="0" t="0" r="r" b="b"/>
              <a:pathLst>
                <a:path w="9418" h="11535">
                  <a:moveTo>
                    <a:pt x="0" y="2117"/>
                  </a:moveTo>
                  <a:cubicBezTo>
                    <a:pt x="823" y="1293"/>
                    <a:pt x="1750" y="582"/>
                    <a:pt x="2758" y="0"/>
                  </a:cubicBezTo>
                  <a:lnTo>
                    <a:pt x="9418" y="11535"/>
                  </a:lnTo>
                  <a:lnTo>
                    <a:pt x="0" y="2117"/>
                  </a:lnTo>
                  <a:close/>
                </a:path>
              </a:pathLst>
            </a:custGeom>
            <a:solidFill>
              <a:srgbClr val="FCD2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58" name="Freeform 49"/>
            <p:cNvSpPr>
              <a:spLocks/>
            </p:cNvSpPr>
            <p:nvPr/>
          </p:nvSpPr>
          <p:spPr bwMode="auto">
            <a:xfrm>
              <a:off x="3435350" y="1274763"/>
              <a:ext cx="1268413" cy="2452688"/>
            </a:xfrm>
            <a:custGeom>
              <a:avLst/>
              <a:gdLst>
                <a:gd name="T0" fmla="*/ 0 w 6660"/>
                <a:gd name="T1" fmla="*/ 1331 h 12866"/>
                <a:gd name="T2" fmla="*/ 3213 w 6660"/>
                <a:gd name="T3" fmla="*/ 0 h 12866"/>
                <a:gd name="T4" fmla="*/ 6660 w 6660"/>
                <a:gd name="T5" fmla="*/ 12866 h 12866"/>
                <a:gd name="T6" fmla="*/ 0 w 6660"/>
                <a:gd name="T7" fmla="*/ 1331 h 12866"/>
              </a:gdLst>
              <a:ahLst/>
              <a:cxnLst>
                <a:cxn ang="0">
                  <a:pos x="T0" y="T1"/>
                </a:cxn>
                <a:cxn ang="0">
                  <a:pos x="T2" y="T3"/>
                </a:cxn>
                <a:cxn ang="0">
                  <a:pos x="T4" y="T5"/>
                </a:cxn>
                <a:cxn ang="0">
                  <a:pos x="T6" y="T7"/>
                </a:cxn>
              </a:cxnLst>
              <a:rect l="0" t="0" r="r" b="b"/>
              <a:pathLst>
                <a:path w="6660" h="12866">
                  <a:moveTo>
                    <a:pt x="0" y="1331"/>
                  </a:moveTo>
                  <a:cubicBezTo>
                    <a:pt x="1008" y="749"/>
                    <a:pt x="2088" y="301"/>
                    <a:pt x="3213" y="0"/>
                  </a:cubicBezTo>
                  <a:lnTo>
                    <a:pt x="6660" y="12866"/>
                  </a:lnTo>
                  <a:lnTo>
                    <a:pt x="0" y="1331"/>
                  </a:lnTo>
                  <a:close/>
                </a:path>
              </a:pathLst>
            </a:custGeom>
            <a:solidFill>
              <a:srgbClr val="F5891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sp>
          <p:nvSpPr>
            <p:cNvPr id="60" name="Freeform 51"/>
            <p:cNvSpPr>
              <a:spLocks/>
            </p:cNvSpPr>
            <p:nvPr/>
          </p:nvSpPr>
          <p:spPr bwMode="auto">
            <a:xfrm>
              <a:off x="4048125" y="1189038"/>
              <a:ext cx="655638" cy="2538413"/>
            </a:xfrm>
            <a:custGeom>
              <a:avLst/>
              <a:gdLst>
                <a:gd name="T0" fmla="*/ 0 w 3447"/>
                <a:gd name="T1" fmla="*/ 454 h 13320"/>
                <a:gd name="T2" fmla="*/ 3447 w 3447"/>
                <a:gd name="T3" fmla="*/ 0 h 13320"/>
                <a:gd name="T4" fmla="*/ 3447 w 3447"/>
                <a:gd name="T5" fmla="*/ 13320 h 13320"/>
                <a:gd name="T6" fmla="*/ 0 w 3447"/>
                <a:gd name="T7" fmla="*/ 454 h 13320"/>
              </a:gdLst>
              <a:ahLst/>
              <a:cxnLst>
                <a:cxn ang="0">
                  <a:pos x="T0" y="T1"/>
                </a:cxn>
                <a:cxn ang="0">
                  <a:pos x="T2" y="T3"/>
                </a:cxn>
                <a:cxn ang="0">
                  <a:pos x="T4" y="T5"/>
                </a:cxn>
                <a:cxn ang="0">
                  <a:pos x="T6" y="T7"/>
                </a:cxn>
              </a:cxnLst>
              <a:rect l="0" t="0" r="r" b="b"/>
              <a:pathLst>
                <a:path w="3447" h="13320">
                  <a:moveTo>
                    <a:pt x="0" y="454"/>
                  </a:moveTo>
                  <a:cubicBezTo>
                    <a:pt x="1124" y="153"/>
                    <a:pt x="2283" y="0"/>
                    <a:pt x="3447" y="0"/>
                  </a:cubicBezTo>
                  <a:lnTo>
                    <a:pt x="3447" y="13320"/>
                  </a:lnTo>
                  <a:lnTo>
                    <a:pt x="0" y="454"/>
                  </a:lnTo>
                  <a:close/>
                </a:path>
              </a:pathLst>
            </a:custGeom>
            <a:solidFill>
              <a:srgbClr val="FCD2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GB"/>
            </a:p>
          </p:txBody>
        </p:sp>
        <p:grpSp>
          <p:nvGrpSpPr>
            <p:cNvPr id="112" name="Group 111"/>
            <p:cNvGrpSpPr/>
            <p:nvPr/>
          </p:nvGrpSpPr>
          <p:grpSpPr>
            <a:xfrm>
              <a:off x="4805219" y="1182628"/>
              <a:ext cx="2490100" cy="2432372"/>
              <a:chOff x="4805219" y="1182628"/>
              <a:chExt cx="2490100" cy="2432372"/>
            </a:xfrm>
          </p:grpSpPr>
          <p:sp>
            <p:nvSpPr>
              <p:cNvPr id="86" name="TextBox 85"/>
              <p:cNvSpPr txBox="1"/>
              <p:nvPr/>
            </p:nvSpPr>
            <p:spPr>
              <a:xfrm rot="16660122">
                <a:off x="4367094" y="1620753"/>
                <a:ext cx="1214804" cy="338554"/>
              </a:xfrm>
              <a:prstGeom prst="rect">
                <a:avLst/>
              </a:prstGeom>
              <a:noFill/>
            </p:spPr>
            <p:txBody>
              <a:bodyPr wrap="square" rtlCol="0">
                <a:spAutoFit/>
              </a:bodyPr>
              <a:lstStyle/>
              <a:p>
                <a:r>
                  <a:rPr lang="en-GB" sz="1600" b="1"/>
                  <a:t>Confident</a:t>
                </a:r>
              </a:p>
            </p:txBody>
          </p:sp>
          <p:sp>
            <p:nvSpPr>
              <p:cNvPr id="87" name="TextBox 86"/>
              <p:cNvSpPr txBox="1"/>
              <p:nvPr/>
            </p:nvSpPr>
            <p:spPr>
              <a:xfrm rot="17580000">
                <a:off x="4855977" y="1732093"/>
                <a:ext cx="1214804" cy="338554"/>
              </a:xfrm>
              <a:prstGeom prst="rect">
                <a:avLst/>
              </a:prstGeom>
              <a:noFill/>
            </p:spPr>
            <p:txBody>
              <a:bodyPr wrap="square" rtlCol="0">
                <a:spAutoFit/>
              </a:bodyPr>
              <a:lstStyle/>
              <a:p>
                <a:r>
                  <a:rPr lang="en-GB" sz="1600" b="1"/>
                  <a:t>Urgent</a:t>
                </a:r>
              </a:p>
            </p:txBody>
          </p:sp>
          <p:sp>
            <p:nvSpPr>
              <p:cNvPr id="88" name="TextBox 87"/>
              <p:cNvSpPr txBox="1"/>
              <p:nvPr/>
            </p:nvSpPr>
            <p:spPr>
              <a:xfrm rot="18480000">
                <a:off x="5338973" y="1964375"/>
                <a:ext cx="1214804" cy="338554"/>
              </a:xfrm>
              <a:prstGeom prst="rect">
                <a:avLst/>
              </a:prstGeom>
              <a:noFill/>
            </p:spPr>
            <p:txBody>
              <a:bodyPr wrap="square" rtlCol="0">
                <a:spAutoFit/>
              </a:bodyPr>
              <a:lstStyle/>
              <a:p>
                <a:r>
                  <a:rPr lang="en-GB" sz="1600" b="1"/>
                  <a:t>Calming</a:t>
                </a:r>
              </a:p>
            </p:txBody>
          </p:sp>
          <p:sp>
            <p:nvSpPr>
              <p:cNvPr id="89" name="TextBox 88"/>
              <p:cNvSpPr txBox="1"/>
              <p:nvPr/>
            </p:nvSpPr>
            <p:spPr>
              <a:xfrm rot="19380000">
                <a:off x="5682240" y="2312900"/>
                <a:ext cx="1214804" cy="338554"/>
              </a:xfrm>
              <a:prstGeom prst="rect">
                <a:avLst/>
              </a:prstGeom>
              <a:noFill/>
            </p:spPr>
            <p:txBody>
              <a:bodyPr wrap="square" rtlCol="0">
                <a:spAutoFit/>
              </a:bodyPr>
              <a:lstStyle/>
              <a:p>
                <a:r>
                  <a:rPr lang="en-GB" sz="1600" b="1"/>
                  <a:t>Persuasive</a:t>
                </a:r>
              </a:p>
            </p:txBody>
          </p:sp>
          <p:sp>
            <p:nvSpPr>
              <p:cNvPr id="90" name="TextBox 89"/>
              <p:cNvSpPr txBox="1"/>
              <p:nvPr/>
            </p:nvSpPr>
            <p:spPr>
              <a:xfrm rot="20280000">
                <a:off x="5924360" y="2773948"/>
                <a:ext cx="1214804" cy="338554"/>
              </a:xfrm>
              <a:prstGeom prst="rect">
                <a:avLst/>
              </a:prstGeom>
              <a:noFill/>
            </p:spPr>
            <p:txBody>
              <a:bodyPr wrap="square" rtlCol="0">
                <a:spAutoFit/>
              </a:bodyPr>
              <a:lstStyle/>
              <a:p>
                <a:r>
                  <a:rPr lang="en-GB" sz="1600" b="1"/>
                  <a:t>Sincere</a:t>
                </a:r>
              </a:p>
            </p:txBody>
          </p:sp>
          <p:sp>
            <p:nvSpPr>
              <p:cNvPr id="91" name="TextBox 90"/>
              <p:cNvSpPr txBox="1"/>
              <p:nvPr/>
            </p:nvSpPr>
            <p:spPr>
              <a:xfrm rot="21180000">
                <a:off x="6080515" y="3276446"/>
                <a:ext cx="1214804" cy="338554"/>
              </a:xfrm>
              <a:prstGeom prst="rect">
                <a:avLst/>
              </a:prstGeom>
              <a:noFill/>
            </p:spPr>
            <p:txBody>
              <a:bodyPr wrap="square" rtlCol="0">
                <a:spAutoFit/>
              </a:bodyPr>
              <a:lstStyle/>
              <a:p>
                <a:r>
                  <a:rPr lang="en-GB" sz="1600" b="1"/>
                  <a:t>Excited</a:t>
                </a:r>
              </a:p>
            </p:txBody>
          </p:sp>
        </p:grpSp>
        <p:grpSp>
          <p:nvGrpSpPr>
            <p:cNvPr id="113" name="Group 112"/>
            <p:cNvGrpSpPr/>
            <p:nvPr/>
          </p:nvGrpSpPr>
          <p:grpSpPr>
            <a:xfrm rot="5400000">
              <a:off x="4805565" y="3812956"/>
              <a:ext cx="2490101" cy="2432370"/>
              <a:chOff x="4805218" y="1182630"/>
              <a:chExt cx="2490101" cy="2432370"/>
            </a:xfrm>
          </p:grpSpPr>
          <p:sp>
            <p:nvSpPr>
              <p:cNvPr id="114" name="TextBox 113"/>
              <p:cNvSpPr txBox="1"/>
              <p:nvPr/>
            </p:nvSpPr>
            <p:spPr>
              <a:xfrm rot="16660122">
                <a:off x="4367093" y="1620755"/>
                <a:ext cx="1214804" cy="338554"/>
              </a:xfrm>
              <a:prstGeom prst="rect">
                <a:avLst/>
              </a:prstGeom>
              <a:noFill/>
            </p:spPr>
            <p:txBody>
              <a:bodyPr wrap="square" rtlCol="0">
                <a:spAutoFit/>
              </a:bodyPr>
              <a:lstStyle/>
              <a:p>
                <a:r>
                  <a:rPr lang="en-GB" sz="1600" b="1"/>
                  <a:t>Annoyed</a:t>
                </a:r>
              </a:p>
            </p:txBody>
          </p:sp>
          <p:sp>
            <p:nvSpPr>
              <p:cNvPr id="115" name="TextBox 114"/>
              <p:cNvSpPr txBox="1"/>
              <p:nvPr/>
            </p:nvSpPr>
            <p:spPr>
              <a:xfrm rot="17580000">
                <a:off x="4817741" y="1807737"/>
                <a:ext cx="1310517" cy="338554"/>
              </a:xfrm>
              <a:prstGeom prst="rect">
                <a:avLst/>
              </a:prstGeom>
              <a:noFill/>
            </p:spPr>
            <p:txBody>
              <a:bodyPr wrap="square" rtlCol="0">
                <a:spAutoFit/>
              </a:bodyPr>
              <a:lstStyle/>
              <a:p>
                <a:r>
                  <a:rPr lang="en-GB" sz="1600" b="1"/>
                  <a:t>Friendly</a:t>
                </a:r>
              </a:p>
            </p:txBody>
          </p:sp>
          <p:sp>
            <p:nvSpPr>
              <p:cNvPr id="116" name="TextBox 115"/>
              <p:cNvSpPr txBox="1"/>
              <p:nvPr/>
            </p:nvSpPr>
            <p:spPr>
              <a:xfrm rot="18480000">
                <a:off x="5338973" y="1964376"/>
                <a:ext cx="1214804" cy="338554"/>
              </a:xfrm>
              <a:prstGeom prst="rect">
                <a:avLst/>
              </a:prstGeom>
              <a:noFill/>
            </p:spPr>
            <p:txBody>
              <a:bodyPr wrap="square" rtlCol="0">
                <a:spAutoFit/>
              </a:bodyPr>
              <a:lstStyle/>
              <a:p>
                <a:r>
                  <a:rPr lang="en-GB" sz="1600" b="1"/>
                  <a:t>Sarcastic</a:t>
                </a:r>
              </a:p>
            </p:txBody>
          </p:sp>
          <p:sp>
            <p:nvSpPr>
              <p:cNvPr id="117" name="TextBox 116"/>
              <p:cNvSpPr txBox="1"/>
              <p:nvPr/>
            </p:nvSpPr>
            <p:spPr>
              <a:xfrm rot="19380000">
                <a:off x="5344234" y="2504456"/>
                <a:ext cx="1597926" cy="338554"/>
              </a:xfrm>
              <a:prstGeom prst="rect">
                <a:avLst/>
              </a:prstGeom>
              <a:noFill/>
            </p:spPr>
            <p:txBody>
              <a:bodyPr wrap="square" rtlCol="0">
                <a:spAutoFit/>
              </a:bodyPr>
              <a:lstStyle/>
              <a:p>
                <a:r>
                  <a:rPr lang="en-GB" sz="1600" b="1"/>
                  <a:t>Disappointed</a:t>
                </a:r>
              </a:p>
            </p:txBody>
          </p:sp>
          <p:sp>
            <p:nvSpPr>
              <p:cNvPr id="118" name="TextBox 117"/>
              <p:cNvSpPr txBox="1"/>
              <p:nvPr/>
            </p:nvSpPr>
            <p:spPr>
              <a:xfrm rot="20280000">
                <a:off x="5971023" y="2801942"/>
                <a:ext cx="1214804" cy="338554"/>
              </a:xfrm>
              <a:prstGeom prst="rect">
                <a:avLst/>
              </a:prstGeom>
              <a:noFill/>
            </p:spPr>
            <p:txBody>
              <a:bodyPr wrap="square" rtlCol="0">
                <a:spAutoFit/>
              </a:bodyPr>
              <a:lstStyle/>
              <a:p>
                <a:r>
                  <a:rPr lang="en-GB" sz="1600" b="1"/>
                  <a:t>Cheeky</a:t>
                </a:r>
              </a:p>
            </p:txBody>
          </p:sp>
          <p:sp>
            <p:nvSpPr>
              <p:cNvPr id="119" name="TextBox 118"/>
              <p:cNvSpPr txBox="1"/>
              <p:nvPr/>
            </p:nvSpPr>
            <p:spPr>
              <a:xfrm rot="21180000">
                <a:off x="6080515" y="3276446"/>
                <a:ext cx="1214804" cy="338554"/>
              </a:xfrm>
              <a:prstGeom prst="rect">
                <a:avLst/>
              </a:prstGeom>
              <a:noFill/>
            </p:spPr>
            <p:txBody>
              <a:bodyPr wrap="square" rtlCol="0">
                <a:spAutoFit/>
              </a:bodyPr>
              <a:lstStyle/>
              <a:p>
                <a:r>
                  <a:rPr lang="en-GB" sz="1600" b="1"/>
                  <a:t>Defensive</a:t>
                </a:r>
              </a:p>
            </p:txBody>
          </p:sp>
        </p:grpSp>
        <p:grpSp>
          <p:nvGrpSpPr>
            <p:cNvPr id="120" name="Group 119"/>
            <p:cNvGrpSpPr/>
            <p:nvPr/>
          </p:nvGrpSpPr>
          <p:grpSpPr>
            <a:xfrm rot="10800000">
              <a:off x="2170801" y="3854771"/>
              <a:ext cx="2495802" cy="2432754"/>
              <a:chOff x="4799517" y="1182246"/>
              <a:chExt cx="2495802" cy="2432754"/>
            </a:xfrm>
          </p:grpSpPr>
          <p:sp>
            <p:nvSpPr>
              <p:cNvPr id="121" name="TextBox 120"/>
              <p:cNvSpPr txBox="1"/>
              <p:nvPr/>
            </p:nvSpPr>
            <p:spPr>
              <a:xfrm rot="16660122">
                <a:off x="4318655" y="1663108"/>
                <a:ext cx="1300277" cy="338554"/>
              </a:xfrm>
              <a:prstGeom prst="rect">
                <a:avLst/>
              </a:prstGeom>
              <a:noFill/>
            </p:spPr>
            <p:txBody>
              <a:bodyPr wrap="square" rtlCol="0">
                <a:spAutoFit/>
              </a:bodyPr>
              <a:lstStyle/>
              <a:p>
                <a:r>
                  <a:rPr lang="en-GB" sz="1600" b="1"/>
                  <a:t>Encouraging</a:t>
                </a:r>
              </a:p>
            </p:txBody>
          </p:sp>
          <p:sp>
            <p:nvSpPr>
              <p:cNvPr id="122" name="TextBox 121"/>
              <p:cNvSpPr txBox="1"/>
              <p:nvPr/>
            </p:nvSpPr>
            <p:spPr>
              <a:xfrm rot="17580000">
                <a:off x="4756945" y="1797643"/>
                <a:ext cx="1357223" cy="338554"/>
              </a:xfrm>
              <a:prstGeom prst="rect">
                <a:avLst/>
              </a:prstGeom>
              <a:noFill/>
            </p:spPr>
            <p:txBody>
              <a:bodyPr wrap="square" rtlCol="0">
                <a:spAutoFit/>
              </a:bodyPr>
              <a:lstStyle/>
              <a:p>
                <a:r>
                  <a:rPr lang="en-GB" sz="1600" b="1"/>
                  <a:t>Commanding</a:t>
                </a:r>
              </a:p>
            </p:txBody>
          </p:sp>
          <p:sp>
            <p:nvSpPr>
              <p:cNvPr id="123" name="TextBox 122"/>
              <p:cNvSpPr txBox="1"/>
              <p:nvPr/>
            </p:nvSpPr>
            <p:spPr>
              <a:xfrm rot="18480000">
                <a:off x="5347185" y="2017145"/>
                <a:ext cx="1179307" cy="338554"/>
              </a:xfrm>
              <a:prstGeom prst="rect">
                <a:avLst/>
              </a:prstGeom>
              <a:noFill/>
            </p:spPr>
            <p:txBody>
              <a:bodyPr wrap="square" rtlCol="0">
                <a:spAutoFit/>
              </a:bodyPr>
              <a:lstStyle/>
              <a:p>
                <a:r>
                  <a:rPr lang="en-GB" sz="1600" b="1"/>
                  <a:t>Nervous</a:t>
                </a:r>
              </a:p>
            </p:txBody>
          </p:sp>
          <p:sp>
            <p:nvSpPr>
              <p:cNvPr id="124" name="TextBox 123"/>
              <p:cNvSpPr txBox="1"/>
              <p:nvPr/>
            </p:nvSpPr>
            <p:spPr>
              <a:xfrm rot="19380000">
                <a:off x="5690776" y="2347494"/>
                <a:ext cx="1214804" cy="338554"/>
              </a:xfrm>
              <a:prstGeom prst="rect">
                <a:avLst/>
              </a:prstGeom>
              <a:noFill/>
            </p:spPr>
            <p:txBody>
              <a:bodyPr wrap="square" rtlCol="0">
                <a:spAutoFit/>
              </a:bodyPr>
              <a:lstStyle/>
              <a:p>
                <a:r>
                  <a:rPr lang="en-GB" sz="1600" b="1"/>
                  <a:t>Apologetic</a:t>
                </a:r>
              </a:p>
            </p:txBody>
          </p:sp>
          <p:sp>
            <p:nvSpPr>
              <p:cNvPr id="125" name="TextBox 124"/>
              <p:cNvSpPr txBox="1"/>
              <p:nvPr/>
            </p:nvSpPr>
            <p:spPr>
              <a:xfrm rot="20280000">
                <a:off x="5945953" y="2815223"/>
                <a:ext cx="1214804" cy="338554"/>
              </a:xfrm>
              <a:prstGeom prst="rect">
                <a:avLst/>
              </a:prstGeom>
              <a:noFill/>
            </p:spPr>
            <p:txBody>
              <a:bodyPr wrap="square" rtlCol="0">
                <a:spAutoFit/>
              </a:bodyPr>
              <a:lstStyle/>
              <a:p>
                <a:r>
                  <a:rPr lang="en-GB" sz="1600" b="1"/>
                  <a:t>Grateful</a:t>
                </a:r>
              </a:p>
            </p:txBody>
          </p:sp>
          <p:sp>
            <p:nvSpPr>
              <p:cNvPr id="126" name="TextBox 125"/>
              <p:cNvSpPr txBox="1"/>
              <p:nvPr/>
            </p:nvSpPr>
            <p:spPr>
              <a:xfrm rot="21180000">
                <a:off x="6080515" y="3276446"/>
                <a:ext cx="1214804" cy="338554"/>
              </a:xfrm>
              <a:prstGeom prst="rect">
                <a:avLst/>
              </a:prstGeom>
              <a:noFill/>
            </p:spPr>
            <p:txBody>
              <a:bodyPr wrap="square" rtlCol="0">
                <a:spAutoFit/>
              </a:bodyPr>
              <a:lstStyle/>
              <a:p>
                <a:r>
                  <a:rPr lang="en-GB" sz="1600" b="1"/>
                  <a:t>Angry</a:t>
                </a:r>
              </a:p>
            </p:txBody>
          </p:sp>
        </p:grpSp>
        <p:grpSp>
          <p:nvGrpSpPr>
            <p:cNvPr id="127" name="Group 126"/>
            <p:cNvGrpSpPr/>
            <p:nvPr/>
          </p:nvGrpSpPr>
          <p:grpSpPr>
            <a:xfrm rot="16200000">
              <a:off x="2200868" y="1220733"/>
              <a:ext cx="2490100" cy="2432372"/>
              <a:chOff x="4805219" y="1182628"/>
              <a:chExt cx="2490100" cy="2432372"/>
            </a:xfrm>
          </p:grpSpPr>
          <p:sp>
            <p:nvSpPr>
              <p:cNvPr id="128" name="TextBox 127"/>
              <p:cNvSpPr txBox="1"/>
              <p:nvPr/>
            </p:nvSpPr>
            <p:spPr>
              <a:xfrm rot="16660122">
                <a:off x="4367094" y="1620753"/>
                <a:ext cx="1214804" cy="338554"/>
              </a:xfrm>
              <a:prstGeom prst="rect">
                <a:avLst/>
              </a:prstGeom>
              <a:noFill/>
            </p:spPr>
            <p:txBody>
              <a:bodyPr wrap="square" rtlCol="0">
                <a:spAutoFit/>
              </a:bodyPr>
              <a:lstStyle/>
              <a:p>
                <a:r>
                  <a:rPr lang="en-GB" sz="1600" b="1"/>
                  <a:t>Hopeful</a:t>
                </a:r>
              </a:p>
            </p:txBody>
          </p:sp>
          <p:sp>
            <p:nvSpPr>
              <p:cNvPr id="129" name="TextBox 128"/>
              <p:cNvSpPr txBox="1"/>
              <p:nvPr/>
            </p:nvSpPr>
            <p:spPr>
              <a:xfrm rot="17580000">
                <a:off x="4855977" y="1732093"/>
                <a:ext cx="1214804" cy="338554"/>
              </a:xfrm>
              <a:prstGeom prst="rect">
                <a:avLst/>
              </a:prstGeom>
              <a:noFill/>
            </p:spPr>
            <p:txBody>
              <a:bodyPr wrap="square" rtlCol="0">
                <a:spAutoFit/>
              </a:bodyPr>
              <a:lstStyle/>
              <a:p>
                <a:r>
                  <a:rPr lang="en-GB" sz="1600" b="1"/>
                  <a:t>Tired</a:t>
                </a:r>
              </a:p>
            </p:txBody>
          </p:sp>
          <p:sp>
            <p:nvSpPr>
              <p:cNvPr id="130" name="TextBox 129"/>
              <p:cNvSpPr txBox="1"/>
              <p:nvPr/>
            </p:nvSpPr>
            <p:spPr>
              <a:xfrm rot="18480000">
                <a:off x="5221613" y="2021618"/>
                <a:ext cx="1360084" cy="338554"/>
              </a:xfrm>
              <a:prstGeom prst="rect">
                <a:avLst/>
              </a:prstGeom>
              <a:noFill/>
            </p:spPr>
            <p:txBody>
              <a:bodyPr wrap="square" rtlCol="0">
                <a:spAutoFit/>
              </a:bodyPr>
              <a:lstStyle/>
              <a:p>
                <a:r>
                  <a:rPr lang="en-GB" sz="1600" b="1"/>
                  <a:t>Inspirational</a:t>
                </a:r>
              </a:p>
            </p:txBody>
          </p:sp>
          <p:sp>
            <p:nvSpPr>
              <p:cNvPr id="131" name="TextBox 130"/>
              <p:cNvSpPr txBox="1"/>
              <p:nvPr/>
            </p:nvSpPr>
            <p:spPr>
              <a:xfrm rot="19380000">
                <a:off x="5682240" y="2312900"/>
                <a:ext cx="1214804" cy="338554"/>
              </a:xfrm>
              <a:prstGeom prst="rect">
                <a:avLst/>
              </a:prstGeom>
              <a:noFill/>
            </p:spPr>
            <p:txBody>
              <a:bodyPr wrap="square" rtlCol="0">
                <a:spAutoFit/>
              </a:bodyPr>
              <a:lstStyle/>
              <a:p>
                <a:r>
                  <a:rPr lang="en-GB" sz="1600" b="1"/>
                  <a:t>Hopeless</a:t>
                </a:r>
              </a:p>
            </p:txBody>
          </p:sp>
          <p:sp>
            <p:nvSpPr>
              <p:cNvPr id="132" name="TextBox 131"/>
              <p:cNvSpPr txBox="1"/>
              <p:nvPr/>
            </p:nvSpPr>
            <p:spPr>
              <a:xfrm rot="20280000">
                <a:off x="5367050" y="2882279"/>
                <a:ext cx="1793174" cy="338554"/>
              </a:xfrm>
              <a:prstGeom prst="rect">
                <a:avLst/>
              </a:prstGeom>
              <a:noFill/>
            </p:spPr>
            <p:txBody>
              <a:bodyPr wrap="square" rtlCol="0">
                <a:spAutoFit/>
              </a:bodyPr>
              <a:lstStyle/>
              <a:p>
                <a:r>
                  <a:rPr lang="en-GB" sz="1600" b="1"/>
                  <a:t>Over-enthusiastic</a:t>
                </a:r>
              </a:p>
            </p:txBody>
          </p:sp>
          <p:sp>
            <p:nvSpPr>
              <p:cNvPr id="133" name="TextBox 132"/>
              <p:cNvSpPr txBox="1"/>
              <p:nvPr/>
            </p:nvSpPr>
            <p:spPr>
              <a:xfrm rot="21180000">
                <a:off x="6080515" y="3276446"/>
                <a:ext cx="1214804" cy="338554"/>
              </a:xfrm>
              <a:prstGeom prst="rect">
                <a:avLst/>
              </a:prstGeom>
              <a:noFill/>
            </p:spPr>
            <p:txBody>
              <a:bodyPr wrap="square" rtlCol="0">
                <a:spAutoFit/>
              </a:bodyPr>
              <a:lstStyle/>
              <a:p>
                <a:r>
                  <a:rPr lang="en-GB" sz="1600" b="1"/>
                  <a:t>Bored</a:t>
                </a:r>
              </a:p>
            </p:txBody>
          </p:sp>
        </p:grpSp>
      </p:grpSp>
      <p:sp>
        <p:nvSpPr>
          <p:cNvPr id="135" name="Left Arrow 134"/>
          <p:cNvSpPr/>
          <p:nvPr/>
        </p:nvSpPr>
        <p:spPr>
          <a:xfrm>
            <a:off x="7210321" y="3398837"/>
            <a:ext cx="1515038" cy="450134"/>
          </a:xfrm>
          <a:prstGeom prst="lef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6" name="Rectangle 135"/>
          <p:cNvSpPr/>
          <p:nvPr/>
        </p:nvSpPr>
        <p:spPr>
          <a:xfrm>
            <a:off x="338799" y="1165472"/>
            <a:ext cx="1355075" cy="1551038"/>
          </a:xfrm>
          <a:prstGeom prst="rect">
            <a:avLst/>
          </a:prstGeom>
          <a:solidFill>
            <a:srgbClr val="C3D721"/>
          </a:solidFill>
        </p:spPr>
        <p:style>
          <a:lnRef idx="2">
            <a:schemeClr val="dk1"/>
          </a:lnRef>
          <a:fillRef idx="1">
            <a:schemeClr val="lt1"/>
          </a:fillRef>
          <a:effectRef idx="0">
            <a:schemeClr val="dk1"/>
          </a:effectRef>
          <a:fontRef idx="minor">
            <a:schemeClr val="dk1"/>
          </a:fontRef>
        </p:style>
        <p:txBody>
          <a:bodyPr rtlCol="0" anchor="ctr"/>
          <a:lstStyle/>
          <a:p>
            <a:pPr algn="ctr"/>
            <a:r>
              <a:rPr lang="en-GB">
                <a:solidFill>
                  <a:schemeClr val="tx1"/>
                </a:solidFill>
              </a:rPr>
              <a:t>Click once inside the wheel to start it spinning.</a:t>
            </a:r>
          </a:p>
        </p:txBody>
      </p:sp>
      <p:sp>
        <p:nvSpPr>
          <p:cNvPr id="137" name="Rectangle 136"/>
          <p:cNvSpPr/>
          <p:nvPr/>
        </p:nvSpPr>
        <p:spPr>
          <a:xfrm>
            <a:off x="338467" y="2831078"/>
            <a:ext cx="1355075" cy="1551038"/>
          </a:xfrm>
          <a:prstGeom prst="rect">
            <a:avLst/>
          </a:prstGeom>
          <a:solidFill>
            <a:srgbClr val="E6151B"/>
          </a:solidFill>
        </p:spPr>
        <p:style>
          <a:lnRef idx="2">
            <a:schemeClr val="dk1"/>
          </a:lnRef>
          <a:fillRef idx="1">
            <a:schemeClr val="lt1"/>
          </a:fillRef>
          <a:effectRef idx="0">
            <a:schemeClr val="dk1"/>
          </a:effectRef>
          <a:fontRef idx="minor">
            <a:schemeClr val="dk1"/>
          </a:fontRef>
        </p:style>
        <p:txBody>
          <a:bodyPr rtlCol="0" anchor="ctr"/>
          <a:lstStyle/>
          <a:p>
            <a:pPr algn="ctr"/>
            <a:r>
              <a:rPr lang="en-GB">
                <a:solidFill>
                  <a:schemeClr val="bg1"/>
                </a:solidFill>
              </a:rPr>
              <a:t>Click again inside the wheel to stop it spinning.</a:t>
            </a:r>
          </a:p>
        </p:txBody>
      </p:sp>
      <p:pic>
        <p:nvPicPr>
          <p:cNvPr id="3" name="Picture 2">
            <a:extLst>
              <a:ext uri="{FF2B5EF4-FFF2-40B4-BE49-F238E27FC236}">
                <a16:creationId xmlns:a16="http://schemas.microsoft.com/office/drawing/2014/main" id="{65AED413-406C-A930-0E0C-9B76C06C066C}"/>
              </a:ext>
            </a:extLst>
          </p:cNvPr>
          <p:cNvPicPr>
            <a:picLocks noChangeAspect="1"/>
          </p:cNvPicPr>
          <p:nvPr/>
        </p:nvPicPr>
        <p:blipFill>
          <a:blip r:embed="rId3"/>
          <a:stretch>
            <a:fillRect/>
          </a:stretch>
        </p:blipFill>
        <p:spPr>
          <a:xfrm>
            <a:off x="8510971" y="6285131"/>
            <a:ext cx="495300" cy="523875"/>
          </a:xfrm>
          <a:prstGeom prst="rect">
            <a:avLst/>
          </a:prstGeom>
        </p:spPr>
      </p:pic>
      <p:sp>
        <p:nvSpPr>
          <p:cNvPr id="2" name="Footer Placeholder 3">
            <a:extLst>
              <a:ext uri="{FF2B5EF4-FFF2-40B4-BE49-F238E27FC236}">
                <a16:creationId xmlns:a16="http://schemas.microsoft.com/office/drawing/2014/main" id="{8CAC3EDD-6584-C219-3A3E-0603EFDA9676}"/>
              </a:ext>
            </a:extLst>
          </p:cNvPr>
          <p:cNvSpPr>
            <a:spLocks noGrp="1"/>
          </p:cNvSpPr>
          <p:nvPr>
            <p:ph type="ftr" sz="quarter" idx="11"/>
          </p:nvPr>
        </p:nvSpPr>
        <p:spPr>
          <a:xfrm>
            <a:off x="2411760" y="6356351"/>
            <a:ext cx="3086100" cy="365125"/>
          </a:xfrm>
        </p:spPr>
        <p:txBody>
          <a:bodyPr/>
          <a:lstStyle/>
          <a:p>
            <a:r>
              <a:rPr lang="en-GB" dirty="0"/>
              <a:t>ESB-RES-C254-L2G4-SpeechforEmployability-1.5-PPT-DeliveringTalk v1</a:t>
            </a:r>
          </a:p>
        </p:txBody>
      </p:sp>
    </p:spTree>
    <p:extLst>
      <p:ext uri="{BB962C8B-B14F-4D97-AF65-F5344CB8AC3E}">
        <p14:creationId xmlns:p14="http://schemas.microsoft.com/office/powerpoint/2010/main" val="383944165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4"/>
                    </p:tgtEl>
                  </p:cond>
                </p:stCondLst>
                <p:endSync evt="end" delay="0">
                  <p:rtn val="all"/>
                </p:endSync>
                <p:childTnLst>
                  <p:par>
                    <p:cTn id="3" fill="hold">
                      <p:stCondLst>
                        <p:cond delay="0"/>
                      </p:stCondLst>
                      <p:childTnLst>
                        <p:par>
                          <p:cTn id="4" fill="hold">
                            <p:stCondLst>
                              <p:cond delay="0"/>
                            </p:stCondLst>
                            <p:childTnLst>
                              <p:par>
                                <p:cTn id="5" presetID="8" presetClass="emph" presetSubtype="0" repeatCount="indefinite" fill="hold" nodeType="clickEffect">
                                  <p:stCondLst>
                                    <p:cond delay="0"/>
                                  </p:stCondLst>
                                  <p:endCondLst>
                                    <p:cond evt="onNext" delay="0">
                                      <p:tgtEl>
                                        <p:sldTgt/>
                                      </p:tgtEl>
                                    </p:cond>
                                  </p:endCondLst>
                                  <p:childTnLst>
                                    <p:animRot by="21600000">
                                      <p:cBhvr>
                                        <p:cTn id="6" dur="300" fill="hold"/>
                                        <p:tgtEl>
                                          <p:spTgt spid="134"/>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4"/>
                                        </p:tgtEl>
                                        <p:attrNameLst>
                                          <p:attrName>style.visibility</p:attrName>
                                        </p:attrNameLst>
                                      </p:cBhvr>
                                      <p:to>
                                        <p:strVal val="visible"/>
                                      </p:to>
                                    </p:set>
                                  </p:childTnLst>
                                </p:cTn>
                              </p:par>
                            </p:childTnLst>
                          </p:cTn>
                        </p:par>
                      </p:childTnLst>
                    </p:cTn>
                  </p:par>
                </p:childTnLst>
              </p:cTn>
              <p:nextCondLst>
                <p:cond evt="onClick" delay="0">
                  <p:tgtEl>
                    <p:spTgt spid="134"/>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AEF788-92F7-DB20-F729-B1FFAE5CF870}"/>
              </a:ext>
            </a:extLst>
          </p:cNvPr>
          <p:cNvSpPr>
            <a:spLocks noGrp="1"/>
          </p:cNvSpPr>
          <p:nvPr>
            <p:ph type="title"/>
          </p:nvPr>
        </p:nvSpPr>
        <p:spPr>
          <a:xfrm>
            <a:off x="303934" y="1160068"/>
            <a:ext cx="7886700" cy="559234"/>
          </a:xfrm>
        </p:spPr>
        <p:txBody>
          <a:bodyPr/>
          <a:lstStyle/>
          <a:p>
            <a:r>
              <a:rPr lang="en-GB" b="1" i="1">
                <a:ea typeface="Calibri"/>
                <a:cs typeface="Calibri"/>
              </a:rPr>
              <a:t>Speaking with authority</a:t>
            </a:r>
          </a:p>
        </p:txBody>
      </p:sp>
      <p:sp>
        <p:nvSpPr>
          <p:cNvPr id="3" name="Date Placeholder 2">
            <a:extLst>
              <a:ext uri="{FF2B5EF4-FFF2-40B4-BE49-F238E27FC236}">
                <a16:creationId xmlns:a16="http://schemas.microsoft.com/office/drawing/2014/main" id="{B68F8713-ED4A-CCF1-99A9-9A0C5B359F9B}"/>
              </a:ext>
            </a:extLst>
          </p:cNvPr>
          <p:cNvSpPr>
            <a:spLocks noGrp="1"/>
          </p:cNvSpPr>
          <p:nvPr>
            <p:ph type="dt" sz="half" idx="10"/>
          </p:nvPr>
        </p:nvSpPr>
        <p:spPr/>
        <p:txBody>
          <a:bodyPr/>
          <a:lstStyle/>
          <a:p>
            <a:fld id="{DB061BE6-A5A2-455D-8511-6456B368C58F}" type="datetime1">
              <a:rPr lang="en-GB" smtClean="0"/>
              <a:t>02/03/2026</a:t>
            </a:fld>
            <a:endParaRPr lang="en-GB"/>
          </a:p>
        </p:txBody>
      </p:sp>
      <p:sp>
        <p:nvSpPr>
          <p:cNvPr id="5" name="Slide Number Placeholder 4">
            <a:extLst>
              <a:ext uri="{FF2B5EF4-FFF2-40B4-BE49-F238E27FC236}">
                <a16:creationId xmlns:a16="http://schemas.microsoft.com/office/drawing/2014/main" id="{7BC0039B-FF00-7E1F-6C99-19B7FB3C97C9}"/>
              </a:ext>
            </a:extLst>
          </p:cNvPr>
          <p:cNvSpPr>
            <a:spLocks noGrp="1"/>
          </p:cNvSpPr>
          <p:nvPr>
            <p:ph type="sldNum" sz="quarter" idx="12"/>
          </p:nvPr>
        </p:nvSpPr>
        <p:spPr/>
        <p:txBody>
          <a:bodyPr/>
          <a:lstStyle/>
          <a:p>
            <a:fld id="{EFC07C4F-4DD7-4452-9CBE-7B4BC77324C7}" type="slidenum">
              <a:rPr lang="en-GB" smtClean="0"/>
              <a:t>29</a:t>
            </a:fld>
            <a:endParaRPr lang="en-GB"/>
          </a:p>
        </p:txBody>
      </p:sp>
      <p:sp>
        <p:nvSpPr>
          <p:cNvPr id="6" name="TextBox 5">
            <a:extLst>
              <a:ext uri="{FF2B5EF4-FFF2-40B4-BE49-F238E27FC236}">
                <a16:creationId xmlns:a16="http://schemas.microsoft.com/office/drawing/2014/main" id="{485FEFEF-45AF-B2BF-5807-A278042807FA}"/>
              </a:ext>
            </a:extLst>
          </p:cNvPr>
          <p:cNvSpPr txBox="1"/>
          <p:nvPr/>
        </p:nvSpPr>
        <p:spPr>
          <a:xfrm>
            <a:off x="2408093" y="2070389"/>
            <a:ext cx="4847359" cy="35098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600"/>
              <a:t>"The talk is delivered </a:t>
            </a:r>
            <a:r>
              <a:rPr lang="en-GB" sz="1600" b="1">
                <a:solidFill>
                  <a:srgbClr val="FF0000"/>
                </a:solidFill>
              </a:rPr>
              <a:t>with authority..."</a:t>
            </a:r>
            <a:endParaRPr lang="en-GB" sz="1600">
              <a:ea typeface="Calibri"/>
              <a:cs typeface="Calibri"/>
            </a:endParaRPr>
          </a:p>
        </p:txBody>
      </p:sp>
      <p:grpSp>
        <p:nvGrpSpPr>
          <p:cNvPr id="7" name="Group 6">
            <a:extLst>
              <a:ext uri="{FF2B5EF4-FFF2-40B4-BE49-F238E27FC236}">
                <a16:creationId xmlns:a16="http://schemas.microsoft.com/office/drawing/2014/main" id="{5F73147A-CE60-7CC0-5EF4-98BB1B19C15F}"/>
              </a:ext>
            </a:extLst>
          </p:cNvPr>
          <p:cNvGrpSpPr/>
          <p:nvPr/>
        </p:nvGrpSpPr>
        <p:grpSpPr>
          <a:xfrm>
            <a:off x="317367" y="2703922"/>
            <a:ext cx="4092071" cy="3162366"/>
            <a:chOff x="239436" y="3093581"/>
            <a:chExt cx="2186457" cy="1485478"/>
          </a:xfrm>
        </p:grpSpPr>
        <p:pic>
          <p:nvPicPr>
            <p:cNvPr id="8" name="Picture 7">
              <a:extLst>
                <a:ext uri="{FF2B5EF4-FFF2-40B4-BE49-F238E27FC236}">
                  <a16:creationId xmlns:a16="http://schemas.microsoft.com/office/drawing/2014/main" id="{21DEB040-6DA9-F8AE-C422-03777468AA6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9436" y="3093581"/>
              <a:ext cx="2186457" cy="1485478"/>
            </a:xfrm>
            <a:prstGeom prst="rect">
              <a:avLst/>
            </a:prstGeom>
          </p:spPr>
        </p:pic>
        <p:sp>
          <p:nvSpPr>
            <p:cNvPr id="9" name="TextBox 9">
              <a:extLst>
                <a:ext uri="{FF2B5EF4-FFF2-40B4-BE49-F238E27FC236}">
                  <a16:creationId xmlns:a16="http://schemas.microsoft.com/office/drawing/2014/main" id="{3225BD79-7D45-DF7F-AA43-03DA78C0ABC5}"/>
                </a:ext>
              </a:extLst>
            </p:cNvPr>
            <p:cNvSpPr txBox="1"/>
            <p:nvPr/>
          </p:nvSpPr>
          <p:spPr>
            <a:xfrm>
              <a:off x="369033" y="3283000"/>
              <a:ext cx="1927263" cy="1203707"/>
            </a:xfrm>
            <a:prstGeom prst="rect">
              <a:avLst/>
            </a:prstGeom>
            <a:noFill/>
          </p:spPr>
          <p:txBody>
            <a:bodyPr wrap="square" lIns="91440" tIns="45720" rIns="91440" bIns="45720" rtlCol="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GB" sz="1400"/>
                <a:t>What do you think is meant by 'with authority'?</a:t>
              </a:r>
              <a:endParaRPr lang="en-US">
                <a:ea typeface="Calibri"/>
                <a:cs typeface="Calibri"/>
              </a:endParaRPr>
            </a:p>
            <a:p>
              <a:pPr algn="ctr"/>
              <a:endParaRPr lang="en-GB" sz="1400">
                <a:ea typeface="Calibri"/>
                <a:cs typeface="Calibri"/>
              </a:endParaRPr>
            </a:p>
            <a:p>
              <a:pPr algn="ctr"/>
              <a:r>
                <a:rPr lang="en-GB" sz="1400">
                  <a:ea typeface="Calibri"/>
                  <a:cs typeface="Calibri"/>
                </a:rPr>
                <a:t>Come up with some ideas in pairs or groups. Think of who in your life has 'authority'.</a:t>
              </a:r>
            </a:p>
            <a:p>
              <a:pPr algn="ctr"/>
              <a:endParaRPr lang="en-GB" sz="1400">
                <a:ea typeface="Calibri"/>
                <a:cs typeface="Calibri"/>
              </a:endParaRPr>
            </a:p>
            <a:p>
              <a:pPr algn="ctr"/>
              <a:r>
                <a:rPr lang="en-GB" sz="1400">
                  <a:ea typeface="Calibri"/>
                  <a:cs typeface="Calibri"/>
                </a:rPr>
                <a:t>What is the difference between being 'in authority' and being 'an authority'?</a:t>
              </a:r>
            </a:p>
          </p:txBody>
        </p:sp>
      </p:grpSp>
      <p:pic>
        <p:nvPicPr>
          <p:cNvPr id="11" name="Picture 10" descr="A person and a child holding hands&#10;&#10;AI-generated content may be incorrect.">
            <a:extLst>
              <a:ext uri="{FF2B5EF4-FFF2-40B4-BE49-F238E27FC236}">
                <a16:creationId xmlns:a16="http://schemas.microsoft.com/office/drawing/2014/main" id="{4EA6265B-E73A-FA1B-4225-00332EE2E52F}"/>
              </a:ext>
            </a:extLst>
          </p:cNvPr>
          <p:cNvPicPr>
            <a:picLocks noChangeAspect="1"/>
          </p:cNvPicPr>
          <p:nvPr/>
        </p:nvPicPr>
        <p:blipFill>
          <a:blip r:embed="rId3"/>
          <a:stretch>
            <a:fillRect/>
          </a:stretch>
        </p:blipFill>
        <p:spPr>
          <a:xfrm>
            <a:off x="7264977" y="1361209"/>
            <a:ext cx="1238250" cy="1771650"/>
          </a:xfrm>
          <a:prstGeom prst="rect">
            <a:avLst/>
          </a:prstGeom>
        </p:spPr>
      </p:pic>
      <p:pic>
        <p:nvPicPr>
          <p:cNvPr id="12" name="Picture 11" descr="A person sitting at a desk with a gavel and scales&#10;&#10;AI-generated content may be incorrect.">
            <a:extLst>
              <a:ext uri="{FF2B5EF4-FFF2-40B4-BE49-F238E27FC236}">
                <a16:creationId xmlns:a16="http://schemas.microsoft.com/office/drawing/2014/main" id="{2B5748F6-1031-2096-40C4-589C16C90973}"/>
              </a:ext>
            </a:extLst>
          </p:cNvPr>
          <p:cNvPicPr>
            <a:picLocks noChangeAspect="1"/>
          </p:cNvPicPr>
          <p:nvPr/>
        </p:nvPicPr>
        <p:blipFill>
          <a:blip r:embed="rId4"/>
          <a:stretch>
            <a:fillRect/>
          </a:stretch>
        </p:blipFill>
        <p:spPr>
          <a:xfrm>
            <a:off x="5147397" y="2854903"/>
            <a:ext cx="1667740" cy="1602797"/>
          </a:xfrm>
          <a:prstGeom prst="rect">
            <a:avLst/>
          </a:prstGeom>
        </p:spPr>
      </p:pic>
      <p:pic>
        <p:nvPicPr>
          <p:cNvPr id="13" name="Picture 12" descr="A person and person wearing white lab coats&#10;&#10;AI-generated content may be incorrect.">
            <a:extLst>
              <a:ext uri="{FF2B5EF4-FFF2-40B4-BE49-F238E27FC236}">
                <a16:creationId xmlns:a16="http://schemas.microsoft.com/office/drawing/2014/main" id="{12517764-9A01-EA4C-BF21-420EF8B5DF54}"/>
              </a:ext>
            </a:extLst>
          </p:cNvPr>
          <p:cNvPicPr>
            <a:picLocks noChangeAspect="1"/>
          </p:cNvPicPr>
          <p:nvPr/>
        </p:nvPicPr>
        <p:blipFill>
          <a:blip r:embed="rId5"/>
          <a:stretch>
            <a:fillRect/>
          </a:stretch>
        </p:blipFill>
        <p:spPr>
          <a:xfrm>
            <a:off x="7262813" y="4190568"/>
            <a:ext cx="1476375" cy="1152525"/>
          </a:xfrm>
          <a:prstGeom prst="rect">
            <a:avLst/>
          </a:prstGeom>
        </p:spPr>
      </p:pic>
      <p:pic>
        <p:nvPicPr>
          <p:cNvPr id="14" name="Picture 13">
            <a:extLst>
              <a:ext uri="{FF2B5EF4-FFF2-40B4-BE49-F238E27FC236}">
                <a16:creationId xmlns:a16="http://schemas.microsoft.com/office/drawing/2014/main" id="{7A28F685-279A-2F5A-5A6B-8D6DD7CBF376}"/>
              </a:ext>
            </a:extLst>
          </p:cNvPr>
          <p:cNvPicPr>
            <a:picLocks noChangeAspect="1"/>
          </p:cNvPicPr>
          <p:nvPr/>
        </p:nvPicPr>
        <p:blipFill>
          <a:blip r:embed="rId6"/>
          <a:stretch>
            <a:fillRect/>
          </a:stretch>
        </p:blipFill>
        <p:spPr>
          <a:xfrm>
            <a:off x="8510971" y="6285131"/>
            <a:ext cx="495300" cy="523875"/>
          </a:xfrm>
          <a:prstGeom prst="rect">
            <a:avLst/>
          </a:prstGeom>
        </p:spPr>
      </p:pic>
      <p:sp>
        <p:nvSpPr>
          <p:cNvPr id="10" name="Footer Placeholder 3">
            <a:extLst>
              <a:ext uri="{FF2B5EF4-FFF2-40B4-BE49-F238E27FC236}">
                <a16:creationId xmlns:a16="http://schemas.microsoft.com/office/drawing/2014/main" id="{554B2522-94D7-100B-5B91-8147C7C7C4D8}"/>
              </a:ext>
            </a:extLst>
          </p:cNvPr>
          <p:cNvSpPr>
            <a:spLocks noGrp="1"/>
          </p:cNvSpPr>
          <p:nvPr>
            <p:ph type="ftr" sz="quarter" idx="11"/>
          </p:nvPr>
        </p:nvSpPr>
        <p:spPr>
          <a:xfrm>
            <a:off x="2411760" y="6356351"/>
            <a:ext cx="3086100" cy="365125"/>
          </a:xfrm>
        </p:spPr>
        <p:txBody>
          <a:bodyPr/>
          <a:lstStyle/>
          <a:p>
            <a:r>
              <a:rPr lang="en-GB" dirty="0"/>
              <a:t>ESB-RES-C254-L2G4-SpeechforEmployability-1.5-PPT-DeliveringTalk v1</a:t>
            </a:r>
          </a:p>
        </p:txBody>
      </p:sp>
    </p:spTree>
    <p:extLst>
      <p:ext uri="{BB962C8B-B14F-4D97-AF65-F5344CB8AC3E}">
        <p14:creationId xmlns:p14="http://schemas.microsoft.com/office/powerpoint/2010/main" val="2655045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6AD2F-63EB-6D85-00AE-DAB8BD752C68}"/>
              </a:ext>
            </a:extLst>
          </p:cNvPr>
          <p:cNvSpPr>
            <a:spLocks noGrp="1"/>
          </p:cNvSpPr>
          <p:nvPr>
            <p:ph type="title"/>
          </p:nvPr>
        </p:nvSpPr>
        <p:spPr>
          <a:xfrm>
            <a:off x="305788" y="1022776"/>
            <a:ext cx="8496944" cy="720080"/>
          </a:xfrm>
        </p:spPr>
        <p:txBody>
          <a:bodyPr>
            <a:normAutofit/>
          </a:bodyPr>
          <a:lstStyle/>
          <a:p>
            <a:r>
              <a:rPr lang="en-GB" sz="2800" b="1" i="1"/>
              <a:t>Speaking audibly, clearly, and without rushing</a:t>
            </a:r>
          </a:p>
        </p:txBody>
      </p:sp>
      <p:sp>
        <p:nvSpPr>
          <p:cNvPr id="3" name="Date Placeholder 2">
            <a:extLst>
              <a:ext uri="{FF2B5EF4-FFF2-40B4-BE49-F238E27FC236}">
                <a16:creationId xmlns:a16="http://schemas.microsoft.com/office/drawing/2014/main" id="{20EBA74B-45B0-4C25-3903-04414D1BB06B}"/>
              </a:ext>
            </a:extLst>
          </p:cNvPr>
          <p:cNvSpPr>
            <a:spLocks noGrp="1"/>
          </p:cNvSpPr>
          <p:nvPr>
            <p:ph type="dt" sz="half" idx="10"/>
          </p:nvPr>
        </p:nvSpPr>
        <p:spPr/>
        <p:txBody>
          <a:bodyPr/>
          <a:lstStyle/>
          <a:p>
            <a:fld id="{D12B452E-07D3-4DDA-8159-4D0CF1799193}" type="datetime1">
              <a:rPr lang="en-GB" smtClean="0"/>
              <a:t>02/03/2026</a:t>
            </a:fld>
            <a:endParaRPr lang="en-GB"/>
          </a:p>
        </p:txBody>
      </p:sp>
      <p:sp>
        <p:nvSpPr>
          <p:cNvPr id="5" name="Slide Number Placeholder 4">
            <a:extLst>
              <a:ext uri="{FF2B5EF4-FFF2-40B4-BE49-F238E27FC236}">
                <a16:creationId xmlns:a16="http://schemas.microsoft.com/office/drawing/2014/main" id="{009CAD74-2282-1BEC-C56F-D4855353D71B}"/>
              </a:ext>
            </a:extLst>
          </p:cNvPr>
          <p:cNvSpPr>
            <a:spLocks noGrp="1"/>
          </p:cNvSpPr>
          <p:nvPr>
            <p:ph type="sldNum" sz="quarter" idx="12"/>
          </p:nvPr>
        </p:nvSpPr>
        <p:spPr/>
        <p:txBody>
          <a:bodyPr/>
          <a:lstStyle/>
          <a:p>
            <a:fld id="{EFC07C4F-4DD7-4452-9CBE-7B4BC77324C7}" type="slidenum">
              <a:rPr lang="en-GB" smtClean="0"/>
              <a:t>3</a:t>
            </a:fld>
            <a:endParaRPr lang="en-GB"/>
          </a:p>
        </p:txBody>
      </p:sp>
      <p:sp>
        <p:nvSpPr>
          <p:cNvPr id="7" name="TextBox 6">
            <a:extLst>
              <a:ext uri="{FF2B5EF4-FFF2-40B4-BE49-F238E27FC236}">
                <a16:creationId xmlns:a16="http://schemas.microsoft.com/office/drawing/2014/main" id="{E15B20C3-1C22-46AD-74F5-23BA7FE0C6AB}"/>
              </a:ext>
            </a:extLst>
          </p:cNvPr>
          <p:cNvSpPr txBox="1"/>
          <p:nvPr/>
        </p:nvSpPr>
        <p:spPr>
          <a:xfrm>
            <a:off x="373171" y="1664713"/>
            <a:ext cx="5982475" cy="1384995"/>
          </a:xfrm>
          <a:prstGeom prst="rect">
            <a:avLst/>
          </a:prstGeom>
          <a:noFill/>
        </p:spPr>
        <p:txBody>
          <a:bodyPr wrap="square" lIns="91440" tIns="45720" rIns="91440" bIns="45720" anchor="t">
            <a:spAutoFit/>
          </a:bodyPr>
          <a:lstStyle/>
          <a:p>
            <a:r>
              <a:rPr lang="en-GB" sz="1200"/>
              <a:t>Nerves can have a really big impact on giving a talk. When you are nervous, your body's </a:t>
            </a:r>
            <a:r>
              <a:rPr lang="en-GB" sz="1200" b="1" i="1">
                <a:hlinkClick r:id="rId3"/>
              </a:rPr>
              <a:t>fight-or-flight response </a:t>
            </a:r>
            <a:r>
              <a:rPr lang="en-GB" sz="1200"/>
              <a:t>is triggered, which can cause physical symptoms such as: increased heart rate, sweating, and shallow breathing.</a:t>
            </a:r>
          </a:p>
          <a:p>
            <a:endParaRPr lang="en-GB" sz="1200"/>
          </a:p>
          <a:p>
            <a:r>
              <a:rPr lang="en-GB" sz="1200"/>
              <a:t>These physical symptoms can in turn affect your ability to deliver a talk effectively in the following ways:</a:t>
            </a:r>
          </a:p>
          <a:p>
            <a:endParaRPr lang="en-GB" sz="1200"/>
          </a:p>
        </p:txBody>
      </p:sp>
      <p:pic>
        <p:nvPicPr>
          <p:cNvPr id="16" name="Picture 15">
            <a:extLst>
              <a:ext uri="{FF2B5EF4-FFF2-40B4-BE49-F238E27FC236}">
                <a16:creationId xmlns:a16="http://schemas.microsoft.com/office/drawing/2014/main" id="{E2B6512E-72CE-EC44-92A3-8B072B0241BE}"/>
              </a:ext>
            </a:extLst>
          </p:cNvPr>
          <p:cNvPicPr>
            <a:picLocks noChangeAspect="1"/>
          </p:cNvPicPr>
          <p:nvPr/>
        </p:nvPicPr>
        <p:blipFill>
          <a:blip r:embed="rId4"/>
          <a:stretch>
            <a:fillRect/>
          </a:stretch>
        </p:blipFill>
        <p:spPr>
          <a:xfrm>
            <a:off x="7857236" y="1510494"/>
            <a:ext cx="1008306" cy="1162205"/>
          </a:xfrm>
          <a:prstGeom prst="rect">
            <a:avLst/>
          </a:prstGeom>
        </p:spPr>
      </p:pic>
      <p:pic>
        <p:nvPicPr>
          <p:cNvPr id="19" name="Picture 18">
            <a:extLst>
              <a:ext uri="{FF2B5EF4-FFF2-40B4-BE49-F238E27FC236}">
                <a16:creationId xmlns:a16="http://schemas.microsoft.com/office/drawing/2014/main" id="{DE739F82-EA66-6F72-7330-513B648131E0}"/>
              </a:ext>
            </a:extLst>
          </p:cNvPr>
          <p:cNvPicPr>
            <a:picLocks noChangeAspect="1"/>
          </p:cNvPicPr>
          <p:nvPr/>
        </p:nvPicPr>
        <p:blipFill>
          <a:blip r:embed="rId5"/>
          <a:stretch>
            <a:fillRect/>
          </a:stretch>
        </p:blipFill>
        <p:spPr>
          <a:xfrm>
            <a:off x="7024351" y="1560052"/>
            <a:ext cx="846408" cy="1063088"/>
          </a:xfrm>
          <a:prstGeom prst="rect">
            <a:avLst/>
          </a:prstGeom>
        </p:spPr>
      </p:pic>
      <p:grpSp>
        <p:nvGrpSpPr>
          <p:cNvPr id="29" name="Group 28">
            <a:extLst>
              <a:ext uri="{FF2B5EF4-FFF2-40B4-BE49-F238E27FC236}">
                <a16:creationId xmlns:a16="http://schemas.microsoft.com/office/drawing/2014/main" id="{F65FDD09-D222-1986-D09B-2222EE0A2096}"/>
              </a:ext>
            </a:extLst>
          </p:cNvPr>
          <p:cNvGrpSpPr/>
          <p:nvPr/>
        </p:nvGrpSpPr>
        <p:grpSpPr>
          <a:xfrm>
            <a:off x="349211" y="2871216"/>
            <a:ext cx="4859494" cy="915194"/>
            <a:chOff x="467544" y="3068960"/>
            <a:chExt cx="5316157" cy="1162205"/>
          </a:xfrm>
        </p:grpSpPr>
        <p:pic>
          <p:nvPicPr>
            <p:cNvPr id="25" name="Picture 24">
              <a:extLst>
                <a:ext uri="{FF2B5EF4-FFF2-40B4-BE49-F238E27FC236}">
                  <a16:creationId xmlns:a16="http://schemas.microsoft.com/office/drawing/2014/main" id="{3B62594A-C8EC-26A0-739A-C43424A77ED9}"/>
                </a:ext>
              </a:extLst>
            </p:cNvPr>
            <p:cNvPicPr>
              <a:picLocks noChangeAspect="1"/>
            </p:cNvPicPr>
            <p:nvPr/>
          </p:nvPicPr>
          <p:blipFill>
            <a:blip r:embed="rId6"/>
            <a:stretch>
              <a:fillRect/>
            </a:stretch>
          </p:blipFill>
          <p:spPr>
            <a:xfrm>
              <a:off x="4870507" y="3186745"/>
              <a:ext cx="913194" cy="956169"/>
            </a:xfrm>
            <a:prstGeom prst="rect">
              <a:avLst/>
            </a:prstGeom>
          </p:spPr>
        </p:pic>
        <p:sp>
          <p:nvSpPr>
            <p:cNvPr id="26" name="Rectangle 25">
              <a:extLst>
                <a:ext uri="{FF2B5EF4-FFF2-40B4-BE49-F238E27FC236}">
                  <a16:creationId xmlns:a16="http://schemas.microsoft.com/office/drawing/2014/main" id="{AB6007E8-FBFA-6E90-4FF3-CE56A1A8EBE1}"/>
                </a:ext>
              </a:extLst>
            </p:cNvPr>
            <p:cNvSpPr/>
            <p:nvPr/>
          </p:nvSpPr>
          <p:spPr>
            <a:xfrm>
              <a:off x="539552" y="3068960"/>
              <a:ext cx="5189841" cy="1162205"/>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28" name="TextBox 27">
              <a:extLst>
                <a:ext uri="{FF2B5EF4-FFF2-40B4-BE49-F238E27FC236}">
                  <a16:creationId xmlns:a16="http://schemas.microsoft.com/office/drawing/2014/main" id="{42475362-0AD0-280E-6D6C-908E8DBEB7B0}"/>
                </a:ext>
              </a:extLst>
            </p:cNvPr>
            <p:cNvSpPr txBox="1"/>
            <p:nvPr/>
          </p:nvSpPr>
          <p:spPr>
            <a:xfrm>
              <a:off x="467544" y="3343652"/>
              <a:ext cx="4572000" cy="586268"/>
            </a:xfrm>
            <a:prstGeom prst="rect">
              <a:avLst/>
            </a:prstGeom>
            <a:noFill/>
          </p:spPr>
          <p:txBody>
            <a:bodyPr wrap="square" anchor="ctr">
              <a:spAutoFit/>
            </a:bodyPr>
            <a:lstStyle/>
            <a:p>
              <a:pPr algn="ctr"/>
              <a:r>
                <a:rPr lang="en-GB" sz="1200" b="1" i="1"/>
                <a:t>Voice: </a:t>
              </a:r>
              <a:r>
                <a:rPr lang="en-GB" sz="1200"/>
                <a:t>Nerves can cause your voice to quiver or shake, making it difficult to speak clearly and audibly.</a:t>
              </a:r>
            </a:p>
          </p:txBody>
        </p:sp>
      </p:grpSp>
      <p:grpSp>
        <p:nvGrpSpPr>
          <p:cNvPr id="48" name="Group 47">
            <a:extLst>
              <a:ext uri="{FF2B5EF4-FFF2-40B4-BE49-F238E27FC236}">
                <a16:creationId xmlns:a16="http://schemas.microsoft.com/office/drawing/2014/main" id="{3099304E-A5B3-3480-CC27-33105326FC06}"/>
              </a:ext>
            </a:extLst>
          </p:cNvPr>
          <p:cNvGrpSpPr/>
          <p:nvPr/>
        </p:nvGrpSpPr>
        <p:grpSpPr>
          <a:xfrm>
            <a:off x="4708715" y="4941168"/>
            <a:ext cx="4114086" cy="1008111"/>
            <a:chOff x="4882839" y="5003436"/>
            <a:chExt cx="4626287" cy="999908"/>
          </a:xfrm>
        </p:grpSpPr>
        <p:grpSp>
          <p:nvGrpSpPr>
            <p:cNvPr id="30" name="Group 29">
              <a:extLst>
                <a:ext uri="{FF2B5EF4-FFF2-40B4-BE49-F238E27FC236}">
                  <a16:creationId xmlns:a16="http://schemas.microsoft.com/office/drawing/2014/main" id="{C3E09A13-E1B9-49B5-C7E9-6456F85AD447}"/>
                </a:ext>
              </a:extLst>
            </p:cNvPr>
            <p:cNvGrpSpPr/>
            <p:nvPr/>
          </p:nvGrpSpPr>
          <p:grpSpPr>
            <a:xfrm>
              <a:off x="4882839" y="5003436"/>
              <a:ext cx="4626287" cy="999908"/>
              <a:chOff x="1299459" y="4312484"/>
              <a:chExt cx="5189841" cy="1152748"/>
            </a:xfrm>
          </p:grpSpPr>
          <p:sp>
            <p:nvSpPr>
              <p:cNvPr id="32" name="Rectangle 31">
                <a:extLst>
                  <a:ext uri="{FF2B5EF4-FFF2-40B4-BE49-F238E27FC236}">
                    <a16:creationId xmlns:a16="http://schemas.microsoft.com/office/drawing/2014/main" id="{7187A3AA-C474-8D73-46D3-2C818F65D0D0}"/>
                  </a:ext>
                </a:extLst>
              </p:cNvPr>
              <p:cNvSpPr/>
              <p:nvPr/>
            </p:nvSpPr>
            <p:spPr>
              <a:xfrm>
                <a:off x="1299459" y="4312484"/>
                <a:ext cx="5189841" cy="1152748"/>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33" name="TextBox 32">
                <a:extLst>
                  <a:ext uri="{FF2B5EF4-FFF2-40B4-BE49-F238E27FC236}">
                    <a16:creationId xmlns:a16="http://schemas.microsoft.com/office/drawing/2014/main" id="{084DD8FC-D65D-A910-9EC9-EF259603537A}"/>
                  </a:ext>
                </a:extLst>
              </p:cNvPr>
              <p:cNvSpPr txBox="1"/>
              <p:nvPr/>
            </p:nvSpPr>
            <p:spPr>
              <a:xfrm>
                <a:off x="2124213" y="4498471"/>
                <a:ext cx="4280091" cy="739062"/>
              </a:xfrm>
              <a:prstGeom prst="rect">
                <a:avLst/>
              </a:prstGeom>
              <a:noFill/>
            </p:spPr>
            <p:txBody>
              <a:bodyPr wrap="square">
                <a:spAutoFit/>
              </a:bodyPr>
              <a:lstStyle/>
              <a:p>
                <a:pPr algn="ctr"/>
                <a:r>
                  <a:rPr lang="en-GB" sz="1200" b="1" i="1"/>
                  <a:t>Memory: </a:t>
                </a:r>
                <a:r>
                  <a:rPr lang="en-GB" sz="1200"/>
                  <a:t>Anxiety can make it harder to remember what you want to say, causing you to forget important points or details.</a:t>
                </a:r>
              </a:p>
            </p:txBody>
          </p:sp>
        </p:grpSp>
        <p:pic>
          <p:nvPicPr>
            <p:cNvPr id="35" name="Picture 34">
              <a:extLst>
                <a:ext uri="{FF2B5EF4-FFF2-40B4-BE49-F238E27FC236}">
                  <a16:creationId xmlns:a16="http://schemas.microsoft.com/office/drawing/2014/main" id="{D53AE828-33C9-D40B-8AE2-06373C7D7D32}"/>
                </a:ext>
              </a:extLst>
            </p:cNvPr>
            <p:cNvPicPr>
              <a:picLocks noChangeAspect="1"/>
            </p:cNvPicPr>
            <p:nvPr/>
          </p:nvPicPr>
          <p:blipFill>
            <a:blip r:embed="rId7"/>
            <a:stretch>
              <a:fillRect/>
            </a:stretch>
          </p:blipFill>
          <p:spPr>
            <a:xfrm>
              <a:off x="5021201" y="5141497"/>
              <a:ext cx="677354" cy="681338"/>
            </a:xfrm>
            <a:prstGeom prst="rect">
              <a:avLst/>
            </a:prstGeom>
          </p:spPr>
        </p:pic>
      </p:grpSp>
      <p:grpSp>
        <p:nvGrpSpPr>
          <p:cNvPr id="57" name="Group 56">
            <a:extLst>
              <a:ext uri="{FF2B5EF4-FFF2-40B4-BE49-F238E27FC236}">
                <a16:creationId xmlns:a16="http://schemas.microsoft.com/office/drawing/2014/main" id="{F890FF6B-3C95-3AB9-1543-5633D7579114}"/>
              </a:ext>
            </a:extLst>
          </p:cNvPr>
          <p:cNvGrpSpPr/>
          <p:nvPr/>
        </p:nvGrpSpPr>
        <p:grpSpPr>
          <a:xfrm>
            <a:off x="415032" y="4941168"/>
            <a:ext cx="4293682" cy="1008111"/>
            <a:chOff x="398705" y="4941168"/>
            <a:chExt cx="4310009" cy="1008111"/>
          </a:xfrm>
        </p:grpSpPr>
        <p:grpSp>
          <p:nvGrpSpPr>
            <p:cNvPr id="36" name="Group 35">
              <a:extLst>
                <a:ext uri="{FF2B5EF4-FFF2-40B4-BE49-F238E27FC236}">
                  <a16:creationId xmlns:a16="http://schemas.microsoft.com/office/drawing/2014/main" id="{0C57B4C5-135A-2C7F-CF45-445FA7041B2D}"/>
                </a:ext>
              </a:extLst>
            </p:cNvPr>
            <p:cNvGrpSpPr/>
            <p:nvPr/>
          </p:nvGrpSpPr>
          <p:grpSpPr>
            <a:xfrm>
              <a:off x="398705" y="4941168"/>
              <a:ext cx="4310009" cy="1008111"/>
              <a:chOff x="539552" y="3068960"/>
              <a:chExt cx="5249155" cy="1162205"/>
            </a:xfrm>
          </p:grpSpPr>
          <p:sp>
            <p:nvSpPr>
              <p:cNvPr id="37" name="Rectangle 36">
                <a:extLst>
                  <a:ext uri="{FF2B5EF4-FFF2-40B4-BE49-F238E27FC236}">
                    <a16:creationId xmlns:a16="http://schemas.microsoft.com/office/drawing/2014/main" id="{F6EFC634-A69D-7B6E-20FE-7076184E4718}"/>
                  </a:ext>
                </a:extLst>
              </p:cNvPr>
              <p:cNvSpPr/>
              <p:nvPr/>
            </p:nvSpPr>
            <p:spPr>
              <a:xfrm>
                <a:off x="539552" y="3068960"/>
                <a:ext cx="5189841" cy="1162205"/>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38" name="TextBox 37">
                <a:extLst>
                  <a:ext uri="{FF2B5EF4-FFF2-40B4-BE49-F238E27FC236}">
                    <a16:creationId xmlns:a16="http://schemas.microsoft.com/office/drawing/2014/main" id="{9F6FD07B-736D-3978-6B69-1F7011195A1B}"/>
                  </a:ext>
                </a:extLst>
              </p:cNvPr>
              <p:cNvSpPr txBox="1"/>
              <p:nvPr/>
            </p:nvSpPr>
            <p:spPr>
              <a:xfrm>
                <a:off x="1216707" y="3395655"/>
                <a:ext cx="4572000" cy="532232"/>
              </a:xfrm>
              <a:prstGeom prst="rect">
                <a:avLst/>
              </a:prstGeom>
              <a:noFill/>
            </p:spPr>
            <p:txBody>
              <a:bodyPr wrap="square">
                <a:spAutoFit/>
              </a:bodyPr>
              <a:lstStyle/>
              <a:p>
                <a:pPr algn="ctr"/>
                <a:r>
                  <a:rPr lang="en-GB" sz="1200" b="1" i="1"/>
                  <a:t>Timing: </a:t>
                </a:r>
                <a:r>
                  <a:rPr lang="en-GB" sz="1200"/>
                  <a:t>Nervousness can cause you to rush through your talk, making it difficult for your audience to follow along.</a:t>
                </a:r>
              </a:p>
            </p:txBody>
          </p:sp>
        </p:grpSp>
        <p:pic>
          <p:nvPicPr>
            <p:cNvPr id="41" name="Picture 40">
              <a:extLst>
                <a:ext uri="{FF2B5EF4-FFF2-40B4-BE49-F238E27FC236}">
                  <a16:creationId xmlns:a16="http://schemas.microsoft.com/office/drawing/2014/main" id="{D01727B9-D779-F961-5E85-8FD69ABA463E}"/>
                </a:ext>
              </a:extLst>
            </p:cNvPr>
            <p:cNvPicPr>
              <a:picLocks noChangeAspect="1"/>
            </p:cNvPicPr>
            <p:nvPr/>
          </p:nvPicPr>
          <p:blipFill rotWithShape="1">
            <a:blip r:embed="rId8"/>
            <a:srcRect l="14424"/>
            <a:stretch/>
          </p:blipFill>
          <p:spPr>
            <a:xfrm>
              <a:off x="498449" y="5150775"/>
              <a:ext cx="546702" cy="582481"/>
            </a:xfrm>
            <a:prstGeom prst="rect">
              <a:avLst/>
            </a:prstGeom>
          </p:spPr>
        </p:pic>
      </p:grpSp>
      <p:grpSp>
        <p:nvGrpSpPr>
          <p:cNvPr id="55" name="Group 54">
            <a:extLst>
              <a:ext uri="{FF2B5EF4-FFF2-40B4-BE49-F238E27FC236}">
                <a16:creationId xmlns:a16="http://schemas.microsoft.com/office/drawing/2014/main" id="{85E65251-8475-2484-B4A2-2805BC841B8E}"/>
              </a:ext>
            </a:extLst>
          </p:cNvPr>
          <p:cNvGrpSpPr/>
          <p:nvPr/>
        </p:nvGrpSpPr>
        <p:grpSpPr>
          <a:xfrm>
            <a:off x="5220071" y="2871214"/>
            <a:ext cx="3600401" cy="915194"/>
            <a:chOff x="5220071" y="2871214"/>
            <a:chExt cx="3622351" cy="915194"/>
          </a:xfrm>
        </p:grpSpPr>
        <p:grpSp>
          <p:nvGrpSpPr>
            <p:cNvPr id="45" name="Group 44">
              <a:extLst>
                <a:ext uri="{FF2B5EF4-FFF2-40B4-BE49-F238E27FC236}">
                  <a16:creationId xmlns:a16="http://schemas.microsoft.com/office/drawing/2014/main" id="{B84D94BD-6CBC-01EC-CBF8-5932E68D8F45}"/>
                </a:ext>
              </a:extLst>
            </p:cNvPr>
            <p:cNvGrpSpPr/>
            <p:nvPr/>
          </p:nvGrpSpPr>
          <p:grpSpPr>
            <a:xfrm>
              <a:off x="5220071" y="2871214"/>
              <a:ext cx="3622351" cy="915194"/>
              <a:chOff x="539551" y="3246918"/>
              <a:chExt cx="5189842" cy="984247"/>
            </a:xfrm>
          </p:grpSpPr>
          <p:sp>
            <p:nvSpPr>
              <p:cNvPr id="46" name="Rectangle 45">
                <a:extLst>
                  <a:ext uri="{FF2B5EF4-FFF2-40B4-BE49-F238E27FC236}">
                    <a16:creationId xmlns:a16="http://schemas.microsoft.com/office/drawing/2014/main" id="{F93BEEBE-4CA6-B7E7-0CFC-3C7DF36570BF}"/>
                  </a:ext>
                </a:extLst>
              </p:cNvPr>
              <p:cNvSpPr/>
              <p:nvPr/>
            </p:nvSpPr>
            <p:spPr>
              <a:xfrm>
                <a:off x="539552" y="3246918"/>
                <a:ext cx="5189841" cy="984247"/>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47" name="TextBox 46">
                <a:extLst>
                  <a:ext uri="{FF2B5EF4-FFF2-40B4-BE49-F238E27FC236}">
                    <a16:creationId xmlns:a16="http://schemas.microsoft.com/office/drawing/2014/main" id="{6BFE71CB-6950-95F9-DF7B-B0DE001C6A35}"/>
                  </a:ext>
                </a:extLst>
              </p:cNvPr>
              <p:cNvSpPr txBox="1"/>
              <p:nvPr/>
            </p:nvSpPr>
            <p:spPr>
              <a:xfrm>
                <a:off x="539551" y="3304701"/>
                <a:ext cx="4229883" cy="893697"/>
              </a:xfrm>
              <a:prstGeom prst="rect">
                <a:avLst/>
              </a:prstGeom>
              <a:noFill/>
            </p:spPr>
            <p:txBody>
              <a:bodyPr wrap="square" lIns="91440" tIns="45720" rIns="91440" bIns="45720" anchor="t">
                <a:spAutoFit/>
              </a:bodyPr>
              <a:lstStyle/>
              <a:p>
                <a:r>
                  <a:rPr lang="en-GB" sz="1200" b="1" i="1" dirty="0"/>
                  <a:t>Engaging with the audience: </a:t>
                </a:r>
                <a:r>
                  <a:rPr lang="en-GB" sz="1200" dirty="0"/>
                  <a:t>Anxiety can </a:t>
                </a:r>
                <a:r>
                  <a:rPr lang="en-GB" sz="1200"/>
                  <a:t>make it hard to look up at your </a:t>
                </a:r>
                <a:r>
                  <a:rPr lang="en-GB" sz="1200" dirty="0"/>
                  <a:t>audience, which can make you appear less confident and engaged.</a:t>
                </a:r>
              </a:p>
            </p:txBody>
          </p:sp>
        </p:grpSp>
        <p:pic>
          <p:nvPicPr>
            <p:cNvPr id="50" name="Picture 49">
              <a:extLst>
                <a:ext uri="{FF2B5EF4-FFF2-40B4-BE49-F238E27FC236}">
                  <a16:creationId xmlns:a16="http://schemas.microsoft.com/office/drawing/2014/main" id="{9CAB641C-BE67-00A2-557D-D94BC63A3A0F}"/>
                </a:ext>
              </a:extLst>
            </p:cNvPr>
            <p:cNvPicPr>
              <a:picLocks noChangeAspect="1"/>
            </p:cNvPicPr>
            <p:nvPr/>
          </p:nvPicPr>
          <p:blipFill>
            <a:blip r:embed="rId9"/>
            <a:stretch>
              <a:fillRect/>
            </a:stretch>
          </p:blipFill>
          <p:spPr>
            <a:xfrm>
              <a:off x="7970879" y="3022488"/>
              <a:ext cx="781021" cy="682366"/>
            </a:xfrm>
            <a:prstGeom prst="rect">
              <a:avLst/>
            </a:prstGeom>
          </p:spPr>
        </p:pic>
      </p:grpSp>
      <p:grpSp>
        <p:nvGrpSpPr>
          <p:cNvPr id="56" name="Group 55">
            <a:extLst>
              <a:ext uri="{FF2B5EF4-FFF2-40B4-BE49-F238E27FC236}">
                <a16:creationId xmlns:a16="http://schemas.microsoft.com/office/drawing/2014/main" id="{D31BFB39-46B4-F217-39A9-74A8FDA97C7A}"/>
              </a:ext>
            </a:extLst>
          </p:cNvPr>
          <p:cNvGrpSpPr/>
          <p:nvPr/>
        </p:nvGrpSpPr>
        <p:grpSpPr>
          <a:xfrm>
            <a:off x="415032" y="3852779"/>
            <a:ext cx="8405440" cy="1016381"/>
            <a:chOff x="415032" y="3852779"/>
            <a:chExt cx="8405440" cy="1016381"/>
          </a:xfrm>
        </p:grpSpPr>
        <p:grpSp>
          <p:nvGrpSpPr>
            <p:cNvPr id="42" name="Group 41">
              <a:extLst>
                <a:ext uri="{FF2B5EF4-FFF2-40B4-BE49-F238E27FC236}">
                  <a16:creationId xmlns:a16="http://schemas.microsoft.com/office/drawing/2014/main" id="{176D2668-C9A0-31F9-D663-ACD958826D70}"/>
                </a:ext>
              </a:extLst>
            </p:cNvPr>
            <p:cNvGrpSpPr/>
            <p:nvPr/>
          </p:nvGrpSpPr>
          <p:grpSpPr>
            <a:xfrm>
              <a:off x="415032" y="3852779"/>
              <a:ext cx="8405440" cy="1016381"/>
              <a:chOff x="597000" y="3032621"/>
              <a:chExt cx="5189841" cy="1162205"/>
            </a:xfrm>
          </p:grpSpPr>
          <p:sp>
            <p:nvSpPr>
              <p:cNvPr id="43" name="Rectangle 42">
                <a:extLst>
                  <a:ext uri="{FF2B5EF4-FFF2-40B4-BE49-F238E27FC236}">
                    <a16:creationId xmlns:a16="http://schemas.microsoft.com/office/drawing/2014/main" id="{839ED72F-DD59-0605-9940-D96236F8DCD7}"/>
                  </a:ext>
                </a:extLst>
              </p:cNvPr>
              <p:cNvSpPr/>
              <p:nvPr/>
            </p:nvSpPr>
            <p:spPr>
              <a:xfrm>
                <a:off x="597000" y="3032621"/>
                <a:ext cx="5189841" cy="1162205"/>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44" name="TextBox 43">
                <a:extLst>
                  <a:ext uri="{FF2B5EF4-FFF2-40B4-BE49-F238E27FC236}">
                    <a16:creationId xmlns:a16="http://schemas.microsoft.com/office/drawing/2014/main" id="{AE71E0D7-4428-9D64-48CD-D532E215FC41}"/>
                  </a:ext>
                </a:extLst>
              </p:cNvPr>
              <p:cNvSpPr txBox="1"/>
              <p:nvPr/>
            </p:nvSpPr>
            <p:spPr>
              <a:xfrm>
                <a:off x="597000" y="3092388"/>
                <a:ext cx="5189841" cy="527902"/>
              </a:xfrm>
              <a:prstGeom prst="rect">
                <a:avLst/>
              </a:prstGeom>
              <a:noFill/>
            </p:spPr>
            <p:txBody>
              <a:bodyPr wrap="square">
                <a:spAutoFit/>
              </a:bodyPr>
              <a:lstStyle/>
              <a:p>
                <a:pPr algn="ctr"/>
                <a:r>
                  <a:rPr lang="en-GB" sz="1200" b="1" i="1"/>
                  <a:t>Body language: </a:t>
                </a:r>
                <a:r>
                  <a:rPr lang="en-GB" sz="1200"/>
                  <a:t>Nervousness can cause you to fidget or pace, making you appear distracted or unprepared. It can also make us tense </a:t>
                </a:r>
                <a:r>
                  <a:rPr lang="en-GB" sz="1200" b="0" i="0">
                    <a:effectLst/>
                  </a:rPr>
                  <a:t>up and hunch our shoulders or slump our posture, which can make us appear closed off, scared or defensive.</a:t>
                </a:r>
                <a:endParaRPr lang="en-GB" sz="1200"/>
              </a:p>
            </p:txBody>
          </p:sp>
        </p:grpSp>
        <p:pic>
          <p:nvPicPr>
            <p:cNvPr id="52" name="Picture 51">
              <a:extLst>
                <a:ext uri="{FF2B5EF4-FFF2-40B4-BE49-F238E27FC236}">
                  <a16:creationId xmlns:a16="http://schemas.microsoft.com/office/drawing/2014/main" id="{4C5C4E68-6A2D-54F4-FEAC-DAC9C35B0BE0}"/>
                </a:ext>
              </a:extLst>
            </p:cNvPr>
            <p:cNvPicPr>
              <a:picLocks noChangeAspect="1"/>
            </p:cNvPicPr>
            <p:nvPr/>
          </p:nvPicPr>
          <p:blipFill>
            <a:blip r:embed="rId10"/>
            <a:stretch>
              <a:fillRect/>
            </a:stretch>
          </p:blipFill>
          <p:spPr>
            <a:xfrm>
              <a:off x="8251181" y="4135879"/>
              <a:ext cx="332052" cy="660287"/>
            </a:xfrm>
            <a:prstGeom prst="rect">
              <a:avLst/>
            </a:prstGeom>
          </p:spPr>
        </p:pic>
        <p:pic>
          <p:nvPicPr>
            <p:cNvPr id="54" name="Picture 53">
              <a:extLst>
                <a:ext uri="{FF2B5EF4-FFF2-40B4-BE49-F238E27FC236}">
                  <a16:creationId xmlns:a16="http://schemas.microsoft.com/office/drawing/2014/main" id="{976C3A22-652A-9317-CE22-D99A644C2769}"/>
                </a:ext>
              </a:extLst>
            </p:cNvPr>
            <p:cNvPicPr>
              <a:picLocks noChangeAspect="1"/>
            </p:cNvPicPr>
            <p:nvPr/>
          </p:nvPicPr>
          <p:blipFill>
            <a:blip r:embed="rId11"/>
            <a:stretch>
              <a:fillRect/>
            </a:stretch>
          </p:blipFill>
          <p:spPr>
            <a:xfrm>
              <a:off x="570364" y="4187282"/>
              <a:ext cx="332052" cy="659953"/>
            </a:xfrm>
            <a:prstGeom prst="rect">
              <a:avLst/>
            </a:prstGeom>
          </p:spPr>
        </p:pic>
      </p:grpSp>
      <p:pic>
        <p:nvPicPr>
          <p:cNvPr id="6" name="Picture 5">
            <a:extLst>
              <a:ext uri="{FF2B5EF4-FFF2-40B4-BE49-F238E27FC236}">
                <a16:creationId xmlns:a16="http://schemas.microsoft.com/office/drawing/2014/main" id="{7ED474F6-239F-B241-4001-A1EAD0D2D879}"/>
              </a:ext>
            </a:extLst>
          </p:cNvPr>
          <p:cNvPicPr>
            <a:picLocks noGrp="1" noRot="1" noChangeAspect="1" noMove="1" noResize="1" noEditPoints="1" noAdjustHandles="1" noChangeArrowheads="1" noChangeShapeType="1" noCrop="1"/>
          </p:cNvPicPr>
          <p:nvPr/>
        </p:nvPicPr>
        <p:blipFill>
          <a:blip r:embed="rId12"/>
          <a:stretch>
            <a:fillRect/>
          </a:stretch>
        </p:blipFill>
        <p:spPr>
          <a:xfrm>
            <a:off x="8508667" y="6198711"/>
            <a:ext cx="485775" cy="523875"/>
          </a:xfrm>
          <a:prstGeom prst="rect">
            <a:avLst/>
          </a:prstGeom>
        </p:spPr>
      </p:pic>
      <p:sp>
        <p:nvSpPr>
          <p:cNvPr id="8" name="Footer Placeholder 3">
            <a:extLst>
              <a:ext uri="{FF2B5EF4-FFF2-40B4-BE49-F238E27FC236}">
                <a16:creationId xmlns:a16="http://schemas.microsoft.com/office/drawing/2014/main" id="{F735B7DB-2976-A201-1545-76940997E044}"/>
              </a:ext>
            </a:extLst>
          </p:cNvPr>
          <p:cNvSpPr>
            <a:spLocks noGrp="1"/>
          </p:cNvSpPr>
          <p:nvPr>
            <p:ph type="ftr" sz="quarter" idx="11"/>
          </p:nvPr>
        </p:nvSpPr>
        <p:spPr>
          <a:xfrm>
            <a:off x="2411760" y="6356351"/>
            <a:ext cx="3086100" cy="365125"/>
          </a:xfrm>
        </p:spPr>
        <p:txBody>
          <a:bodyPr/>
          <a:lstStyle/>
          <a:p>
            <a:r>
              <a:rPr lang="en-GB" dirty="0"/>
              <a:t>ESB-RES-C254-L2G4-SpeechforEmployability-1.5-PPT-DeliveringTalk v1</a:t>
            </a:r>
          </a:p>
        </p:txBody>
      </p:sp>
    </p:spTree>
    <p:extLst>
      <p:ext uri="{BB962C8B-B14F-4D97-AF65-F5344CB8AC3E}">
        <p14:creationId xmlns:p14="http://schemas.microsoft.com/office/powerpoint/2010/main" val="2373156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E2DD27-6E20-FB08-8B58-DB0682004FB2}"/>
              </a:ext>
            </a:extLst>
          </p:cNvPr>
          <p:cNvSpPr>
            <a:spLocks noGrp="1"/>
          </p:cNvSpPr>
          <p:nvPr>
            <p:ph type="title"/>
          </p:nvPr>
        </p:nvSpPr>
        <p:spPr>
          <a:xfrm>
            <a:off x="341404" y="1245412"/>
            <a:ext cx="7886700" cy="703197"/>
          </a:xfrm>
        </p:spPr>
        <p:txBody>
          <a:bodyPr/>
          <a:lstStyle/>
          <a:p>
            <a:r>
              <a:rPr lang="en-GB" sz="2400" b="1" i="1">
                <a:ea typeface="Calibri"/>
                <a:cs typeface="Calibri"/>
              </a:rPr>
              <a:t>You want to speak as 'the authority' on your topic</a:t>
            </a:r>
          </a:p>
        </p:txBody>
      </p:sp>
      <p:sp>
        <p:nvSpPr>
          <p:cNvPr id="3" name="Date Placeholder 2">
            <a:extLst>
              <a:ext uri="{FF2B5EF4-FFF2-40B4-BE49-F238E27FC236}">
                <a16:creationId xmlns:a16="http://schemas.microsoft.com/office/drawing/2014/main" id="{27141C23-8515-A768-C523-3DFAAFD0CCF1}"/>
              </a:ext>
            </a:extLst>
          </p:cNvPr>
          <p:cNvSpPr>
            <a:spLocks noGrp="1"/>
          </p:cNvSpPr>
          <p:nvPr>
            <p:ph type="dt" sz="half" idx="10"/>
          </p:nvPr>
        </p:nvSpPr>
        <p:spPr/>
        <p:txBody>
          <a:bodyPr/>
          <a:lstStyle/>
          <a:p>
            <a:fld id="{DB061BE6-A5A2-455D-8511-6456B368C58F}" type="datetime1">
              <a:rPr lang="en-GB" smtClean="0"/>
              <a:t>02/03/2026</a:t>
            </a:fld>
            <a:endParaRPr lang="en-GB"/>
          </a:p>
        </p:txBody>
      </p:sp>
      <p:sp>
        <p:nvSpPr>
          <p:cNvPr id="5" name="Slide Number Placeholder 4">
            <a:extLst>
              <a:ext uri="{FF2B5EF4-FFF2-40B4-BE49-F238E27FC236}">
                <a16:creationId xmlns:a16="http://schemas.microsoft.com/office/drawing/2014/main" id="{4B524B49-5541-4A80-6911-52A23A0069FE}"/>
              </a:ext>
            </a:extLst>
          </p:cNvPr>
          <p:cNvSpPr>
            <a:spLocks noGrp="1"/>
          </p:cNvSpPr>
          <p:nvPr>
            <p:ph type="sldNum" sz="quarter" idx="12"/>
          </p:nvPr>
        </p:nvSpPr>
        <p:spPr/>
        <p:txBody>
          <a:bodyPr/>
          <a:lstStyle/>
          <a:p>
            <a:fld id="{EFC07C4F-4DD7-4452-9CBE-7B4BC77324C7}" type="slidenum">
              <a:rPr lang="en-GB" smtClean="0"/>
              <a:t>30</a:t>
            </a:fld>
            <a:endParaRPr lang="en-GB"/>
          </a:p>
        </p:txBody>
      </p:sp>
      <p:sp>
        <p:nvSpPr>
          <p:cNvPr id="6" name="Rectangle 5">
            <a:extLst>
              <a:ext uri="{FF2B5EF4-FFF2-40B4-BE49-F238E27FC236}">
                <a16:creationId xmlns:a16="http://schemas.microsoft.com/office/drawing/2014/main" id="{A4456894-F676-453C-8F81-50570429236D}"/>
              </a:ext>
            </a:extLst>
          </p:cNvPr>
          <p:cNvSpPr/>
          <p:nvPr/>
        </p:nvSpPr>
        <p:spPr>
          <a:xfrm>
            <a:off x="344369" y="3889519"/>
            <a:ext cx="3626807" cy="1963881"/>
          </a:xfrm>
          <a:prstGeom prst="rect">
            <a:avLst/>
          </a:prstGeom>
          <a:ln>
            <a:noFill/>
          </a:ln>
        </p:spPr>
        <p:style>
          <a:lnRef idx="2">
            <a:schemeClr val="dk1"/>
          </a:lnRef>
          <a:fillRef idx="1">
            <a:schemeClr val="lt1"/>
          </a:fillRef>
          <a:effectRef idx="0">
            <a:schemeClr val="dk1"/>
          </a:effectRef>
          <a:fontRef idx="minor">
            <a:schemeClr val="dk1"/>
          </a:fontRef>
        </p:style>
        <p:txBody>
          <a:bodyPr lIns="91440" tIns="45720" rIns="91440" bIns="45720" rtlCol="0" anchor="ctr"/>
          <a:lstStyle/>
          <a:p>
            <a:r>
              <a:rPr lang="en-GB">
                <a:ea typeface="Calibri"/>
                <a:cs typeface="Calibri"/>
              </a:rPr>
              <a:t>When we talk about delivering with authority, we don't mean:</a:t>
            </a:r>
            <a:endParaRPr lang="en-US">
              <a:ea typeface="Calibri"/>
              <a:cs typeface="Calibri"/>
            </a:endParaRPr>
          </a:p>
          <a:p>
            <a:pPr marL="285750" indent="-285750">
              <a:buFont typeface="Arial"/>
              <a:buChar char="•"/>
            </a:pPr>
            <a:r>
              <a:rPr lang="en-GB">
                <a:ea typeface="Calibri"/>
                <a:cs typeface="Calibri"/>
              </a:rPr>
              <a:t>Being forceful</a:t>
            </a:r>
          </a:p>
          <a:p>
            <a:pPr marL="285750" indent="-285750">
              <a:buFont typeface="Arial"/>
              <a:buChar char="•"/>
            </a:pPr>
            <a:r>
              <a:rPr lang="en-GB">
                <a:ea typeface="Calibri"/>
                <a:cs typeface="Calibri"/>
              </a:rPr>
              <a:t>Dominating discussions</a:t>
            </a:r>
          </a:p>
          <a:p>
            <a:pPr marL="285750" indent="-285750">
              <a:buFont typeface="Arial"/>
              <a:buChar char="•"/>
            </a:pPr>
            <a:r>
              <a:rPr lang="en-GB">
                <a:ea typeface="Calibri"/>
                <a:cs typeface="Calibri"/>
              </a:rPr>
              <a:t>Being arrogant</a:t>
            </a:r>
          </a:p>
        </p:txBody>
      </p:sp>
      <p:sp>
        <p:nvSpPr>
          <p:cNvPr id="7" name="TextBox 6">
            <a:extLst>
              <a:ext uri="{FF2B5EF4-FFF2-40B4-BE49-F238E27FC236}">
                <a16:creationId xmlns:a16="http://schemas.microsoft.com/office/drawing/2014/main" id="{792E07CD-5B35-C7BA-793E-1BDE0EDDCEBB}"/>
              </a:ext>
            </a:extLst>
          </p:cNvPr>
          <p:cNvSpPr txBox="1"/>
          <p:nvPr/>
        </p:nvSpPr>
        <p:spPr>
          <a:xfrm>
            <a:off x="339908" y="1955667"/>
            <a:ext cx="8009378"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 </a:t>
            </a:r>
            <a:r>
              <a:rPr lang="en-US" b="1"/>
              <a:t>Being in authority</a:t>
            </a:r>
            <a:r>
              <a:rPr lang="en-US"/>
              <a:t>: you have power or control over others</a:t>
            </a:r>
          </a:p>
          <a:p>
            <a:endParaRPr lang="en-US">
              <a:ea typeface="Calibri"/>
              <a:cs typeface="Calibri"/>
            </a:endParaRPr>
          </a:p>
          <a:p>
            <a:r>
              <a:rPr lang="en-US">
                <a:ea typeface="+mn-lt"/>
                <a:cs typeface="+mn-lt"/>
              </a:rPr>
              <a:t>📚 </a:t>
            </a:r>
            <a:r>
              <a:rPr lang="en-US" b="1">
                <a:ea typeface="+mn-lt"/>
                <a:cs typeface="+mn-lt"/>
              </a:rPr>
              <a:t>Being an authority: </a:t>
            </a:r>
            <a:r>
              <a:rPr lang="en-US">
                <a:ea typeface="+mn-lt"/>
                <a:cs typeface="+mn-lt"/>
              </a:rPr>
              <a:t>you are trusted because you know your stuff</a:t>
            </a:r>
          </a:p>
        </p:txBody>
      </p:sp>
      <p:sp>
        <p:nvSpPr>
          <p:cNvPr id="8" name="Rectangle 7">
            <a:extLst>
              <a:ext uri="{FF2B5EF4-FFF2-40B4-BE49-F238E27FC236}">
                <a16:creationId xmlns:a16="http://schemas.microsoft.com/office/drawing/2014/main" id="{2D5E5B97-A73D-6FC7-AB59-6DFEBAC18552}"/>
              </a:ext>
            </a:extLst>
          </p:cNvPr>
          <p:cNvSpPr/>
          <p:nvPr/>
        </p:nvSpPr>
        <p:spPr>
          <a:xfrm>
            <a:off x="4569280" y="3985267"/>
            <a:ext cx="4285079" cy="1963881"/>
          </a:xfrm>
          <a:prstGeom prst="rect">
            <a:avLst/>
          </a:prstGeom>
          <a:ln>
            <a:noFill/>
          </a:ln>
        </p:spPr>
        <p:style>
          <a:lnRef idx="2">
            <a:schemeClr val="dk1"/>
          </a:lnRef>
          <a:fillRef idx="1">
            <a:schemeClr val="lt1"/>
          </a:fillRef>
          <a:effectRef idx="0">
            <a:schemeClr val="dk1"/>
          </a:effectRef>
          <a:fontRef idx="minor">
            <a:schemeClr val="dk1"/>
          </a:fontRef>
        </p:style>
        <p:txBody>
          <a:bodyPr lIns="91440" tIns="45720" rIns="91440" bIns="45720" rtlCol="0" anchor="ctr"/>
          <a:lstStyle/>
          <a:p>
            <a:r>
              <a:rPr lang="en-GB">
                <a:ea typeface="Calibri"/>
                <a:cs typeface="Calibri"/>
              </a:rPr>
              <a:t>We do mean:</a:t>
            </a:r>
          </a:p>
          <a:p>
            <a:pPr marL="285750" indent="-285750">
              <a:buFont typeface="Arial"/>
              <a:buChar char="•"/>
            </a:pPr>
            <a:r>
              <a:rPr lang="en-GB">
                <a:ea typeface="Calibri"/>
                <a:cs typeface="Calibri"/>
              </a:rPr>
              <a:t>Speaking  clearly and with purpose</a:t>
            </a:r>
          </a:p>
          <a:p>
            <a:pPr marL="285750" indent="-285750">
              <a:buFont typeface="Arial"/>
              <a:buChar char="•"/>
            </a:pPr>
            <a:r>
              <a:rPr lang="en-GB">
                <a:ea typeface="Calibri"/>
                <a:cs typeface="Calibri"/>
              </a:rPr>
              <a:t>Using steady pace and confident tone</a:t>
            </a:r>
          </a:p>
          <a:p>
            <a:pPr marL="285750" indent="-285750">
              <a:buFont typeface="Arial"/>
              <a:buChar char="•"/>
            </a:pPr>
            <a:r>
              <a:rPr lang="en-GB">
                <a:ea typeface="Calibri"/>
                <a:cs typeface="Calibri"/>
              </a:rPr>
              <a:t>Using pauses to give weight to ideas</a:t>
            </a:r>
          </a:p>
          <a:p>
            <a:pPr marL="285750" indent="-285750">
              <a:buFont typeface="Arial"/>
              <a:buChar char="•"/>
            </a:pPr>
            <a:r>
              <a:rPr lang="en-GB">
                <a:ea typeface="Calibri"/>
                <a:cs typeface="Calibri"/>
              </a:rPr>
              <a:t>Staying calm and composed when questioned</a:t>
            </a:r>
          </a:p>
        </p:txBody>
      </p:sp>
      <p:pic>
        <p:nvPicPr>
          <p:cNvPr id="9" name="Picture 8" descr="A green check mark and red x&#10;&#10;AI-generated content may be incorrect.">
            <a:extLst>
              <a:ext uri="{FF2B5EF4-FFF2-40B4-BE49-F238E27FC236}">
                <a16:creationId xmlns:a16="http://schemas.microsoft.com/office/drawing/2014/main" id="{95F7B63E-9D73-151F-FA45-50DDF554CB84}"/>
              </a:ext>
            </a:extLst>
          </p:cNvPr>
          <p:cNvPicPr>
            <a:picLocks noChangeAspect="1"/>
          </p:cNvPicPr>
          <p:nvPr/>
        </p:nvPicPr>
        <p:blipFill>
          <a:blip r:embed="rId2"/>
          <a:srcRect t="-388" r="-1031" b="50110"/>
          <a:stretch>
            <a:fillRect/>
          </a:stretch>
        </p:blipFill>
        <p:spPr>
          <a:xfrm>
            <a:off x="5989729" y="3182369"/>
            <a:ext cx="1174031" cy="986526"/>
          </a:xfrm>
          <a:prstGeom prst="rect">
            <a:avLst/>
          </a:prstGeom>
        </p:spPr>
      </p:pic>
      <p:pic>
        <p:nvPicPr>
          <p:cNvPr id="10" name="Picture 9" descr="A green check mark and red x&#10;&#10;AI-generated content may be incorrect.">
            <a:extLst>
              <a:ext uri="{FF2B5EF4-FFF2-40B4-BE49-F238E27FC236}">
                <a16:creationId xmlns:a16="http://schemas.microsoft.com/office/drawing/2014/main" id="{BBD88730-A077-CAC8-7741-4FB799DC3A21}"/>
              </a:ext>
            </a:extLst>
          </p:cNvPr>
          <p:cNvPicPr>
            <a:picLocks noChangeAspect="1"/>
          </p:cNvPicPr>
          <p:nvPr/>
        </p:nvPicPr>
        <p:blipFill>
          <a:blip r:embed="rId2"/>
          <a:srcRect l="-1997" t="52124" r="-1031" b="610"/>
          <a:stretch>
            <a:fillRect/>
          </a:stretch>
        </p:blipFill>
        <p:spPr>
          <a:xfrm>
            <a:off x="1310769" y="3231672"/>
            <a:ext cx="1197234" cy="927434"/>
          </a:xfrm>
          <a:prstGeom prst="rect">
            <a:avLst/>
          </a:prstGeom>
        </p:spPr>
      </p:pic>
      <p:pic>
        <p:nvPicPr>
          <p:cNvPr id="12" name="Picture 11">
            <a:extLst>
              <a:ext uri="{FF2B5EF4-FFF2-40B4-BE49-F238E27FC236}">
                <a16:creationId xmlns:a16="http://schemas.microsoft.com/office/drawing/2014/main" id="{B7928BDD-7FB4-0C21-A02F-1B99CFC27F54}"/>
              </a:ext>
            </a:extLst>
          </p:cNvPr>
          <p:cNvPicPr>
            <a:picLocks noChangeAspect="1"/>
          </p:cNvPicPr>
          <p:nvPr/>
        </p:nvPicPr>
        <p:blipFill>
          <a:blip r:embed="rId3"/>
          <a:stretch>
            <a:fillRect/>
          </a:stretch>
        </p:blipFill>
        <p:spPr>
          <a:xfrm>
            <a:off x="8510971" y="6285131"/>
            <a:ext cx="495300" cy="523875"/>
          </a:xfrm>
          <a:prstGeom prst="rect">
            <a:avLst/>
          </a:prstGeom>
        </p:spPr>
      </p:pic>
      <p:sp>
        <p:nvSpPr>
          <p:cNvPr id="11" name="Footer Placeholder 3">
            <a:extLst>
              <a:ext uri="{FF2B5EF4-FFF2-40B4-BE49-F238E27FC236}">
                <a16:creationId xmlns:a16="http://schemas.microsoft.com/office/drawing/2014/main" id="{16590FCD-9958-435C-8CCB-354CE8732464}"/>
              </a:ext>
            </a:extLst>
          </p:cNvPr>
          <p:cNvSpPr>
            <a:spLocks noGrp="1"/>
          </p:cNvSpPr>
          <p:nvPr>
            <p:ph type="ftr" sz="quarter" idx="11"/>
          </p:nvPr>
        </p:nvSpPr>
        <p:spPr>
          <a:xfrm>
            <a:off x="2411760" y="6356351"/>
            <a:ext cx="3086100" cy="365125"/>
          </a:xfrm>
        </p:spPr>
        <p:txBody>
          <a:bodyPr/>
          <a:lstStyle/>
          <a:p>
            <a:r>
              <a:rPr lang="en-GB" dirty="0"/>
              <a:t>ESB-RES-C254-L2G4-SpeechforEmployability-1.5-PPT-DeliveringTalk v1</a:t>
            </a:r>
          </a:p>
        </p:txBody>
      </p:sp>
    </p:spTree>
    <p:extLst>
      <p:ext uri="{BB962C8B-B14F-4D97-AF65-F5344CB8AC3E}">
        <p14:creationId xmlns:p14="http://schemas.microsoft.com/office/powerpoint/2010/main" val="29545132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6F3D00-D7B0-BC77-9848-9DA1B5C0FC9F}"/>
              </a:ext>
            </a:extLst>
          </p:cNvPr>
          <p:cNvSpPr>
            <a:spLocks noGrp="1"/>
          </p:cNvSpPr>
          <p:nvPr>
            <p:ph type="title"/>
          </p:nvPr>
        </p:nvSpPr>
        <p:spPr>
          <a:xfrm>
            <a:off x="365341" y="1065884"/>
            <a:ext cx="7886700" cy="535637"/>
          </a:xfrm>
        </p:spPr>
        <p:txBody>
          <a:bodyPr>
            <a:normAutofit fontScale="90000"/>
          </a:bodyPr>
          <a:lstStyle/>
          <a:p>
            <a:r>
              <a:rPr lang="en-GB" b="1" i="1">
                <a:ea typeface="Calibri"/>
                <a:cs typeface="Calibri"/>
              </a:rPr>
              <a:t>Sounds legit</a:t>
            </a:r>
          </a:p>
        </p:txBody>
      </p:sp>
      <p:sp>
        <p:nvSpPr>
          <p:cNvPr id="3" name="Date Placeholder 2">
            <a:extLst>
              <a:ext uri="{FF2B5EF4-FFF2-40B4-BE49-F238E27FC236}">
                <a16:creationId xmlns:a16="http://schemas.microsoft.com/office/drawing/2014/main" id="{A9A3EDF0-2001-8B8E-DE18-6720DCB18827}"/>
              </a:ext>
            </a:extLst>
          </p:cNvPr>
          <p:cNvSpPr>
            <a:spLocks noGrp="1"/>
          </p:cNvSpPr>
          <p:nvPr>
            <p:ph type="dt" sz="half" idx="10"/>
          </p:nvPr>
        </p:nvSpPr>
        <p:spPr/>
        <p:txBody>
          <a:bodyPr/>
          <a:lstStyle/>
          <a:p>
            <a:fld id="{DB061BE6-A5A2-455D-8511-6456B368C58F}" type="datetime1">
              <a:rPr lang="en-GB" smtClean="0"/>
              <a:t>02/03/2026</a:t>
            </a:fld>
            <a:endParaRPr lang="en-GB"/>
          </a:p>
        </p:txBody>
      </p:sp>
      <p:sp>
        <p:nvSpPr>
          <p:cNvPr id="5" name="Slide Number Placeholder 4">
            <a:extLst>
              <a:ext uri="{FF2B5EF4-FFF2-40B4-BE49-F238E27FC236}">
                <a16:creationId xmlns:a16="http://schemas.microsoft.com/office/drawing/2014/main" id="{D70B6926-74F2-02DD-86BB-E97D4D6495B6}"/>
              </a:ext>
            </a:extLst>
          </p:cNvPr>
          <p:cNvSpPr>
            <a:spLocks noGrp="1"/>
          </p:cNvSpPr>
          <p:nvPr>
            <p:ph type="sldNum" sz="quarter" idx="12"/>
          </p:nvPr>
        </p:nvSpPr>
        <p:spPr/>
        <p:txBody>
          <a:bodyPr/>
          <a:lstStyle/>
          <a:p>
            <a:fld id="{EFC07C4F-4DD7-4452-9CBE-7B4BC77324C7}" type="slidenum">
              <a:rPr lang="en-GB" smtClean="0"/>
              <a:t>31</a:t>
            </a:fld>
            <a:endParaRPr lang="en-GB"/>
          </a:p>
        </p:txBody>
      </p:sp>
      <p:sp>
        <p:nvSpPr>
          <p:cNvPr id="6" name="TextBox 5">
            <a:extLst>
              <a:ext uri="{FF2B5EF4-FFF2-40B4-BE49-F238E27FC236}">
                <a16:creationId xmlns:a16="http://schemas.microsoft.com/office/drawing/2014/main" id="{90EB41FF-BFCE-71E5-DF61-1801B05495E1}"/>
              </a:ext>
            </a:extLst>
          </p:cNvPr>
          <p:cNvSpPr txBox="1"/>
          <p:nvPr/>
        </p:nvSpPr>
        <p:spPr>
          <a:xfrm>
            <a:off x="363681" y="1718852"/>
            <a:ext cx="8364681" cy="290079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b="1">
                <a:ea typeface="Calibri"/>
                <a:cs typeface="Calibri"/>
              </a:rPr>
              <a:t>The challenge is to take a topic and deliver it as though you are the legitimate expert, even if the content is ridiculous.</a:t>
            </a:r>
          </a:p>
          <a:p>
            <a:endParaRPr lang="en-GB" sz="1400" dirty="0">
              <a:ea typeface="Calibri"/>
              <a:cs typeface="Calibri"/>
            </a:endParaRPr>
          </a:p>
          <a:p>
            <a:r>
              <a:rPr lang="en-US" sz="1400" b="1"/>
              <a:t>🎤 How to Sound Legitimate (Even If You're Not)</a:t>
            </a:r>
            <a:endParaRPr lang="en-GB" sz="1400" b="1">
              <a:ea typeface="Calibri"/>
              <a:cs typeface="Calibri"/>
            </a:endParaRPr>
          </a:p>
          <a:p>
            <a:pPr>
              <a:spcAft>
                <a:spcPts val="300"/>
              </a:spcAft>
            </a:pPr>
            <a:br>
              <a:rPr lang="en-US" sz="1400" dirty="0">
                <a:ea typeface="+mn-lt"/>
                <a:cs typeface="+mn-lt"/>
              </a:rPr>
            </a:br>
            <a:r>
              <a:rPr lang="en-US" sz="1400" dirty="0">
                <a:latin typeface="Calibri"/>
                <a:ea typeface="+mn-lt"/>
                <a:cs typeface="+mn-lt"/>
              </a:rPr>
              <a:t> • Slowing down slightly when making a key point</a:t>
            </a:r>
            <a:br>
              <a:rPr lang="en-US" sz="1400" dirty="0">
                <a:latin typeface="Calibri"/>
                <a:ea typeface="+mn-lt"/>
                <a:cs typeface="+mn-lt"/>
              </a:rPr>
            </a:br>
            <a:r>
              <a:rPr lang="en-US" sz="1400" dirty="0">
                <a:latin typeface="Calibri"/>
                <a:ea typeface="+mn-lt"/>
                <a:cs typeface="+mn-lt"/>
              </a:rPr>
              <a:t> • Pausing before and after important phrases to add weight</a:t>
            </a:r>
            <a:br>
              <a:rPr lang="en-US" sz="1400" dirty="0">
                <a:latin typeface="Calibri"/>
                <a:ea typeface="+mn-lt"/>
                <a:cs typeface="+mn-lt"/>
              </a:rPr>
            </a:br>
            <a:r>
              <a:rPr lang="en-US" sz="1400" dirty="0">
                <a:latin typeface="Calibri"/>
                <a:ea typeface="+mn-lt"/>
                <a:cs typeface="+mn-lt"/>
              </a:rPr>
              <a:t> • Speaking clearly and with purpose — no filler words</a:t>
            </a:r>
            <a:br>
              <a:rPr lang="en-US" sz="1400" dirty="0">
                <a:latin typeface="Calibri"/>
                <a:ea typeface="+mn-lt"/>
                <a:cs typeface="+mn-lt"/>
              </a:rPr>
            </a:br>
            <a:r>
              <a:rPr lang="en-US" sz="1400" dirty="0">
                <a:latin typeface="Calibri"/>
                <a:ea typeface="+mn-lt"/>
                <a:cs typeface="+mn-lt"/>
              </a:rPr>
              <a:t> • Using a calm, steady tone — avoid sounding uncertain</a:t>
            </a:r>
            <a:br>
              <a:rPr lang="en-US" sz="1400" dirty="0">
                <a:latin typeface="Calibri"/>
                <a:ea typeface="+mn-lt"/>
                <a:cs typeface="+mn-lt"/>
              </a:rPr>
            </a:br>
            <a:r>
              <a:rPr lang="en-US" sz="1400" dirty="0">
                <a:latin typeface="Calibri"/>
                <a:ea typeface="+mn-lt"/>
                <a:cs typeface="+mn-lt"/>
              </a:rPr>
              <a:t> • </a:t>
            </a:r>
            <a:r>
              <a:rPr lang="en-US" sz="1400" dirty="0" err="1">
                <a:latin typeface="Calibri"/>
                <a:ea typeface="+mn-lt"/>
                <a:cs typeface="+mn-lt"/>
              </a:rPr>
              <a:t>Emphasising</a:t>
            </a:r>
            <a:r>
              <a:rPr lang="en-US" sz="1400" dirty="0">
                <a:latin typeface="Calibri"/>
                <a:ea typeface="+mn-lt"/>
                <a:cs typeface="+mn-lt"/>
              </a:rPr>
              <a:t> 'facts' as if they’re common knowledge</a:t>
            </a:r>
            <a:br>
              <a:rPr lang="en-US" sz="1400" dirty="0">
                <a:latin typeface="Calibri"/>
                <a:ea typeface="+mn-lt"/>
                <a:cs typeface="+mn-lt"/>
              </a:rPr>
            </a:br>
            <a:r>
              <a:rPr lang="en-US" sz="1400" dirty="0">
                <a:latin typeface="Calibri"/>
                <a:ea typeface="+mn-lt"/>
                <a:cs typeface="+mn-lt"/>
              </a:rPr>
              <a:t> • Using phrases like 'research shows', 'as we now understand', or 'statistically speaking'</a:t>
            </a:r>
            <a:endParaRPr lang="en-GB" sz="1400" dirty="0">
              <a:latin typeface="Calibri"/>
              <a:ea typeface="Calibri"/>
              <a:cs typeface="Calibri"/>
            </a:endParaRPr>
          </a:p>
          <a:p>
            <a:endParaRPr lang="en-GB" dirty="0">
              <a:ea typeface="Calibri"/>
              <a:cs typeface="Calibri"/>
            </a:endParaRPr>
          </a:p>
        </p:txBody>
      </p:sp>
      <p:sp>
        <p:nvSpPr>
          <p:cNvPr id="7" name="Rectangle 6">
            <a:extLst>
              <a:ext uri="{FF2B5EF4-FFF2-40B4-BE49-F238E27FC236}">
                <a16:creationId xmlns:a16="http://schemas.microsoft.com/office/drawing/2014/main" id="{4AAD7C68-1AB7-219C-D0C0-1966BCA45846}"/>
              </a:ext>
            </a:extLst>
          </p:cNvPr>
          <p:cNvSpPr/>
          <p:nvPr/>
        </p:nvSpPr>
        <p:spPr>
          <a:xfrm>
            <a:off x="488372" y="4727863"/>
            <a:ext cx="8232103" cy="1060417"/>
          </a:xfrm>
          <a:prstGeom prst="rect">
            <a:avLst/>
          </a:prstGeom>
          <a:solidFill>
            <a:srgbClr val="FAD108"/>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GB" sz="1600" b="1">
                <a:ea typeface="Calibri"/>
                <a:cs typeface="Calibri"/>
              </a:rPr>
              <a:t>Choose one of the topics (or invent your own) from the workbook. </a:t>
            </a:r>
            <a:endParaRPr lang="en-US" sz="1600">
              <a:ea typeface="Calibri"/>
              <a:cs typeface="Calibri"/>
            </a:endParaRPr>
          </a:p>
          <a:p>
            <a:pPr algn="ctr"/>
            <a:r>
              <a:rPr lang="en-GB" sz="1600" b="1">
                <a:ea typeface="Calibri"/>
                <a:cs typeface="Calibri"/>
              </a:rPr>
              <a:t>Plan a 30 second explanation, where you position yourself as the authority and expert. </a:t>
            </a:r>
            <a:endParaRPr lang="en-GB" sz="1600">
              <a:ea typeface="Calibri"/>
              <a:cs typeface="Calibri"/>
            </a:endParaRPr>
          </a:p>
          <a:p>
            <a:pPr algn="ctr"/>
            <a:r>
              <a:rPr lang="en-GB" sz="1600" b="1">
                <a:ea typeface="Calibri"/>
                <a:cs typeface="Calibri"/>
              </a:rPr>
              <a:t>Your group will use the peer feedback prompts to tell you how legitimate you sounded. </a:t>
            </a:r>
            <a:endParaRPr lang="en-GB" sz="1600">
              <a:ea typeface="Calibri"/>
              <a:cs typeface="Calibri"/>
            </a:endParaRPr>
          </a:p>
        </p:txBody>
      </p:sp>
      <p:pic>
        <p:nvPicPr>
          <p:cNvPr id="9" name="Picture 8">
            <a:extLst>
              <a:ext uri="{FF2B5EF4-FFF2-40B4-BE49-F238E27FC236}">
                <a16:creationId xmlns:a16="http://schemas.microsoft.com/office/drawing/2014/main" id="{FF3DD073-7E42-B7BB-0C07-A1EFD199CAFE}"/>
              </a:ext>
            </a:extLst>
          </p:cNvPr>
          <p:cNvPicPr>
            <a:picLocks noChangeAspect="1"/>
          </p:cNvPicPr>
          <p:nvPr/>
        </p:nvPicPr>
        <p:blipFill>
          <a:blip r:embed="rId2"/>
          <a:stretch>
            <a:fillRect/>
          </a:stretch>
        </p:blipFill>
        <p:spPr>
          <a:xfrm>
            <a:off x="8510971" y="6285131"/>
            <a:ext cx="495300" cy="523875"/>
          </a:xfrm>
          <a:prstGeom prst="rect">
            <a:avLst/>
          </a:prstGeom>
        </p:spPr>
      </p:pic>
      <p:sp>
        <p:nvSpPr>
          <p:cNvPr id="8" name="Footer Placeholder 3">
            <a:extLst>
              <a:ext uri="{FF2B5EF4-FFF2-40B4-BE49-F238E27FC236}">
                <a16:creationId xmlns:a16="http://schemas.microsoft.com/office/drawing/2014/main" id="{B6A5E9EE-A7A2-A532-F533-CB57E0465F38}"/>
              </a:ext>
            </a:extLst>
          </p:cNvPr>
          <p:cNvSpPr>
            <a:spLocks noGrp="1"/>
          </p:cNvSpPr>
          <p:nvPr>
            <p:ph type="ftr" sz="quarter" idx="11"/>
          </p:nvPr>
        </p:nvSpPr>
        <p:spPr>
          <a:xfrm>
            <a:off x="2411760" y="6356351"/>
            <a:ext cx="3086100" cy="365125"/>
          </a:xfrm>
        </p:spPr>
        <p:txBody>
          <a:bodyPr/>
          <a:lstStyle/>
          <a:p>
            <a:r>
              <a:rPr lang="en-GB" dirty="0"/>
              <a:t>ESB-RES-C254-L2G4-SpeechforEmployability-1.5-PPT-DeliveringTalk v1</a:t>
            </a:r>
          </a:p>
        </p:txBody>
      </p:sp>
    </p:spTree>
    <p:extLst>
      <p:ext uri="{BB962C8B-B14F-4D97-AF65-F5344CB8AC3E}">
        <p14:creationId xmlns:p14="http://schemas.microsoft.com/office/powerpoint/2010/main" val="28445668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38C8E6-CD84-A63B-5F24-1BEB19580693}"/>
              </a:ext>
            </a:extLst>
          </p:cNvPr>
          <p:cNvSpPr>
            <a:spLocks noGrp="1"/>
          </p:cNvSpPr>
          <p:nvPr>
            <p:ph type="title"/>
          </p:nvPr>
        </p:nvSpPr>
        <p:spPr>
          <a:xfrm>
            <a:off x="323528" y="1052736"/>
            <a:ext cx="7886700" cy="682927"/>
          </a:xfrm>
        </p:spPr>
        <p:txBody>
          <a:bodyPr/>
          <a:lstStyle/>
          <a:p>
            <a:r>
              <a:rPr lang="en-GB" b="1" i="1"/>
              <a:t>How does this apply to a talk?</a:t>
            </a:r>
          </a:p>
        </p:txBody>
      </p:sp>
      <p:sp>
        <p:nvSpPr>
          <p:cNvPr id="3" name="Date Placeholder 2">
            <a:extLst>
              <a:ext uri="{FF2B5EF4-FFF2-40B4-BE49-F238E27FC236}">
                <a16:creationId xmlns:a16="http://schemas.microsoft.com/office/drawing/2014/main" id="{6C91EA34-BBE4-AC04-339D-4E33E26F1A94}"/>
              </a:ext>
            </a:extLst>
          </p:cNvPr>
          <p:cNvSpPr>
            <a:spLocks noGrp="1"/>
          </p:cNvSpPr>
          <p:nvPr>
            <p:ph type="dt" sz="half" idx="10"/>
          </p:nvPr>
        </p:nvSpPr>
        <p:spPr/>
        <p:txBody>
          <a:bodyPr/>
          <a:lstStyle/>
          <a:p>
            <a:fld id="{5F989D6E-8CF1-4E4D-ABC2-180529C9D5AE}" type="datetime1">
              <a:rPr lang="en-GB" smtClean="0"/>
              <a:t>02/03/2026</a:t>
            </a:fld>
            <a:endParaRPr lang="en-GB"/>
          </a:p>
        </p:txBody>
      </p:sp>
      <p:sp>
        <p:nvSpPr>
          <p:cNvPr id="5" name="Slide Number Placeholder 4">
            <a:extLst>
              <a:ext uri="{FF2B5EF4-FFF2-40B4-BE49-F238E27FC236}">
                <a16:creationId xmlns:a16="http://schemas.microsoft.com/office/drawing/2014/main" id="{C66DE7F1-DA3E-2CE8-C4B8-EC55C681066A}"/>
              </a:ext>
            </a:extLst>
          </p:cNvPr>
          <p:cNvSpPr>
            <a:spLocks noGrp="1"/>
          </p:cNvSpPr>
          <p:nvPr>
            <p:ph type="sldNum" sz="quarter" idx="12"/>
          </p:nvPr>
        </p:nvSpPr>
        <p:spPr/>
        <p:txBody>
          <a:bodyPr/>
          <a:lstStyle/>
          <a:p>
            <a:fld id="{EFC07C4F-4DD7-4452-9CBE-7B4BC77324C7}" type="slidenum">
              <a:rPr lang="en-GB" smtClean="0"/>
              <a:t>32</a:t>
            </a:fld>
            <a:endParaRPr lang="en-GB"/>
          </a:p>
        </p:txBody>
      </p:sp>
      <p:sp>
        <p:nvSpPr>
          <p:cNvPr id="6" name="TextBox 5">
            <a:extLst>
              <a:ext uri="{FF2B5EF4-FFF2-40B4-BE49-F238E27FC236}">
                <a16:creationId xmlns:a16="http://schemas.microsoft.com/office/drawing/2014/main" id="{1A417E41-DBFC-4DE0-AB23-8D435867A2A8}"/>
              </a:ext>
            </a:extLst>
          </p:cNvPr>
          <p:cNvSpPr txBox="1"/>
          <p:nvPr/>
        </p:nvSpPr>
        <p:spPr>
          <a:xfrm>
            <a:off x="333670" y="1699760"/>
            <a:ext cx="3816424" cy="3539430"/>
          </a:xfrm>
          <a:prstGeom prst="rect">
            <a:avLst/>
          </a:prstGeom>
          <a:noFill/>
        </p:spPr>
        <p:txBody>
          <a:bodyPr wrap="square" rtlCol="0">
            <a:spAutoFit/>
          </a:bodyPr>
          <a:lstStyle/>
          <a:p>
            <a:r>
              <a:rPr lang="en-GB" sz="1600"/>
              <a:t>Pitch, pace, and tone are crucial elements in delivering an effective and engaging talk. </a:t>
            </a:r>
          </a:p>
          <a:p>
            <a:endParaRPr lang="en-GB" sz="1600"/>
          </a:p>
          <a:p>
            <a:r>
              <a:rPr lang="en-GB" sz="1600"/>
              <a:t>A skilled speaker can use these elements to enhance the message and capture the attention and emotions of the audience.</a:t>
            </a:r>
          </a:p>
          <a:p>
            <a:endParaRPr lang="en-GB" sz="1600"/>
          </a:p>
          <a:p>
            <a:r>
              <a:rPr lang="en-GB" sz="1600"/>
              <a:t>When combined with effective body language, the effect can be compelling. </a:t>
            </a:r>
          </a:p>
          <a:p>
            <a:endParaRPr lang="en-GB" sz="1600"/>
          </a:p>
          <a:p>
            <a:r>
              <a:rPr lang="en-GB" sz="1600"/>
              <a:t>Watch these two examples to see how.</a:t>
            </a:r>
          </a:p>
          <a:p>
            <a:endParaRPr lang="en-GB" sz="1600"/>
          </a:p>
          <a:p>
            <a:pPr algn="ctr"/>
            <a:r>
              <a:rPr lang="en-GB" sz="1600">
                <a:solidFill>
                  <a:srgbClr val="E7151B"/>
                </a:solidFill>
              </a:rPr>
              <a:t>Make some notes for next lesson about how they use body language. </a:t>
            </a:r>
          </a:p>
        </p:txBody>
      </p:sp>
      <p:pic>
        <p:nvPicPr>
          <p:cNvPr id="7" name="Online Media 6" title="Living beyond limits | Amy Purdy | TEDxOrangeCoast">
            <a:hlinkClick r:id="" action="ppaction://media"/>
            <a:extLst>
              <a:ext uri="{FF2B5EF4-FFF2-40B4-BE49-F238E27FC236}">
                <a16:creationId xmlns:a16="http://schemas.microsoft.com/office/drawing/2014/main" id="{D2E9C811-023E-244E-591A-8B91661F8511}"/>
              </a:ext>
            </a:extLst>
          </p:cNvPr>
          <p:cNvPicPr>
            <a:picLocks noRot="1" noChangeAspect="1"/>
          </p:cNvPicPr>
          <p:nvPr>
            <a:videoFile r:link="rId1"/>
          </p:nvPr>
        </p:nvPicPr>
        <p:blipFill>
          <a:blip r:embed="rId5"/>
          <a:stretch>
            <a:fillRect/>
          </a:stretch>
        </p:blipFill>
        <p:spPr>
          <a:xfrm>
            <a:off x="4688112" y="1699760"/>
            <a:ext cx="3656508" cy="2065927"/>
          </a:xfrm>
          <a:prstGeom prst="rect">
            <a:avLst/>
          </a:prstGeom>
        </p:spPr>
      </p:pic>
      <p:pic>
        <p:nvPicPr>
          <p:cNvPr id="8" name="Online Media 7" title="How to sound smart in your TEDx Talk | Will Stephen | TEDxNewYork">
            <a:hlinkClick r:id="" action="ppaction://media"/>
            <a:extLst>
              <a:ext uri="{FF2B5EF4-FFF2-40B4-BE49-F238E27FC236}">
                <a16:creationId xmlns:a16="http://schemas.microsoft.com/office/drawing/2014/main" id="{2493317B-BD92-33FA-584B-5F6A999F04E3}"/>
              </a:ext>
            </a:extLst>
          </p:cNvPr>
          <p:cNvPicPr>
            <a:picLocks noRot="1" noChangeAspect="1"/>
          </p:cNvPicPr>
          <p:nvPr>
            <a:videoFile r:link="rId2"/>
          </p:nvPr>
        </p:nvPicPr>
        <p:blipFill>
          <a:blip r:embed="rId6"/>
          <a:stretch>
            <a:fillRect/>
          </a:stretch>
        </p:blipFill>
        <p:spPr>
          <a:xfrm>
            <a:off x="4688112" y="3933056"/>
            <a:ext cx="3656508" cy="2065927"/>
          </a:xfrm>
          <a:prstGeom prst="rect">
            <a:avLst/>
          </a:prstGeom>
        </p:spPr>
      </p:pic>
      <p:pic>
        <p:nvPicPr>
          <p:cNvPr id="10" name="Picture 9">
            <a:extLst>
              <a:ext uri="{FF2B5EF4-FFF2-40B4-BE49-F238E27FC236}">
                <a16:creationId xmlns:a16="http://schemas.microsoft.com/office/drawing/2014/main" id="{4429B0F1-7F9C-DEBA-3569-743640CD0018}"/>
              </a:ext>
            </a:extLst>
          </p:cNvPr>
          <p:cNvPicPr>
            <a:picLocks noGrp="1" noRot="1" noChangeAspect="1" noMove="1" noResize="1" noEditPoints="1" noAdjustHandles="1" noChangeArrowheads="1" noChangeShapeType="1" noCrop="1"/>
          </p:cNvPicPr>
          <p:nvPr/>
        </p:nvPicPr>
        <p:blipFill>
          <a:blip r:embed="rId7"/>
          <a:stretch>
            <a:fillRect/>
          </a:stretch>
        </p:blipFill>
        <p:spPr>
          <a:xfrm>
            <a:off x="8509227" y="6193291"/>
            <a:ext cx="485775" cy="523875"/>
          </a:xfrm>
          <a:prstGeom prst="rect">
            <a:avLst/>
          </a:prstGeom>
        </p:spPr>
      </p:pic>
      <p:sp>
        <p:nvSpPr>
          <p:cNvPr id="11" name="Footer Placeholder 3">
            <a:extLst>
              <a:ext uri="{FF2B5EF4-FFF2-40B4-BE49-F238E27FC236}">
                <a16:creationId xmlns:a16="http://schemas.microsoft.com/office/drawing/2014/main" id="{159E9D6D-B664-2FDA-0E75-D9D1C9E23DBB}"/>
              </a:ext>
            </a:extLst>
          </p:cNvPr>
          <p:cNvSpPr>
            <a:spLocks noGrp="1"/>
          </p:cNvSpPr>
          <p:nvPr>
            <p:ph type="ftr" sz="quarter" idx="11"/>
          </p:nvPr>
        </p:nvSpPr>
        <p:spPr>
          <a:xfrm>
            <a:off x="2411760" y="6356351"/>
            <a:ext cx="3086100" cy="365125"/>
          </a:xfrm>
        </p:spPr>
        <p:txBody>
          <a:bodyPr/>
          <a:lstStyle/>
          <a:p>
            <a:r>
              <a:rPr lang="en-GB" dirty="0"/>
              <a:t>ESB-RES-C254-L2G4-SpeechforEmployability-1.5-PPT-DeliveringTalk v1</a:t>
            </a:r>
          </a:p>
        </p:txBody>
      </p:sp>
    </p:spTree>
    <p:extLst>
      <p:ext uri="{BB962C8B-B14F-4D97-AF65-F5344CB8AC3E}">
        <p14:creationId xmlns:p14="http://schemas.microsoft.com/office/powerpoint/2010/main" val="1862642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7"/>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7"/>
                                        </p:tgtEl>
                                      </p:cBhvr>
                                    </p:cmd>
                                  </p:childTnLst>
                                </p:cTn>
                              </p:par>
                            </p:childTnLst>
                          </p:cTn>
                        </p:par>
                      </p:childTnLst>
                    </p:cTn>
                  </p:par>
                </p:childTnLst>
              </p:cTn>
              <p:nextCondLst>
                <p:cond evt="onClick" delay="0">
                  <p:tgtEl>
                    <p:spTgt spid="7"/>
                  </p:tgtEl>
                </p:cond>
              </p:nextCondLst>
            </p:seq>
            <p:video>
              <p:cMediaNode vol="80000">
                <p:cTn id="16" fill="hold" display="0">
                  <p:stCondLst>
                    <p:cond delay="indefinite"/>
                  </p:stCondLst>
                </p:cTn>
                <p:tgtEl>
                  <p:spTgt spid="7"/>
                </p:tgtEl>
              </p:cMediaNode>
            </p:video>
            <p:seq concurrent="1" nextAc="seek">
              <p:cTn id="17" restart="whenNotActive" fill="hold" evtFilter="cancelBubble" nodeType="interactiveSeq">
                <p:stCondLst>
                  <p:cond evt="onClick" delay="0">
                    <p:tgtEl>
                      <p:spTgt spid="8"/>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8"/>
                                        </p:tgtEl>
                                      </p:cBhvr>
                                    </p:cmd>
                                  </p:childTnLst>
                                </p:cTn>
                              </p:par>
                            </p:childTnLst>
                          </p:cTn>
                        </p:par>
                      </p:childTnLst>
                    </p:cTn>
                  </p:par>
                </p:childTnLst>
              </p:cTn>
              <p:nextCondLst>
                <p:cond evt="onClick" delay="0">
                  <p:tgtEl>
                    <p:spTgt spid="8"/>
                  </p:tgtEl>
                </p:cond>
              </p:nextCondLst>
            </p:seq>
            <p:video>
              <p:cMediaNode vol="80000">
                <p:cTn id="22" fill="hold" display="0">
                  <p:stCondLst>
                    <p:cond delay="indefinite"/>
                  </p:stCondLst>
                </p:cTn>
                <p:tgtEl>
                  <p:spTgt spid="8"/>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6AD2F-63EB-6D85-00AE-DAB8BD752C68}"/>
              </a:ext>
            </a:extLst>
          </p:cNvPr>
          <p:cNvSpPr>
            <a:spLocks noGrp="1"/>
          </p:cNvSpPr>
          <p:nvPr>
            <p:ph type="title"/>
          </p:nvPr>
        </p:nvSpPr>
        <p:spPr>
          <a:xfrm>
            <a:off x="373157" y="1124744"/>
            <a:ext cx="8496944" cy="792088"/>
          </a:xfrm>
        </p:spPr>
        <p:txBody>
          <a:bodyPr/>
          <a:lstStyle/>
          <a:p>
            <a:r>
              <a:rPr lang="en-GB" b="1" i="1"/>
              <a:t>Speaking audibly, clearly, and without rushing</a:t>
            </a:r>
          </a:p>
        </p:txBody>
      </p:sp>
      <p:sp>
        <p:nvSpPr>
          <p:cNvPr id="3" name="Date Placeholder 2">
            <a:extLst>
              <a:ext uri="{FF2B5EF4-FFF2-40B4-BE49-F238E27FC236}">
                <a16:creationId xmlns:a16="http://schemas.microsoft.com/office/drawing/2014/main" id="{20EBA74B-45B0-4C25-3903-04414D1BB06B}"/>
              </a:ext>
            </a:extLst>
          </p:cNvPr>
          <p:cNvSpPr>
            <a:spLocks noGrp="1"/>
          </p:cNvSpPr>
          <p:nvPr>
            <p:ph type="dt" sz="half" idx="10"/>
          </p:nvPr>
        </p:nvSpPr>
        <p:spPr/>
        <p:txBody>
          <a:bodyPr/>
          <a:lstStyle/>
          <a:p>
            <a:fld id="{7AB379AD-940D-41ED-9ABD-6805DD6E9572}" type="datetime1">
              <a:rPr lang="en-GB" smtClean="0"/>
              <a:t>02/03/2026</a:t>
            </a:fld>
            <a:endParaRPr lang="en-GB"/>
          </a:p>
        </p:txBody>
      </p:sp>
      <p:sp>
        <p:nvSpPr>
          <p:cNvPr id="5" name="Slide Number Placeholder 4">
            <a:extLst>
              <a:ext uri="{FF2B5EF4-FFF2-40B4-BE49-F238E27FC236}">
                <a16:creationId xmlns:a16="http://schemas.microsoft.com/office/drawing/2014/main" id="{009CAD74-2282-1BEC-C56F-D4855353D71B}"/>
              </a:ext>
            </a:extLst>
          </p:cNvPr>
          <p:cNvSpPr>
            <a:spLocks noGrp="1"/>
          </p:cNvSpPr>
          <p:nvPr>
            <p:ph type="sldNum" sz="quarter" idx="12"/>
          </p:nvPr>
        </p:nvSpPr>
        <p:spPr/>
        <p:txBody>
          <a:bodyPr/>
          <a:lstStyle/>
          <a:p>
            <a:fld id="{EFC07C4F-4DD7-4452-9CBE-7B4BC77324C7}" type="slidenum">
              <a:rPr lang="en-GB" smtClean="0"/>
              <a:t>4</a:t>
            </a:fld>
            <a:endParaRPr lang="en-GB"/>
          </a:p>
        </p:txBody>
      </p:sp>
      <p:sp>
        <p:nvSpPr>
          <p:cNvPr id="7" name="TextBox 6">
            <a:extLst>
              <a:ext uri="{FF2B5EF4-FFF2-40B4-BE49-F238E27FC236}">
                <a16:creationId xmlns:a16="http://schemas.microsoft.com/office/drawing/2014/main" id="{E15B20C3-1C22-46AD-74F5-23BA7FE0C6AB}"/>
              </a:ext>
            </a:extLst>
          </p:cNvPr>
          <p:cNvSpPr txBox="1"/>
          <p:nvPr/>
        </p:nvSpPr>
        <p:spPr>
          <a:xfrm>
            <a:off x="490891" y="1907021"/>
            <a:ext cx="5616624" cy="3939540"/>
          </a:xfrm>
          <a:prstGeom prst="rect">
            <a:avLst/>
          </a:prstGeom>
          <a:noFill/>
        </p:spPr>
        <p:txBody>
          <a:bodyPr wrap="square">
            <a:spAutoFit/>
          </a:bodyPr>
          <a:lstStyle/>
          <a:p>
            <a:r>
              <a:rPr lang="en-GB" sz="1400"/>
              <a:t>To combat nerves when giving your talk, there are a few things you can do:</a:t>
            </a:r>
          </a:p>
          <a:p>
            <a:endParaRPr lang="en-GB" sz="1400"/>
          </a:p>
          <a:p>
            <a:pPr marL="342900" indent="-342900">
              <a:buFont typeface="+mj-lt"/>
              <a:buAutoNum type="arabicPeriod"/>
            </a:pPr>
            <a:r>
              <a:rPr lang="en-GB" sz="1400" b="1" i="1"/>
              <a:t>Practise your talk ahead of time: </a:t>
            </a:r>
            <a:r>
              <a:rPr lang="en-GB" sz="1400"/>
              <a:t>This will help you feel more comfortable with the material and reduce anxiety about forgetting important points.</a:t>
            </a:r>
          </a:p>
          <a:p>
            <a:pPr marL="342900" indent="-342900">
              <a:buFont typeface="+mj-lt"/>
              <a:buAutoNum type="arabicPeriod"/>
            </a:pPr>
            <a:endParaRPr lang="en-GB" sz="1400"/>
          </a:p>
          <a:p>
            <a:pPr marL="342900" indent="-342900">
              <a:buFont typeface="+mj-lt"/>
              <a:buAutoNum type="arabicPeriod"/>
            </a:pPr>
            <a:r>
              <a:rPr lang="en-GB" sz="1400" b="1" i="1"/>
              <a:t>Use relaxation techniques: </a:t>
            </a:r>
            <a:r>
              <a:rPr lang="en-GB" sz="1400"/>
              <a:t>Taking deep breaths or practising meditation can help you feel more calm and centred before giving a talk.</a:t>
            </a:r>
          </a:p>
          <a:p>
            <a:pPr marL="342900" indent="-342900">
              <a:buFont typeface="+mj-lt"/>
              <a:buAutoNum type="arabicPeriod"/>
            </a:pPr>
            <a:endParaRPr lang="en-GB" sz="1400"/>
          </a:p>
          <a:p>
            <a:pPr marL="342900" indent="-342900">
              <a:buFont typeface="+mj-lt"/>
              <a:buAutoNum type="arabicPeriod"/>
            </a:pPr>
            <a:r>
              <a:rPr lang="en-GB" sz="1400" b="1" i="1"/>
              <a:t>Visualise success:</a:t>
            </a:r>
            <a:r>
              <a:rPr lang="en-GB" sz="1400"/>
              <a:t> Visualising yourself giving a successful talk can help boost your confidence and reduce anxiety.</a:t>
            </a:r>
          </a:p>
          <a:p>
            <a:pPr marL="342900" indent="-342900">
              <a:buFont typeface="+mj-lt"/>
              <a:buAutoNum type="arabicPeriod"/>
            </a:pPr>
            <a:endParaRPr lang="en-GB" sz="1400"/>
          </a:p>
          <a:p>
            <a:pPr marL="342900" indent="-342900">
              <a:buFont typeface="+mj-lt"/>
              <a:buAutoNum type="arabicPeriod"/>
            </a:pPr>
            <a:r>
              <a:rPr lang="en-GB" sz="1400" b="1" i="1"/>
              <a:t>Focus on the message: </a:t>
            </a:r>
            <a:r>
              <a:rPr lang="en-GB" sz="1400"/>
              <a:t>Remember that the content of your talk is more important than the nerves you may be feeling. Focus on delivering your message clearly and effectively, rather than on your nervousness.</a:t>
            </a:r>
          </a:p>
          <a:p>
            <a:endParaRPr lang="en-GB" sz="1200"/>
          </a:p>
        </p:txBody>
      </p:sp>
      <p:pic>
        <p:nvPicPr>
          <p:cNvPr id="8" name="Picture 7">
            <a:extLst>
              <a:ext uri="{FF2B5EF4-FFF2-40B4-BE49-F238E27FC236}">
                <a16:creationId xmlns:a16="http://schemas.microsoft.com/office/drawing/2014/main" id="{79105B46-404D-4FE5-E3C0-80C61ADC44F7}"/>
              </a:ext>
            </a:extLst>
          </p:cNvPr>
          <p:cNvPicPr>
            <a:picLocks noChangeAspect="1"/>
          </p:cNvPicPr>
          <p:nvPr/>
        </p:nvPicPr>
        <p:blipFill>
          <a:blip r:embed="rId2"/>
          <a:stretch>
            <a:fillRect/>
          </a:stretch>
        </p:blipFill>
        <p:spPr>
          <a:xfrm>
            <a:off x="6156176" y="2704843"/>
            <a:ext cx="1477624" cy="1882113"/>
          </a:xfrm>
          <a:prstGeom prst="rect">
            <a:avLst/>
          </a:prstGeom>
        </p:spPr>
      </p:pic>
      <p:pic>
        <p:nvPicPr>
          <p:cNvPr id="10" name="Picture 9">
            <a:extLst>
              <a:ext uri="{FF2B5EF4-FFF2-40B4-BE49-F238E27FC236}">
                <a16:creationId xmlns:a16="http://schemas.microsoft.com/office/drawing/2014/main" id="{2844A539-6DC7-5195-126B-9506715795BD}"/>
              </a:ext>
            </a:extLst>
          </p:cNvPr>
          <p:cNvPicPr>
            <a:picLocks noChangeAspect="1"/>
          </p:cNvPicPr>
          <p:nvPr/>
        </p:nvPicPr>
        <p:blipFill>
          <a:blip r:embed="rId3"/>
          <a:stretch>
            <a:fillRect/>
          </a:stretch>
        </p:blipFill>
        <p:spPr>
          <a:xfrm>
            <a:off x="7009296" y="4586956"/>
            <a:ext cx="1876898" cy="1607604"/>
          </a:xfrm>
          <a:prstGeom prst="rect">
            <a:avLst/>
          </a:prstGeom>
        </p:spPr>
      </p:pic>
      <p:pic>
        <p:nvPicPr>
          <p:cNvPr id="12" name="Picture 11">
            <a:extLst>
              <a:ext uri="{FF2B5EF4-FFF2-40B4-BE49-F238E27FC236}">
                <a16:creationId xmlns:a16="http://schemas.microsoft.com/office/drawing/2014/main" id="{1A8089B6-4C25-E661-673D-B963815E0577}"/>
              </a:ext>
            </a:extLst>
          </p:cNvPr>
          <p:cNvPicPr>
            <a:picLocks noChangeAspect="1"/>
          </p:cNvPicPr>
          <p:nvPr/>
        </p:nvPicPr>
        <p:blipFill>
          <a:blip r:embed="rId4"/>
          <a:stretch>
            <a:fillRect/>
          </a:stretch>
        </p:blipFill>
        <p:spPr>
          <a:xfrm>
            <a:off x="7295949" y="1902825"/>
            <a:ext cx="1657350" cy="1162050"/>
          </a:xfrm>
          <a:prstGeom prst="rect">
            <a:avLst/>
          </a:prstGeom>
        </p:spPr>
      </p:pic>
      <p:pic>
        <p:nvPicPr>
          <p:cNvPr id="6" name="Picture 5">
            <a:extLst>
              <a:ext uri="{FF2B5EF4-FFF2-40B4-BE49-F238E27FC236}">
                <a16:creationId xmlns:a16="http://schemas.microsoft.com/office/drawing/2014/main" id="{0AB43CB5-5A81-A827-4CA8-B42234B7B3BB}"/>
              </a:ext>
            </a:extLst>
          </p:cNvPr>
          <p:cNvPicPr>
            <a:picLocks noGrp="1" noRot="1" noChangeAspect="1" noMove="1" noResize="1" noEditPoints="1" noAdjustHandles="1" noChangeArrowheads="1" noChangeShapeType="1" noCrop="1"/>
          </p:cNvPicPr>
          <p:nvPr/>
        </p:nvPicPr>
        <p:blipFill>
          <a:blip r:embed="rId5"/>
          <a:stretch>
            <a:fillRect/>
          </a:stretch>
        </p:blipFill>
        <p:spPr>
          <a:xfrm>
            <a:off x="8498855" y="6198711"/>
            <a:ext cx="485775" cy="523875"/>
          </a:xfrm>
          <a:prstGeom prst="rect">
            <a:avLst/>
          </a:prstGeom>
        </p:spPr>
      </p:pic>
      <p:sp>
        <p:nvSpPr>
          <p:cNvPr id="9" name="Footer Placeholder 3">
            <a:extLst>
              <a:ext uri="{FF2B5EF4-FFF2-40B4-BE49-F238E27FC236}">
                <a16:creationId xmlns:a16="http://schemas.microsoft.com/office/drawing/2014/main" id="{A122484D-F351-C6F1-F3AF-2051BEF36F72}"/>
              </a:ext>
            </a:extLst>
          </p:cNvPr>
          <p:cNvSpPr>
            <a:spLocks noGrp="1"/>
          </p:cNvSpPr>
          <p:nvPr>
            <p:ph type="ftr" sz="quarter" idx="11"/>
          </p:nvPr>
        </p:nvSpPr>
        <p:spPr>
          <a:xfrm>
            <a:off x="2411760" y="6356351"/>
            <a:ext cx="3086100" cy="365125"/>
          </a:xfrm>
        </p:spPr>
        <p:txBody>
          <a:bodyPr/>
          <a:lstStyle/>
          <a:p>
            <a:r>
              <a:rPr lang="en-GB" dirty="0"/>
              <a:t>ESB-RES-C254-L2G4-SpeechforEmployability-1.5-PPT-DeliveringTalk v1</a:t>
            </a:r>
          </a:p>
        </p:txBody>
      </p:sp>
    </p:spTree>
    <p:extLst>
      <p:ext uri="{BB962C8B-B14F-4D97-AF65-F5344CB8AC3E}">
        <p14:creationId xmlns:p14="http://schemas.microsoft.com/office/powerpoint/2010/main" val="7525804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82D7BC-88D5-F85E-6C6E-F79AA9A1CC55}"/>
              </a:ext>
            </a:extLst>
          </p:cNvPr>
          <p:cNvSpPr>
            <a:spLocks noGrp="1"/>
          </p:cNvSpPr>
          <p:nvPr>
            <p:ph type="title"/>
          </p:nvPr>
        </p:nvSpPr>
        <p:spPr>
          <a:xfrm>
            <a:off x="339601" y="980728"/>
            <a:ext cx="8496944" cy="720080"/>
          </a:xfrm>
        </p:spPr>
        <p:txBody>
          <a:bodyPr>
            <a:normAutofit fontScale="90000"/>
          </a:bodyPr>
          <a:lstStyle/>
          <a:p>
            <a:r>
              <a:rPr lang="en-GB" b="1" i="1"/>
              <a:t>What do we mean by ‘pace, pitch, tone, and pause’?</a:t>
            </a:r>
          </a:p>
        </p:txBody>
      </p:sp>
      <p:sp>
        <p:nvSpPr>
          <p:cNvPr id="3" name="Date Placeholder 2">
            <a:extLst>
              <a:ext uri="{FF2B5EF4-FFF2-40B4-BE49-F238E27FC236}">
                <a16:creationId xmlns:a16="http://schemas.microsoft.com/office/drawing/2014/main" id="{2DB48403-26EA-D683-B03D-86062C2A8E07}"/>
              </a:ext>
            </a:extLst>
          </p:cNvPr>
          <p:cNvSpPr>
            <a:spLocks noGrp="1"/>
          </p:cNvSpPr>
          <p:nvPr>
            <p:ph type="dt" sz="half" idx="10"/>
          </p:nvPr>
        </p:nvSpPr>
        <p:spPr/>
        <p:txBody>
          <a:bodyPr/>
          <a:lstStyle/>
          <a:p>
            <a:fld id="{D7C63165-6D7B-4E2A-B4F1-3C94D0424309}" type="datetime1">
              <a:rPr lang="en-GB" smtClean="0"/>
              <a:t>02/03/2026</a:t>
            </a:fld>
            <a:endParaRPr lang="en-GB"/>
          </a:p>
        </p:txBody>
      </p:sp>
      <p:sp>
        <p:nvSpPr>
          <p:cNvPr id="5" name="Slide Number Placeholder 4">
            <a:extLst>
              <a:ext uri="{FF2B5EF4-FFF2-40B4-BE49-F238E27FC236}">
                <a16:creationId xmlns:a16="http://schemas.microsoft.com/office/drawing/2014/main" id="{6E5223B2-B199-02B4-754C-6DF27FCA6F06}"/>
              </a:ext>
            </a:extLst>
          </p:cNvPr>
          <p:cNvSpPr>
            <a:spLocks noGrp="1"/>
          </p:cNvSpPr>
          <p:nvPr>
            <p:ph type="sldNum" sz="quarter" idx="12"/>
          </p:nvPr>
        </p:nvSpPr>
        <p:spPr/>
        <p:txBody>
          <a:bodyPr/>
          <a:lstStyle/>
          <a:p>
            <a:fld id="{EFC07C4F-4DD7-4452-9CBE-7B4BC77324C7}" type="slidenum">
              <a:rPr lang="en-GB" smtClean="0"/>
              <a:t>5</a:t>
            </a:fld>
            <a:endParaRPr lang="en-GB"/>
          </a:p>
        </p:txBody>
      </p:sp>
      <p:sp>
        <p:nvSpPr>
          <p:cNvPr id="6" name="Rectangle 5">
            <a:extLst>
              <a:ext uri="{FF2B5EF4-FFF2-40B4-BE49-F238E27FC236}">
                <a16:creationId xmlns:a16="http://schemas.microsoft.com/office/drawing/2014/main" id="{4398FF1C-70F1-AE65-2AD0-B69A5A298A8F}"/>
              </a:ext>
            </a:extLst>
          </p:cNvPr>
          <p:cNvSpPr/>
          <p:nvPr/>
        </p:nvSpPr>
        <p:spPr>
          <a:xfrm>
            <a:off x="323528" y="1976350"/>
            <a:ext cx="3086100" cy="87658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b="1" i="1"/>
              <a:t>Pace</a:t>
            </a:r>
          </a:p>
        </p:txBody>
      </p:sp>
      <p:sp>
        <p:nvSpPr>
          <p:cNvPr id="10" name="Rectangle 9">
            <a:extLst>
              <a:ext uri="{FF2B5EF4-FFF2-40B4-BE49-F238E27FC236}">
                <a16:creationId xmlns:a16="http://schemas.microsoft.com/office/drawing/2014/main" id="{1F7F671F-EB68-1818-B25F-B346FC20F9D9}"/>
              </a:ext>
            </a:extLst>
          </p:cNvPr>
          <p:cNvSpPr/>
          <p:nvPr/>
        </p:nvSpPr>
        <p:spPr>
          <a:xfrm>
            <a:off x="323528" y="2995612"/>
            <a:ext cx="3086100" cy="87658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b="1" i="1"/>
              <a:t>Pitch</a:t>
            </a:r>
          </a:p>
        </p:txBody>
      </p:sp>
      <p:sp>
        <p:nvSpPr>
          <p:cNvPr id="11" name="Rectangle 10">
            <a:extLst>
              <a:ext uri="{FF2B5EF4-FFF2-40B4-BE49-F238E27FC236}">
                <a16:creationId xmlns:a16="http://schemas.microsoft.com/office/drawing/2014/main" id="{95F3C1D5-0B3A-6D5A-E559-BA5C1B102651}"/>
              </a:ext>
            </a:extLst>
          </p:cNvPr>
          <p:cNvSpPr/>
          <p:nvPr/>
        </p:nvSpPr>
        <p:spPr>
          <a:xfrm>
            <a:off x="339601" y="4014874"/>
            <a:ext cx="3086100" cy="87658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b="1" i="1"/>
              <a:t>Tone</a:t>
            </a:r>
          </a:p>
        </p:txBody>
      </p:sp>
      <p:sp>
        <p:nvSpPr>
          <p:cNvPr id="12" name="Rectangle 11">
            <a:extLst>
              <a:ext uri="{FF2B5EF4-FFF2-40B4-BE49-F238E27FC236}">
                <a16:creationId xmlns:a16="http://schemas.microsoft.com/office/drawing/2014/main" id="{B2D5C7BE-4422-5BF0-9CD2-33BC4D23BEBC}"/>
              </a:ext>
            </a:extLst>
          </p:cNvPr>
          <p:cNvSpPr/>
          <p:nvPr/>
        </p:nvSpPr>
        <p:spPr>
          <a:xfrm>
            <a:off x="343074" y="5034136"/>
            <a:ext cx="3086100" cy="87658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b="1" i="1"/>
              <a:t>Pause</a:t>
            </a:r>
          </a:p>
        </p:txBody>
      </p:sp>
      <p:sp>
        <p:nvSpPr>
          <p:cNvPr id="13" name="Rectangle 12">
            <a:extLst>
              <a:ext uri="{FF2B5EF4-FFF2-40B4-BE49-F238E27FC236}">
                <a16:creationId xmlns:a16="http://schemas.microsoft.com/office/drawing/2014/main" id="{FB56A154-7D15-F337-C3B5-7A9AEC17DC55}"/>
              </a:ext>
            </a:extLst>
          </p:cNvPr>
          <p:cNvSpPr/>
          <p:nvPr/>
        </p:nvSpPr>
        <p:spPr>
          <a:xfrm>
            <a:off x="5692452" y="1976350"/>
            <a:ext cx="3086100" cy="87658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a:t>The attitude or emotion conveyed by a person's voice.</a:t>
            </a:r>
          </a:p>
        </p:txBody>
      </p:sp>
      <p:sp>
        <p:nvSpPr>
          <p:cNvPr id="14" name="Rectangle 13">
            <a:extLst>
              <a:ext uri="{FF2B5EF4-FFF2-40B4-BE49-F238E27FC236}">
                <a16:creationId xmlns:a16="http://schemas.microsoft.com/office/drawing/2014/main" id="{EE0BFD7E-20DF-E3C1-44F2-C19CC6D32689}"/>
              </a:ext>
            </a:extLst>
          </p:cNvPr>
          <p:cNvSpPr/>
          <p:nvPr/>
        </p:nvSpPr>
        <p:spPr>
          <a:xfrm>
            <a:off x="5692452" y="2995612"/>
            <a:ext cx="3086100" cy="87658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a:t>A deliberate break in speech.</a:t>
            </a:r>
          </a:p>
        </p:txBody>
      </p:sp>
      <p:sp>
        <p:nvSpPr>
          <p:cNvPr id="15" name="Rectangle 14">
            <a:extLst>
              <a:ext uri="{FF2B5EF4-FFF2-40B4-BE49-F238E27FC236}">
                <a16:creationId xmlns:a16="http://schemas.microsoft.com/office/drawing/2014/main" id="{5F24F222-9050-1D9F-E797-20CD1CA9AA34}"/>
              </a:ext>
            </a:extLst>
          </p:cNvPr>
          <p:cNvSpPr/>
          <p:nvPr/>
        </p:nvSpPr>
        <p:spPr>
          <a:xfrm>
            <a:off x="5708525" y="4014874"/>
            <a:ext cx="3086100" cy="876585"/>
          </a:xfrm>
          <a:prstGeom prst="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p>
            <a:pPr algn="ctr"/>
            <a:r>
              <a:rPr lang="en-GB" b="0" i="0">
                <a:solidFill>
                  <a:schemeClr val="tx1"/>
                </a:solidFill>
                <a:effectLst/>
                <a:latin typeface="Calibri"/>
                <a:cs typeface="Calibri"/>
              </a:rPr>
              <a:t>The speed at which a person speaks.</a:t>
            </a:r>
          </a:p>
        </p:txBody>
      </p:sp>
      <p:sp>
        <p:nvSpPr>
          <p:cNvPr id="16" name="Rectangle 15">
            <a:extLst>
              <a:ext uri="{FF2B5EF4-FFF2-40B4-BE49-F238E27FC236}">
                <a16:creationId xmlns:a16="http://schemas.microsoft.com/office/drawing/2014/main" id="{5793E310-B8B4-7C11-E05A-C54549667987}"/>
              </a:ext>
            </a:extLst>
          </p:cNvPr>
          <p:cNvSpPr/>
          <p:nvPr/>
        </p:nvSpPr>
        <p:spPr>
          <a:xfrm>
            <a:off x="5711998" y="5034136"/>
            <a:ext cx="3086100" cy="87658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a:t>The highness or lowness of a person's voice.</a:t>
            </a:r>
          </a:p>
        </p:txBody>
      </p:sp>
      <p:sp>
        <p:nvSpPr>
          <p:cNvPr id="17" name="TextBox 16">
            <a:extLst>
              <a:ext uri="{FF2B5EF4-FFF2-40B4-BE49-F238E27FC236}">
                <a16:creationId xmlns:a16="http://schemas.microsoft.com/office/drawing/2014/main" id="{39E53F5F-E3CE-7F38-47CE-0439EF415CAD}"/>
              </a:ext>
            </a:extLst>
          </p:cNvPr>
          <p:cNvSpPr txBox="1"/>
          <p:nvPr/>
        </p:nvSpPr>
        <p:spPr>
          <a:xfrm>
            <a:off x="339601" y="1546919"/>
            <a:ext cx="8464798" cy="307777"/>
          </a:xfrm>
          <a:prstGeom prst="rect">
            <a:avLst/>
          </a:prstGeom>
          <a:solidFill>
            <a:srgbClr val="C4D821">
              <a:alpha val="40000"/>
            </a:srgbClr>
          </a:solidFill>
        </p:spPr>
        <p:txBody>
          <a:bodyPr wrap="square" rtlCol="0">
            <a:spAutoFit/>
          </a:bodyPr>
          <a:lstStyle/>
          <a:p>
            <a:pPr algn="ctr"/>
            <a:r>
              <a:rPr lang="en-GB" sz="1400"/>
              <a:t>Can you match the words to the definitions?</a:t>
            </a:r>
          </a:p>
        </p:txBody>
      </p:sp>
      <p:pic>
        <p:nvPicPr>
          <p:cNvPr id="7" name="Picture 6">
            <a:extLst>
              <a:ext uri="{FF2B5EF4-FFF2-40B4-BE49-F238E27FC236}">
                <a16:creationId xmlns:a16="http://schemas.microsoft.com/office/drawing/2014/main" id="{3F8568C3-D44B-75DA-7798-A292507D1351}"/>
              </a:ext>
            </a:extLst>
          </p:cNvPr>
          <p:cNvPicPr>
            <a:picLocks noGrp="1" noRot="1" noChangeAspect="1" noMove="1" noResize="1" noEditPoints="1" noAdjustHandles="1" noChangeArrowheads="1" noChangeShapeType="1" noCrop="1"/>
          </p:cNvPicPr>
          <p:nvPr/>
        </p:nvPicPr>
        <p:blipFill>
          <a:blip r:embed="rId3"/>
          <a:stretch>
            <a:fillRect/>
          </a:stretch>
        </p:blipFill>
        <p:spPr>
          <a:xfrm>
            <a:off x="8538100" y="6237956"/>
            <a:ext cx="485775" cy="523875"/>
          </a:xfrm>
          <a:prstGeom prst="rect">
            <a:avLst/>
          </a:prstGeom>
        </p:spPr>
      </p:pic>
      <p:sp>
        <p:nvSpPr>
          <p:cNvPr id="8" name="Footer Placeholder 3">
            <a:extLst>
              <a:ext uri="{FF2B5EF4-FFF2-40B4-BE49-F238E27FC236}">
                <a16:creationId xmlns:a16="http://schemas.microsoft.com/office/drawing/2014/main" id="{91781AB3-2578-11A2-A3E0-7EB05BA6CE6A}"/>
              </a:ext>
            </a:extLst>
          </p:cNvPr>
          <p:cNvSpPr>
            <a:spLocks noGrp="1"/>
          </p:cNvSpPr>
          <p:nvPr>
            <p:ph type="ftr" sz="quarter" idx="11"/>
          </p:nvPr>
        </p:nvSpPr>
        <p:spPr>
          <a:xfrm>
            <a:off x="2411760" y="6356351"/>
            <a:ext cx="3086100" cy="365125"/>
          </a:xfrm>
        </p:spPr>
        <p:txBody>
          <a:bodyPr/>
          <a:lstStyle/>
          <a:p>
            <a:r>
              <a:rPr lang="en-GB" dirty="0"/>
              <a:t>ESB-RES-C254-L2G4-SpeechforEmployability-1.5-PPT-DeliveringTalk v1</a:t>
            </a:r>
          </a:p>
        </p:txBody>
      </p:sp>
    </p:spTree>
    <p:extLst>
      <p:ext uri="{BB962C8B-B14F-4D97-AF65-F5344CB8AC3E}">
        <p14:creationId xmlns:p14="http://schemas.microsoft.com/office/powerpoint/2010/main" val="13893151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82D7BC-88D5-F85E-6C6E-F79AA9A1CC55}"/>
              </a:ext>
            </a:extLst>
          </p:cNvPr>
          <p:cNvSpPr>
            <a:spLocks noGrp="1"/>
          </p:cNvSpPr>
          <p:nvPr>
            <p:ph type="title"/>
          </p:nvPr>
        </p:nvSpPr>
        <p:spPr>
          <a:xfrm>
            <a:off x="339601" y="947279"/>
            <a:ext cx="8496944" cy="720080"/>
          </a:xfrm>
        </p:spPr>
        <p:txBody>
          <a:bodyPr>
            <a:normAutofit fontScale="90000"/>
          </a:bodyPr>
          <a:lstStyle/>
          <a:p>
            <a:r>
              <a:rPr lang="en-GB" b="1" i="1"/>
              <a:t>What do we mean by ‘pace, pitch, tone, and pause’?</a:t>
            </a:r>
          </a:p>
        </p:txBody>
      </p:sp>
      <p:sp>
        <p:nvSpPr>
          <p:cNvPr id="3" name="Date Placeholder 2">
            <a:extLst>
              <a:ext uri="{FF2B5EF4-FFF2-40B4-BE49-F238E27FC236}">
                <a16:creationId xmlns:a16="http://schemas.microsoft.com/office/drawing/2014/main" id="{2DB48403-26EA-D683-B03D-86062C2A8E07}"/>
              </a:ext>
            </a:extLst>
          </p:cNvPr>
          <p:cNvSpPr>
            <a:spLocks noGrp="1"/>
          </p:cNvSpPr>
          <p:nvPr>
            <p:ph type="dt" sz="half" idx="10"/>
          </p:nvPr>
        </p:nvSpPr>
        <p:spPr/>
        <p:txBody>
          <a:bodyPr/>
          <a:lstStyle/>
          <a:p>
            <a:fld id="{B3359F47-5896-41BB-84EF-2B6C2ED719F0}" type="datetime1">
              <a:rPr lang="en-GB" smtClean="0"/>
              <a:t>02/03/2026</a:t>
            </a:fld>
            <a:endParaRPr lang="en-GB"/>
          </a:p>
        </p:txBody>
      </p:sp>
      <p:sp>
        <p:nvSpPr>
          <p:cNvPr id="5" name="Slide Number Placeholder 4">
            <a:extLst>
              <a:ext uri="{FF2B5EF4-FFF2-40B4-BE49-F238E27FC236}">
                <a16:creationId xmlns:a16="http://schemas.microsoft.com/office/drawing/2014/main" id="{6E5223B2-B199-02B4-754C-6DF27FCA6F06}"/>
              </a:ext>
            </a:extLst>
          </p:cNvPr>
          <p:cNvSpPr>
            <a:spLocks noGrp="1"/>
          </p:cNvSpPr>
          <p:nvPr>
            <p:ph type="sldNum" sz="quarter" idx="12"/>
          </p:nvPr>
        </p:nvSpPr>
        <p:spPr/>
        <p:txBody>
          <a:bodyPr/>
          <a:lstStyle/>
          <a:p>
            <a:fld id="{EFC07C4F-4DD7-4452-9CBE-7B4BC77324C7}" type="slidenum">
              <a:rPr lang="en-GB" smtClean="0"/>
              <a:t>6</a:t>
            </a:fld>
            <a:endParaRPr lang="en-GB"/>
          </a:p>
        </p:txBody>
      </p:sp>
      <p:sp>
        <p:nvSpPr>
          <p:cNvPr id="6" name="Rectangle 5">
            <a:extLst>
              <a:ext uri="{FF2B5EF4-FFF2-40B4-BE49-F238E27FC236}">
                <a16:creationId xmlns:a16="http://schemas.microsoft.com/office/drawing/2014/main" id="{4398FF1C-70F1-AE65-2AD0-B69A5A298A8F}"/>
              </a:ext>
            </a:extLst>
          </p:cNvPr>
          <p:cNvSpPr/>
          <p:nvPr/>
        </p:nvSpPr>
        <p:spPr>
          <a:xfrm>
            <a:off x="323528" y="1976350"/>
            <a:ext cx="3086100" cy="87658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b="1" i="1"/>
              <a:t>Pace</a:t>
            </a:r>
          </a:p>
        </p:txBody>
      </p:sp>
      <p:sp>
        <p:nvSpPr>
          <p:cNvPr id="10" name="Rectangle 9">
            <a:extLst>
              <a:ext uri="{FF2B5EF4-FFF2-40B4-BE49-F238E27FC236}">
                <a16:creationId xmlns:a16="http://schemas.microsoft.com/office/drawing/2014/main" id="{1F7F671F-EB68-1818-B25F-B346FC20F9D9}"/>
              </a:ext>
            </a:extLst>
          </p:cNvPr>
          <p:cNvSpPr/>
          <p:nvPr/>
        </p:nvSpPr>
        <p:spPr>
          <a:xfrm>
            <a:off x="323528" y="2995612"/>
            <a:ext cx="3086100" cy="87658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b="1" i="1"/>
              <a:t>Pitch</a:t>
            </a:r>
          </a:p>
        </p:txBody>
      </p:sp>
      <p:sp>
        <p:nvSpPr>
          <p:cNvPr id="11" name="Rectangle 10">
            <a:extLst>
              <a:ext uri="{FF2B5EF4-FFF2-40B4-BE49-F238E27FC236}">
                <a16:creationId xmlns:a16="http://schemas.microsoft.com/office/drawing/2014/main" id="{95F3C1D5-0B3A-6D5A-E559-BA5C1B102651}"/>
              </a:ext>
            </a:extLst>
          </p:cNvPr>
          <p:cNvSpPr/>
          <p:nvPr/>
        </p:nvSpPr>
        <p:spPr>
          <a:xfrm>
            <a:off x="339601" y="4014874"/>
            <a:ext cx="3086100" cy="87658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b="1" i="1"/>
              <a:t>Tone</a:t>
            </a:r>
          </a:p>
        </p:txBody>
      </p:sp>
      <p:sp>
        <p:nvSpPr>
          <p:cNvPr id="12" name="Rectangle 11">
            <a:extLst>
              <a:ext uri="{FF2B5EF4-FFF2-40B4-BE49-F238E27FC236}">
                <a16:creationId xmlns:a16="http://schemas.microsoft.com/office/drawing/2014/main" id="{B2D5C7BE-4422-5BF0-9CD2-33BC4D23BEBC}"/>
              </a:ext>
            </a:extLst>
          </p:cNvPr>
          <p:cNvSpPr/>
          <p:nvPr/>
        </p:nvSpPr>
        <p:spPr>
          <a:xfrm>
            <a:off x="343074" y="5034136"/>
            <a:ext cx="3086100" cy="87658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b="1" i="1"/>
              <a:t>Pause</a:t>
            </a:r>
          </a:p>
        </p:txBody>
      </p:sp>
      <p:sp>
        <p:nvSpPr>
          <p:cNvPr id="13" name="Rectangle 12">
            <a:extLst>
              <a:ext uri="{FF2B5EF4-FFF2-40B4-BE49-F238E27FC236}">
                <a16:creationId xmlns:a16="http://schemas.microsoft.com/office/drawing/2014/main" id="{FB56A154-7D15-F337-C3B5-7A9AEC17DC55}"/>
              </a:ext>
            </a:extLst>
          </p:cNvPr>
          <p:cNvSpPr/>
          <p:nvPr/>
        </p:nvSpPr>
        <p:spPr>
          <a:xfrm>
            <a:off x="5621238" y="1976350"/>
            <a:ext cx="3086100" cy="87658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a:t>The attitude or emotion conveyed by a person's voice.</a:t>
            </a:r>
          </a:p>
        </p:txBody>
      </p:sp>
      <p:sp>
        <p:nvSpPr>
          <p:cNvPr id="14" name="Rectangle 13">
            <a:extLst>
              <a:ext uri="{FF2B5EF4-FFF2-40B4-BE49-F238E27FC236}">
                <a16:creationId xmlns:a16="http://schemas.microsoft.com/office/drawing/2014/main" id="{EE0BFD7E-20DF-E3C1-44F2-C19CC6D32689}"/>
              </a:ext>
            </a:extLst>
          </p:cNvPr>
          <p:cNvSpPr/>
          <p:nvPr/>
        </p:nvSpPr>
        <p:spPr>
          <a:xfrm>
            <a:off x="5621238" y="2995612"/>
            <a:ext cx="3086100" cy="87658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a:t>A deliberate break in speech.</a:t>
            </a:r>
          </a:p>
        </p:txBody>
      </p:sp>
      <p:sp>
        <p:nvSpPr>
          <p:cNvPr id="15" name="Rectangle 14">
            <a:extLst>
              <a:ext uri="{FF2B5EF4-FFF2-40B4-BE49-F238E27FC236}">
                <a16:creationId xmlns:a16="http://schemas.microsoft.com/office/drawing/2014/main" id="{5F24F222-9050-1D9F-E797-20CD1CA9AA34}"/>
              </a:ext>
            </a:extLst>
          </p:cNvPr>
          <p:cNvSpPr/>
          <p:nvPr/>
        </p:nvSpPr>
        <p:spPr>
          <a:xfrm>
            <a:off x="5637311" y="4014874"/>
            <a:ext cx="3086100" cy="876585"/>
          </a:xfrm>
          <a:prstGeom prst="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p>
            <a:pPr algn="ctr"/>
            <a:r>
              <a:rPr lang="en-GB" b="0" i="0">
                <a:solidFill>
                  <a:schemeClr val="tx1"/>
                </a:solidFill>
                <a:effectLst/>
                <a:latin typeface="Calibri"/>
                <a:cs typeface="Calibri"/>
              </a:rPr>
              <a:t>The speed at which a person speaks.</a:t>
            </a:r>
          </a:p>
        </p:txBody>
      </p:sp>
      <p:sp>
        <p:nvSpPr>
          <p:cNvPr id="16" name="Rectangle 15">
            <a:extLst>
              <a:ext uri="{FF2B5EF4-FFF2-40B4-BE49-F238E27FC236}">
                <a16:creationId xmlns:a16="http://schemas.microsoft.com/office/drawing/2014/main" id="{5793E310-B8B4-7C11-E05A-C54549667987}"/>
              </a:ext>
            </a:extLst>
          </p:cNvPr>
          <p:cNvSpPr/>
          <p:nvPr/>
        </p:nvSpPr>
        <p:spPr>
          <a:xfrm>
            <a:off x="5640784" y="5034136"/>
            <a:ext cx="3086100" cy="87658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a:t>The highness or lowness of a person's voice.</a:t>
            </a:r>
          </a:p>
        </p:txBody>
      </p:sp>
      <p:sp>
        <p:nvSpPr>
          <p:cNvPr id="17" name="TextBox 16">
            <a:extLst>
              <a:ext uri="{FF2B5EF4-FFF2-40B4-BE49-F238E27FC236}">
                <a16:creationId xmlns:a16="http://schemas.microsoft.com/office/drawing/2014/main" id="{39E53F5F-E3CE-7F38-47CE-0439EF415CAD}"/>
              </a:ext>
            </a:extLst>
          </p:cNvPr>
          <p:cNvSpPr txBox="1"/>
          <p:nvPr/>
        </p:nvSpPr>
        <p:spPr>
          <a:xfrm>
            <a:off x="339601" y="1538058"/>
            <a:ext cx="8383810" cy="307777"/>
          </a:xfrm>
          <a:prstGeom prst="rect">
            <a:avLst/>
          </a:prstGeom>
          <a:solidFill>
            <a:srgbClr val="C4D821">
              <a:alpha val="40000"/>
            </a:srgbClr>
          </a:solidFill>
        </p:spPr>
        <p:txBody>
          <a:bodyPr wrap="square" rtlCol="0">
            <a:spAutoFit/>
          </a:bodyPr>
          <a:lstStyle/>
          <a:p>
            <a:pPr algn="ctr"/>
            <a:r>
              <a:rPr lang="en-GB" sz="1400"/>
              <a:t>Can you match the words to the definitions?</a:t>
            </a:r>
          </a:p>
        </p:txBody>
      </p:sp>
      <p:cxnSp>
        <p:nvCxnSpPr>
          <p:cNvPr id="8" name="Straight Arrow Connector 7">
            <a:extLst>
              <a:ext uri="{FF2B5EF4-FFF2-40B4-BE49-F238E27FC236}">
                <a16:creationId xmlns:a16="http://schemas.microsoft.com/office/drawing/2014/main" id="{7EC5C197-378F-CB7F-1D4A-D2D148C6BE29}"/>
              </a:ext>
            </a:extLst>
          </p:cNvPr>
          <p:cNvCxnSpPr>
            <a:cxnSpLocks/>
            <a:stCxn id="6" idx="3"/>
            <a:endCxn id="15" idx="1"/>
          </p:cNvCxnSpPr>
          <p:nvPr/>
        </p:nvCxnSpPr>
        <p:spPr>
          <a:xfrm>
            <a:off x="3409628" y="2414643"/>
            <a:ext cx="2227683" cy="2038524"/>
          </a:xfrm>
          <a:prstGeom prst="straightConnector1">
            <a:avLst/>
          </a:prstGeom>
          <a:ln w="28575">
            <a:solidFill>
              <a:srgbClr val="E7151B"/>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7AACFB4B-F4E8-B035-5818-950E2AB0193E}"/>
              </a:ext>
            </a:extLst>
          </p:cNvPr>
          <p:cNvCxnSpPr>
            <a:cxnSpLocks/>
            <a:stCxn id="10" idx="3"/>
            <a:endCxn id="16" idx="1"/>
          </p:cNvCxnSpPr>
          <p:nvPr/>
        </p:nvCxnSpPr>
        <p:spPr>
          <a:xfrm>
            <a:off x="3409628" y="3433905"/>
            <a:ext cx="2231156" cy="2038524"/>
          </a:xfrm>
          <a:prstGeom prst="straightConnector1">
            <a:avLst/>
          </a:prstGeom>
          <a:ln w="28575">
            <a:solidFill>
              <a:srgbClr val="E7151B"/>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12DB5DA7-018C-DDE3-A3D6-B4C832562F50}"/>
              </a:ext>
            </a:extLst>
          </p:cNvPr>
          <p:cNvCxnSpPr>
            <a:cxnSpLocks/>
            <a:stCxn id="11" idx="3"/>
            <a:endCxn id="13" idx="1"/>
          </p:cNvCxnSpPr>
          <p:nvPr/>
        </p:nvCxnSpPr>
        <p:spPr>
          <a:xfrm flipV="1">
            <a:off x="3425701" y="2414643"/>
            <a:ext cx="2195537" cy="2038524"/>
          </a:xfrm>
          <a:prstGeom prst="straightConnector1">
            <a:avLst/>
          </a:prstGeom>
          <a:ln w="28575">
            <a:solidFill>
              <a:srgbClr val="E7151B"/>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22D43DAF-EFA2-0CF3-088F-FDA601DC6C49}"/>
              </a:ext>
            </a:extLst>
          </p:cNvPr>
          <p:cNvCxnSpPr>
            <a:cxnSpLocks/>
            <a:stCxn id="12" idx="3"/>
            <a:endCxn id="14" idx="1"/>
          </p:cNvCxnSpPr>
          <p:nvPr/>
        </p:nvCxnSpPr>
        <p:spPr>
          <a:xfrm flipV="1">
            <a:off x="3429174" y="3433905"/>
            <a:ext cx="2192064" cy="2038524"/>
          </a:xfrm>
          <a:prstGeom prst="straightConnector1">
            <a:avLst/>
          </a:prstGeom>
          <a:ln w="28575">
            <a:solidFill>
              <a:srgbClr val="E7151B"/>
            </a:solidFill>
            <a:tailEnd type="triangle"/>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5EF9E625-A022-ED27-B2D3-A02F2D40F153}"/>
              </a:ext>
            </a:extLst>
          </p:cNvPr>
          <p:cNvPicPr>
            <a:picLocks noGrp="1" noRot="1" noChangeAspect="1" noMove="1" noResize="1" noEditPoints="1" noAdjustHandles="1" noChangeArrowheads="1" noChangeShapeType="1" noCrop="1"/>
          </p:cNvPicPr>
          <p:nvPr/>
        </p:nvPicPr>
        <p:blipFill>
          <a:blip r:embed="rId3"/>
          <a:stretch>
            <a:fillRect/>
          </a:stretch>
        </p:blipFill>
        <p:spPr>
          <a:xfrm>
            <a:off x="8518478" y="6198711"/>
            <a:ext cx="485775" cy="523875"/>
          </a:xfrm>
          <a:prstGeom prst="rect">
            <a:avLst/>
          </a:prstGeom>
        </p:spPr>
      </p:pic>
      <p:sp>
        <p:nvSpPr>
          <p:cNvPr id="9" name="Footer Placeholder 3">
            <a:extLst>
              <a:ext uri="{FF2B5EF4-FFF2-40B4-BE49-F238E27FC236}">
                <a16:creationId xmlns:a16="http://schemas.microsoft.com/office/drawing/2014/main" id="{6BD2D341-2776-B982-0738-1EEF318DA540}"/>
              </a:ext>
            </a:extLst>
          </p:cNvPr>
          <p:cNvSpPr>
            <a:spLocks noGrp="1"/>
          </p:cNvSpPr>
          <p:nvPr>
            <p:ph type="ftr" sz="quarter" idx="11"/>
          </p:nvPr>
        </p:nvSpPr>
        <p:spPr>
          <a:xfrm>
            <a:off x="2411760" y="6356351"/>
            <a:ext cx="3086100" cy="365125"/>
          </a:xfrm>
        </p:spPr>
        <p:txBody>
          <a:bodyPr/>
          <a:lstStyle/>
          <a:p>
            <a:r>
              <a:rPr lang="en-GB" dirty="0"/>
              <a:t>ESB-RES-C254-L2G4-SpeechforEmployability-1.5-PPT-DeliveringTalk v1</a:t>
            </a:r>
          </a:p>
        </p:txBody>
      </p:sp>
    </p:spTree>
    <p:extLst>
      <p:ext uri="{BB962C8B-B14F-4D97-AF65-F5344CB8AC3E}">
        <p14:creationId xmlns:p14="http://schemas.microsoft.com/office/powerpoint/2010/main" val="3047325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7619D7A-1B96-2D68-852D-5B48A9DF3E3F}"/>
              </a:ext>
            </a:extLst>
          </p:cNvPr>
          <p:cNvPicPr>
            <a:picLocks noGrp="1" noRot="1" noChangeAspect="1" noMove="1" noResize="1" noEditPoints="1" noAdjustHandles="1" noChangeArrowheads="1" noChangeShapeType="1" noCrop="1"/>
          </p:cNvPicPr>
          <p:nvPr/>
        </p:nvPicPr>
        <p:blipFill>
          <a:blip r:embed="rId3"/>
          <a:stretch>
            <a:fillRect/>
          </a:stretch>
        </p:blipFill>
        <p:spPr>
          <a:xfrm>
            <a:off x="8520113" y="6193291"/>
            <a:ext cx="485775" cy="523875"/>
          </a:xfrm>
          <a:prstGeom prst="rect">
            <a:avLst/>
          </a:prstGeom>
        </p:spPr>
      </p:pic>
      <p:sp>
        <p:nvSpPr>
          <p:cNvPr id="2" name="Title 1">
            <a:extLst>
              <a:ext uri="{FF2B5EF4-FFF2-40B4-BE49-F238E27FC236}">
                <a16:creationId xmlns:a16="http://schemas.microsoft.com/office/drawing/2014/main" id="{83107164-2D67-E7A7-2169-1E38DC982362}"/>
              </a:ext>
            </a:extLst>
          </p:cNvPr>
          <p:cNvSpPr>
            <a:spLocks noGrp="1"/>
          </p:cNvSpPr>
          <p:nvPr>
            <p:ph type="title"/>
          </p:nvPr>
        </p:nvSpPr>
        <p:spPr>
          <a:xfrm>
            <a:off x="323528" y="836712"/>
            <a:ext cx="7886700" cy="720080"/>
          </a:xfrm>
        </p:spPr>
        <p:txBody>
          <a:bodyPr/>
          <a:lstStyle/>
          <a:p>
            <a:r>
              <a:rPr lang="en-GB" b="1" i="1"/>
              <a:t>Pace</a:t>
            </a:r>
          </a:p>
        </p:txBody>
      </p:sp>
      <p:sp>
        <p:nvSpPr>
          <p:cNvPr id="3" name="Date Placeholder 2">
            <a:extLst>
              <a:ext uri="{FF2B5EF4-FFF2-40B4-BE49-F238E27FC236}">
                <a16:creationId xmlns:a16="http://schemas.microsoft.com/office/drawing/2014/main" id="{C8653679-442D-8A05-4461-F29683B56B50}"/>
              </a:ext>
            </a:extLst>
          </p:cNvPr>
          <p:cNvSpPr>
            <a:spLocks noGrp="1"/>
          </p:cNvSpPr>
          <p:nvPr>
            <p:ph type="dt" sz="half" idx="10"/>
          </p:nvPr>
        </p:nvSpPr>
        <p:spPr/>
        <p:txBody>
          <a:bodyPr/>
          <a:lstStyle/>
          <a:p>
            <a:fld id="{9A5EBC9B-0190-42FB-B046-38E3EA5E4EB0}" type="datetime1">
              <a:rPr lang="en-GB" smtClean="0"/>
              <a:t>02/03/2026</a:t>
            </a:fld>
            <a:endParaRPr lang="en-GB"/>
          </a:p>
        </p:txBody>
      </p:sp>
      <p:sp>
        <p:nvSpPr>
          <p:cNvPr id="5" name="Slide Number Placeholder 4">
            <a:extLst>
              <a:ext uri="{FF2B5EF4-FFF2-40B4-BE49-F238E27FC236}">
                <a16:creationId xmlns:a16="http://schemas.microsoft.com/office/drawing/2014/main" id="{36B03DD0-06EC-4FDF-652F-94A8701DD6A9}"/>
              </a:ext>
            </a:extLst>
          </p:cNvPr>
          <p:cNvSpPr>
            <a:spLocks noGrp="1"/>
          </p:cNvSpPr>
          <p:nvPr>
            <p:ph type="sldNum" sz="quarter" idx="12"/>
          </p:nvPr>
        </p:nvSpPr>
        <p:spPr/>
        <p:txBody>
          <a:bodyPr/>
          <a:lstStyle/>
          <a:p>
            <a:fld id="{EFC07C4F-4DD7-4452-9CBE-7B4BC77324C7}" type="slidenum">
              <a:rPr lang="en-GB" smtClean="0"/>
              <a:t>7</a:t>
            </a:fld>
            <a:endParaRPr lang="en-GB"/>
          </a:p>
        </p:txBody>
      </p:sp>
      <p:sp>
        <p:nvSpPr>
          <p:cNvPr id="8" name="TextBox 7">
            <a:extLst>
              <a:ext uri="{FF2B5EF4-FFF2-40B4-BE49-F238E27FC236}">
                <a16:creationId xmlns:a16="http://schemas.microsoft.com/office/drawing/2014/main" id="{5959ADC7-CE1B-24F6-2911-16915299C80D}"/>
              </a:ext>
            </a:extLst>
          </p:cNvPr>
          <p:cNvSpPr txBox="1"/>
          <p:nvPr/>
        </p:nvSpPr>
        <p:spPr>
          <a:xfrm>
            <a:off x="335310" y="1775217"/>
            <a:ext cx="8496944" cy="646331"/>
          </a:xfrm>
          <a:prstGeom prst="rect">
            <a:avLst/>
          </a:prstGeom>
          <a:solidFill>
            <a:srgbClr val="FCD107">
              <a:alpha val="40000"/>
            </a:srgbClr>
          </a:solidFill>
        </p:spPr>
        <p:txBody>
          <a:bodyPr wrap="square" rtlCol="0">
            <a:spAutoFit/>
          </a:bodyPr>
          <a:lstStyle/>
          <a:p>
            <a:pPr algn="ctr"/>
            <a:r>
              <a:rPr lang="en-GB" b="1" i="1"/>
              <a:t>How might the speed we speak at during our employability talk affect how well our audience can understand us?</a:t>
            </a:r>
          </a:p>
        </p:txBody>
      </p:sp>
      <p:pic>
        <p:nvPicPr>
          <p:cNvPr id="10" name="Picture 9">
            <a:extLst>
              <a:ext uri="{FF2B5EF4-FFF2-40B4-BE49-F238E27FC236}">
                <a16:creationId xmlns:a16="http://schemas.microsoft.com/office/drawing/2014/main" id="{BA36B288-A3EC-8CAF-0081-886210918E7E}"/>
              </a:ext>
            </a:extLst>
          </p:cNvPr>
          <p:cNvPicPr>
            <a:picLocks noChangeAspect="1"/>
          </p:cNvPicPr>
          <p:nvPr/>
        </p:nvPicPr>
        <p:blipFill>
          <a:blip r:embed="rId4"/>
          <a:stretch>
            <a:fillRect/>
          </a:stretch>
        </p:blipFill>
        <p:spPr>
          <a:xfrm>
            <a:off x="335310" y="2492896"/>
            <a:ext cx="2736304" cy="998835"/>
          </a:xfrm>
          <a:prstGeom prst="rect">
            <a:avLst/>
          </a:prstGeom>
        </p:spPr>
      </p:pic>
      <p:sp>
        <p:nvSpPr>
          <p:cNvPr id="11" name="TextBox 10">
            <a:extLst>
              <a:ext uri="{FF2B5EF4-FFF2-40B4-BE49-F238E27FC236}">
                <a16:creationId xmlns:a16="http://schemas.microsoft.com/office/drawing/2014/main" id="{5BDFA78B-C581-2CAC-7DD9-5FA5C3D1DA0E}"/>
              </a:ext>
            </a:extLst>
          </p:cNvPr>
          <p:cNvSpPr txBox="1"/>
          <p:nvPr/>
        </p:nvSpPr>
        <p:spPr>
          <a:xfrm>
            <a:off x="3575670" y="2639973"/>
            <a:ext cx="5256584" cy="73866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400"/>
              <a:t>If we speak too quickly…</a:t>
            </a:r>
            <a:br>
              <a:rPr lang="en-GB" sz="1400"/>
            </a:br>
            <a:br>
              <a:rPr lang="en-GB" sz="1400"/>
            </a:br>
            <a:endParaRPr lang="en-GB" sz="1400"/>
          </a:p>
        </p:txBody>
      </p:sp>
      <p:pic>
        <p:nvPicPr>
          <p:cNvPr id="13" name="Picture 12">
            <a:extLst>
              <a:ext uri="{FF2B5EF4-FFF2-40B4-BE49-F238E27FC236}">
                <a16:creationId xmlns:a16="http://schemas.microsoft.com/office/drawing/2014/main" id="{0A02F42F-4983-512A-4471-68E99CE2A5CF}"/>
              </a:ext>
            </a:extLst>
          </p:cNvPr>
          <p:cNvPicPr>
            <a:picLocks noChangeAspect="1"/>
          </p:cNvPicPr>
          <p:nvPr/>
        </p:nvPicPr>
        <p:blipFill>
          <a:blip r:embed="rId5"/>
          <a:stretch>
            <a:fillRect/>
          </a:stretch>
        </p:blipFill>
        <p:spPr>
          <a:xfrm>
            <a:off x="7343349" y="3501008"/>
            <a:ext cx="1488905" cy="1067192"/>
          </a:xfrm>
          <a:prstGeom prst="rect">
            <a:avLst/>
          </a:prstGeom>
        </p:spPr>
      </p:pic>
      <p:sp>
        <p:nvSpPr>
          <p:cNvPr id="14" name="TextBox 13">
            <a:extLst>
              <a:ext uri="{FF2B5EF4-FFF2-40B4-BE49-F238E27FC236}">
                <a16:creationId xmlns:a16="http://schemas.microsoft.com/office/drawing/2014/main" id="{E1529BFE-5961-85D6-0947-C0CD6643EF34}"/>
              </a:ext>
            </a:extLst>
          </p:cNvPr>
          <p:cNvSpPr txBox="1"/>
          <p:nvPr/>
        </p:nvSpPr>
        <p:spPr>
          <a:xfrm>
            <a:off x="347092" y="3642708"/>
            <a:ext cx="5256584" cy="73866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400"/>
              <a:t>If we speak too slowly…</a:t>
            </a:r>
            <a:br>
              <a:rPr lang="en-GB" sz="1400"/>
            </a:br>
            <a:br>
              <a:rPr lang="en-GB" sz="1400"/>
            </a:br>
            <a:endParaRPr lang="en-GB" sz="1400"/>
          </a:p>
        </p:txBody>
      </p:sp>
      <p:pic>
        <p:nvPicPr>
          <p:cNvPr id="16" name="Picture 15">
            <a:extLst>
              <a:ext uri="{FF2B5EF4-FFF2-40B4-BE49-F238E27FC236}">
                <a16:creationId xmlns:a16="http://schemas.microsoft.com/office/drawing/2014/main" id="{FCE9ED69-2B53-9A15-157A-D95B132402D0}"/>
              </a:ext>
            </a:extLst>
          </p:cNvPr>
          <p:cNvPicPr>
            <a:picLocks noChangeAspect="1"/>
          </p:cNvPicPr>
          <p:nvPr/>
        </p:nvPicPr>
        <p:blipFill>
          <a:blip r:embed="rId6"/>
          <a:stretch>
            <a:fillRect/>
          </a:stretch>
        </p:blipFill>
        <p:spPr>
          <a:xfrm>
            <a:off x="5807918" y="3614977"/>
            <a:ext cx="1533525" cy="847725"/>
          </a:xfrm>
          <a:prstGeom prst="rect">
            <a:avLst/>
          </a:prstGeom>
        </p:spPr>
      </p:pic>
      <p:sp>
        <p:nvSpPr>
          <p:cNvPr id="18" name="TextBox 17">
            <a:extLst>
              <a:ext uri="{FF2B5EF4-FFF2-40B4-BE49-F238E27FC236}">
                <a16:creationId xmlns:a16="http://schemas.microsoft.com/office/drawing/2014/main" id="{DC44BA17-AF59-E919-DCB9-CC5869E3D7AF}"/>
              </a:ext>
            </a:extLst>
          </p:cNvPr>
          <p:cNvSpPr txBox="1"/>
          <p:nvPr/>
        </p:nvSpPr>
        <p:spPr>
          <a:xfrm>
            <a:off x="323528" y="1338302"/>
            <a:ext cx="4572000" cy="369332"/>
          </a:xfrm>
          <a:prstGeom prst="rect">
            <a:avLst/>
          </a:prstGeom>
          <a:noFill/>
        </p:spPr>
        <p:txBody>
          <a:bodyPr wrap="square" lIns="91440" tIns="45720" rIns="91440" bIns="45720" anchor="t">
            <a:spAutoFit/>
          </a:bodyPr>
          <a:lstStyle/>
          <a:p>
            <a:r>
              <a:rPr lang="en-GB" b="0" i="1">
                <a:solidFill>
                  <a:srgbClr val="E7151B"/>
                </a:solidFill>
                <a:effectLst/>
                <a:latin typeface="Calibri"/>
                <a:cs typeface="Calibri"/>
              </a:rPr>
              <a:t>The speed at which a person speaks.</a:t>
            </a:r>
          </a:p>
        </p:txBody>
      </p:sp>
      <p:sp>
        <p:nvSpPr>
          <p:cNvPr id="20" name="Rectangle 19">
            <a:extLst>
              <a:ext uri="{FF2B5EF4-FFF2-40B4-BE49-F238E27FC236}">
                <a16:creationId xmlns:a16="http://schemas.microsoft.com/office/drawing/2014/main" id="{B1957849-4E02-6FB0-5EE5-6AE843426A1E}"/>
              </a:ext>
            </a:extLst>
          </p:cNvPr>
          <p:cNvSpPr/>
          <p:nvPr/>
        </p:nvSpPr>
        <p:spPr>
          <a:xfrm>
            <a:off x="358526" y="4581128"/>
            <a:ext cx="8473727" cy="1643460"/>
          </a:xfrm>
          <a:prstGeom prst="rect">
            <a:avLst/>
          </a:prstGeom>
          <a:solidFill>
            <a:srgbClr val="C4D821">
              <a:alpha val="40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GB" sz="1400" b="1" i="1"/>
              <a:t>Challenge questions to consider:</a:t>
            </a:r>
          </a:p>
          <a:p>
            <a:pPr algn="ctr"/>
            <a:endParaRPr lang="en-GB" sz="1400" b="1" i="1"/>
          </a:p>
          <a:p>
            <a:pPr marL="342900" indent="-342900">
              <a:buFont typeface="+mj-lt"/>
              <a:buAutoNum type="arabicPeriod"/>
            </a:pPr>
            <a:r>
              <a:rPr lang="en-GB" sz="1400"/>
              <a:t>How can changing pace help us to emphasise important points?</a:t>
            </a:r>
          </a:p>
          <a:p>
            <a:pPr marL="342900" indent="-342900">
              <a:buFont typeface="+mj-lt"/>
              <a:buAutoNum type="arabicPeriod"/>
            </a:pPr>
            <a:endParaRPr lang="en-GB" sz="1400"/>
          </a:p>
          <a:p>
            <a:pPr marL="342900" indent="-342900">
              <a:buFont typeface="+mj-lt"/>
              <a:buAutoNum type="arabicPeriod"/>
            </a:pPr>
            <a:r>
              <a:rPr lang="en-GB" sz="1400"/>
              <a:t>How can changing pace affect our tone (the attitude/emotion of our voice)?</a:t>
            </a:r>
          </a:p>
          <a:p>
            <a:pPr marL="342900" indent="-342900">
              <a:buFont typeface="+mj-lt"/>
              <a:buAutoNum type="arabicPeriod"/>
            </a:pPr>
            <a:endParaRPr lang="en-GB" sz="1400"/>
          </a:p>
          <a:p>
            <a:pPr marL="342900" indent="-342900">
              <a:buFont typeface="+mj-lt"/>
              <a:buAutoNum type="arabicPeriod"/>
            </a:pPr>
            <a:r>
              <a:rPr lang="en-GB" sz="1400"/>
              <a:t>What might be the best way of making sure we control our pace?</a:t>
            </a:r>
          </a:p>
        </p:txBody>
      </p:sp>
      <p:sp>
        <p:nvSpPr>
          <p:cNvPr id="7" name="Footer Placeholder 3">
            <a:extLst>
              <a:ext uri="{FF2B5EF4-FFF2-40B4-BE49-F238E27FC236}">
                <a16:creationId xmlns:a16="http://schemas.microsoft.com/office/drawing/2014/main" id="{65FCF4A6-881E-C7A6-3C37-818F302C1053}"/>
              </a:ext>
            </a:extLst>
          </p:cNvPr>
          <p:cNvSpPr>
            <a:spLocks noGrp="1"/>
          </p:cNvSpPr>
          <p:nvPr>
            <p:ph type="ftr" sz="quarter" idx="11"/>
          </p:nvPr>
        </p:nvSpPr>
        <p:spPr>
          <a:xfrm>
            <a:off x="2411760" y="6356351"/>
            <a:ext cx="3086100" cy="365125"/>
          </a:xfrm>
        </p:spPr>
        <p:txBody>
          <a:bodyPr/>
          <a:lstStyle/>
          <a:p>
            <a:r>
              <a:rPr lang="en-GB" dirty="0"/>
              <a:t>ESB-RES-C254-L2G4-SpeechforEmployability-1.5-PPT-DeliveringTalk v1</a:t>
            </a:r>
          </a:p>
        </p:txBody>
      </p:sp>
    </p:spTree>
    <p:extLst>
      <p:ext uri="{BB962C8B-B14F-4D97-AF65-F5344CB8AC3E}">
        <p14:creationId xmlns:p14="http://schemas.microsoft.com/office/powerpoint/2010/main" val="41804731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86AEBBC-7E3D-9F69-BAD3-E38E3ECF0053}"/>
              </a:ext>
            </a:extLst>
          </p:cNvPr>
          <p:cNvPicPr>
            <a:picLocks noGrp="1" noRot="1" noChangeAspect="1" noMove="1" noResize="1" noEditPoints="1" noAdjustHandles="1" noChangeArrowheads="1" noChangeShapeType="1" noCrop="1"/>
          </p:cNvPicPr>
          <p:nvPr/>
        </p:nvPicPr>
        <p:blipFill>
          <a:blip r:embed="rId3"/>
          <a:stretch>
            <a:fillRect/>
          </a:stretch>
        </p:blipFill>
        <p:spPr>
          <a:xfrm>
            <a:off x="8498342" y="6193291"/>
            <a:ext cx="485775" cy="523875"/>
          </a:xfrm>
          <a:prstGeom prst="rect">
            <a:avLst/>
          </a:prstGeom>
        </p:spPr>
      </p:pic>
      <p:sp>
        <p:nvSpPr>
          <p:cNvPr id="2" name="Title 1">
            <a:extLst>
              <a:ext uri="{FF2B5EF4-FFF2-40B4-BE49-F238E27FC236}">
                <a16:creationId xmlns:a16="http://schemas.microsoft.com/office/drawing/2014/main" id="{83107164-2D67-E7A7-2169-1E38DC982362}"/>
              </a:ext>
            </a:extLst>
          </p:cNvPr>
          <p:cNvSpPr>
            <a:spLocks noGrp="1"/>
          </p:cNvSpPr>
          <p:nvPr>
            <p:ph type="title"/>
          </p:nvPr>
        </p:nvSpPr>
        <p:spPr>
          <a:xfrm>
            <a:off x="323528" y="836712"/>
            <a:ext cx="7886700" cy="720080"/>
          </a:xfrm>
        </p:spPr>
        <p:txBody>
          <a:bodyPr/>
          <a:lstStyle/>
          <a:p>
            <a:r>
              <a:rPr lang="en-GB" b="1" i="1"/>
              <a:t>Pace</a:t>
            </a:r>
          </a:p>
        </p:txBody>
      </p:sp>
      <p:sp>
        <p:nvSpPr>
          <p:cNvPr id="3" name="Date Placeholder 2">
            <a:extLst>
              <a:ext uri="{FF2B5EF4-FFF2-40B4-BE49-F238E27FC236}">
                <a16:creationId xmlns:a16="http://schemas.microsoft.com/office/drawing/2014/main" id="{C8653679-442D-8A05-4461-F29683B56B50}"/>
              </a:ext>
            </a:extLst>
          </p:cNvPr>
          <p:cNvSpPr>
            <a:spLocks noGrp="1"/>
          </p:cNvSpPr>
          <p:nvPr>
            <p:ph type="dt" sz="half" idx="10"/>
          </p:nvPr>
        </p:nvSpPr>
        <p:spPr/>
        <p:txBody>
          <a:bodyPr/>
          <a:lstStyle/>
          <a:p>
            <a:fld id="{E7985C6C-8280-4299-B239-557EE334373D}" type="datetime1">
              <a:rPr lang="en-GB" smtClean="0"/>
              <a:t>02/03/2026</a:t>
            </a:fld>
            <a:endParaRPr lang="en-GB"/>
          </a:p>
        </p:txBody>
      </p:sp>
      <p:sp>
        <p:nvSpPr>
          <p:cNvPr id="5" name="Slide Number Placeholder 4">
            <a:extLst>
              <a:ext uri="{FF2B5EF4-FFF2-40B4-BE49-F238E27FC236}">
                <a16:creationId xmlns:a16="http://schemas.microsoft.com/office/drawing/2014/main" id="{36B03DD0-06EC-4FDF-652F-94A8701DD6A9}"/>
              </a:ext>
            </a:extLst>
          </p:cNvPr>
          <p:cNvSpPr>
            <a:spLocks noGrp="1"/>
          </p:cNvSpPr>
          <p:nvPr>
            <p:ph type="sldNum" sz="quarter" idx="12"/>
          </p:nvPr>
        </p:nvSpPr>
        <p:spPr/>
        <p:txBody>
          <a:bodyPr/>
          <a:lstStyle/>
          <a:p>
            <a:fld id="{EFC07C4F-4DD7-4452-9CBE-7B4BC77324C7}" type="slidenum">
              <a:rPr lang="en-GB" smtClean="0"/>
              <a:t>8</a:t>
            </a:fld>
            <a:endParaRPr lang="en-GB"/>
          </a:p>
        </p:txBody>
      </p:sp>
      <p:sp>
        <p:nvSpPr>
          <p:cNvPr id="8" name="TextBox 7">
            <a:extLst>
              <a:ext uri="{FF2B5EF4-FFF2-40B4-BE49-F238E27FC236}">
                <a16:creationId xmlns:a16="http://schemas.microsoft.com/office/drawing/2014/main" id="{5959ADC7-CE1B-24F6-2911-16915299C80D}"/>
              </a:ext>
            </a:extLst>
          </p:cNvPr>
          <p:cNvSpPr txBox="1"/>
          <p:nvPr/>
        </p:nvSpPr>
        <p:spPr>
          <a:xfrm>
            <a:off x="335310" y="1775217"/>
            <a:ext cx="8496944" cy="646331"/>
          </a:xfrm>
          <a:prstGeom prst="rect">
            <a:avLst/>
          </a:prstGeom>
          <a:solidFill>
            <a:srgbClr val="FCD107">
              <a:alpha val="40000"/>
            </a:srgbClr>
          </a:solidFill>
        </p:spPr>
        <p:txBody>
          <a:bodyPr wrap="square" rtlCol="0">
            <a:spAutoFit/>
          </a:bodyPr>
          <a:lstStyle/>
          <a:p>
            <a:pPr algn="ctr"/>
            <a:r>
              <a:rPr lang="en-GB" b="1" i="1"/>
              <a:t>How might the speed we speak at during our personal interest talk affect how well our audience can understand us?</a:t>
            </a:r>
          </a:p>
        </p:txBody>
      </p:sp>
      <p:pic>
        <p:nvPicPr>
          <p:cNvPr id="10" name="Picture 9">
            <a:extLst>
              <a:ext uri="{FF2B5EF4-FFF2-40B4-BE49-F238E27FC236}">
                <a16:creationId xmlns:a16="http://schemas.microsoft.com/office/drawing/2014/main" id="{BA36B288-A3EC-8CAF-0081-886210918E7E}"/>
              </a:ext>
            </a:extLst>
          </p:cNvPr>
          <p:cNvPicPr>
            <a:picLocks noChangeAspect="1"/>
          </p:cNvPicPr>
          <p:nvPr/>
        </p:nvPicPr>
        <p:blipFill>
          <a:blip r:embed="rId4"/>
          <a:stretch>
            <a:fillRect/>
          </a:stretch>
        </p:blipFill>
        <p:spPr>
          <a:xfrm>
            <a:off x="335310" y="2492896"/>
            <a:ext cx="2736304" cy="998835"/>
          </a:xfrm>
          <a:prstGeom prst="rect">
            <a:avLst/>
          </a:prstGeom>
        </p:spPr>
      </p:pic>
      <p:sp>
        <p:nvSpPr>
          <p:cNvPr id="11" name="TextBox 10">
            <a:extLst>
              <a:ext uri="{FF2B5EF4-FFF2-40B4-BE49-F238E27FC236}">
                <a16:creationId xmlns:a16="http://schemas.microsoft.com/office/drawing/2014/main" id="{5BDFA78B-C581-2CAC-7DD9-5FA5C3D1DA0E}"/>
              </a:ext>
            </a:extLst>
          </p:cNvPr>
          <p:cNvSpPr txBox="1"/>
          <p:nvPr/>
        </p:nvSpPr>
        <p:spPr>
          <a:xfrm>
            <a:off x="3575670" y="2639973"/>
            <a:ext cx="5256584" cy="73866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400"/>
              <a:t>If we speak too quickly… </a:t>
            </a:r>
            <a:r>
              <a:rPr lang="en-GB" sz="1400" i="1">
                <a:solidFill>
                  <a:srgbClr val="E7151B"/>
                </a:solidFill>
              </a:rPr>
              <a:t>it can be difficult for the audience to understand what we are saying. This can result in the audience missing important information or becoming disengaged from the talk.</a:t>
            </a:r>
          </a:p>
        </p:txBody>
      </p:sp>
      <p:pic>
        <p:nvPicPr>
          <p:cNvPr id="13" name="Picture 12">
            <a:extLst>
              <a:ext uri="{FF2B5EF4-FFF2-40B4-BE49-F238E27FC236}">
                <a16:creationId xmlns:a16="http://schemas.microsoft.com/office/drawing/2014/main" id="{0A02F42F-4983-512A-4471-68E99CE2A5CF}"/>
              </a:ext>
            </a:extLst>
          </p:cNvPr>
          <p:cNvPicPr>
            <a:picLocks noChangeAspect="1"/>
          </p:cNvPicPr>
          <p:nvPr/>
        </p:nvPicPr>
        <p:blipFill>
          <a:blip r:embed="rId5"/>
          <a:stretch>
            <a:fillRect/>
          </a:stretch>
        </p:blipFill>
        <p:spPr>
          <a:xfrm>
            <a:off x="7343349" y="3501008"/>
            <a:ext cx="1488905" cy="1067192"/>
          </a:xfrm>
          <a:prstGeom prst="rect">
            <a:avLst/>
          </a:prstGeom>
        </p:spPr>
      </p:pic>
      <p:sp>
        <p:nvSpPr>
          <p:cNvPr id="14" name="TextBox 13">
            <a:extLst>
              <a:ext uri="{FF2B5EF4-FFF2-40B4-BE49-F238E27FC236}">
                <a16:creationId xmlns:a16="http://schemas.microsoft.com/office/drawing/2014/main" id="{E1529BFE-5961-85D6-0947-C0CD6643EF34}"/>
              </a:ext>
            </a:extLst>
          </p:cNvPr>
          <p:cNvSpPr txBox="1"/>
          <p:nvPr/>
        </p:nvSpPr>
        <p:spPr>
          <a:xfrm>
            <a:off x="347092" y="3642708"/>
            <a:ext cx="5256584" cy="73866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400"/>
              <a:t>If we speak too slowly… </a:t>
            </a:r>
            <a:r>
              <a:rPr lang="en-GB" sz="1400" i="1">
                <a:solidFill>
                  <a:srgbClr val="E7151B"/>
                </a:solidFill>
              </a:rPr>
              <a:t>it can be difficult for the audience to follow the content of our talk, leading to confusion or misunderstanding. It can also make the audience lose interest and tune out.</a:t>
            </a:r>
          </a:p>
        </p:txBody>
      </p:sp>
      <p:pic>
        <p:nvPicPr>
          <p:cNvPr id="16" name="Picture 15">
            <a:extLst>
              <a:ext uri="{FF2B5EF4-FFF2-40B4-BE49-F238E27FC236}">
                <a16:creationId xmlns:a16="http://schemas.microsoft.com/office/drawing/2014/main" id="{FCE9ED69-2B53-9A15-157A-D95B132402D0}"/>
              </a:ext>
            </a:extLst>
          </p:cNvPr>
          <p:cNvPicPr>
            <a:picLocks noChangeAspect="1"/>
          </p:cNvPicPr>
          <p:nvPr/>
        </p:nvPicPr>
        <p:blipFill>
          <a:blip r:embed="rId6"/>
          <a:stretch>
            <a:fillRect/>
          </a:stretch>
        </p:blipFill>
        <p:spPr>
          <a:xfrm>
            <a:off x="5807918" y="3614977"/>
            <a:ext cx="1533525" cy="847725"/>
          </a:xfrm>
          <a:prstGeom prst="rect">
            <a:avLst/>
          </a:prstGeom>
        </p:spPr>
      </p:pic>
      <p:sp>
        <p:nvSpPr>
          <p:cNvPr id="18" name="TextBox 17">
            <a:extLst>
              <a:ext uri="{FF2B5EF4-FFF2-40B4-BE49-F238E27FC236}">
                <a16:creationId xmlns:a16="http://schemas.microsoft.com/office/drawing/2014/main" id="{DC44BA17-AF59-E919-DCB9-CC5869E3D7AF}"/>
              </a:ext>
            </a:extLst>
          </p:cNvPr>
          <p:cNvSpPr txBox="1"/>
          <p:nvPr/>
        </p:nvSpPr>
        <p:spPr>
          <a:xfrm>
            <a:off x="323528" y="1338302"/>
            <a:ext cx="4572000" cy="369332"/>
          </a:xfrm>
          <a:prstGeom prst="rect">
            <a:avLst/>
          </a:prstGeom>
          <a:noFill/>
        </p:spPr>
        <p:txBody>
          <a:bodyPr wrap="square" lIns="91440" tIns="45720" rIns="91440" bIns="45720" anchor="t">
            <a:spAutoFit/>
          </a:bodyPr>
          <a:lstStyle/>
          <a:p>
            <a:r>
              <a:rPr lang="en-GB" b="0" i="1">
                <a:solidFill>
                  <a:srgbClr val="E7151B"/>
                </a:solidFill>
                <a:effectLst/>
                <a:latin typeface="Calibri"/>
                <a:cs typeface="Calibri"/>
              </a:rPr>
              <a:t>The speed at which a person speaks.</a:t>
            </a:r>
          </a:p>
        </p:txBody>
      </p:sp>
      <p:sp>
        <p:nvSpPr>
          <p:cNvPr id="20" name="Rectangle 19">
            <a:extLst>
              <a:ext uri="{FF2B5EF4-FFF2-40B4-BE49-F238E27FC236}">
                <a16:creationId xmlns:a16="http://schemas.microsoft.com/office/drawing/2014/main" id="{B1957849-4E02-6FB0-5EE5-6AE843426A1E}"/>
              </a:ext>
            </a:extLst>
          </p:cNvPr>
          <p:cNvSpPr/>
          <p:nvPr/>
        </p:nvSpPr>
        <p:spPr>
          <a:xfrm>
            <a:off x="358526" y="4581128"/>
            <a:ext cx="8473727" cy="1643460"/>
          </a:xfrm>
          <a:prstGeom prst="rect">
            <a:avLst/>
          </a:prstGeom>
          <a:solidFill>
            <a:srgbClr val="C4D821">
              <a:alpha val="40000"/>
            </a:srgbClr>
          </a:solidFill>
          <a:ln>
            <a:noFill/>
          </a:ln>
        </p:spPr>
        <p:style>
          <a:lnRef idx="2">
            <a:schemeClr val="dk1"/>
          </a:lnRef>
          <a:fillRef idx="1">
            <a:schemeClr val="lt1"/>
          </a:fillRef>
          <a:effectRef idx="0">
            <a:schemeClr val="dk1"/>
          </a:effectRef>
          <a:fontRef idx="minor">
            <a:schemeClr val="dk1"/>
          </a:fontRef>
        </p:style>
        <p:txBody>
          <a:bodyPr rtlCol="0" anchor="t"/>
          <a:lstStyle/>
          <a:p>
            <a:pPr algn="ctr">
              <a:spcAft>
                <a:spcPts val="600"/>
              </a:spcAft>
            </a:pPr>
            <a:r>
              <a:rPr lang="en-GB" sz="1400" b="1" i="1"/>
              <a:t>Challenge questions to consider:</a:t>
            </a:r>
          </a:p>
          <a:p>
            <a:pPr marL="342900" indent="-342900">
              <a:buFont typeface="+mj-lt"/>
              <a:buAutoNum type="arabicPeriod"/>
            </a:pPr>
            <a:r>
              <a:rPr lang="en-GB" sz="1400"/>
              <a:t>How can changing pace help us to emphasise important points?</a:t>
            </a:r>
          </a:p>
          <a:p>
            <a:pPr marL="342900" indent="-342900">
              <a:buFont typeface="+mj-lt"/>
              <a:buAutoNum type="arabicPeriod"/>
            </a:pPr>
            <a:endParaRPr lang="en-GB" sz="1400"/>
          </a:p>
          <a:p>
            <a:pPr marL="342900" indent="-342900">
              <a:buFont typeface="+mj-lt"/>
              <a:buAutoNum type="arabicPeriod"/>
            </a:pPr>
            <a:r>
              <a:rPr lang="en-GB" sz="1400"/>
              <a:t>How can changing pace affect our tone (the attitude/emotion of our voice)?</a:t>
            </a:r>
          </a:p>
          <a:p>
            <a:pPr marL="342900" indent="-342900">
              <a:buFont typeface="+mj-lt"/>
              <a:buAutoNum type="arabicPeriod"/>
            </a:pPr>
            <a:endParaRPr lang="en-GB" sz="1400"/>
          </a:p>
          <a:p>
            <a:pPr marL="342900" indent="-342900">
              <a:buFont typeface="+mj-lt"/>
              <a:buAutoNum type="arabicPeriod"/>
            </a:pPr>
            <a:r>
              <a:rPr lang="en-GB" sz="1400"/>
              <a:t>What might be the best way of making sure we control our pace?</a:t>
            </a:r>
          </a:p>
        </p:txBody>
      </p:sp>
      <p:sp>
        <p:nvSpPr>
          <p:cNvPr id="7" name="Footer Placeholder 3">
            <a:extLst>
              <a:ext uri="{FF2B5EF4-FFF2-40B4-BE49-F238E27FC236}">
                <a16:creationId xmlns:a16="http://schemas.microsoft.com/office/drawing/2014/main" id="{B160F8FD-5686-EFD8-0B49-A81218F6816E}"/>
              </a:ext>
            </a:extLst>
          </p:cNvPr>
          <p:cNvSpPr>
            <a:spLocks noGrp="1"/>
          </p:cNvSpPr>
          <p:nvPr>
            <p:ph type="ftr" sz="quarter" idx="11"/>
          </p:nvPr>
        </p:nvSpPr>
        <p:spPr>
          <a:xfrm>
            <a:off x="2411760" y="6356351"/>
            <a:ext cx="3086100" cy="365125"/>
          </a:xfrm>
        </p:spPr>
        <p:txBody>
          <a:bodyPr/>
          <a:lstStyle/>
          <a:p>
            <a:r>
              <a:rPr lang="en-GB" dirty="0"/>
              <a:t>ESB-RES-C254-L2G4-SpeechforEmployability-1.5-PPT-DeliveringTalk v1</a:t>
            </a:r>
          </a:p>
        </p:txBody>
      </p:sp>
    </p:spTree>
    <p:extLst>
      <p:ext uri="{BB962C8B-B14F-4D97-AF65-F5344CB8AC3E}">
        <p14:creationId xmlns:p14="http://schemas.microsoft.com/office/powerpoint/2010/main" val="1841201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6FC9B5-8289-E128-2716-D84D158AD236}"/>
              </a:ext>
            </a:extLst>
          </p:cNvPr>
          <p:cNvSpPr>
            <a:spLocks noGrp="1"/>
          </p:cNvSpPr>
          <p:nvPr>
            <p:ph type="title"/>
          </p:nvPr>
        </p:nvSpPr>
        <p:spPr>
          <a:xfrm>
            <a:off x="323528" y="985799"/>
            <a:ext cx="7886700" cy="365125"/>
          </a:xfrm>
        </p:spPr>
        <p:txBody>
          <a:bodyPr>
            <a:normAutofit fontScale="90000"/>
          </a:bodyPr>
          <a:lstStyle/>
          <a:p>
            <a:r>
              <a:rPr lang="en-GB" sz="2800" b="1" i="1"/>
              <a:t>Precision Pacing</a:t>
            </a:r>
          </a:p>
        </p:txBody>
      </p:sp>
      <p:sp>
        <p:nvSpPr>
          <p:cNvPr id="3" name="Date Placeholder 2">
            <a:extLst>
              <a:ext uri="{FF2B5EF4-FFF2-40B4-BE49-F238E27FC236}">
                <a16:creationId xmlns:a16="http://schemas.microsoft.com/office/drawing/2014/main" id="{E2406D64-1AFA-5638-6D45-58ECC5B05782}"/>
              </a:ext>
            </a:extLst>
          </p:cNvPr>
          <p:cNvSpPr>
            <a:spLocks noGrp="1"/>
          </p:cNvSpPr>
          <p:nvPr>
            <p:ph type="dt" sz="half" idx="10"/>
          </p:nvPr>
        </p:nvSpPr>
        <p:spPr/>
        <p:txBody>
          <a:bodyPr/>
          <a:lstStyle/>
          <a:p>
            <a:fld id="{93BEB0AE-0BEE-4AFF-B06C-3DC35402EC7C}" type="datetime1">
              <a:rPr lang="en-GB" smtClean="0"/>
              <a:t>02/03/2026</a:t>
            </a:fld>
            <a:endParaRPr lang="en-GB"/>
          </a:p>
        </p:txBody>
      </p:sp>
      <p:sp>
        <p:nvSpPr>
          <p:cNvPr id="5" name="Slide Number Placeholder 4">
            <a:extLst>
              <a:ext uri="{FF2B5EF4-FFF2-40B4-BE49-F238E27FC236}">
                <a16:creationId xmlns:a16="http://schemas.microsoft.com/office/drawing/2014/main" id="{2A0BE4D5-7354-9575-FA26-02CD47786177}"/>
              </a:ext>
            </a:extLst>
          </p:cNvPr>
          <p:cNvSpPr>
            <a:spLocks noGrp="1"/>
          </p:cNvSpPr>
          <p:nvPr>
            <p:ph type="sldNum" sz="quarter" idx="12"/>
          </p:nvPr>
        </p:nvSpPr>
        <p:spPr/>
        <p:txBody>
          <a:bodyPr/>
          <a:lstStyle/>
          <a:p>
            <a:fld id="{EFC07C4F-4DD7-4452-9CBE-7B4BC77324C7}" type="slidenum">
              <a:rPr lang="en-GB" smtClean="0"/>
              <a:t>9</a:t>
            </a:fld>
            <a:endParaRPr lang="en-GB"/>
          </a:p>
        </p:txBody>
      </p:sp>
      <p:pic>
        <p:nvPicPr>
          <p:cNvPr id="9" name="Picture 8">
            <a:extLst>
              <a:ext uri="{FF2B5EF4-FFF2-40B4-BE49-F238E27FC236}">
                <a16:creationId xmlns:a16="http://schemas.microsoft.com/office/drawing/2014/main" id="{80C379BF-C071-3D27-0D3A-ADD712C25E2C}"/>
              </a:ext>
            </a:extLst>
          </p:cNvPr>
          <p:cNvPicPr>
            <a:picLocks noChangeAspect="1"/>
          </p:cNvPicPr>
          <p:nvPr/>
        </p:nvPicPr>
        <p:blipFill>
          <a:blip r:embed="rId3"/>
          <a:stretch>
            <a:fillRect/>
          </a:stretch>
        </p:blipFill>
        <p:spPr>
          <a:xfrm>
            <a:off x="7728207" y="2438795"/>
            <a:ext cx="1333500" cy="1790700"/>
          </a:xfrm>
          <a:prstGeom prst="rect">
            <a:avLst/>
          </a:prstGeom>
        </p:spPr>
      </p:pic>
      <p:pic>
        <p:nvPicPr>
          <p:cNvPr id="11" name="Picture 10">
            <a:extLst>
              <a:ext uri="{FF2B5EF4-FFF2-40B4-BE49-F238E27FC236}">
                <a16:creationId xmlns:a16="http://schemas.microsoft.com/office/drawing/2014/main" id="{15A5D759-4508-263B-E25E-B412BB8B15A8}"/>
              </a:ext>
            </a:extLst>
          </p:cNvPr>
          <p:cNvPicPr>
            <a:picLocks noChangeAspect="1"/>
          </p:cNvPicPr>
          <p:nvPr/>
        </p:nvPicPr>
        <p:blipFill>
          <a:blip r:embed="rId4"/>
          <a:stretch>
            <a:fillRect/>
          </a:stretch>
        </p:blipFill>
        <p:spPr>
          <a:xfrm>
            <a:off x="7731391" y="1133641"/>
            <a:ext cx="1252725" cy="981865"/>
          </a:xfrm>
          <a:prstGeom prst="rect">
            <a:avLst/>
          </a:prstGeom>
        </p:spPr>
      </p:pic>
      <p:pic>
        <p:nvPicPr>
          <p:cNvPr id="7" name="Picture 6">
            <a:extLst>
              <a:ext uri="{FF2B5EF4-FFF2-40B4-BE49-F238E27FC236}">
                <a16:creationId xmlns:a16="http://schemas.microsoft.com/office/drawing/2014/main" id="{97C0F352-3CC3-1143-32A5-A7C73C7470A0}"/>
              </a:ext>
            </a:extLst>
          </p:cNvPr>
          <p:cNvPicPr>
            <a:picLocks noChangeAspect="1"/>
          </p:cNvPicPr>
          <p:nvPr/>
        </p:nvPicPr>
        <p:blipFill>
          <a:blip r:embed="rId5"/>
          <a:stretch>
            <a:fillRect/>
          </a:stretch>
        </p:blipFill>
        <p:spPr>
          <a:xfrm>
            <a:off x="7718682" y="4552784"/>
            <a:ext cx="1352550" cy="1171575"/>
          </a:xfrm>
          <a:prstGeom prst="rect">
            <a:avLst/>
          </a:prstGeom>
        </p:spPr>
      </p:pic>
      <p:sp>
        <p:nvSpPr>
          <p:cNvPr id="10" name="TextBox 9">
            <a:extLst>
              <a:ext uri="{FF2B5EF4-FFF2-40B4-BE49-F238E27FC236}">
                <a16:creationId xmlns:a16="http://schemas.microsoft.com/office/drawing/2014/main" id="{84B5F5E4-C319-4453-3E44-D6610C80FEED}"/>
              </a:ext>
            </a:extLst>
          </p:cNvPr>
          <p:cNvSpPr txBox="1"/>
          <p:nvPr/>
        </p:nvSpPr>
        <p:spPr>
          <a:xfrm>
            <a:off x="320671" y="1753898"/>
            <a:ext cx="3528392" cy="4493538"/>
          </a:xfrm>
          <a:prstGeom prst="rect">
            <a:avLst/>
          </a:prstGeom>
          <a:solidFill>
            <a:srgbClr val="FCD107">
              <a:alpha val="36863"/>
            </a:srgbClr>
          </a:solidFill>
        </p:spPr>
        <p:txBody>
          <a:bodyPr wrap="square">
            <a:spAutoFit/>
          </a:bodyPr>
          <a:lstStyle/>
          <a:p>
            <a:pPr marL="228600" indent="-228600">
              <a:buFont typeface="+mj-lt"/>
              <a:buAutoNum type="arabicPeriod"/>
            </a:pPr>
            <a:r>
              <a:rPr lang="en-GB" sz="1100" b="0" i="0">
                <a:effectLst/>
              </a:rPr>
              <a:t>Divide the class into pairs, with one person designated as the speaker and the other as the pace controller.</a:t>
            </a:r>
          </a:p>
          <a:p>
            <a:pPr marL="228600" indent="-228600">
              <a:buFont typeface="+mj-lt"/>
              <a:buAutoNum type="arabicPeriod"/>
            </a:pPr>
            <a:endParaRPr lang="en-GB" sz="1100" b="0" i="0">
              <a:effectLst/>
            </a:endParaRPr>
          </a:p>
          <a:p>
            <a:pPr marL="228600" indent="-228600">
              <a:buFont typeface="+mj-lt"/>
              <a:buAutoNum type="arabicPeriod"/>
            </a:pPr>
            <a:r>
              <a:rPr lang="en-GB" sz="1100" b="0" i="0">
                <a:effectLst/>
              </a:rPr>
              <a:t>The speaker will choose a context card to read </a:t>
            </a:r>
            <a:r>
              <a:rPr lang="en-GB" sz="1100"/>
              <a:t>(it should take about 45 seconds) </a:t>
            </a:r>
            <a:r>
              <a:rPr lang="en-GB" sz="1100" b="0" i="0">
                <a:effectLst/>
              </a:rPr>
              <a:t>while the pace controller selects a number card from a deck of cards (ranging from 1-5).</a:t>
            </a:r>
          </a:p>
          <a:p>
            <a:pPr marL="228600" indent="-228600">
              <a:buFont typeface="+mj-lt"/>
              <a:buAutoNum type="arabicPeriod"/>
            </a:pPr>
            <a:endParaRPr lang="en-GB" sz="1100" b="0" i="0">
              <a:effectLst/>
            </a:endParaRPr>
          </a:p>
          <a:p>
            <a:pPr marL="228600" indent="-228600">
              <a:buFont typeface="+mj-lt"/>
              <a:buAutoNum type="arabicPeriod"/>
            </a:pPr>
            <a:r>
              <a:rPr lang="en-GB" sz="1100" b="0" i="0">
                <a:effectLst/>
              </a:rPr>
              <a:t>The number card selected by the pace controller will indicate the pace the speaker needs to follow. For example, if the pace controller chooses a card with the number 1, the speaker needs to speak at a slow pace with frequent pauses. If the pace controller chooses a card with the number 5, the speaker needs to speak at a fast pace with minimal pauses.</a:t>
            </a:r>
          </a:p>
          <a:p>
            <a:pPr marL="228600" indent="-228600">
              <a:buFont typeface="+mj-lt"/>
              <a:buAutoNum type="arabicPeriod"/>
            </a:pPr>
            <a:endParaRPr lang="en-GB" sz="1100"/>
          </a:p>
          <a:p>
            <a:pPr marL="228600" indent="-228600">
              <a:buFont typeface="+mj-lt"/>
              <a:buAutoNum type="arabicPeriod"/>
            </a:pPr>
            <a:r>
              <a:rPr lang="en-GB" sz="1100" b="0" i="0">
                <a:effectLst/>
              </a:rPr>
              <a:t>The pace controller also has the option to make the speaker pause and restart, usin</a:t>
            </a:r>
            <a:r>
              <a:rPr lang="en-GB" sz="1100"/>
              <a:t>g the ‘pause’ and ‘play’ cards. </a:t>
            </a:r>
            <a:endParaRPr lang="en-GB" sz="1100" b="0" i="0">
              <a:effectLst/>
            </a:endParaRPr>
          </a:p>
          <a:p>
            <a:pPr marL="228600" indent="-228600">
              <a:buFont typeface="+mj-lt"/>
              <a:buAutoNum type="arabicPeriod"/>
            </a:pPr>
            <a:endParaRPr lang="en-GB" sz="1100" b="0" i="0">
              <a:effectLst/>
            </a:endParaRPr>
          </a:p>
          <a:p>
            <a:pPr marL="228600" indent="-228600">
              <a:buFont typeface="+mj-lt"/>
              <a:buAutoNum type="arabicPeriod"/>
            </a:pPr>
            <a:r>
              <a:rPr lang="en-GB" sz="1100" b="0" i="0">
                <a:effectLst/>
              </a:rPr>
              <a:t>The speaker needs to adjust their pace according to the number card selected by the pace controller while still maintaining coherence and clarity in their speech.</a:t>
            </a:r>
          </a:p>
          <a:p>
            <a:pPr marL="228600" indent="-228600">
              <a:buFont typeface="+mj-lt"/>
              <a:buAutoNum type="arabicPeriod"/>
            </a:pPr>
            <a:endParaRPr lang="en-GB" sz="1100" b="0" i="0">
              <a:effectLst/>
            </a:endParaRPr>
          </a:p>
          <a:p>
            <a:pPr marL="228600" indent="-228600">
              <a:buFont typeface="+mj-lt"/>
              <a:buAutoNum type="arabicPeriod"/>
            </a:pPr>
            <a:r>
              <a:rPr lang="en-GB" sz="1100" b="0" i="0">
                <a:effectLst/>
              </a:rPr>
              <a:t>After the speaker has finished their talk, the pairs can switch roles and play the game again.</a:t>
            </a:r>
          </a:p>
        </p:txBody>
      </p:sp>
      <p:pic>
        <p:nvPicPr>
          <p:cNvPr id="6" name="Picture 5">
            <a:extLst>
              <a:ext uri="{FF2B5EF4-FFF2-40B4-BE49-F238E27FC236}">
                <a16:creationId xmlns:a16="http://schemas.microsoft.com/office/drawing/2014/main" id="{278BF156-4960-A13E-326B-1868237735A2}"/>
              </a:ext>
            </a:extLst>
          </p:cNvPr>
          <p:cNvPicPr>
            <a:picLocks noGrp="1" noRot="1" noChangeAspect="1" noMove="1" noResize="1" noEditPoints="1" noAdjustHandles="1" noChangeArrowheads="1" noChangeShapeType="1" noCrop="1"/>
          </p:cNvPicPr>
          <p:nvPr/>
        </p:nvPicPr>
        <p:blipFill>
          <a:blip r:embed="rId6"/>
          <a:stretch>
            <a:fillRect/>
          </a:stretch>
        </p:blipFill>
        <p:spPr>
          <a:xfrm>
            <a:off x="8498342" y="6193291"/>
            <a:ext cx="485775" cy="523875"/>
          </a:xfrm>
          <a:prstGeom prst="rect">
            <a:avLst/>
          </a:prstGeom>
        </p:spPr>
      </p:pic>
      <p:sp>
        <p:nvSpPr>
          <p:cNvPr id="8" name="TextBox 7">
            <a:extLst>
              <a:ext uri="{FF2B5EF4-FFF2-40B4-BE49-F238E27FC236}">
                <a16:creationId xmlns:a16="http://schemas.microsoft.com/office/drawing/2014/main" id="{28ED0AA3-A92E-155E-6703-5BFE4C622788}"/>
              </a:ext>
            </a:extLst>
          </p:cNvPr>
          <p:cNvSpPr txBox="1"/>
          <p:nvPr/>
        </p:nvSpPr>
        <p:spPr>
          <a:xfrm>
            <a:off x="1043608" y="1414452"/>
            <a:ext cx="1800200" cy="276999"/>
          </a:xfrm>
          <a:prstGeom prst="rect">
            <a:avLst/>
          </a:prstGeom>
          <a:solidFill>
            <a:srgbClr val="FCD107">
              <a:alpha val="36863"/>
            </a:srgbClr>
          </a:solidFill>
        </p:spPr>
        <p:txBody>
          <a:bodyPr wrap="square" rtlCol="0">
            <a:spAutoFit/>
          </a:bodyPr>
          <a:lstStyle/>
          <a:p>
            <a:pPr algn="ctr"/>
            <a:r>
              <a:rPr lang="en-GB" sz="1200" b="1" i="1"/>
              <a:t>Game 1</a:t>
            </a:r>
          </a:p>
        </p:txBody>
      </p:sp>
      <p:sp>
        <p:nvSpPr>
          <p:cNvPr id="12" name="TextBox 11">
            <a:extLst>
              <a:ext uri="{FF2B5EF4-FFF2-40B4-BE49-F238E27FC236}">
                <a16:creationId xmlns:a16="http://schemas.microsoft.com/office/drawing/2014/main" id="{12F29673-5CEC-6713-B046-F2DC5373F36E}"/>
              </a:ext>
            </a:extLst>
          </p:cNvPr>
          <p:cNvSpPr txBox="1"/>
          <p:nvPr/>
        </p:nvSpPr>
        <p:spPr>
          <a:xfrm>
            <a:off x="4162611" y="1752088"/>
            <a:ext cx="3554271" cy="4493538"/>
          </a:xfrm>
          <a:prstGeom prst="rect">
            <a:avLst/>
          </a:prstGeom>
          <a:solidFill>
            <a:srgbClr val="E7EFA6"/>
          </a:solidFill>
        </p:spPr>
        <p:txBody>
          <a:bodyPr wrap="square" lIns="91440" tIns="45720" rIns="91440" bIns="45720" anchor="t">
            <a:spAutoFit/>
          </a:bodyPr>
          <a:lstStyle/>
          <a:p>
            <a:pPr marL="228600" indent="-228600">
              <a:buFont typeface="+mj-lt"/>
              <a:buAutoNum type="arabicPeriod"/>
            </a:pPr>
            <a:r>
              <a:rPr lang="en-GB" sz="1100" b="0" i="0">
                <a:effectLst/>
              </a:rPr>
              <a:t>Divide the class into pairs, with one person designated as the speaker and the other as the listener.</a:t>
            </a:r>
          </a:p>
          <a:p>
            <a:pPr marL="228600" indent="-228600">
              <a:buFont typeface="+mj-lt"/>
              <a:buAutoNum type="arabicPeriod"/>
            </a:pPr>
            <a:endParaRPr lang="en-GB" sz="1100" b="0" i="0">
              <a:effectLst/>
            </a:endParaRPr>
          </a:p>
          <a:p>
            <a:pPr marL="228600" indent="-228600">
              <a:buFont typeface="+mj-lt"/>
              <a:buAutoNum type="arabicPeriod"/>
            </a:pPr>
            <a:r>
              <a:rPr lang="en-GB" sz="1100" b="0" i="0">
                <a:effectLst/>
              </a:rPr>
              <a:t>The speaker will choose a </a:t>
            </a:r>
            <a:r>
              <a:rPr lang="en-GB" sz="1100"/>
              <a:t>selection of context cards from deck a, b, and c. The cards contains a scenario, example script, audience, and a 'twist'. These cards can be used in whichever combination is best for your learners.</a:t>
            </a:r>
            <a:endParaRPr lang="en-GB" sz="1100" b="0" i="0">
              <a:effectLst/>
              <a:ea typeface="Calibri"/>
              <a:cs typeface="Calibri"/>
            </a:endParaRPr>
          </a:p>
          <a:p>
            <a:pPr marL="228600" indent="-228600">
              <a:buFont typeface="+mj-lt"/>
              <a:buAutoNum type="arabicPeriod"/>
            </a:pPr>
            <a:endParaRPr lang="en-GB" sz="1100" b="0" i="0">
              <a:effectLst/>
            </a:endParaRPr>
          </a:p>
          <a:p>
            <a:pPr marL="228600" indent="-228600">
              <a:buFont typeface="+mj-lt"/>
              <a:buAutoNum type="arabicPeriod"/>
            </a:pPr>
            <a:r>
              <a:rPr lang="en-GB" sz="1100"/>
              <a:t>Learners can discuss where in the scripts they might utilise changes of pace and pause, and how that will help to match the audience and context. </a:t>
            </a:r>
            <a:endParaRPr lang="en-GB" sz="1100">
              <a:ea typeface="Calibri"/>
              <a:cs typeface="Calibri"/>
            </a:endParaRPr>
          </a:p>
          <a:p>
            <a:pPr marL="228600" indent="-228600">
              <a:buFont typeface="+mj-lt"/>
              <a:buAutoNum type="arabicPeriod"/>
            </a:pPr>
            <a:endParaRPr lang="en-GB" sz="1100"/>
          </a:p>
          <a:p>
            <a:pPr marL="228600" indent="-228600">
              <a:buFont typeface="+mj-lt"/>
              <a:buAutoNum type="arabicPeriod"/>
            </a:pPr>
            <a:r>
              <a:rPr lang="en-GB" sz="1100" b="0" i="0">
                <a:effectLst/>
              </a:rPr>
              <a:t>The speaker performs their chosen version. The listener should be thinking about constru</a:t>
            </a:r>
            <a:r>
              <a:rPr lang="en-GB" sz="1100"/>
              <a:t>ctive feedback to give the speaker.</a:t>
            </a:r>
            <a:endParaRPr lang="en-GB" sz="1100" b="0" i="0">
              <a:effectLst/>
              <a:ea typeface="Calibri"/>
              <a:cs typeface="Calibri"/>
            </a:endParaRPr>
          </a:p>
          <a:p>
            <a:pPr marL="228600" indent="-228600">
              <a:buFont typeface="Calibri"/>
              <a:buAutoNum type="arabicPeriod"/>
            </a:pPr>
            <a:endParaRPr lang="en-GB" sz="1100" b="0" i="0">
              <a:effectLst/>
              <a:ea typeface="Calibri"/>
              <a:cs typeface="Calibri"/>
            </a:endParaRPr>
          </a:p>
          <a:p>
            <a:pPr marL="228600" indent="-228600">
              <a:buFont typeface="+mj-lt"/>
              <a:buAutoNum type="arabicPeriod"/>
            </a:pPr>
            <a:r>
              <a:rPr lang="en-GB" sz="1100" b="0" i="0">
                <a:effectLst/>
              </a:rPr>
              <a:t>As a challenge, learners can deliver the script again but change the audience or purpose</a:t>
            </a:r>
            <a:r>
              <a:rPr lang="en-GB" sz="1100"/>
              <a:t> by choosing a new card from decks b and c</a:t>
            </a:r>
            <a:r>
              <a:rPr lang="en-GB" sz="1100" b="0" i="0">
                <a:effectLst/>
              </a:rPr>
              <a:t>. </a:t>
            </a:r>
            <a:endParaRPr lang="en-GB" sz="1100"/>
          </a:p>
          <a:p>
            <a:pPr marL="228600" indent="-228600">
              <a:buAutoNum type="arabicPeriod"/>
            </a:pPr>
            <a:endParaRPr lang="en-GB" sz="1100"/>
          </a:p>
          <a:p>
            <a:pPr marL="228600" indent="-228600">
              <a:buAutoNum type="arabicPeriod"/>
            </a:pPr>
            <a:r>
              <a:rPr lang="en-GB" sz="1100" b="0" i="0">
                <a:effectLst/>
              </a:rPr>
              <a:t>Reflect upon how this affected the choices they made and whether different pace and pause was utilised and why. </a:t>
            </a:r>
          </a:p>
          <a:p>
            <a:pPr marL="228600" indent="-228600">
              <a:buAutoNum type="arabicPeriod"/>
            </a:pPr>
            <a:endParaRPr lang="en-GB" sz="1100">
              <a:ea typeface="Calibri"/>
              <a:cs typeface="Calibri"/>
            </a:endParaRPr>
          </a:p>
          <a:p>
            <a:pPr algn="ctr"/>
            <a:r>
              <a:rPr lang="en-GB" sz="1100">
                <a:ea typeface="Calibri"/>
                <a:cs typeface="Calibri"/>
              </a:rPr>
              <a:t>(See worksheet L2G4E_1.5 for the card decks)</a:t>
            </a:r>
          </a:p>
        </p:txBody>
      </p:sp>
      <p:sp>
        <p:nvSpPr>
          <p:cNvPr id="13" name="TextBox 12">
            <a:extLst>
              <a:ext uri="{FF2B5EF4-FFF2-40B4-BE49-F238E27FC236}">
                <a16:creationId xmlns:a16="http://schemas.microsoft.com/office/drawing/2014/main" id="{E0A2CBAE-8095-2773-A218-65DAAD3B15BE}"/>
              </a:ext>
            </a:extLst>
          </p:cNvPr>
          <p:cNvSpPr txBox="1"/>
          <p:nvPr/>
        </p:nvSpPr>
        <p:spPr>
          <a:xfrm>
            <a:off x="4911772" y="1413006"/>
            <a:ext cx="1800200" cy="276999"/>
          </a:xfrm>
          <a:prstGeom prst="rect">
            <a:avLst/>
          </a:prstGeom>
          <a:solidFill>
            <a:srgbClr val="E7EFA6"/>
          </a:solidFill>
        </p:spPr>
        <p:txBody>
          <a:bodyPr wrap="square" rtlCol="0">
            <a:spAutoFit/>
          </a:bodyPr>
          <a:lstStyle/>
          <a:p>
            <a:pPr algn="ctr"/>
            <a:r>
              <a:rPr lang="en-GB" sz="1200" b="1" i="1"/>
              <a:t>Game 2</a:t>
            </a:r>
          </a:p>
        </p:txBody>
      </p:sp>
      <p:sp>
        <p:nvSpPr>
          <p:cNvPr id="14" name="Footer Placeholder 3">
            <a:extLst>
              <a:ext uri="{FF2B5EF4-FFF2-40B4-BE49-F238E27FC236}">
                <a16:creationId xmlns:a16="http://schemas.microsoft.com/office/drawing/2014/main" id="{763EA422-2F61-9215-870F-46EAB594D2FF}"/>
              </a:ext>
            </a:extLst>
          </p:cNvPr>
          <p:cNvSpPr>
            <a:spLocks noGrp="1"/>
          </p:cNvSpPr>
          <p:nvPr>
            <p:ph type="ftr" sz="quarter" idx="11"/>
          </p:nvPr>
        </p:nvSpPr>
        <p:spPr>
          <a:xfrm>
            <a:off x="2411760" y="6356351"/>
            <a:ext cx="3086100" cy="365125"/>
          </a:xfrm>
        </p:spPr>
        <p:txBody>
          <a:bodyPr/>
          <a:lstStyle/>
          <a:p>
            <a:r>
              <a:rPr lang="en-GB" dirty="0"/>
              <a:t>ESB-RES-C254-L2G4-SpeechforEmployability-1.5-PPT-DeliveringTalk v1</a:t>
            </a:r>
          </a:p>
        </p:txBody>
      </p:sp>
    </p:spTree>
    <p:extLst>
      <p:ext uri="{BB962C8B-B14F-4D97-AF65-F5344CB8AC3E}">
        <p14:creationId xmlns:p14="http://schemas.microsoft.com/office/powerpoint/2010/main" val="287076031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ustom 3">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854722D9B506340931AF81ABA667AF9" ma:contentTypeVersion="16" ma:contentTypeDescription="Create a new document." ma:contentTypeScope="" ma:versionID="5e686ac674beeedb52dfa5ceb0283139">
  <xsd:schema xmlns:xsd="http://www.w3.org/2001/XMLSchema" xmlns:xs="http://www.w3.org/2001/XMLSchema" xmlns:p="http://schemas.microsoft.com/office/2006/metadata/properties" xmlns:ns2="010c06fb-adfb-4972-b43b-36d810ddac6c" xmlns:ns3="0e08f774-c844-414b-8174-1931542ea424" targetNamespace="http://schemas.microsoft.com/office/2006/metadata/properties" ma:root="true" ma:fieldsID="80d375d4e811b928badf1168cf02ca5c" ns2:_="" ns3:_="">
    <xsd:import namespace="010c06fb-adfb-4972-b43b-36d810ddac6c"/>
    <xsd:import namespace="0e08f774-c844-414b-8174-1931542ea424"/>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Location" minOccurs="0"/>
                <xsd:element ref="ns2:MediaServiceOCR" minOccurs="0"/>
                <xsd:element ref="ns3:SharedWithUsers" minOccurs="0"/>
                <xsd:element ref="ns3:SharedWithDetail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10c06fb-adfb-4972-b43b-36d810ddac6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95101557-b141-4344-8eed-a9c28da8fbb1"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dexed="true" ma:internalName="MediaServiceLocatio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e08f774-c844-414b-8174-1931542ea424"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ae4e3543-e7fe-4604-9e90-4040997bc85a}" ma:internalName="TaxCatchAll" ma:showField="CatchAllData" ma:web="0e08f774-c844-414b-8174-1931542ea424">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010c06fb-adfb-4972-b43b-36d810ddac6c">
      <Terms xmlns="http://schemas.microsoft.com/office/infopath/2007/PartnerControls"/>
    </lcf76f155ced4ddcb4097134ff3c332f>
    <TaxCatchAll xmlns="0e08f774-c844-414b-8174-1931542ea424"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970B40B-4ACD-4F5E-A5DD-983CD1082BD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10c06fb-adfb-4972-b43b-36d810ddac6c"/>
    <ds:schemaRef ds:uri="0e08f774-c844-414b-8174-1931542ea42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32C27C5-670C-4140-A162-1586548495B2}">
  <ds:schemaRefs>
    <ds:schemaRef ds:uri="010c06fb-adfb-4972-b43b-36d810ddac6c"/>
    <ds:schemaRef ds:uri="0e08f774-c844-414b-8174-1931542ea424"/>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5E222B67-9374-4945-9784-BED91472CF6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4756</Words>
  <Application>Microsoft Office PowerPoint</Application>
  <PresentationFormat>On-screen Show (4:3)</PresentationFormat>
  <Paragraphs>480</Paragraphs>
  <Slides>32</Slides>
  <Notes>10</Notes>
  <HiddenSlides>0</HiddenSlides>
  <MMClips>2</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32</vt:i4>
      </vt:variant>
    </vt:vector>
  </HeadingPairs>
  <TitlesOfParts>
    <vt:vector size="38" baseType="lpstr">
      <vt:lpstr>Arial</vt:lpstr>
      <vt:lpstr>Calibri</vt:lpstr>
      <vt:lpstr>Calibri Light</vt:lpstr>
      <vt:lpstr>Söhne</vt:lpstr>
      <vt:lpstr>Office Theme</vt:lpstr>
      <vt:lpstr>Custom Design</vt:lpstr>
      <vt:lpstr>PowerPoint Presentation</vt:lpstr>
      <vt:lpstr>Relevant Grade Descriptors</vt:lpstr>
      <vt:lpstr>Speaking audibly, clearly, and without rushing</vt:lpstr>
      <vt:lpstr>Speaking audibly, clearly, and without rushing</vt:lpstr>
      <vt:lpstr>What do we mean by ‘pace, pitch, tone, and pause’?</vt:lpstr>
      <vt:lpstr>What do we mean by ‘pace, pitch, tone, and pause’?</vt:lpstr>
      <vt:lpstr>Pace</vt:lpstr>
      <vt:lpstr>Pace</vt:lpstr>
      <vt:lpstr>Precision Pacing</vt:lpstr>
      <vt:lpstr>Pace and pause game cards</vt:lpstr>
      <vt:lpstr>Pitch and tone</vt:lpstr>
      <vt:lpstr>Higher or lower?</vt:lpstr>
      <vt:lpstr>Higher or lower?</vt:lpstr>
      <vt:lpstr>Higher or lower?</vt:lpstr>
      <vt:lpstr>Higher or lower?</vt:lpstr>
      <vt:lpstr>Higher or lower?</vt:lpstr>
      <vt:lpstr>Higher or lower?</vt:lpstr>
      <vt:lpstr>Higher or lower?</vt:lpstr>
      <vt:lpstr>Higher or lower?</vt:lpstr>
      <vt:lpstr>Higher or lower?</vt:lpstr>
      <vt:lpstr>Higher or lower?</vt:lpstr>
      <vt:lpstr>Higher or lower?</vt:lpstr>
      <vt:lpstr>Higher or  lower?</vt:lpstr>
      <vt:lpstr>Higher or lower?</vt:lpstr>
      <vt:lpstr>Tone</vt:lpstr>
      <vt:lpstr>Using pitch, pace and tone for effect</vt:lpstr>
      <vt:lpstr>Using pitch, pace and tone for effect</vt:lpstr>
      <vt:lpstr>PowerPoint Presentation</vt:lpstr>
      <vt:lpstr>Speaking with authority</vt:lpstr>
      <vt:lpstr>You want to speak as 'the authority' on your topic</vt:lpstr>
      <vt:lpstr>Sounds legit</vt:lpstr>
      <vt:lpstr>How does this apply to a talk?</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Liam</dc:creator>
  <cp:lastModifiedBy>Anthea Wilson</cp:lastModifiedBy>
  <cp:revision>34</cp:revision>
  <dcterms:created xsi:type="dcterms:W3CDTF">2014-08-12T18:49:29Z</dcterms:created>
  <dcterms:modified xsi:type="dcterms:W3CDTF">2026-03-02T15:18:54Z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0x0101005854722D9B506340931AF81ABA667AF9</vt:lpwstr>
  </property>
  <property fmtid="{D5CDD505-2E9C-101B-9397-08002B2CF9AE}" pid="3" name="Order">
    <vt:r8>7100</vt:r8>
  </property>
  <property fmtid="{D5CDD505-2E9C-101B-9397-08002B2CF9AE}" pid="4" name="MediaServiceImageTags">
    <vt:lpwstr/>
  </property>
</Properties>
</file>