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  <p:sldMasterId id="2147483686" r:id="rId5"/>
  </p:sldMasterIdLst>
  <p:notesMasterIdLst>
    <p:notesMasterId r:id="rId14"/>
  </p:notesMasterIdLst>
  <p:handoutMasterIdLst>
    <p:handoutMasterId r:id="rId15"/>
  </p:handoutMasterIdLst>
  <p:sldIdLst>
    <p:sldId id="269" r:id="rId6"/>
    <p:sldId id="272" r:id="rId7"/>
    <p:sldId id="277" r:id="rId8"/>
    <p:sldId id="275" r:id="rId9"/>
    <p:sldId id="265" r:id="rId10"/>
    <p:sldId id="274" r:id="rId11"/>
    <p:sldId id="267" r:id="rId12"/>
    <p:sldId id="27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C1C0E40-34EA-DA0C-9181-768F35F2C384}" name="Tina Renshaw BA Hons (Oxon), MA (Oxon), PGCE, PGCHRM" initials="TP" userId="S::tina.renshaw@esbuk.org::94dc95e1-b3b7-4783-9628-eae13940e46e" providerId="AD"/>
  <p188:author id="{64292760-1B77-CB76-9F05-75DFC0409C48}" name="Anthea Wilson" initials="AW" userId="S::Anthea.Wilson@esbuk.org::f289f84a-f1ae-46ed-b624-bcccc8b169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A104"/>
    <a:srgbClr val="C3D821"/>
    <a:srgbClr val="F4891C"/>
    <a:srgbClr val="FAD008"/>
    <a:srgbClr val="F58B1D"/>
    <a:srgbClr val="E7141C"/>
    <a:srgbClr val="E614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EFF132-56DF-492C-9955-324AB1B34D85}" v="8" dt="2026-03-02T15:03:44.8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53" y="12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B807F-0FD5-4A88-8FB3-075F68B5A7D4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16E86-8231-49A1-B4E5-5BBA59097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384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BD46-CE3A-421D-905D-D937B3AF2197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8F5A5-0FCD-4566-AFD1-269E75FC08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0664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Collect ideas from the group.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700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083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734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5339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180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59632" y="1330684"/>
            <a:ext cx="6858000" cy="1006476"/>
          </a:xfrm>
        </p:spPr>
        <p:txBody>
          <a:bodyPr anchor="b"/>
          <a:lstStyle>
            <a:lvl1pPr algn="ctr">
              <a:defRPr sz="4500" baseline="0">
                <a:latin typeface="Calibri" panose="020F0502020204030204" pitchFamily="34" charset="0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59632" y="2946705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4300" y="6356351"/>
            <a:ext cx="2057400" cy="365125"/>
          </a:xfrm>
        </p:spPr>
        <p:txBody>
          <a:bodyPr/>
          <a:lstStyle/>
          <a:p>
            <a:fld id="{B04B4F8E-619C-482A-A26E-2C1568B7D9DD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086100" cy="365125"/>
          </a:xfrm>
        </p:spPr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80397" y="6356349"/>
            <a:ext cx="1623965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237312"/>
            <a:ext cx="432048" cy="35125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7507325" y="6237312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@ESBUK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12357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6F144-2C8F-46B0-8709-0F1B5FA55F4D}" type="datetime1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300688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1F32A-78F9-44FC-AA14-CD7F18BA350A}" type="datetime1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0222060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A6E00-34AC-4BE8-A267-F2BE51295548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065369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C6688-5200-4B7E-B8EB-46C70CAD1F65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135976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5DB29-7BB4-7A45-8D62-6B51BCB1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2C3B58-B294-A747-802A-776084A1C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4C665-2C0E-6542-A07A-63A1FFB8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B728-B208-4659-9183-F9C9681CE453}" type="datetime1">
              <a:rPr lang="en-GB" smtClean="0"/>
              <a:t>02/03/2026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4DD4D-CF83-434C-8DAA-BE867DCBC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E3668-F498-1C4F-8A7B-1DA4DA3D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28748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44FF3-0293-F242-8A38-C19881589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C4797-360D-FB40-9984-BD6CA6D93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C5C93-C82D-6545-A89C-D1F01823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F64BC-29F4-4134-BC55-A4F4C01C8BFA}" type="datetime1">
              <a:rPr lang="en-GB" smtClean="0"/>
              <a:t>02/03/2026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0AAB1-487E-7448-BF62-D05379C1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E5DF2-6728-914C-B046-382A09BD3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775966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6FD78-2B18-5C41-9B2A-987A5E8F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1F8DF-4D26-0E4A-9B43-4C8CF4571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C0573-21A9-E245-A498-690B21359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8EA44-D01E-4C41-84BD-B96C325EBA0D}" type="datetime1">
              <a:rPr lang="en-GB" smtClean="0"/>
              <a:t>02/03/2026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ED74-4105-0245-8D30-EBFFC80D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4EEF4-DE88-A34C-A097-3C67B2345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059286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69B44-87F1-9449-B428-9797FCCCB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D7D64-9149-E845-94AC-A63568B96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A5A46E-30F4-C64D-AA5C-2B26832E79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23D10-C011-794C-BE2C-F90C53302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FB6E7-89C0-4FD0-9AF5-846AD87F1063}" type="datetime1">
              <a:rPr lang="en-GB" smtClean="0"/>
              <a:t>02/03/2026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9DA27-CCC0-C845-83E0-D2DAED94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39F30F-B6CD-1E4C-9F8D-7D95E731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43354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BF9DC-E5DE-134E-A1F0-C6AB5B03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7FA9A-4A58-514F-A496-7197565DD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BCDE2-6557-9F4F-A945-7859F5B9D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D9D11B-2219-5549-9D7C-A2E1833CC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D6A558-8F49-FF47-942A-29E891C28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89C6D-27D9-D34E-AD81-A008E032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244D2-CBD1-4D8A-AD78-6B69519439F8}" type="datetime1">
              <a:rPr lang="en-GB" smtClean="0"/>
              <a:t>02/03/2026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CB338C-347E-FD4B-BBE5-9556FC8C7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3AFE20-7D27-9D4D-B202-493D1C17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25166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F8765-84D7-744A-A329-2D253F599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89E971-D553-764B-B27A-EFC8EC426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15AA8-E7F4-4274-A0FF-6CE181D9881C}" type="datetime1">
              <a:rPr lang="en-GB" smtClean="0"/>
              <a:t>02/03/2026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0F501C-F391-A04B-A77F-E22C9149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90270-F13A-6042-AEFD-55131F5A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49862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84784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79512" y="6356351"/>
            <a:ext cx="2057400" cy="365125"/>
          </a:xfrm>
        </p:spPr>
        <p:txBody>
          <a:bodyPr/>
          <a:lstStyle/>
          <a:p>
            <a:fld id="{8CE69804-5F09-4ABC-9457-422B5DCD7077}" type="datetime1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672708" y="6356351"/>
            <a:ext cx="1491580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7E8AE4-960E-AD43-B751-DEF8CDFA61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066A86-E4DD-F341-B26F-3E2EB20DE3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576" y="6356351"/>
            <a:ext cx="432048" cy="351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96B760-A39D-D247-B599-343715BCDB13}"/>
              </a:ext>
            </a:extLst>
          </p:cNvPr>
          <p:cNvSpPr txBox="1"/>
          <p:nvPr userDrawn="1"/>
        </p:nvSpPr>
        <p:spPr>
          <a:xfrm>
            <a:off x="7510288" y="6352144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@ESBUK</a:t>
            </a:r>
          </a:p>
        </p:txBody>
      </p:sp>
    </p:spTree>
    <p:extLst>
      <p:ext uri="{BB962C8B-B14F-4D97-AF65-F5344CB8AC3E}">
        <p14:creationId xmlns:p14="http://schemas.microsoft.com/office/powerpoint/2010/main" val="2153927696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45B39-8F22-CD45-B2B2-D556B9E90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85B21-FD82-4C4A-A092-182F36754438}" type="datetime1">
              <a:rPr lang="en-GB" smtClean="0"/>
              <a:t>02/03/2026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30155F-E6BB-7D47-B74E-68E31917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38982-0AD9-5D43-AEA9-531E604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07462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9692C-9455-564A-915B-AABAD5AE1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D9C1C-A125-E249-B796-E218343EF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76FDA-F4A5-3149-9428-0D5355FE4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E388B-6BE2-6F42-9FCD-F7383A89D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A90A-A066-4508-82FB-87A06A799070}" type="datetime1">
              <a:rPr lang="en-GB" smtClean="0"/>
              <a:t>02/03/2026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ECDA6-8AA7-BD4A-AD46-650DC514F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85C52-9624-F146-8E17-61263F96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39683"/>
      </p:ext>
    </p:extLst>
  </p:cSld>
  <p:clrMapOvr>
    <a:masterClrMapping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CA5A5-E1D8-654A-99EB-B81115FAA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CA6445-0338-BC4A-8520-0A47F3460B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A2FAAF-1D5A-F74B-A238-BEE5395B2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D4FBE-C7C1-6A4D-8763-912AE809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7BA4C-DF94-4CBB-ABD2-E878182D4A67}" type="datetime1">
              <a:rPr lang="en-GB" smtClean="0"/>
              <a:t>02/03/2026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223B2-4D22-4042-894B-5587E2F3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C9A0B-F2BA-F24A-9D99-DFA72171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246155"/>
      </p:ext>
    </p:extLst>
  </p:cSld>
  <p:clrMapOvr>
    <a:masterClrMapping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9AE1F-43EE-3748-8ED8-C691B6F3B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0C4DA-3E51-2F4B-8402-3DBD7C69C7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66FBE-120C-6643-BC1D-FB838630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79EF-A1CC-453F-AA90-BB820F26578F}" type="datetime1">
              <a:rPr lang="en-GB" smtClean="0"/>
              <a:t>02/03/2026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9543D-EA10-3546-8A86-631EC2720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A2AD0-F386-A740-A670-903E3300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826"/>
      </p:ext>
    </p:extLst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63CBD5-2396-1E41-9333-AD414D435A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B5769-E401-E944-A524-C2C35A108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4C7AC-73A6-3041-BB65-95F1FCE0A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0EA57-B2DE-4229-ACF6-04D6ED799B8C}" type="datetime1">
              <a:rPr lang="en-GB" smtClean="0"/>
              <a:t>02/03/2026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587F6-75C7-2148-8B79-31080C0F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8A04-D702-C24C-9707-D3E019B6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43274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07A8-3418-4D04-B7BD-F684D2079EEB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85145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12A7F-8A7B-4293-9AC1-13580BD4E086}" type="datetime1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615829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47474-2E80-4916-9E59-A1CFA752D8D5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177144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2257-4D59-4CCC-9C4D-C3A02C0BA31E}" type="datetime1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798306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0B8DF-2F24-415A-857E-5C0B179DDE66}" type="datetime1">
              <a:rPr lang="en-GB" smtClean="0"/>
              <a:t>02/03/2026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82294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183EB-EB88-405A-A5FA-006087F379CF}" type="datetime1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647166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3C15C-0771-4CF5-8D09-1573A009087D}" type="datetime1">
              <a:rPr lang="en-GB" smtClean="0"/>
              <a:t>02/03/2026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L2G4 Employability: 1.2 - Choosing a topic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275664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54290-5F95-49AA-9618-DE83E88E63E3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L2G4 Employability: 1.2 - Choosing a topic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5221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5" r:id="rId2"/>
    <p:sldLayoutId id="2147483674" r:id="rId3"/>
    <p:sldLayoutId id="214748368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B8F6DA-4F64-B141-A188-9B0FCB51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22BBE-F8C8-B04C-B0A8-E4551DD7C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FA96A-8A86-D041-B287-D9DB5F7BE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B64E0-5B95-4A12-AD0A-78322B0E39CF}" type="datetime1">
              <a:rPr lang="en-GB" smtClean="0"/>
              <a:t>02/03/2026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F56B-812F-FE48-B763-EDE7306DC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L2G4 Employability: 1.2 - Choosing a topic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60CD7-9D28-234B-8A60-02B8976E0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1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2553-7782-4EAE-9B16-86AEB68EB20A}" type="datetime1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58FB9-9D8A-6B4F-90F2-BDD3ED420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ESB-RES-C251 L2G4-SpeechforEmployability-1.2-PPT-ChoosingaTopic v1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 txBox="1">
            <a:spLocks/>
          </p:cNvSpPr>
          <p:nvPr/>
        </p:nvSpPr>
        <p:spPr>
          <a:xfrm>
            <a:off x="323528" y="1268760"/>
            <a:ext cx="78867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i="1">
                <a:latin typeface="+mn-lt"/>
              </a:rPr>
              <a:t>Section 1 – Choosing a topic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D1078A-C66D-48F3-9603-61AA1E82CA34}"/>
              </a:ext>
            </a:extLst>
          </p:cNvPr>
          <p:cNvSpPr/>
          <p:nvPr/>
        </p:nvSpPr>
        <p:spPr>
          <a:xfrm>
            <a:off x="323528" y="2276872"/>
            <a:ext cx="8496944" cy="792088"/>
          </a:xfrm>
          <a:prstGeom prst="rect">
            <a:avLst/>
          </a:prstGeom>
          <a:solidFill>
            <a:srgbClr val="C3D62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400" b="1" i="1"/>
              <a:t> Objective: To explore what makes a suitable topic for the Level 2 Certificate in Speech at Grade 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802D75-4751-4BB2-B5BD-7B9278E0C5BA}"/>
              </a:ext>
            </a:extLst>
          </p:cNvPr>
          <p:cNvSpPr/>
          <p:nvPr/>
        </p:nvSpPr>
        <p:spPr>
          <a:xfrm>
            <a:off x="323528" y="3284984"/>
            <a:ext cx="8496944" cy="2592288"/>
          </a:xfrm>
          <a:prstGeom prst="rect">
            <a:avLst/>
          </a:prstGeom>
          <a:solidFill>
            <a:srgbClr val="FBD10B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t"/>
          <a:lstStyle/>
          <a:p>
            <a:r>
              <a:rPr lang="en-GB" b="1" i="1"/>
              <a:t>Outcomes: </a:t>
            </a:r>
          </a:p>
          <a:p>
            <a:r>
              <a:rPr lang="en-GB" b="1" i="1"/>
              <a:t>By the end of this session, you should have:</a:t>
            </a:r>
            <a:endParaRPr lang="en-GB" b="1" i="1"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i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/>
              <a:t>Explored different topics and evaluated how suitable they are for you</a:t>
            </a:r>
            <a:endParaRPr lang="en-GB" sz="1600" i="1"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/>
              <a:t>Discussed ideas with a partner and/or group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/>
              <a:t>Chosen a topic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/>
              <a:t>Thought about how your topic can be explained with variety and detail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008539-FEF6-09A8-2546-2C856EFE6B7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8568" y="6217493"/>
            <a:ext cx="4857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3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88214"/>
            <a:ext cx="7886700" cy="504055"/>
          </a:xfrm>
        </p:spPr>
        <p:txBody>
          <a:bodyPr>
            <a:noAutofit/>
          </a:bodyPr>
          <a:lstStyle/>
          <a:p>
            <a:r>
              <a:rPr lang="en-GB" sz="3200" b="1" i="1">
                <a:latin typeface="+mn-lt"/>
              </a:rPr>
              <a:t>Relevant Grade Descriptors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AD487-DF6D-4AE0-8DA4-08241F1D4744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</a:t>
            </a:fld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40834"/>
              </p:ext>
            </p:extLst>
          </p:nvPr>
        </p:nvGraphicFramePr>
        <p:xfrm>
          <a:off x="462559" y="1713759"/>
          <a:ext cx="8297676" cy="423397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82946">
                  <a:extLst>
                    <a:ext uri="{9D8B030D-6E8A-4147-A177-3AD203B41FA5}">
                      <a16:colId xmlns:a16="http://schemas.microsoft.com/office/drawing/2014/main" val="586849962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432970131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2677484745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3149520564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1215520350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1411141566"/>
                    </a:ext>
                  </a:extLst>
                </a:gridCol>
              </a:tblGrid>
              <a:tr h="6180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spc="-5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Section 1: Employability Talk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Time: 4 minutes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</a:t>
                      </a:r>
                      <a:r>
                        <a:rPr lang="en-GB" sz="1200" b="1" spc="-5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Good Pass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(Endorsed)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spc="5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M</a:t>
                      </a: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e</a:t>
                      </a:r>
                      <a:r>
                        <a:rPr lang="en-GB" sz="1200" b="1" spc="5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r</a:t>
                      </a:r>
                      <a:r>
                        <a:rPr lang="en-GB" sz="1200" b="1" spc="-5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i</a:t>
                      </a: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</a:t>
                      </a:r>
                      <a:endParaRPr lang="en-GB" sz="1200">
                        <a:effectLst/>
                        <a:latin typeface="Calibri"/>
                        <a:ea typeface="Calibri" panose="020F0502020204030204" pitchFamily="34" charset="0"/>
                        <a:cs typeface="Calibri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Merit Plus</a:t>
                      </a:r>
                      <a:endParaRPr lang="en-GB" sz="1200">
                        <a:effectLst/>
                        <a:latin typeface="Calibri"/>
                        <a:ea typeface="Calibri" panose="020F0502020204030204" pitchFamily="34" charset="0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(Endorsed)</a:t>
                      </a:r>
                      <a:endParaRPr lang="en-GB" sz="1200">
                        <a:effectLst/>
                        <a:latin typeface="Calibri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spc="-5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</a:t>
                      </a: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GB" sz="1200" b="1" spc="15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GB" sz="1200" b="1" spc="-5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GB" sz="1200" b="1" spc="5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nc</a:t>
                      </a: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tion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51259"/>
                  </a:ext>
                </a:extLst>
              </a:tr>
              <a:tr h="1395707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200" b="1" spc="5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on</a:t>
                      </a:r>
                      <a:r>
                        <a:rPr lang="en-GB" sz="12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GB" sz="1200" b="1" spc="5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en</a:t>
                      </a:r>
                      <a:r>
                        <a:rPr lang="en-GB" sz="12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>
                    <a:solidFill>
                      <a:srgbClr val="C2D7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effectLst/>
                          <a:latin typeface="Calibri"/>
                        </a:rPr>
                        <a:t>The talk shows evidence of research. </a:t>
                      </a:r>
                      <a:endParaRPr lang="en-US">
                        <a:latin typeface="Calibri"/>
                      </a:endParaRPr>
                    </a:p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Content is appropriate </a:t>
                      </a:r>
                      <a:r>
                        <a:rPr lang="en-GB" sz="1200" b="0" i="0" u="none" strike="noStrike" noProof="0">
                          <a:effectLst/>
                          <a:latin typeface="Calibri"/>
                        </a:rPr>
                        <a:t>and partially explained to the audience. </a:t>
                      </a:r>
                      <a:endParaRPr lang="en-US">
                        <a:latin typeface="Calibri"/>
                      </a:endParaRPr>
                    </a:p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effectLst/>
                          <a:latin typeface="Calibri"/>
                        </a:rPr>
                        <a:t>Brief reasons are given to support one or two views.</a:t>
                      </a:r>
                      <a:endParaRPr lang="en-US">
                        <a:latin typeface="Calibri"/>
                      </a:endParaRPr>
                    </a:p>
                    <a:p>
                      <a:pPr algn="l">
                        <a:lnSpc>
                          <a:spcPts val="121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effectLst/>
                          <a:latin typeface="Calibri"/>
                        </a:rPr>
                        <a:t>The talk shows evidence of research. </a:t>
                      </a:r>
                      <a:endParaRPr lang="en-US">
                        <a:latin typeface="Calibri"/>
                      </a:endParaRPr>
                    </a:p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Content is appropriate</a:t>
                      </a:r>
                      <a:r>
                        <a:rPr lang="en-GB" sz="1200" b="0" i="0" u="none" strike="noStrike" noProof="0">
                          <a:effectLst/>
                          <a:latin typeface="Calibri"/>
                        </a:rPr>
                        <a:t> and partially explained to the audience. </a:t>
                      </a:r>
                      <a:endParaRPr lang="en-US">
                        <a:latin typeface="Calibri"/>
                      </a:endParaRPr>
                    </a:p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effectLst/>
                          <a:latin typeface="Calibri"/>
                        </a:rPr>
                        <a:t>Brief reasons are given to support three or more views.</a:t>
                      </a:r>
                      <a:endParaRPr lang="en-US">
                        <a:latin typeface="Calibri"/>
                      </a:endParaRPr>
                    </a:p>
                    <a:p>
                      <a:pPr algn="l">
                        <a:lnSpc>
                          <a:spcPts val="121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effectLst/>
                          <a:latin typeface="Calibri"/>
                        </a:rPr>
                        <a:t>The talk shows evidence of effective research and personal interest. </a:t>
                      </a:r>
                      <a:endParaRPr lang="en-US">
                        <a:latin typeface="Calibri"/>
                      </a:endParaRPr>
                    </a:p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effectLst/>
                          <a:latin typeface="Calibri"/>
                        </a:rPr>
                        <a:t>There is selective use of researched material. </a:t>
                      </a:r>
                      <a:endParaRPr lang="en-US">
                        <a:latin typeface="Calibri"/>
                      </a:endParaRPr>
                    </a:p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Content is appropriate</a:t>
                      </a:r>
                      <a:r>
                        <a:rPr lang="en-GB" sz="1200" b="0" i="0" u="none" strike="noStrike" noProof="0">
                          <a:effectLst/>
                          <a:latin typeface="Calibri"/>
                        </a:rPr>
                        <a:t> and is well-explained. </a:t>
                      </a:r>
                      <a:endParaRPr lang="en-US">
                        <a:latin typeface="Calibri"/>
                      </a:endParaRPr>
                    </a:p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effectLst/>
                          <a:latin typeface="Calibri"/>
                        </a:rPr>
                        <a:t>Detailed reasons based on evidence are given to support one view. </a:t>
                      </a:r>
                      <a:endParaRPr lang="en-US">
                        <a:latin typeface="Calibri"/>
                      </a:endParaRPr>
                    </a:p>
                    <a:p>
                      <a:pPr algn="l">
                        <a:lnSpc>
                          <a:spcPts val="121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effectLst/>
                        </a:rPr>
                        <a:t>The talk shows evidence of effective research and personal interest. </a:t>
                      </a:r>
                      <a:endParaRPr lang="en-US"/>
                    </a:p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effectLst/>
                        </a:rPr>
                        <a:t>There is selective use of researched material. </a:t>
                      </a:r>
                      <a:endParaRPr lang="en-US"/>
                    </a:p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solidFill>
                            <a:srgbClr val="FF0000"/>
                          </a:solidFill>
                          <a:effectLst/>
                        </a:rPr>
                        <a:t>Content is appropriate </a:t>
                      </a:r>
                      <a:r>
                        <a:rPr lang="en-GB" sz="1200" b="0" i="0" u="none" strike="noStrike" noProof="0">
                          <a:effectLst/>
                        </a:rPr>
                        <a:t>and is well-explained.</a:t>
                      </a:r>
                      <a:endParaRPr lang="en-US"/>
                    </a:p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effectLst/>
                        </a:rPr>
                        <a:t> Detailed reasons based on evidence are given to support two views.</a:t>
                      </a:r>
                      <a:endParaRPr lang="en-US"/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effectLst/>
                        </a:rPr>
                        <a:t>The talk shows evidence of effective research and personal interest, which is presented convincingly.</a:t>
                      </a:r>
                      <a:endParaRPr lang="en-US"/>
                    </a:p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solidFill>
                            <a:srgbClr val="FF0000"/>
                          </a:solidFill>
                          <a:effectLst/>
                        </a:rPr>
                        <a:t>Content is appropriate</a:t>
                      </a:r>
                      <a:r>
                        <a:rPr lang="en-GB" sz="1200" b="0" i="0" u="none" strike="noStrike" noProof="0">
                          <a:effectLst/>
                        </a:rPr>
                        <a:t>, well-explained and carefully put together. </a:t>
                      </a:r>
                      <a:endParaRPr lang="en-US"/>
                    </a:p>
                    <a:p>
                      <a:pPr lvl="0"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u="none" strike="noStrike" noProof="0">
                          <a:effectLst/>
                        </a:rPr>
                        <a:t>Detailed reasons based on evidence are given to support the majority of views. </a:t>
                      </a:r>
                      <a:endParaRPr lang="en-US"/>
                    </a:p>
                  </a:txBody>
                  <a:tcPr marL="68580" marR="68580" marT="36000" marB="0"/>
                </a:tc>
                <a:extLst>
                  <a:ext uri="{0D108BD9-81ED-4DB2-BD59-A6C34878D82A}">
                    <a16:rowId xmlns:a16="http://schemas.microsoft.com/office/drawing/2014/main" val="288247861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43B7FB96-2EDD-E144-4722-02EC5F9215C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0113" y="6217493"/>
            <a:ext cx="485775" cy="523875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57FA38C-F93B-8989-2F46-ECDFD2C2A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 dirty="0"/>
              <a:t>ESB-RES-C251 L2G4-SpeechforEmployability-1.2-PPT-ChoosingaTopic v1</a:t>
            </a:r>
          </a:p>
        </p:txBody>
      </p:sp>
    </p:spTree>
    <p:extLst>
      <p:ext uri="{BB962C8B-B14F-4D97-AF65-F5344CB8AC3E}">
        <p14:creationId xmlns:p14="http://schemas.microsoft.com/office/powerpoint/2010/main" val="3676911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68B1-DBBF-0FE9-EA4B-8632186F2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41820"/>
            <a:ext cx="7886700" cy="570956"/>
          </a:xfrm>
        </p:spPr>
        <p:txBody>
          <a:bodyPr/>
          <a:lstStyle/>
          <a:p>
            <a:r>
              <a:rPr lang="en-GB" b="1" i="1">
                <a:latin typeface="+mn-lt"/>
              </a:rPr>
              <a:t>What is an ‘employability talk’?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DA1B1C-CB2C-C6BD-6FA8-E9118B2A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AA2B1-E4FE-4853-96A0-7D424BD22A81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049791-A73D-0DA7-8920-68655C425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3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3D06FD-B657-C471-4D3C-EB665A6578B8}"/>
              </a:ext>
            </a:extLst>
          </p:cNvPr>
          <p:cNvSpPr txBox="1"/>
          <p:nvPr/>
        </p:nvSpPr>
        <p:spPr>
          <a:xfrm>
            <a:off x="395536" y="1760625"/>
            <a:ext cx="8352928" cy="307777"/>
          </a:xfrm>
          <a:prstGeom prst="rect">
            <a:avLst/>
          </a:prstGeom>
          <a:solidFill>
            <a:srgbClr val="C3D8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/>
              <a:t>For Section 1 of your ESB assessment, you will be giving an ‘employability talk’. What does this mean?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E8E148-7FAE-C701-CC6D-9B2896CB18C2}"/>
              </a:ext>
            </a:extLst>
          </p:cNvPr>
          <p:cNvSpPr txBox="1"/>
          <p:nvPr/>
        </p:nvSpPr>
        <p:spPr>
          <a:xfrm>
            <a:off x="395536" y="2236508"/>
            <a:ext cx="3277597" cy="4139595"/>
          </a:xfrm>
          <a:prstGeom prst="rect">
            <a:avLst/>
          </a:prstGeom>
          <a:solidFill>
            <a:srgbClr val="FAD008">
              <a:alpha val="50000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1400" b="1" i="1"/>
              <a:t>Employability</a:t>
            </a:r>
          </a:p>
          <a:p>
            <a:pPr algn="ctr"/>
            <a:endParaRPr lang="en-GB" sz="1200"/>
          </a:p>
          <a:p>
            <a:r>
              <a:rPr lang="en-GB" sz="1200"/>
              <a:t>You will research and deliver a talk on a job, career, course of study, or make a business pitch.</a:t>
            </a:r>
          </a:p>
          <a:p>
            <a:endParaRPr lang="en-GB" sz="1200"/>
          </a:p>
          <a:p>
            <a:r>
              <a:rPr lang="en-GB" sz="1200"/>
              <a:t>Learners who have taken this qualification have spoken about a huge range of topics, including:</a:t>
            </a:r>
            <a:br>
              <a:rPr lang="en-GB" sz="1200"/>
            </a:br>
            <a:endParaRPr lang="en-GB" sz="12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/>
              <a:t>Architect</a:t>
            </a:r>
            <a:endParaRPr lang="en-GB" sz="1200"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Environmental engineer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Criminal psychologist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Zookeeper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RAF fighter pilot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Games designer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Equine veterinarian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Athlete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Nurse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Bricklayer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Diplomat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Nursery nurse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>
                <a:solidFill>
                  <a:srgbClr val="000000"/>
                </a:solidFill>
                <a:ea typeface="+mn-lt"/>
                <a:cs typeface="+mn-lt"/>
              </a:rPr>
              <a:t>Aesthetician</a:t>
            </a:r>
            <a:endParaRPr lang="en-GB" sz="1200">
              <a:ea typeface="Calibri"/>
              <a:cs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F09B55-F349-E22C-77EE-CB1D8D1AA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8567" y="6226609"/>
            <a:ext cx="485775" cy="523875"/>
          </a:xfrm>
          <a:prstGeom prst="rect">
            <a:avLst/>
          </a:prstGeom>
        </p:spPr>
      </p:pic>
      <p:pic>
        <p:nvPicPr>
          <p:cNvPr id="10" name="Picture 9" descr="A cartoon of a person wearing a yellow vest and holding a stop sign&#10;&#10;AI-generated content may be incorrect.">
            <a:extLst>
              <a:ext uri="{FF2B5EF4-FFF2-40B4-BE49-F238E27FC236}">
                <a16:creationId xmlns:a16="http://schemas.microsoft.com/office/drawing/2014/main" id="{A59C081C-F629-6382-41FE-5639B7E126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3048" y="2240280"/>
            <a:ext cx="1545336" cy="1591056"/>
          </a:xfrm>
          <a:prstGeom prst="rect">
            <a:avLst/>
          </a:prstGeom>
        </p:spPr>
      </p:pic>
      <p:pic>
        <p:nvPicPr>
          <p:cNvPr id="11" name="Picture 10" descr="A person getting a haircut&#10;&#10;AI-generated content may be incorrect.">
            <a:extLst>
              <a:ext uri="{FF2B5EF4-FFF2-40B4-BE49-F238E27FC236}">
                <a16:creationId xmlns:a16="http://schemas.microsoft.com/office/drawing/2014/main" id="{4A7316EF-879D-ADEB-1859-520D1B5406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457444" y="2238756"/>
            <a:ext cx="1545336" cy="1591056"/>
          </a:xfrm>
          <a:prstGeom prst="rect">
            <a:avLst/>
          </a:prstGeom>
        </p:spPr>
      </p:pic>
      <p:pic>
        <p:nvPicPr>
          <p:cNvPr id="13" name="Picture 12" descr="A group of people in white coats&#10;&#10;AI-generated content may be incorrect.">
            <a:extLst>
              <a:ext uri="{FF2B5EF4-FFF2-40B4-BE49-F238E27FC236}">
                <a16:creationId xmlns:a16="http://schemas.microsoft.com/office/drawing/2014/main" id="{5B01F4AE-C51A-9412-6757-2710DEB367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5848" y="2237232"/>
            <a:ext cx="1545336" cy="1591056"/>
          </a:xfrm>
          <a:prstGeom prst="rect">
            <a:avLst/>
          </a:prstGeom>
        </p:spPr>
      </p:pic>
      <p:pic>
        <p:nvPicPr>
          <p:cNvPr id="14" name="Picture 13" descr="A person sitting at a desk with headphones on&#10;&#10;AI-generated content may be incorrect.">
            <a:extLst>
              <a:ext uri="{FF2B5EF4-FFF2-40B4-BE49-F238E27FC236}">
                <a16:creationId xmlns:a16="http://schemas.microsoft.com/office/drawing/2014/main" id="{D8DCCEDE-9769-44D9-44E0-3786C47348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1316" y="3561588"/>
            <a:ext cx="1709928" cy="1819656"/>
          </a:xfrm>
          <a:prstGeom prst="rect">
            <a:avLst/>
          </a:prstGeom>
        </p:spPr>
      </p:pic>
      <p:pic>
        <p:nvPicPr>
          <p:cNvPr id="15" name="Picture 14" descr="A person looking through a microscope&#10;&#10;AI-generated content may be incorrect.">
            <a:extLst>
              <a:ext uri="{FF2B5EF4-FFF2-40B4-BE49-F238E27FC236}">
                <a16:creationId xmlns:a16="http://schemas.microsoft.com/office/drawing/2014/main" id="{ED33603C-5C92-0C2F-CE55-B424988D80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7424" y="3514344"/>
            <a:ext cx="1709928" cy="1819656"/>
          </a:xfrm>
          <a:prstGeom prst="rect">
            <a:avLst/>
          </a:prstGeom>
        </p:spPr>
      </p:pic>
      <p:pic>
        <p:nvPicPr>
          <p:cNvPr id="17" name="Picture 16" descr="A cartoon of a person holding a red card&#10;&#10;AI-generated content may be incorrect.">
            <a:extLst>
              <a:ext uri="{FF2B5EF4-FFF2-40B4-BE49-F238E27FC236}">
                <a16:creationId xmlns:a16="http://schemas.microsoft.com/office/drawing/2014/main" id="{D1B66FA3-A3A1-ABAB-68D5-37074771FB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82668" y="4893564"/>
            <a:ext cx="1453896" cy="1591056"/>
          </a:xfrm>
          <a:prstGeom prst="rect">
            <a:avLst/>
          </a:prstGeom>
        </p:spPr>
      </p:pic>
      <p:pic>
        <p:nvPicPr>
          <p:cNvPr id="18" name="Picture 17" descr="A person painting on a canvas&#10;&#10;AI-generated content may be incorrect.">
            <a:extLst>
              <a:ext uri="{FF2B5EF4-FFF2-40B4-BE49-F238E27FC236}">
                <a16:creationId xmlns:a16="http://schemas.microsoft.com/office/drawing/2014/main" id="{A705C8E5-830F-FB67-4E48-E6DC28BAA0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04304" y="3675888"/>
            <a:ext cx="1709928" cy="1591056"/>
          </a:xfrm>
          <a:prstGeom prst="rect">
            <a:avLst/>
          </a:prstGeom>
        </p:spPr>
      </p:pic>
      <p:pic>
        <p:nvPicPr>
          <p:cNvPr id="19" name="Picture 18" descr="A cartoon of a firefighter wearing a mask&#10;&#10;AI-generated content may be incorrect.">
            <a:extLst>
              <a:ext uri="{FF2B5EF4-FFF2-40B4-BE49-F238E27FC236}">
                <a16:creationId xmlns:a16="http://schemas.microsoft.com/office/drawing/2014/main" id="{818F26DC-C575-C1AD-5E48-12EDCF5ABF6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27292" y="4936236"/>
            <a:ext cx="1591056" cy="1554480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37D7F546-1456-EA42-BADC-E90A9B646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 dirty="0"/>
              <a:t>ESB-RES-C251 L2G4-SpeechforEmployability-1.2-PPT-ChoosingaTopic v1</a:t>
            </a:r>
          </a:p>
        </p:txBody>
      </p:sp>
    </p:spTree>
    <p:extLst>
      <p:ext uri="{BB962C8B-B14F-4D97-AF65-F5344CB8AC3E}">
        <p14:creationId xmlns:p14="http://schemas.microsoft.com/office/powerpoint/2010/main" val="1275503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124744"/>
            <a:ext cx="7886700" cy="1008112"/>
          </a:xfrm>
        </p:spPr>
        <p:txBody>
          <a:bodyPr>
            <a:normAutofit fontScale="90000"/>
          </a:bodyPr>
          <a:lstStyle/>
          <a:p>
            <a:r>
              <a:rPr lang="en-US" b="1" i="1">
                <a:latin typeface="+mn-lt"/>
              </a:rPr>
              <a:t>Choosing your topic</a:t>
            </a:r>
            <a:br>
              <a:rPr lang="en-US" b="1" i="1">
                <a:latin typeface="+mn-lt"/>
              </a:rPr>
            </a:br>
            <a:r>
              <a:rPr lang="en-US" sz="2800" b="1" i="1">
                <a:solidFill>
                  <a:srgbClr val="E6141B"/>
                </a:solidFill>
                <a:latin typeface="+mn-lt"/>
              </a:rPr>
              <a:t>We asked learners who have taken this qualification what their advice would be… they said: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D51-9C0C-4CBF-89AD-E1023A0234B8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4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EC4341-E698-4CBB-97AA-CBCF8B41E038}"/>
              </a:ext>
            </a:extLst>
          </p:cNvPr>
          <p:cNvSpPr txBox="1"/>
          <p:nvPr/>
        </p:nvSpPr>
        <p:spPr>
          <a:xfrm>
            <a:off x="1321462" y="2348880"/>
            <a:ext cx="6454894" cy="461665"/>
          </a:xfrm>
          <a:prstGeom prst="rect">
            <a:avLst/>
          </a:prstGeom>
          <a:solidFill>
            <a:srgbClr val="FAD00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1" i="1"/>
              <a:t>Choose a topic that you are already interested in!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2DCAB7-7753-312B-8F9D-3FB21A71383B}"/>
              </a:ext>
            </a:extLst>
          </p:cNvPr>
          <p:cNvGrpSpPr/>
          <p:nvPr/>
        </p:nvGrpSpPr>
        <p:grpSpPr>
          <a:xfrm>
            <a:off x="341729" y="3047722"/>
            <a:ext cx="3295278" cy="1762966"/>
            <a:chOff x="4644008" y="4315568"/>
            <a:chExt cx="3295278" cy="1952933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60D1550-B279-49A9-8C95-5727B78D7E63}"/>
                </a:ext>
              </a:extLst>
            </p:cNvPr>
            <p:cNvGrpSpPr/>
            <p:nvPr/>
          </p:nvGrpSpPr>
          <p:grpSpPr>
            <a:xfrm>
              <a:off x="4644008" y="4315568"/>
              <a:ext cx="3295278" cy="1952933"/>
              <a:chOff x="5292080" y="3955813"/>
              <a:chExt cx="3384376" cy="2299344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99EADD4E-76A6-4152-9615-3E29A38892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92080" y="3955813"/>
                <a:ext cx="3384376" cy="2299344"/>
              </a:xfrm>
              <a:prstGeom prst="roundRect">
                <a:avLst/>
              </a:prstGeom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435C115-CDF7-4C97-8BEA-AB04F07352D1}"/>
                  </a:ext>
                </a:extLst>
              </p:cNvPr>
              <p:cNvSpPr txBox="1"/>
              <p:nvPr/>
            </p:nvSpPr>
            <p:spPr>
              <a:xfrm>
                <a:off x="5511166" y="4158207"/>
                <a:ext cx="3096344" cy="532946"/>
              </a:xfrm>
              <a:prstGeom prst="round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GB"/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2526AB-7424-0048-7ECB-2C07731D3F39}"/>
                </a:ext>
              </a:extLst>
            </p:cNvPr>
            <p:cNvSpPr txBox="1"/>
            <p:nvPr/>
          </p:nvSpPr>
          <p:spPr>
            <a:xfrm>
              <a:off x="4644008" y="4546579"/>
              <a:ext cx="3261712" cy="1018470"/>
            </a:xfrm>
            <a:prstGeom prst="round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600">
                  <a:effectLst/>
                </a:rPr>
                <a:t>“Write about something you genuinely want to know more about.”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6F73642-4EC9-6978-F581-9F888074257B}"/>
              </a:ext>
            </a:extLst>
          </p:cNvPr>
          <p:cNvGrpSpPr/>
          <p:nvPr/>
        </p:nvGrpSpPr>
        <p:grpSpPr>
          <a:xfrm>
            <a:off x="5452807" y="3047078"/>
            <a:ext cx="3295278" cy="1906594"/>
            <a:chOff x="4644008" y="4315568"/>
            <a:chExt cx="3295278" cy="1952933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EF8D3938-8769-C223-F3C1-67D7AFA69AF0}"/>
                </a:ext>
              </a:extLst>
            </p:cNvPr>
            <p:cNvGrpSpPr/>
            <p:nvPr/>
          </p:nvGrpSpPr>
          <p:grpSpPr>
            <a:xfrm>
              <a:off x="4644008" y="4315568"/>
              <a:ext cx="3295278" cy="1952933"/>
              <a:chOff x="5292080" y="3955813"/>
              <a:chExt cx="3384376" cy="2299344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1038FA8F-2A2B-3C83-DD46-36DEF3D527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92080" y="3955813"/>
                <a:ext cx="3384376" cy="2299344"/>
              </a:xfrm>
              <a:prstGeom prst="roundRect">
                <a:avLst/>
              </a:prstGeom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4EDB8F0-98A6-92AE-60B6-E2EFA28899CC}"/>
                  </a:ext>
                </a:extLst>
              </p:cNvPr>
              <p:cNvSpPr txBox="1"/>
              <p:nvPr/>
            </p:nvSpPr>
            <p:spPr>
              <a:xfrm>
                <a:off x="5511166" y="4158208"/>
                <a:ext cx="3096344" cy="398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GB" sz="1600"/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42034C-0EEA-7CB2-B79C-A6292CAB1E62}"/>
                </a:ext>
              </a:extLst>
            </p:cNvPr>
            <p:cNvSpPr txBox="1"/>
            <p:nvPr/>
          </p:nvSpPr>
          <p:spPr>
            <a:xfrm>
              <a:off x="4677574" y="4640586"/>
              <a:ext cx="326171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600">
                  <a:effectLst/>
                </a:rPr>
                <a:t>“</a:t>
              </a:r>
              <a:r>
                <a:rPr lang="en-GB" sz="1600" b="0" i="0">
                  <a:solidFill>
                    <a:srgbClr val="212121"/>
                  </a:solidFill>
                  <a:effectLst/>
                </a:rPr>
                <a:t>You don't need to worry about anything, just enjoy talking about what you're interested in</a:t>
              </a:r>
              <a:r>
                <a:rPr lang="en-GB" sz="1600">
                  <a:effectLst/>
                </a:rPr>
                <a:t>.”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9A2653A-4E9A-26F3-AD79-C9A61ECC834B}"/>
              </a:ext>
            </a:extLst>
          </p:cNvPr>
          <p:cNvGrpSpPr/>
          <p:nvPr/>
        </p:nvGrpSpPr>
        <p:grpSpPr>
          <a:xfrm>
            <a:off x="3203848" y="4712082"/>
            <a:ext cx="3295278" cy="1762966"/>
            <a:chOff x="4644008" y="4315568"/>
            <a:chExt cx="3295278" cy="1952933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0541788-FFA2-D078-CA92-2DF39A041B7B}"/>
                </a:ext>
              </a:extLst>
            </p:cNvPr>
            <p:cNvGrpSpPr/>
            <p:nvPr/>
          </p:nvGrpSpPr>
          <p:grpSpPr>
            <a:xfrm>
              <a:off x="4644008" y="4315568"/>
              <a:ext cx="3295278" cy="1952933"/>
              <a:chOff x="5292080" y="3955813"/>
              <a:chExt cx="3384376" cy="2299344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31790BDF-4449-B760-79C7-14A36EC4C8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92080" y="3955813"/>
                <a:ext cx="3384376" cy="2299344"/>
              </a:xfrm>
              <a:prstGeom prst="roundRect">
                <a:avLst/>
              </a:prstGeom>
            </p:spPr>
          </p:pic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0E8EC7D-661E-8685-3B44-EB50614C1DC7}"/>
                  </a:ext>
                </a:extLst>
              </p:cNvPr>
              <p:cNvSpPr txBox="1"/>
              <p:nvPr/>
            </p:nvSpPr>
            <p:spPr>
              <a:xfrm>
                <a:off x="5511166" y="4158207"/>
                <a:ext cx="3096344" cy="532946"/>
              </a:xfrm>
              <a:prstGeom prst="round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GB"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F0E2C1F-B994-B52E-D989-E2E101BDB424}"/>
                </a:ext>
              </a:extLst>
            </p:cNvPr>
            <p:cNvSpPr txBox="1"/>
            <p:nvPr/>
          </p:nvSpPr>
          <p:spPr>
            <a:xfrm>
              <a:off x="4773323" y="4768806"/>
              <a:ext cx="3022341" cy="641259"/>
            </a:xfrm>
            <a:prstGeom prst="round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ctr"/>
              <a:r>
                <a:rPr lang="en-GB" sz="1400">
                  <a:effectLst/>
                </a:rPr>
                <a:t>“</a:t>
              </a:r>
              <a:r>
                <a:rPr lang="en-GB" sz="1400"/>
                <a:t>Don't miss this opportunity to finally talk </a:t>
              </a:r>
              <a:r>
                <a:rPr lang="en-GB" sz="1400" b="0" i="0">
                  <a:effectLst/>
                </a:rPr>
                <a:t>about</a:t>
              </a:r>
              <a:r>
                <a:rPr lang="en-GB" sz="1400"/>
                <a:t> yourself."</a:t>
              </a:r>
              <a:endParaRPr lang="en-GB" sz="1400">
                <a:effectLst/>
                <a:ea typeface="Calibri"/>
                <a:cs typeface="Calibri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FE2A807C-1455-7FE2-BBB8-DD23840CA1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8567" y="6215063"/>
            <a:ext cx="485775" cy="523875"/>
          </a:xfrm>
          <a:prstGeom prst="rect">
            <a:avLst/>
          </a:prstGeo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CBA4F299-783F-6A9F-86B3-7E0B5CBF5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 dirty="0"/>
              <a:t>ESB-RES-C251 L2G4-SpeechforEmployability-1.2-PPT-ChoosingaTopic v1</a:t>
            </a:r>
          </a:p>
        </p:txBody>
      </p:sp>
    </p:spTree>
    <p:extLst>
      <p:ext uri="{BB962C8B-B14F-4D97-AF65-F5344CB8AC3E}">
        <p14:creationId xmlns:p14="http://schemas.microsoft.com/office/powerpoint/2010/main" val="1386595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052736"/>
            <a:ext cx="7886700" cy="1008112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b="1" i="1">
                <a:latin typeface="+mn-lt"/>
              </a:rPr>
              <a:t>Choosing your topic</a:t>
            </a:r>
            <a:br>
              <a:rPr lang="en-US" b="1" i="1">
                <a:latin typeface="+mn-lt"/>
              </a:rPr>
            </a:br>
            <a:r>
              <a:rPr lang="en-US" sz="2800" b="1" i="1">
                <a:solidFill>
                  <a:srgbClr val="E6141B"/>
                </a:solidFill>
                <a:latin typeface="+mn-lt"/>
              </a:rPr>
              <a:t>We agree!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9764B-3438-41C1-9468-EEC991AFB2CD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5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EC4341-E698-4CBB-97AA-CBCF8B41E038}"/>
              </a:ext>
            </a:extLst>
          </p:cNvPr>
          <p:cNvSpPr txBox="1"/>
          <p:nvPr/>
        </p:nvSpPr>
        <p:spPr>
          <a:xfrm>
            <a:off x="2055875" y="1599183"/>
            <a:ext cx="6466439" cy="461665"/>
          </a:xfrm>
          <a:prstGeom prst="rect">
            <a:avLst/>
          </a:prstGeom>
          <a:solidFill>
            <a:srgbClr val="FAD00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1" i="1"/>
              <a:t>Choose a topic that you are already interested in!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7B9083-98CB-443E-BEE8-FB76CDDD9233}"/>
              </a:ext>
            </a:extLst>
          </p:cNvPr>
          <p:cNvSpPr txBox="1"/>
          <p:nvPr/>
        </p:nvSpPr>
        <p:spPr>
          <a:xfrm>
            <a:off x="395536" y="2163028"/>
            <a:ext cx="8126778" cy="18774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GB" sz="1600"/>
              <a:t>We want you to </a:t>
            </a:r>
            <a:r>
              <a:rPr lang="en-GB" sz="1600" b="1"/>
              <a:t>enjoy</a:t>
            </a:r>
            <a:r>
              <a:rPr lang="en-GB" sz="1600"/>
              <a:t> planning, preparing and giving your talks. </a:t>
            </a:r>
          </a:p>
          <a:p>
            <a:pPr algn="just">
              <a:spcAft>
                <a:spcPts val="600"/>
              </a:spcAft>
            </a:pPr>
            <a:r>
              <a:rPr lang="en-GB" sz="1600"/>
              <a:t>This qualification is an opportunity for you to </a:t>
            </a:r>
            <a:r>
              <a:rPr lang="en-GB" sz="1600" b="1"/>
              <a:t>direct your own learning </a:t>
            </a:r>
            <a:r>
              <a:rPr lang="en-GB" sz="1600"/>
              <a:t>and to </a:t>
            </a:r>
            <a:r>
              <a:rPr lang="en-GB" sz="1600" b="1"/>
              <a:t>make your own decisions</a:t>
            </a:r>
            <a:r>
              <a:rPr lang="en-GB" sz="1600"/>
              <a:t> about the content of your assessment. </a:t>
            </a:r>
          </a:p>
          <a:p>
            <a:pPr algn="just">
              <a:spcAft>
                <a:spcPts val="600"/>
              </a:spcAft>
            </a:pPr>
            <a:r>
              <a:rPr lang="en-GB" sz="1600"/>
              <a:t>It’s </a:t>
            </a:r>
            <a:r>
              <a:rPr lang="en-GB" sz="1600" b="1"/>
              <a:t>definitely better if you talk about something you are genuinely interested in.</a:t>
            </a:r>
            <a:endParaRPr lang="en-GB" sz="1600"/>
          </a:p>
          <a:p>
            <a:pPr algn="just">
              <a:spcAft>
                <a:spcPts val="600"/>
              </a:spcAft>
            </a:pPr>
            <a:r>
              <a:rPr lang="en-GB" sz="1600" b="1"/>
              <a:t>It might be helpful to think about:</a:t>
            </a:r>
            <a:endParaRPr lang="en-GB" sz="1600">
              <a:ea typeface="Calibri"/>
              <a:cs typeface="Calibri"/>
            </a:endParaRPr>
          </a:p>
          <a:p>
            <a:endParaRPr lang="en-GB" sz="16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48E368-0D30-4C03-B1D5-084746EDB410}"/>
              </a:ext>
            </a:extLst>
          </p:cNvPr>
          <p:cNvSpPr txBox="1"/>
          <p:nvPr/>
        </p:nvSpPr>
        <p:spPr>
          <a:xfrm rot="21084125">
            <a:off x="6342054" y="5435932"/>
            <a:ext cx="2376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>
                <a:solidFill>
                  <a:srgbClr val="00B050"/>
                </a:solidFill>
              </a:rPr>
              <a:t>A famous person that you admire and their path to success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084EB7-B4FD-4DDC-AAA6-044A297D4D92}"/>
              </a:ext>
            </a:extLst>
          </p:cNvPr>
          <p:cNvSpPr txBox="1"/>
          <p:nvPr/>
        </p:nvSpPr>
        <p:spPr>
          <a:xfrm rot="442266">
            <a:off x="5316010" y="3988757"/>
            <a:ext cx="1822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>
                <a:solidFill>
                  <a:srgbClr val="F58B1D"/>
                </a:solidFill>
              </a:rPr>
              <a:t>A successful person in a subject you enjoy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277311-628C-4D24-B029-7A84A39036A1}"/>
              </a:ext>
            </a:extLst>
          </p:cNvPr>
          <p:cNvSpPr txBox="1"/>
          <p:nvPr/>
        </p:nvSpPr>
        <p:spPr>
          <a:xfrm rot="343105">
            <a:off x="202246" y="540738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>
                <a:solidFill>
                  <a:srgbClr val="C0A104"/>
                </a:solidFill>
              </a:rPr>
              <a:t>A family member with a career that inspires you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A747ED-49B4-48C2-935F-2762FBE7CC75}"/>
              </a:ext>
            </a:extLst>
          </p:cNvPr>
          <p:cNvSpPr txBox="1"/>
          <p:nvPr/>
        </p:nvSpPr>
        <p:spPr>
          <a:xfrm rot="21270488">
            <a:off x="1121711" y="4024873"/>
            <a:ext cx="2678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>
                <a:solidFill>
                  <a:srgbClr val="E6141B"/>
                </a:solidFill>
              </a:rPr>
              <a:t>A subject that you love and the careers that it could lead to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1B9931A-2AE5-117F-55F2-38C955637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195" y="4148187"/>
            <a:ext cx="920054" cy="6280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3B23668-B83B-BC93-B676-DFDF5C3996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6316" y="3686562"/>
            <a:ext cx="1510339" cy="133437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788FBE9-D924-6DB5-3183-647CC8C41F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9706" y="4944377"/>
            <a:ext cx="1282486" cy="133437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0F4492E-42CD-1D63-C836-50B61AB4A2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9616" y="4765676"/>
            <a:ext cx="1724025" cy="15906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EF9CB5D-A8D9-9812-38F0-8B99E25FE5C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0113" y="6217493"/>
            <a:ext cx="485775" cy="523875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9E713DDC-4881-CB68-01DE-FD03A8320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 dirty="0"/>
              <a:t>ESB-RES-C251 L2G4-SpeechforEmployability-1.2-PPT-ChoosingaTopic v1</a:t>
            </a:r>
          </a:p>
        </p:txBody>
      </p:sp>
    </p:spTree>
    <p:extLst>
      <p:ext uri="{BB962C8B-B14F-4D97-AF65-F5344CB8AC3E}">
        <p14:creationId xmlns:p14="http://schemas.microsoft.com/office/powerpoint/2010/main" val="2181119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CB04D-8794-492A-9BA1-E0A7C8E0F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308" y="970001"/>
            <a:ext cx="8424936" cy="1018840"/>
          </a:xfrm>
        </p:spPr>
        <p:txBody>
          <a:bodyPr/>
          <a:lstStyle/>
          <a:p>
            <a:r>
              <a:rPr lang="en-GB" sz="3600" b="1" i="1">
                <a:latin typeface="+mn-lt"/>
              </a:rPr>
              <a:t>What interests you – discussion questions</a:t>
            </a:r>
            <a:endParaRPr lang="en-GB" b="1" i="1">
              <a:latin typeface="+mn-lt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643742-9ED0-48A3-8B33-873D34FF2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B9769-A595-47DA-AFB9-DAC2B555A464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3DE195-6469-4190-A093-9F3DDD1F8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6</a:t>
            </a:fld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E700F02-D128-443E-A8B4-12E381958592}"/>
              </a:ext>
            </a:extLst>
          </p:cNvPr>
          <p:cNvGrpSpPr/>
          <p:nvPr/>
        </p:nvGrpSpPr>
        <p:grpSpPr>
          <a:xfrm>
            <a:off x="330770" y="1988840"/>
            <a:ext cx="2448477" cy="1584175"/>
            <a:chOff x="467544" y="2086128"/>
            <a:chExt cx="4464496" cy="379144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C35FAEE-C333-40BD-AE3D-F79992708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2086128"/>
              <a:ext cx="4464496" cy="379144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3725CB7-8292-489F-BD48-ACD5390BA490}"/>
                </a:ext>
              </a:extLst>
            </p:cNvPr>
            <p:cNvSpPr txBox="1"/>
            <p:nvPr/>
          </p:nvSpPr>
          <p:spPr>
            <a:xfrm>
              <a:off x="840191" y="2593719"/>
              <a:ext cx="3815450" cy="19888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200"/>
                <a:t>In pairs, use these questions as a basis to explore your own personal interests in employability topics.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9D03621-D218-4BA4-9841-51036DF88A20}"/>
              </a:ext>
            </a:extLst>
          </p:cNvPr>
          <p:cNvSpPr txBox="1"/>
          <p:nvPr/>
        </p:nvSpPr>
        <p:spPr>
          <a:xfrm>
            <a:off x="3084178" y="1817390"/>
            <a:ext cx="5761514" cy="3785652"/>
          </a:xfrm>
          <a:prstGeom prst="rect">
            <a:avLst/>
          </a:prstGeom>
          <a:solidFill>
            <a:srgbClr val="C3D821">
              <a:alpha val="40000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What work experience do you already have?</a:t>
            </a:r>
            <a:endParaRPr lang="en-GB" sz="1200"/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/>
              <a:t>What kind of job do you want to have in the future?</a:t>
            </a:r>
            <a:endParaRPr lang="en-GB"/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/>
              <a:t>What skills do you think you will need for that job?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/>
              <a:t>What are some of the things you can do now to develop those skills?</a:t>
            </a:r>
            <a:endParaRPr lang="en-GB" sz="1200">
              <a:ea typeface="Calibri"/>
              <a:cs typeface="Calibri"/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/>
              <a:t>What industries or fields are you interested in learning more about?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/>
              <a:t>Are there any specific jobs or careers that you find intriguing?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What do you consider 'success' to be?</a:t>
            </a:r>
            <a:endParaRPr lang="en-GB" sz="1200"/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/>
              <a:t>What are some of the qualities or traits that you admire in successful people?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/>
              <a:t>Are there any current events or trends in your chosen career field that you find interesting?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/>
              <a:t>Do you have any personal experiences or connections to a particular career field?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/>
              <a:t>Are there any professionals or experts in your chosen career field that you would like to learn more about?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>
                <a:ea typeface="Calibri"/>
                <a:cs typeface="Calibri"/>
              </a:rPr>
              <a:t>Who are some famous or successful people that you admire?</a:t>
            </a:r>
            <a:endParaRPr lang="en-GB" sz="1200"/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200"/>
              <a:t>Are there any historical figures in your chosen career field that you find fascinating?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F93FE2-5E79-8AE3-A932-EABA9C6F477E}"/>
              </a:ext>
            </a:extLst>
          </p:cNvPr>
          <p:cNvSpPr txBox="1"/>
          <p:nvPr/>
        </p:nvSpPr>
        <p:spPr>
          <a:xfrm>
            <a:off x="3084178" y="5672145"/>
            <a:ext cx="5764428" cy="461665"/>
          </a:xfrm>
          <a:prstGeom prst="rect">
            <a:avLst/>
          </a:prstGeom>
          <a:solidFill>
            <a:srgbClr val="F4891C">
              <a:alpha val="4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/>
              <a:t>Use the pages in your workbook to write down any ideas you come up with during/after your discussion.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822FBB3-36F5-E673-09FB-3FE9443CF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095" y="3707627"/>
            <a:ext cx="2228850" cy="24193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61FC18-918B-14CB-27AA-5C429E14A28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3204" y="6217493"/>
            <a:ext cx="485775" cy="523875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556CC87C-CEF8-55AA-3A3A-97291A2F3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 dirty="0"/>
              <a:t>ESB-RES-C251 L2G4-SpeechforEmployability-1.2-PPT-ChoosingaTopic v1</a:t>
            </a:r>
          </a:p>
        </p:txBody>
      </p:sp>
    </p:spTree>
    <p:extLst>
      <p:ext uri="{BB962C8B-B14F-4D97-AF65-F5344CB8AC3E}">
        <p14:creationId xmlns:p14="http://schemas.microsoft.com/office/powerpoint/2010/main" val="284003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124744"/>
            <a:ext cx="7886700" cy="792088"/>
          </a:xfrm>
        </p:spPr>
        <p:txBody>
          <a:bodyPr/>
          <a:lstStyle/>
          <a:p>
            <a:r>
              <a:rPr lang="en-US" b="1" i="1">
                <a:latin typeface="+mn-lt"/>
              </a:rPr>
              <a:t>Deciding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D864-170F-4150-9C7F-A946A8B20E1A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7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3A210E-BA66-451C-BD5E-EE70030A21D9}"/>
              </a:ext>
            </a:extLst>
          </p:cNvPr>
          <p:cNvSpPr txBox="1"/>
          <p:nvPr/>
        </p:nvSpPr>
        <p:spPr>
          <a:xfrm>
            <a:off x="353548" y="2004825"/>
            <a:ext cx="86365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/>
              <a:t>To help you decide which topic to focus on for your presentation, choose three to try out on a partner.</a:t>
            </a:r>
          </a:p>
          <a:p>
            <a:endParaRPr lang="en-GB" sz="1600"/>
          </a:p>
          <a:p>
            <a:r>
              <a:rPr lang="en-GB" sz="1600"/>
              <a:t>Talk for 30 seconds about each topic – then rate each one on these points:</a:t>
            </a:r>
          </a:p>
          <a:p>
            <a:pPr marL="342900" indent="-342900">
              <a:buFont typeface="+mj-lt"/>
              <a:buAutoNum type="arabicPeriod"/>
            </a:pPr>
            <a:endParaRPr lang="en-GB" sz="1600"/>
          </a:p>
          <a:p>
            <a:pPr marL="342900" indent="-342900">
              <a:buFont typeface="+mj-lt"/>
              <a:buAutoNum type="arabicPeriod"/>
            </a:pPr>
            <a:r>
              <a:rPr lang="en-GB" sz="1600"/>
              <a:t>How much you enjoy talking about it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/>
              <a:t>How interesting you (or your partner) think the topic is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/>
              <a:t>How easy it was to talk about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CA3B239-A5C5-49DE-8C97-AB7BAD9FF711}"/>
              </a:ext>
            </a:extLst>
          </p:cNvPr>
          <p:cNvGrpSpPr/>
          <p:nvPr/>
        </p:nvGrpSpPr>
        <p:grpSpPr>
          <a:xfrm>
            <a:off x="551593" y="4164867"/>
            <a:ext cx="8040813" cy="1198003"/>
            <a:chOff x="5292080" y="2348880"/>
            <a:chExt cx="3840265" cy="811833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E6CE730-9A11-4B75-B3B5-3FD4099D6ACB}"/>
                </a:ext>
              </a:extLst>
            </p:cNvPr>
            <p:cNvCxnSpPr/>
            <p:nvPr/>
          </p:nvCxnSpPr>
          <p:spPr>
            <a:xfrm>
              <a:off x="5672708" y="2636912"/>
              <a:ext cx="307575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9DEA6C2-F88F-4CF0-BA88-818700948083}"/>
                </a:ext>
              </a:extLst>
            </p:cNvPr>
            <p:cNvCxnSpPr/>
            <p:nvPr/>
          </p:nvCxnSpPr>
          <p:spPr>
            <a:xfrm>
              <a:off x="5672708" y="2348880"/>
              <a:ext cx="0" cy="504056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5B8303F-F8E9-4229-B4D5-DA6A429E7559}"/>
                </a:ext>
              </a:extLst>
            </p:cNvPr>
            <p:cNvCxnSpPr/>
            <p:nvPr/>
          </p:nvCxnSpPr>
          <p:spPr>
            <a:xfrm>
              <a:off x="7236296" y="2348880"/>
              <a:ext cx="0" cy="504056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978236B-7DD4-4457-B98C-6AC3954B44EE}"/>
                </a:ext>
              </a:extLst>
            </p:cNvPr>
            <p:cNvCxnSpPr/>
            <p:nvPr/>
          </p:nvCxnSpPr>
          <p:spPr>
            <a:xfrm>
              <a:off x="8748464" y="2348880"/>
              <a:ext cx="0" cy="504056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0E0923E-3F0A-4A62-A461-4D5F159DDD41}"/>
                </a:ext>
              </a:extLst>
            </p:cNvPr>
            <p:cNvSpPr txBox="1"/>
            <p:nvPr/>
          </p:nvSpPr>
          <p:spPr>
            <a:xfrm>
              <a:off x="5292080" y="2852936"/>
              <a:ext cx="864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/>
                <a:t>Not at all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EE3CE20-C761-46D3-B6E8-BCA33DF3A012}"/>
                </a:ext>
              </a:extLst>
            </p:cNvPr>
            <p:cNvSpPr txBox="1"/>
            <p:nvPr/>
          </p:nvSpPr>
          <p:spPr>
            <a:xfrm>
              <a:off x="6820404" y="2852934"/>
              <a:ext cx="864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/>
                <a:t>A bit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AA2FC25-6B79-4335-94DA-E6CD7B1E8755}"/>
                </a:ext>
              </a:extLst>
            </p:cNvPr>
            <p:cNvSpPr txBox="1"/>
            <p:nvPr/>
          </p:nvSpPr>
          <p:spPr>
            <a:xfrm>
              <a:off x="8268249" y="2852935"/>
              <a:ext cx="864096" cy="208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/>
                <a:t>Loads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10B92F0B-DA7D-0452-4BD4-8DC611301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72" y="5171500"/>
            <a:ext cx="800100" cy="962025"/>
          </a:xfrm>
          <a:prstGeom prst="ellipse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124267B-1D36-1982-0958-2042F3F360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203" y="5214363"/>
            <a:ext cx="962025" cy="876300"/>
          </a:xfrm>
          <a:prstGeom prst="ellipse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C2B8E88-8A9B-21E0-C925-FAFEAB75CE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0588" y="5252851"/>
            <a:ext cx="443675" cy="709880"/>
          </a:xfrm>
          <a:prstGeom prst="rect">
            <a:avLst/>
          </a:prstGeom>
        </p:spPr>
      </p:pic>
      <p:sp>
        <p:nvSpPr>
          <p:cNvPr id="20" name="Oval 33">
            <a:extLst>
              <a:ext uri="{FF2B5EF4-FFF2-40B4-BE49-F238E27FC236}">
                <a16:creationId xmlns:a16="http://schemas.microsoft.com/office/drawing/2014/main" id="{307AE1B1-1E6F-807B-4C18-B33E081A4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End</a:t>
            </a:r>
          </a:p>
        </p:txBody>
      </p:sp>
      <p:sp>
        <p:nvSpPr>
          <p:cNvPr id="21" name="Oval 32">
            <a:extLst>
              <a:ext uri="{FF2B5EF4-FFF2-40B4-BE49-F238E27FC236}">
                <a16:creationId xmlns:a16="http://schemas.microsoft.com/office/drawing/2014/main" id="{681C9AD7-C692-0CCD-4630-CFBF32899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22" name="Oval 31">
            <a:extLst>
              <a:ext uri="{FF2B5EF4-FFF2-40B4-BE49-F238E27FC236}">
                <a16:creationId xmlns:a16="http://schemas.microsoft.com/office/drawing/2014/main" id="{2DD32B9E-10CF-3F2D-699C-0B3743CCB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2</a:t>
            </a:r>
          </a:p>
        </p:txBody>
      </p:sp>
      <p:sp>
        <p:nvSpPr>
          <p:cNvPr id="24" name="Oval 30">
            <a:extLst>
              <a:ext uri="{FF2B5EF4-FFF2-40B4-BE49-F238E27FC236}">
                <a16:creationId xmlns:a16="http://schemas.microsoft.com/office/drawing/2014/main" id="{0A4B7732-EC4D-8148-7927-C15289743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3</a:t>
            </a:r>
          </a:p>
        </p:txBody>
      </p:sp>
      <p:sp>
        <p:nvSpPr>
          <p:cNvPr id="25" name="Oval 29">
            <a:extLst>
              <a:ext uri="{FF2B5EF4-FFF2-40B4-BE49-F238E27FC236}">
                <a16:creationId xmlns:a16="http://schemas.microsoft.com/office/drawing/2014/main" id="{6D6958C4-15F7-E0D1-7774-E1BBB4ABBB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4</a:t>
            </a:r>
          </a:p>
        </p:txBody>
      </p:sp>
      <p:sp>
        <p:nvSpPr>
          <p:cNvPr id="26" name="Oval 28">
            <a:extLst>
              <a:ext uri="{FF2B5EF4-FFF2-40B4-BE49-F238E27FC236}">
                <a16:creationId xmlns:a16="http://schemas.microsoft.com/office/drawing/2014/main" id="{9FFFB1DD-E24A-C300-B144-B7005A940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5</a:t>
            </a:r>
          </a:p>
        </p:txBody>
      </p:sp>
      <p:sp>
        <p:nvSpPr>
          <p:cNvPr id="27" name="Oval 27">
            <a:extLst>
              <a:ext uri="{FF2B5EF4-FFF2-40B4-BE49-F238E27FC236}">
                <a16:creationId xmlns:a16="http://schemas.microsoft.com/office/drawing/2014/main" id="{4D4D3C35-943C-DFD2-5321-5D025CF5E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6</a:t>
            </a:r>
          </a:p>
        </p:txBody>
      </p:sp>
      <p:sp>
        <p:nvSpPr>
          <p:cNvPr id="28" name="Oval 26">
            <a:extLst>
              <a:ext uri="{FF2B5EF4-FFF2-40B4-BE49-F238E27FC236}">
                <a16:creationId xmlns:a16="http://schemas.microsoft.com/office/drawing/2014/main" id="{0124AC71-3494-65DE-0384-ED3447AC7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7</a:t>
            </a:r>
          </a:p>
        </p:txBody>
      </p:sp>
      <p:sp>
        <p:nvSpPr>
          <p:cNvPr id="29" name="Oval 25">
            <a:extLst>
              <a:ext uri="{FF2B5EF4-FFF2-40B4-BE49-F238E27FC236}">
                <a16:creationId xmlns:a16="http://schemas.microsoft.com/office/drawing/2014/main" id="{A0EE90D5-9DE3-FFC7-9BFA-54E8A870B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8</a:t>
            </a:r>
          </a:p>
        </p:txBody>
      </p:sp>
      <p:sp>
        <p:nvSpPr>
          <p:cNvPr id="30" name="Oval 24">
            <a:extLst>
              <a:ext uri="{FF2B5EF4-FFF2-40B4-BE49-F238E27FC236}">
                <a16:creationId xmlns:a16="http://schemas.microsoft.com/office/drawing/2014/main" id="{3380D531-47F3-C903-39F5-7CF3D0F28C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9</a:t>
            </a:r>
          </a:p>
        </p:txBody>
      </p:sp>
      <p:sp>
        <p:nvSpPr>
          <p:cNvPr id="31" name="Oval 23">
            <a:extLst>
              <a:ext uri="{FF2B5EF4-FFF2-40B4-BE49-F238E27FC236}">
                <a16:creationId xmlns:a16="http://schemas.microsoft.com/office/drawing/2014/main" id="{17D65558-C3EF-C725-4826-892E02337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10</a:t>
            </a:r>
          </a:p>
        </p:txBody>
      </p:sp>
      <p:sp>
        <p:nvSpPr>
          <p:cNvPr id="32" name="Oval 22">
            <a:extLst>
              <a:ext uri="{FF2B5EF4-FFF2-40B4-BE49-F238E27FC236}">
                <a16:creationId xmlns:a16="http://schemas.microsoft.com/office/drawing/2014/main" id="{06C71A29-55E5-9BD3-0393-2955A19368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11</a:t>
            </a:r>
          </a:p>
        </p:txBody>
      </p:sp>
      <p:sp>
        <p:nvSpPr>
          <p:cNvPr id="33" name="Oval 21">
            <a:extLst>
              <a:ext uri="{FF2B5EF4-FFF2-40B4-BE49-F238E27FC236}">
                <a16:creationId xmlns:a16="http://schemas.microsoft.com/office/drawing/2014/main" id="{EE0A183D-847E-17B4-FEFA-4A909E3AEA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12</a:t>
            </a:r>
          </a:p>
        </p:txBody>
      </p:sp>
      <p:sp>
        <p:nvSpPr>
          <p:cNvPr id="34" name="Oval 20">
            <a:extLst>
              <a:ext uri="{FF2B5EF4-FFF2-40B4-BE49-F238E27FC236}">
                <a16:creationId xmlns:a16="http://schemas.microsoft.com/office/drawing/2014/main" id="{855C4215-1B80-43E8-E924-B1EDC1668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13</a:t>
            </a:r>
          </a:p>
        </p:txBody>
      </p:sp>
      <p:sp>
        <p:nvSpPr>
          <p:cNvPr id="35" name="Oval 19">
            <a:extLst>
              <a:ext uri="{FF2B5EF4-FFF2-40B4-BE49-F238E27FC236}">
                <a16:creationId xmlns:a16="http://schemas.microsoft.com/office/drawing/2014/main" id="{1ABFD60C-207E-E284-5C36-AED971FBD2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14</a:t>
            </a:r>
          </a:p>
        </p:txBody>
      </p:sp>
      <p:sp>
        <p:nvSpPr>
          <p:cNvPr id="36" name="Oval 18">
            <a:extLst>
              <a:ext uri="{FF2B5EF4-FFF2-40B4-BE49-F238E27FC236}">
                <a16:creationId xmlns:a16="http://schemas.microsoft.com/office/drawing/2014/main" id="{F1A5467B-4BD8-9C50-5033-B21A29981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15</a:t>
            </a:r>
          </a:p>
        </p:txBody>
      </p:sp>
      <p:sp>
        <p:nvSpPr>
          <p:cNvPr id="37" name="Oval 17">
            <a:extLst>
              <a:ext uri="{FF2B5EF4-FFF2-40B4-BE49-F238E27FC236}">
                <a16:creationId xmlns:a16="http://schemas.microsoft.com/office/drawing/2014/main" id="{668D5ACD-1B74-5B61-2BB2-E37DE9E27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16</a:t>
            </a:r>
          </a:p>
        </p:txBody>
      </p:sp>
      <p:sp>
        <p:nvSpPr>
          <p:cNvPr id="38" name="Oval 16">
            <a:extLst>
              <a:ext uri="{FF2B5EF4-FFF2-40B4-BE49-F238E27FC236}">
                <a16:creationId xmlns:a16="http://schemas.microsoft.com/office/drawing/2014/main" id="{CED64E04-203D-674E-B006-C34A9B6AF6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17</a:t>
            </a:r>
          </a:p>
        </p:txBody>
      </p:sp>
      <p:sp>
        <p:nvSpPr>
          <p:cNvPr id="39" name="Oval 15">
            <a:extLst>
              <a:ext uri="{FF2B5EF4-FFF2-40B4-BE49-F238E27FC236}">
                <a16:creationId xmlns:a16="http://schemas.microsoft.com/office/drawing/2014/main" id="{DAE0DAE9-864F-64C7-973E-C2E7720DEA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18</a:t>
            </a:r>
          </a:p>
        </p:txBody>
      </p:sp>
      <p:sp>
        <p:nvSpPr>
          <p:cNvPr id="40" name="Oval 14">
            <a:extLst>
              <a:ext uri="{FF2B5EF4-FFF2-40B4-BE49-F238E27FC236}">
                <a16:creationId xmlns:a16="http://schemas.microsoft.com/office/drawing/2014/main" id="{8F378620-B2F0-DA8C-6CA0-0B07F13A2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19</a:t>
            </a:r>
          </a:p>
        </p:txBody>
      </p:sp>
      <p:sp>
        <p:nvSpPr>
          <p:cNvPr id="41" name="Oval 13">
            <a:extLst>
              <a:ext uri="{FF2B5EF4-FFF2-40B4-BE49-F238E27FC236}">
                <a16:creationId xmlns:a16="http://schemas.microsoft.com/office/drawing/2014/main" id="{91AEF822-B60D-1E49-58A7-33A58F8EC2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20</a:t>
            </a:r>
          </a:p>
        </p:txBody>
      </p:sp>
      <p:sp>
        <p:nvSpPr>
          <p:cNvPr id="42" name="Oval 12">
            <a:extLst>
              <a:ext uri="{FF2B5EF4-FFF2-40B4-BE49-F238E27FC236}">
                <a16:creationId xmlns:a16="http://schemas.microsoft.com/office/drawing/2014/main" id="{2C9CF014-1878-8121-8549-86462019D8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21</a:t>
            </a:r>
          </a:p>
        </p:txBody>
      </p:sp>
      <p:sp>
        <p:nvSpPr>
          <p:cNvPr id="43" name="Oval 11">
            <a:extLst>
              <a:ext uri="{FF2B5EF4-FFF2-40B4-BE49-F238E27FC236}">
                <a16:creationId xmlns:a16="http://schemas.microsoft.com/office/drawing/2014/main" id="{E13165BF-0371-53DD-9419-2BD93AF92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22</a:t>
            </a:r>
          </a:p>
        </p:txBody>
      </p:sp>
      <p:sp>
        <p:nvSpPr>
          <p:cNvPr id="44" name="Oval 10">
            <a:extLst>
              <a:ext uri="{FF2B5EF4-FFF2-40B4-BE49-F238E27FC236}">
                <a16:creationId xmlns:a16="http://schemas.microsoft.com/office/drawing/2014/main" id="{A745839A-E27B-AFD9-DAAF-DD08FF44C0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23</a:t>
            </a:r>
          </a:p>
        </p:txBody>
      </p:sp>
      <p:sp>
        <p:nvSpPr>
          <p:cNvPr id="45" name="Oval 9">
            <a:extLst>
              <a:ext uri="{FF2B5EF4-FFF2-40B4-BE49-F238E27FC236}">
                <a16:creationId xmlns:a16="http://schemas.microsoft.com/office/drawing/2014/main" id="{EFDF1861-B208-1C6F-9A92-B4C6EE01A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24</a:t>
            </a:r>
          </a:p>
        </p:txBody>
      </p:sp>
      <p:sp>
        <p:nvSpPr>
          <p:cNvPr id="46" name="Oval 8">
            <a:extLst>
              <a:ext uri="{FF2B5EF4-FFF2-40B4-BE49-F238E27FC236}">
                <a16:creationId xmlns:a16="http://schemas.microsoft.com/office/drawing/2014/main" id="{F782242B-8202-5962-9C24-04F0FFE520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25</a:t>
            </a:r>
          </a:p>
        </p:txBody>
      </p:sp>
      <p:sp>
        <p:nvSpPr>
          <p:cNvPr id="47" name="Oval 7">
            <a:extLst>
              <a:ext uri="{FF2B5EF4-FFF2-40B4-BE49-F238E27FC236}">
                <a16:creationId xmlns:a16="http://schemas.microsoft.com/office/drawing/2014/main" id="{A3D73206-AC3B-90B7-835D-6EAEFB144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26</a:t>
            </a:r>
          </a:p>
        </p:txBody>
      </p:sp>
      <p:sp>
        <p:nvSpPr>
          <p:cNvPr id="48" name="Oval 6">
            <a:extLst>
              <a:ext uri="{FF2B5EF4-FFF2-40B4-BE49-F238E27FC236}">
                <a16:creationId xmlns:a16="http://schemas.microsoft.com/office/drawing/2014/main" id="{B05B9ACB-762F-AE9B-135F-BFC6E1D55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27</a:t>
            </a:r>
          </a:p>
        </p:txBody>
      </p:sp>
      <p:sp>
        <p:nvSpPr>
          <p:cNvPr id="49" name="Oval 5">
            <a:extLst>
              <a:ext uri="{FF2B5EF4-FFF2-40B4-BE49-F238E27FC236}">
                <a16:creationId xmlns:a16="http://schemas.microsoft.com/office/drawing/2014/main" id="{FD37F3EB-523C-3F15-4F6E-788AEC691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28</a:t>
            </a:r>
          </a:p>
        </p:txBody>
      </p:sp>
      <p:sp>
        <p:nvSpPr>
          <p:cNvPr id="50" name="Oval 4">
            <a:extLst>
              <a:ext uri="{FF2B5EF4-FFF2-40B4-BE49-F238E27FC236}">
                <a16:creationId xmlns:a16="http://schemas.microsoft.com/office/drawing/2014/main" id="{787449B5-15A0-DB76-C2FF-7FD13FF31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29</a:t>
            </a:r>
          </a:p>
        </p:txBody>
      </p:sp>
      <p:sp>
        <p:nvSpPr>
          <p:cNvPr id="51" name="Oval 3">
            <a:extLst>
              <a:ext uri="{FF2B5EF4-FFF2-40B4-BE49-F238E27FC236}">
                <a16:creationId xmlns:a16="http://schemas.microsoft.com/office/drawing/2014/main" id="{FE80F0AF-E8A3-7B30-CDB8-DE925F28A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1801" y="2512289"/>
            <a:ext cx="1235075" cy="1235075"/>
          </a:xfrm>
          <a:prstGeom prst="ellipse">
            <a:avLst/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en-GB" sz="4400">
                <a:solidFill>
                  <a:schemeClr val="accent3"/>
                </a:solidFill>
              </a:rPr>
              <a:t>30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619498-45A4-5F35-CB94-B98186F5E86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8568" y="6217493"/>
            <a:ext cx="485775" cy="523875"/>
          </a:xfrm>
          <a:prstGeom prst="rect">
            <a:avLst/>
          </a:prstGeom>
        </p:spPr>
      </p:pic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A76EC9D1-FB07-00CC-9361-1A1FAF195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 dirty="0"/>
              <a:t>ESB-RES-C251 L2G4-SpeechforEmployability-1.2-PPT-ChoosingaTopic v1</a:t>
            </a:r>
          </a:p>
        </p:txBody>
      </p:sp>
    </p:spTree>
    <p:extLst>
      <p:ext uri="{BB962C8B-B14F-4D97-AF65-F5344CB8AC3E}">
        <p14:creationId xmlns:p14="http://schemas.microsoft.com/office/powerpoint/2010/main" val="268810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7873-BC6E-DE02-5474-BCAC04919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256316"/>
            <a:ext cx="7886700" cy="720080"/>
          </a:xfrm>
        </p:spPr>
        <p:txBody>
          <a:bodyPr/>
          <a:lstStyle/>
          <a:p>
            <a:r>
              <a:rPr lang="en-GB" b="1" i="1">
                <a:latin typeface="+mn-lt"/>
              </a:rPr>
              <a:t>Is the content ‘appropriate’?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90F3F3-E5F1-E380-BB62-F531DC65B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CECEB-3089-438B-8585-C1C0BE8E6E3D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CBB679-A39B-DA09-4F2D-13B1570D4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8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375075-B99E-D52E-EAAB-E8B262F5D89F}"/>
              </a:ext>
            </a:extLst>
          </p:cNvPr>
          <p:cNvSpPr txBox="1"/>
          <p:nvPr/>
        </p:nvSpPr>
        <p:spPr>
          <a:xfrm>
            <a:off x="395536" y="2060848"/>
            <a:ext cx="5616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/>
              <a:t>What do we mean by ‘appropriate’?</a:t>
            </a:r>
          </a:p>
        </p:txBody>
      </p:sp>
      <p:graphicFrame>
        <p:nvGraphicFramePr>
          <p:cNvPr id="8" name="Table 6">
            <a:extLst>
              <a:ext uri="{FF2B5EF4-FFF2-40B4-BE49-F238E27FC236}">
                <a16:creationId xmlns:a16="http://schemas.microsoft.com/office/drawing/2014/main" id="{2471500B-4B51-57F0-F080-CDD6943D9FEB}"/>
              </a:ext>
            </a:extLst>
          </p:cNvPr>
          <p:cNvGraphicFramePr>
            <a:graphicFrameLocks noGrp="1"/>
          </p:cNvGraphicFramePr>
          <p:nvPr/>
        </p:nvGraphicFramePr>
        <p:xfrm>
          <a:off x="395536" y="2510088"/>
          <a:ext cx="4418198" cy="24096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2909543">
                  <a:extLst>
                    <a:ext uri="{9D8B030D-6E8A-4147-A177-3AD203B41FA5}">
                      <a16:colId xmlns:a16="http://schemas.microsoft.com/office/drawing/2014/main" val="2283472741"/>
                    </a:ext>
                  </a:extLst>
                </a:gridCol>
                <a:gridCol w="1508655">
                  <a:extLst>
                    <a:ext uri="{9D8B030D-6E8A-4147-A177-3AD203B41FA5}">
                      <a16:colId xmlns:a16="http://schemas.microsoft.com/office/drawing/2014/main" val="10078265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i="1"/>
                        <a:t>Is your chosen topic something…</a:t>
                      </a:r>
                    </a:p>
                  </a:txBody>
                  <a:tcPr marT="72000" marB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i="1"/>
                        <a:t>Yes or No</a:t>
                      </a:r>
                    </a:p>
                  </a:txBody>
                  <a:tcPr marT="72000" marB="72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7775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You are personally interested in?</a:t>
                      </a:r>
                    </a:p>
                  </a:txBody>
                  <a:tcPr marT="72000" marB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T="72000" marB="72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8909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You can research into further?</a:t>
                      </a:r>
                    </a:p>
                  </a:txBody>
                  <a:tcPr marT="72000" marB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T="72000" marB="72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739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You can talk about for 4 minutes?</a:t>
                      </a:r>
                    </a:p>
                  </a:txBody>
                  <a:tcPr marT="72000" marB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T="72000" marB="72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822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You can explain in a way your group and assessor can understand?</a:t>
                      </a:r>
                    </a:p>
                  </a:txBody>
                  <a:tcPr marT="72000" marB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T="72000" marB="72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9035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You can talk about passionately?</a:t>
                      </a:r>
                    </a:p>
                  </a:txBody>
                  <a:tcPr marT="72000" marB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T="72000" marB="72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6001763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54CC3FA3-2B20-F8A6-8819-5C79B321D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860" y="1973342"/>
            <a:ext cx="1781889" cy="246270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B0D383F-22CC-85D8-1723-B1E5484C08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3314" y="4401627"/>
            <a:ext cx="1781889" cy="179575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B1E0FAA-8C80-F940-40D4-155A9FA00257}"/>
              </a:ext>
            </a:extLst>
          </p:cNvPr>
          <p:cNvSpPr txBox="1"/>
          <p:nvPr/>
        </p:nvSpPr>
        <p:spPr>
          <a:xfrm>
            <a:off x="308433" y="5130228"/>
            <a:ext cx="5616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/>
              <a:t>What might be an unsuitable topic for this level?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5C7413-E59D-DC4B-A5AF-417BB726997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8568" y="6217493"/>
            <a:ext cx="485775" cy="523875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356C5C11-BF19-6D8C-E7EA-190A69BF6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 dirty="0"/>
              <a:t>ESB-RES-C251 L2G4-SpeechforEmployability-1.2-PPT-ChoosingaTopic v1</a:t>
            </a:r>
          </a:p>
        </p:txBody>
      </p:sp>
    </p:spTree>
    <p:extLst>
      <p:ext uri="{BB962C8B-B14F-4D97-AF65-F5344CB8AC3E}">
        <p14:creationId xmlns:p14="http://schemas.microsoft.com/office/powerpoint/2010/main" val="3064279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0c06fb-adfb-4972-b43b-36d810ddac6c">
      <Terms xmlns="http://schemas.microsoft.com/office/infopath/2007/PartnerControls"/>
    </lcf76f155ced4ddcb4097134ff3c332f>
    <TaxCatchAll xmlns="0e08f774-c844-414b-8174-1931542ea42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54722D9B506340931AF81ABA667AF9" ma:contentTypeVersion="16" ma:contentTypeDescription="Create a new document." ma:contentTypeScope="" ma:versionID="5e686ac674beeedb52dfa5ceb0283139">
  <xsd:schema xmlns:xsd="http://www.w3.org/2001/XMLSchema" xmlns:xs="http://www.w3.org/2001/XMLSchema" xmlns:p="http://schemas.microsoft.com/office/2006/metadata/properties" xmlns:ns2="010c06fb-adfb-4972-b43b-36d810ddac6c" xmlns:ns3="0e08f774-c844-414b-8174-1931542ea424" targetNamespace="http://schemas.microsoft.com/office/2006/metadata/properties" ma:root="true" ma:fieldsID="80d375d4e811b928badf1168cf02ca5c" ns2:_="" ns3:_="">
    <xsd:import namespace="010c06fb-adfb-4972-b43b-36d810ddac6c"/>
    <xsd:import namespace="0e08f774-c844-414b-8174-1931542ea4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c06fb-adfb-4972-b43b-36d810dda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95101557-b141-4344-8eed-a9c28da8fb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08f774-c844-414b-8174-1931542ea42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e4e3543-e7fe-4604-9e90-4040997bc85a}" ma:internalName="TaxCatchAll" ma:showField="CatchAllData" ma:web="0e08f774-c844-414b-8174-1931542ea4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602641A-D336-4ED1-AB46-1E4113AB0F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89DDB-C3B0-43BB-A1FE-6B9560F8AB79}">
  <ds:schemaRefs>
    <ds:schemaRef ds:uri="010c06fb-adfb-4972-b43b-36d810ddac6c"/>
    <ds:schemaRef ds:uri="0e08f774-c844-414b-8174-1931542ea42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9E45F84-68A4-4D80-B09E-3BB242CC09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c06fb-adfb-4972-b43b-36d810ddac6c"/>
    <ds:schemaRef ds:uri="0e08f774-c844-414b-8174-1931542ea4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998</Words>
  <Application>Microsoft Office PowerPoint</Application>
  <PresentationFormat>On-screen Show (4:3)</PresentationFormat>
  <Paragraphs>170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Custom Design</vt:lpstr>
      <vt:lpstr>PowerPoint Presentation</vt:lpstr>
      <vt:lpstr>Relevant Grade Descriptors</vt:lpstr>
      <vt:lpstr>What is an ‘employability talk’? </vt:lpstr>
      <vt:lpstr>Choosing your topic We asked learners who have taken this qualification what their advice would be… they said:</vt:lpstr>
      <vt:lpstr>Choosing your topic We agree!</vt:lpstr>
      <vt:lpstr>What interests you – discussion questions</vt:lpstr>
      <vt:lpstr>Deciding</vt:lpstr>
      <vt:lpstr>Is the content ‘appropriate’?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Liam</dc:creator>
  <cp:lastModifiedBy>Anthea Wilson</cp:lastModifiedBy>
  <cp:revision>46</cp:revision>
  <dcterms:created xsi:type="dcterms:W3CDTF">2014-08-12T18:49:29Z</dcterms:created>
  <dcterms:modified xsi:type="dcterms:W3CDTF">2026-03-02T15:05:05Z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0x0101005854722D9B506340931AF81ABA667AF9</vt:lpwstr>
  </property>
  <property fmtid="{D5CDD505-2E9C-101B-9397-08002B2CF9AE}" pid="3" name="Order">
    <vt:r8>8500</vt:r8>
  </property>
  <property fmtid="{D5CDD505-2E9C-101B-9397-08002B2CF9AE}" pid="4" name="MediaServiceImageTags">
    <vt:lpwstr/>
  </property>
</Properties>
</file>