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4"/>
    <p:sldMasterId id="2147483686" r:id="rId5"/>
  </p:sldMasterIdLst>
  <p:notesMasterIdLst>
    <p:notesMasterId r:id="rId30"/>
  </p:notesMasterIdLst>
  <p:handoutMasterIdLst>
    <p:handoutMasterId r:id="rId31"/>
  </p:handoutMasterIdLst>
  <p:sldIdLst>
    <p:sldId id="269" r:id="rId6"/>
    <p:sldId id="270" r:id="rId7"/>
    <p:sldId id="280" r:id="rId8"/>
    <p:sldId id="276" r:id="rId9"/>
    <p:sldId id="281" r:id="rId10"/>
    <p:sldId id="282" r:id="rId11"/>
    <p:sldId id="298" r:id="rId12"/>
    <p:sldId id="284" r:id="rId13"/>
    <p:sldId id="299" r:id="rId14"/>
    <p:sldId id="283" r:id="rId15"/>
    <p:sldId id="277" r:id="rId16"/>
    <p:sldId id="285" r:id="rId17"/>
    <p:sldId id="287" r:id="rId18"/>
    <p:sldId id="278" r:id="rId19"/>
    <p:sldId id="288" r:id="rId20"/>
    <p:sldId id="289" r:id="rId21"/>
    <p:sldId id="293" r:id="rId22"/>
    <p:sldId id="294" r:id="rId23"/>
    <p:sldId id="295" r:id="rId24"/>
    <p:sldId id="290" r:id="rId25"/>
    <p:sldId id="279" r:id="rId26"/>
    <p:sldId id="292" r:id="rId27"/>
    <p:sldId id="296" r:id="rId28"/>
    <p:sldId id="297"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C646402-DB4F-7FBF-FBDB-6DC2C1F8B3CE}" name="Nicola Holloway" initials="NH" userId="S::nicola.holloway@esbuk.org::495b01b1-cbe1-4db7-9a4c-b80dea6f9af9" providerId="AD"/>
  <p188:author id="{2C1C0E40-34EA-DA0C-9181-768F35F2C384}" name="Tina Renshaw BA Hons (Oxon), MA (Oxon), PGCE, PGCHRM" initials="TP" userId="S::tina.renshaw@esbuk.org::94dc95e1-b3b7-4783-9628-eae13940e46e" providerId="AD"/>
  <p188:author id="{7F8ACAE1-D9C6-6BFB-BFB5-54FEAA3BB774}" name="Anthea Wilson" initials="AW" userId="S::anthea.wilson@esbuk.org::f289f84a-f1ae-46ed-b624-bcccc8b1693e" providerId="AD"/>
  <p188:author id="{995A0DE4-B9E9-3F69-14F2-D59B9F6CAAAD}" name="Lauren Kearney" initials="LK" userId="S::lauren.kearney@esbuk.org::b4143d71-0b4c-487b-ad54-94c3c8f1ceb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151D"/>
    <a:srgbClr val="FBD10A"/>
    <a:srgbClr val="C4D821"/>
    <a:srgbClr val="AABD1D"/>
    <a:srgbClr val="F58A1D"/>
    <a:srgbClr val="FCE784"/>
    <a:srgbClr val="C2D71E"/>
    <a:srgbClr val="E6141C"/>
    <a:srgbClr val="C3D8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A094AB-A37B-4A83-BD1D-89D5DB3A6269}" v="25" dt="2026-03-03T16:08:07.3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83051" autoAdjust="0"/>
  </p:normalViewPr>
  <p:slideViewPr>
    <p:cSldViewPr>
      <p:cViewPr varScale="1">
        <p:scale>
          <a:sx n="69" d="100"/>
          <a:sy n="69" d="100"/>
        </p:scale>
        <p:origin x="1877" y="72"/>
      </p:cViewPr>
      <p:guideLst>
        <p:guide orient="horz" pos="2160"/>
        <p:guide pos="2880"/>
      </p:guideLst>
    </p:cSldViewPr>
  </p:slideViewPr>
  <p:notesTextViewPr>
    <p:cViewPr>
      <p:scale>
        <a:sx n="1" d="1"/>
        <a:sy n="1" d="1"/>
      </p:scale>
      <p:origin x="0" y="0"/>
    </p:cViewPr>
  </p:notesTextViewPr>
  <p:sorterViewPr>
    <p:cViewPr>
      <p:scale>
        <a:sx n="100" d="100"/>
        <a:sy n="100" d="100"/>
      </p:scale>
      <p:origin x="0" y="-60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7DB807F-0FD5-4A88-8FB3-075F68B5A7D4}" type="datetimeFigureOut">
              <a:rPr lang="en-US" smtClean="0"/>
              <a:t>3/3/2026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1516E86-8231-49A1-B4E5-5BBA5909722C}" type="slidenum">
              <a:rPr lang="en-US" smtClean="0"/>
              <a:t>‹#›</a:t>
            </a:fld>
            <a:endParaRPr lang="en-US"/>
          </a:p>
        </p:txBody>
      </p:sp>
    </p:spTree>
    <p:extLst>
      <p:ext uri="{BB962C8B-B14F-4D97-AF65-F5344CB8AC3E}">
        <p14:creationId xmlns:p14="http://schemas.microsoft.com/office/powerpoint/2010/main" val="159733845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A21BD46-CE3A-421D-905D-D937B3AF2197}" type="datetimeFigureOut">
              <a:rPr lang="en-GB" smtClean="0"/>
              <a:t>03/03/2026</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78F5A5-0FCD-4566-AFD1-269E75FC0888}" type="slidenum">
              <a:rPr lang="en-GB" smtClean="0"/>
              <a:t>‹#›</a:t>
            </a:fld>
            <a:endParaRPr lang="en-GB"/>
          </a:p>
        </p:txBody>
      </p:sp>
    </p:spTree>
    <p:extLst>
      <p:ext uri="{BB962C8B-B14F-4D97-AF65-F5344CB8AC3E}">
        <p14:creationId xmlns:p14="http://schemas.microsoft.com/office/powerpoint/2010/main" val="2239806646"/>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sbuk.org/web/our-teacher-resources/speech-resources/debating-resource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Collect ideas from the group.</a:t>
            </a:r>
          </a:p>
        </p:txBody>
      </p:sp>
      <p:sp>
        <p:nvSpPr>
          <p:cNvPr id="4" name="Header Placeholder 3"/>
          <p:cNvSpPr>
            <a:spLocks noGrp="1"/>
          </p:cNvSpPr>
          <p:nvPr>
            <p:ph type="hdr" sz="quarter" idx="10"/>
          </p:nvPr>
        </p:nvSpPr>
        <p:spPr/>
        <p:txBody>
          <a:bodyPr/>
          <a:lstStyle/>
          <a:p>
            <a:endParaRPr lang="en-GB"/>
          </a:p>
        </p:txBody>
      </p:sp>
      <p:sp>
        <p:nvSpPr>
          <p:cNvPr id="5" name="Slide Number Placeholder 4"/>
          <p:cNvSpPr>
            <a:spLocks noGrp="1"/>
          </p:cNvSpPr>
          <p:nvPr>
            <p:ph type="sldNum" sz="quarter" idx="11"/>
          </p:nvPr>
        </p:nvSpPr>
        <p:spPr/>
        <p:txBody>
          <a:bodyPr/>
          <a:lstStyle/>
          <a:p>
            <a:fld id="{9678F5A5-0FCD-4566-AFD1-269E75FC0888}" type="slidenum">
              <a:rPr lang="en-GB" smtClean="0"/>
              <a:t>1</a:t>
            </a:fld>
            <a:endParaRPr lang="en-GB"/>
          </a:p>
        </p:txBody>
      </p:sp>
    </p:spTree>
    <p:extLst>
      <p:ext uri="{BB962C8B-B14F-4D97-AF65-F5344CB8AC3E}">
        <p14:creationId xmlns:p14="http://schemas.microsoft.com/office/powerpoint/2010/main" val="2044700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13</a:t>
            </a:fld>
            <a:endParaRPr lang="en-GB"/>
          </a:p>
        </p:txBody>
      </p:sp>
    </p:spTree>
    <p:extLst>
      <p:ext uri="{BB962C8B-B14F-4D97-AF65-F5344CB8AC3E}">
        <p14:creationId xmlns:p14="http://schemas.microsoft.com/office/powerpoint/2010/main" val="39495952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Use this game to get learners thinking about their interests and preferences. Encourage discussion around each one, getting learners to expand upon their preferences and build upon one another’s ideas. For each answer, start thinking about how your preference reflect on you as a person and your qualities, knowledge and skills/</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14</a:t>
            </a:fld>
            <a:endParaRPr lang="en-GB"/>
          </a:p>
        </p:txBody>
      </p:sp>
    </p:spTree>
    <p:extLst>
      <p:ext uri="{BB962C8B-B14F-4D97-AF65-F5344CB8AC3E}">
        <p14:creationId xmlns:p14="http://schemas.microsoft.com/office/powerpoint/2010/main" val="34783121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15</a:t>
            </a:fld>
            <a:endParaRPr lang="en-GB"/>
          </a:p>
        </p:txBody>
      </p:sp>
    </p:spTree>
    <p:extLst>
      <p:ext uri="{BB962C8B-B14F-4D97-AF65-F5344CB8AC3E}">
        <p14:creationId xmlns:p14="http://schemas.microsoft.com/office/powerpoint/2010/main" val="215764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16</a:t>
            </a:fld>
            <a:endParaRPr lang="en-GB"/>
          </a:p>
        </p:txBody>
      </p:sp>
    </p:spTree>
    <p:extLst>
      <p:ext uri="{BB962C8B-B14F-4D97-AF65-F5344CB8AC3E}">
        <p14:creationId xmlns:p14="http://schemas.microsoft.com/office/powerpoint/2010/main" val="1036246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17</a:t>
            </a:fld>
            <a:endParaRPr lang="en-GB"/>
          </a:p>
        </p:txBody>
      </p:sp>
    </p:spTree>
    <p:extLst>
      <p:ext uri="{BB962C8B-B14F-4D97-AF65-F5344CB8AC3E}">
        <p14:creationId xmlns:p14="http://schemas.microsoft.com/office/powerpoint/2010/main" val="40341737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18</a:t>
            </a:fld>
            <a:endParaRPr lang="en-GB"/>
          </a:p>
        </p:txBody>
      </p:sp>
    </p:spTree>
    <p:extLst>
      <p:ext uri="{BB962C8B-B14F-4D97-AF65-F5344CB8AC3E}">
        <p14:creationId xmlns:p14="http://schemas.microsoft.com/office/powerpoint/2010/main" val="2147536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19</a:t>
            </a:fld>
            <a:endParaRPr lang="en-GB"/>
          </a:p>
        </p:txBody>
      </p:sp>
    </p:spTree>
    <p:extLst>
      <p:ext uri="{BB962C8B-B14F-4D97-AF65-F5344CB8AC3E}">
        <p14:creationId xmlns:p14="http://schemas.microsoft.com/office/powerpoint/2010/main" val="21761837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See teacher guidance notes for full details of this activity.</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22</a:t>
            </a:fld>
            <a:endParaRPr lang="en-GB"/>
          </a:p>
        </p:txBody>
      </p:sp>
    </p:spTree>
    <p:extLst>
      <p:ext uri="{BB962C8B-B14F-4D97-AF65-F5344CB8AC3E}">
        <p14:creationId xmlns:p14="http://schemas.microsoft.com/office/powerpoint/2010/main" val="2851089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You can add or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4</a:t>
            </a:fld>
            <a:endParaRPr lang="en-GB"/>
          </a:p>
        </p:txBody>
      </p:sp>
    </p:spTree>
    <p:extLst>
      <p:ext uri="{BB962C8B-B14F-4D97-AF65-F5344CB8AC3E}">
        <p14:creationId xmlns:p14="http://schemas.microsoft.com/office/powerpoint/2010/main" val="4088696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You can add or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5</a:t>
            </a:fld>
            <a:endParaRPr lang="en-GB"/>
          </a:p>
        </p:txBody>
      </p:sp>
    </p:spTree>
    <p:extLst>
      <p:ext uri="{BB962C8B-B14F-4D97-AF65-F5344CB8AC3E}">
        <p14:creationId xmlns:p14="http://schemas.microsoft.com/office/powerpoint/2010/main" val="417324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You can add or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6</a:t>
            </a:fld>
            <a:endParaRPr lang="en-GB"/>
          </a:p>
        </p:txBody>
      </p:sp>
    </p:spTree>
    <p:extLst>
      <p:ext uri="{BB962C8B-B14F-4D97-AF65-F5344CB8AC3E}">
        <p14:creationId xmlns:p14="http://schemas.microsoft.com/office/powerpoint/2010/main" val="15171401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If you would like to find out more about our debating qualifications, please see the qualification specifications here:</a:t>
            </a:r>
          </a:p>
          <a:p>
            <a:r>
              <a:rPr lang="en-GB" dirty="0">
                <a:hlinkClick r:id="rId3"/>
              </a:rPr>
              <a:t>Debating resources - English Speaking Board (International) Ltd. (esbuk.org)</a:t>
            </a:r>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8</a:t>
            </a:fld>
            <a:endParaRPr lang="en-GB"/>
          </a:p>
        </p:txBody>
      </p:sp>
    </p:spTree>
    <p:extLst>
      <p:ext uri="{BB962C8B-B14F-4D97-AF65-F5344CB8AC3E}">
        <p14:creationId xmlns:p14="http://schemas.microsoft.com/office/powerpoint/2010/main" val="3697708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D39BD9-8B50-30F9-A370-F01D825DB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657F07-609B-127A-0647-B262297A5FC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2FB57B94-D8FB-F81B-7B8B-898A899433E1}"/>
              </a:ext>
            </a:extLst>
          </p:cNvPr>
          <p:cNvSpPr>
            <a:spLocks noGrp="1"/>
          </p:cNvSpPr>
          <p:nvPr>
            <p:ph type="body" idx="1"/>
          </p:nvPr>
        </p:nvSpPr>
        <p:spPr/>
        <p:txBody>
          <a:bodyPr/>
          <a:lstStyle/>
          <a:p>
            <a:endParaRPr lang="en-GB" dirty="0"/>
          </a:p>
        </p:txBody>
      </p:sp>
      <p:sp>
        <p:nvSpPr>
          <p:cNvPr id="4" name="Header Placeholder 3">
            <a:extLst>
              <a:ext uri="{FF2B5EF4-FFF2-40B4-BE49-F238E27FC236}">
                <a16:creationId xmlns:a16="http://schemas.microsoft.com/office/drawing/2014/main" id="{73F92AC0-B9F3-24E4-2452-9B8007A70409}"/>
              </a:ext>
            </a:extLst>
          </p:cNvPr>
          <p:cNvSpPr>
            <a:spLocks noGrp="1"/>
          </p:cNvSpPr>
          <p:nvPr>
            <p:ph type="hdr" sz="quarter"/>
          </p:nvPr>
        </p:nvSpPr>
        <p:spPr/>
        <p:txBody>
          <a:bodyPr/>
          <a:lstStyle/>
          <a:p>
            <a:endParaRPr lang="en-GB"/>
          </a:p>
        </p:txBody>
      </p:sp>
      <p:sp>
        <p:nvSpPr>
          <p:cNvPr id="5" name="Slide Number Placeholder 4">
            <a:extLst>
              <a:ext uri="{FF2B5EF4-FFF2-40B4-BE49-F238E27FC236}">
                <a16:creationId xmlns:a16="http://schemas.microsoft.com/office/drawing/2014/main" id="{54B1F31C-CDE7-11B9-9F89-02BD4C589788}"/>
              </a:ext>
            </a:extLst>
          </p:cNvPr>
          <p:cNvSpPr>
            <a:spLocks noGrp="1"/>
          </p:cNvSpPr>
          <p:nvPr>
            <p:ph type="sldNum" sz="quarter" idx="5"/>
          </p:nvPr>
        </p:nvSpPr>
        <p:spPr/>
        <p:txBody>
          <a:bodyPr/>
          <a:lstStyle/>
          <a:p>
            <a:fld id="{9678F5A5-0FCD-4566-AFD1-269E75FC0888}" type="slidenum">
              <a:rPr lang="en-GB" smtClean="0"/>
              <a:t>9</a:t>
            </a:fld>
            <a:endParaRPr lang="en-GB"/>
          </a:p>
        </p:txBody>
      </p:sp>
    </p:spTree>
    <p:extLst>
      <p:ext uri="{BB962C8B-B14F-4D97-AF65-F5344CB8AC3E}">
        <p14:creationId xmlns:p14="http://schemas.microsoft.com/office/powerpoint/2010/main" val="5837308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These slides are suitable for learners in year 9/10, working towards their GCSEs</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10</a:t>
            </a:fld>
            <a:endParaRPr lang="en-GB"/>
          </a:p>
        </p:txBody>
      </p:sp>
    </p:spTree>
    <p:extLst>
      <p:ext uri="{BB962C8B-B14F-4D97-AF65-F5344CB8AC3E}">
        <p14:creationId xmlns:p14="http://schemas.microsoft.com/office/powerpoint/2010/main" val="432207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a:t>Please note, this example has been randomly generated and does not reflect the views or opinions of ESB – we value all subjects equally. The activity is designed to help learners reflect on their own preferences, aspirations, strengths and weaknesses. </a:t>
            </a:r>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11</a:t>
            </a:fld>
            <a:endParaRPr lang="en-GB"/>
          </a:p>
        </p:txBody>
      </p:sp>
    </p:spTree>
    <p:extLst>
      <p:ext uri="{BB962C8B-B14F-4D97-AF65-F5344CB8AC3E}">
        <p14:creationId xmlns:p14="http://schemas.microsoft.com/office/powerpoint/2010/main" val="8961322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p:nvPr>
        </p:nvSpPr>
        <p:spPr/>
        <p:txBody>
          <a:bodyPr/>
          <a:lstStyle/>
          <a:p>
            <a:endParaRPr lang="en-GB"/>
          </a:p>
        </p:txBody>
      </p:sp>
      <p:sp>
        <p:nvSpPr>
          <p:cNvPr id="5" name="Slide Number Placeholder 4"/>
          <p:cNvSpPr>
            <a:spLocks noGrp="1"/>
          </p:cNvSpPr>
          <p:nvPr>
            <p:ph type="sldNum" sz="quarter" idx="5"/>
          </p:nvPr>
        </p:nvSpPr>
        <p:spPr/>
        <p:txBody>
          <a:bodyPr/>
          <a:lstStyle/>
          <a:p>
            <a:fld id="{9678F5A5-0FCD-4566-AFD1-269E75FC0888}" type="slidenum">
              <a:rPr lang="en-GB" smtClean="0"/>
              <a:t>12</a:t>
            </a:fld>
            <a:endParaRPr lang="en-GB"/>
          </a:p>
        </p:txBody>
      </p:sp>
    </p:spTree>
    <p:extLst>
      <p:ext uri="{BB962C8B-B14F-4D97-AF65-F5344CB8AC3E}">
        <p14:creationId xmlns:p14="http://schemas.microsoft.com/office/powerpoint/2010/main" val="3285775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259632" y="1330684"/>
            <a:ext cx="6858000" cy="1006476"/>
          </a:xfrm>
        </p:spPr>
        <p:txBody>
          <a:bodyPr anchor="b"/>
          <a:lstStyle>
            <a:lvl1pPr algn="ctr">
              <a:defRPr sz="4500" baseline="0">
                <a:latin typeface="Calibri" panose="020F0502020204030204" pitchFamily="34" charset="0"/>
              </a:defRPr>
            </a:lvl1pPr>
          </a:lstStyle>
          <a:p>
            <a:r>
              <a:rPr lang="en-US" dirty="0"/>
              <a:t>Title</a:t>
            </a:r>
          </a:p>
        </p:txBody>
      </p:sp>
      <p:sp>
        <p:nvSpPr>
          <p:cNvPr id="3" name="Subtitle 2"/>
          <p:cNvSpPr>
            <a:spLocks noGrp="1"/>
          </p:cNvSpPr>
          <p:nvPr>
            <p:ph type="subTitle" idx="1" hasCustomPrompt="1"/>
          </p:nvPr>
        </p:nvSpPr>
        <p:spPr>
          <a:xfrm>
            <a:off x="1259632" y="2946705"/>
            <a:ext cx="6858000" cy="1655762"/>
          </a:xfrm>
        </p:spPr>
        <p:txBody>
          <a:bodyPr>
            <a:normAutofit/>
          </a:bodyPr>
          <a:lstStyle>
            <a:lvl1pPr marL="0" indent="0" algn="ctr">
              <a:buNone/>
              <a:defRPr sz="3200">
                <a:solidFill>
                  <a:schemeClr val="bg2">
                    <a:lumMod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a:t>
            </a:r>
          </a:p>
        </p:txBody>
      </p:sp>
      <p:sp>
        <p:nvSpPr>
          <p:cNvPr id="4" name="Date Placeholder 3"/>
          <p:cNvSpPr>
            <a:spLocks noGrp="1"/>
          </p:cNvSpPr>
          <p:nvPr>
            <p:ph type="dt" sz="half" idx="10"/>
          </p:nvPr>
        </p:nvSpPr>
        <p:spPr>
          <a:xfrm>
            <a:off x="114300" y="6356351"/>
            <a:ext cx="2057400" cy="365125"/>
          </a:xfrm>
        </p:spPr>
        <p:txBody>
          <a:bodyPr/>
          <a:lstStyle/>
          <a:p>
            <a:fld id="{BACBFCA4-93EF-4B87-BD12-2908E503BA8E}" type="datetime1">
              <a:rPr lang="en-GB" smtClean="0"/>
              <a:t>03/03/2026</a:t>
            </a:fld>
            <a:endParaRPr lang="en-GB" dirty="0"/>
          </a:p>
        </p:txBody>
      </p:sp>
      <p:sp>
        <p:nvSpPr>
          <p:cNvPr id="5" name="Footer Placeholder 4"/>
          <p:cNvSpPr>
            <a:spLocks noGrp="1"/>
          </p:cNvSpPr>
          <p:nvPr>
            <p:ph type="ftr" sz="quarter" idx="11"/>
          </p:nvPr>
        </p:nvSpPr>
        <p:spPr>
          <a:xfrm>
            <a:off x="2483768" y="6356350"/>
            <a:ext cx="3086100" cy="365125"/>
          </a:xfrm>
        </p:spPr>
        <p:txBody>
          <a:bodyPr/>
          <a:lstStyle/>
          <a:p>
            <a:r>
              <a:rPr lang="en-US"/>
              <a:t>L2G4 Employability: 2.2 – Preparing a CV </a:t>
            </a:r>
            <a:endParaRPr lang="en-GB" dirty="0"/>
          </a:p>
        </p:txBody>
      </p:sp>
      <p:sp>
        <p:nvSpPr>
          <p:cNvPr id="6" name="Slide Number Placeholder 5"/>
          <p:cNvSpPr>
            <a:spLocks noGrp="1"/>
          </p:cNvSpPr>
          <p:nvPr>
            <p:ph type="sldNum" sz="quarter" idx="12"/>
          </p:nvPr>
        </p:nvSpPr>
        <p:spPr>
          <a:xfrm>
            <a:off x="5880397" y="6356349"/>
            <a:ext cx="1623965" cy="365125"/>
          </a:xfrm>
        </p:spPr>
        <p:txBody>
          <a:bodyPr/>
          <a:lstStyle/>
          <a:p>
            <a:fld id="{EFC07C4F-4DD7-4452-9CBE-7B4BC77324C7}" type="slidenum">
              <a:rPr lang="en-GB" smtClean="0"/>
              <a:t>‹#›</a:t>
            </a:fld>
            <a:endParaRPr lang="en-GB"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2440" y="6237312"/>
            <a:ext cx="432048" cy="351252"/>
          </a:xfrm>
          <a:prstGeom prst="rect">
            <a:avLst/>
          </a:prstGeom>
        </p:spPr>
      </p:pic>
      <p:sp>
        <p:nvSpPr>
          <p:cNvPr id="10" name="TextBox 9"/>
          <p:cNvSpPr txBox="1"/>
          <p:nvPr userDrawn="1"/>
        </p:nvSpPr>
        <p:spPr>
          <a:xfrm>
            <a:off x="7507325" y="6237312"/>
            <a:ext cx="1022152" cy="369332"/>
          </a:xfrm>
          <a:prstGeom prst="rect">
            <a:avLst/>
          </a:prstGeom>
          <a:noFill/>
        </p:spPr>
        <p:txBody>
          <a:bodyPr wrap="square" rtlCol="0">
            <a:spAutoFit/>
          </a:bodyPr>
          <a:lstStyle/>
          <a:p>
            <a:r>
              <a:rPr lang="en-GB" dirty="0"/>
              <a:t>@ESBUK</a:t>
            </a:r>
          </a:p>
        </p:txBody>
      </p:sp>
      <p:pic>
        <p:nvPicPr>
          <p:cNvPr id="13" name="Picture 12"/>
          <p:cNvPicPr>
            <a:picLocks noChangeAspect="1"/>
          </p:cNvPicPr>
          <p:nvPr userDrawn="1"/>
        </p:nvPicPr>
        <p:blipFill rotWithShape="1">
          <a:blip r:embed="rId3">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spTree>
    <p:extLst>
      <p:ext uri="{BB962C8B-B14F-4D97-AF65-F5344CB8AC3E}">
        <p14:creationId xmlns:p14="http://schemas.microsoft.com/office/powerpoint/2010/main" val="21406123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49CC41D5-459D-420A-9E97-C6F131E93530}"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2.2 – Preparing a CV </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951300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8F7E8763-F0D3-43D9-AFA4-058CE945A313}"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2.2 – Preparing a CV </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220222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FC6E038-0E41-4C9D-A568-9AAFB6B80F3E}"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2.2 – Preparing a CV </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6280653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57B67E0-0692-4080-90A8-417C57E137C0}"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2.2 – Preparing a CV </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287135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5DB29-7BB4-7A45-8D62-6B51BCB1C4C3}"/>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E2C3B58-B294-A747-802A-776084A1CB5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FB4C665-2C0E-6542-A07A-63A1FFB8F2C7}"/>
              </a:ext>
            </a:extLst>
          </p:cNvPr>
          <p:cNvSpPr>
            <a:spLocks noGrp="1"/>
          </p:cNvSpPr>
          <p:nvPr>
            <p:ph type="dt" sz="half" idx="10"/>
          </p:nvPr>
        </p:nvSpPr>
        <p:spPr/>
        <p:txBody>
          <a:bodyPr/>
          <a:lstStyle/>
          <a:p>
            <a:fld id="{F5461D90-D81C-4A88-979B-DBDF0ADEF0AA}" type="datetime1">
              <a:rPr lang="en-GB" smtClean="0"/>
              <a:t>03/03/2026</a:t>
            </a:fld>
            <a:endParaRPr lang="en-US"/>
          </a:p>
        </p:txBody>
      </p:sp>
      <p:sp>
        <p:nvSpPr>
          <p:cNvPr id="5" name="Footer Placeholder 4">
            <a:extLst>
              <a:ext uri="{FF2B5EF4-FFF2-40B4-BE49-F238E27FC236}">
                <a16:creationId xmlns:a16="http://schemas.microsoft.com/office/drawing/2014/main" id="{AA44DD4D-CF83-434C-8DAA-BE867DCBC262}"/>
              </a:ext>
            </a:extLst>
          </p:cNvPr>
          <p:cNvSpPr>
            <a:spLocks noGrp="1"/>
          </p:cNvSpPr>
          <p:nvPr>
            <p:ph type="ftr" sz="quarter" idx="11"/>
          </p:nvPr>
        </p:nvSpPr>
        <p:spPr/>
        <p:txBody>
          <a:bodyPr/>
          <a:lstStyle/>
          <a:p>
            <a:r>
              <a:rPr lang="en-US"/>
              <a:t>L2G4 Employability: 2.2 – Preparing a CV </a:t>
            </a:r>
          </a:p>
        </p:txBody>
      </p:sp>
      <p:sp>
        <p:nvSpPr>
          <p:cNvPr id="6" name="Slide Number Placeholder 5">
            <a:extLst>
              <a:ext uri="{FF2B5EF4-FFF2-40B4-BE49-F238E27FC236}">
                <a16:creationId xmlns:a16="http://schemas.microsoft.com/office/drawing/2014/main" id="{594E3668-F498-1C4F-8A7B-1DA4DA3D81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4187287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44FF3-0293-F242-8A38-C19881589B8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CC4797-360D-FB40-9984-BD6CA6D93FD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BC5C93-C82D-6545-A89C-D1F0182391F9}"/>
              </a:ext>
            </a:extLst>
          </p:cNvPr>
          <p:cNvSpPr>
            <a:spLocks noGrp="1"/>
          </p:cNvSpPr>
          <p:nvPr>
            <p:ph type="dt" sz="half" idx="10"/>
          </p:nvPr>
        </p:nvSpPr>
        <p:spPr/>
        <p:txBody>
          <a:bodyPr/>
          <a:lstStyle/>
          <a:p>
            <a:fld id="{38B0839A-C843-4CD4-ACD3-8100ABDDF23C}" type="datetime1">
              <a:rPr lang="en-GB" smtClean="0"/>
              <a:t>03/03/2026</a:t>
            </a:fld>
            <a:endParaRPr lang="en-US"/>
          </a:p>
        </p:txBody>
      </p:sp>
      <p:sp>
        <p:nvSpPr>
          <p:cNvPr id="5" name="Footer Placeholder 4">
            <a:extLst>
              <a:ext uri="{FF2B5EF4-FFF2-40B4-BE49-F238E27FC236}">
                <a16:creationId xmlns:a16="http://schemas.microsoft.com/office/drawing/2014/main" id="{0BE0AAB1-487E-7448-BF62-D05379C1CA92}"/>
              </a:ext>
            </a:extLst>
          </p:cNvPr>
          <p:cNvSpPr>
            <a:spLocks noGrp="1"/>
          </p:cNvSpPr>
          <p:nvPr>
            <p:ph type="ftr" sz="quarter" idx="11"/>
          </p:nvPr>
        </p:nvSpPr>
        <p:spPr/>
        <p:txBody>
          <a:bodyPr/>
          <a:lstStyle/>
          <a:p>
            <a:r>
              <a:rPr lang="en-US"/>
              <a:t>L2G4 Employability: 2.2 – Preparing a CV </a:t>
            </a:r>
          </a:p>
        </p:txBody>
      </p:sp>
      <p:sp>
        <p:nvSpPr>
          <p:cNvPr id="6" name="Slide Number Placeholder 5">
            <a:extLst>
              <a:ext uri="{FF2B5EF4-FFF2-40B4-BE49-F238E27FC236}">
                <a16:creationId xmlns:a16="http://schemas.microsoft.com/office/drawing/2014/main" id="{CE0E5DF2-6728-914C-B046-382A09BD374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3927759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6FD78-2B18-5C41-9B2A-987A5E8F345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3B1F8DF-4D26-0E4A-9B43-4C8CF4571E7C}"/>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2C0573-21A9-E245-A498-690B21359615}"/>
              </a:ext>
            </a:extLst>
          </p:cNvPr>
          <p:cNvSpPr>
            <a:spLocks noGrp="1"/>
          </p:cNvSpPr>
          <p:nvPr>
            <p:ph type="dt" sz="half" idx="10"/>
          </p:nvPr>
        </p:nvSpPr>
        <p:spPr/>
        <p:txBody>
          <a:bodyPr/>
          <a:lstStyle/>
          <a:p>
            <a:fld id="{53F62E8F-AB1A-47E8-A0F0-6872625ABB5B}" type="datetime1">
              <a:rPr lang="en-GB" smtClean="0"/>
              <a:t>03/03/2026</a:t>
            </a:fld>
            <a:endParaRPr lang="en-US"/>
          </a:p>
        </p:txBody>
      </p:sp>
      <p:sp>
        <p:nvSpPr>
          <p:cNvPr id="5" name="Footer Placeholder 4">
            <a:extLst>
              <a:ext uri="{FF2B5EF4-FFF2-40B4-BE49-F238E27FC236}">
                <a16:creationId xmlns:a16="http://schemas.microsoft.com/office/drawing/2014/main" id="{BEFAED74-4105-0245-8D30-EBFFC80D480C}"/>
              </a:ext>
            </a:extLst>
          </p:cNvPr>
          <p:cNvSpPr>
            <a:spLocks noGrp="1"/>
          </p:cNvSpPr>
          <p:nvPr>
            <p:ph type="ftr" sz="quarter" idx="11"/>
          </p:nvPr>
        </p:nvSpPr>
        <p:spPr/>
        <p:txBody>
          <a:bodyPr/>
          <a:lstStyle/>
          <a:p>
            <a:r>
              <a:rPr lang="en-US"/>
              <a:t>L2G4 Employability: 2.2 – Preparing a CV </a:t>
            </a:r>
          </a:p>
        </p:txBody>
      </p:sp>
      <p:sp>
        <p:nvSpPr>
          <p:cNvPr id="6" name="Slide Number Placeholder 5">
            <a:extLst>
              <a:ext uri="{FF2B5EF4-FFF2-40B4-BE49-F238E27FC236}">
                <a16:creationId xmlns:a16="http://schemas.microsoft.com/office/drawing/2014/main" id="{4114EEF4-DE88-A34C-A097-3C67B234568F}"/>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8480592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69B44-87F1-9449-B428-9797FCCCBC7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CBD7D64-9149-E845-94AC-A63568B966CD}"/>
              </a:ext>
            </a:extLst>
          </p:cNvPr>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A5A46E-30F4-C64D-AA5C-2B26832E7912}"/>
              </a:ext>
            </a:extLst>
          </p:cNvPr>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5D23D10-C011-794C-BE2C-F90C5330228F}"/>
              </a:ext>
            </a:extLst>
          </p:cNvPr>
          <p:cNvSpPr>
            <a:spLocks noGrp="1"/>
          </p:cNvSpPr>
          <p:nvPr>
            <p:ph type="dt" sz="half" idx="10"/>
          </p:nvPr>
        </p:nvSpPr>
        <p:spPr/>
        <p:txBody>
          <a:bodyPr/>
          <a:lstStyle/>
          <a:p>
            <a:fld id="{23F7E88B-2903-430C-801F-A99A7D44C0EC}" type="datetime1">
              <a:rPr lang="en-GB" smtClean="0"/>
              <a:t>03/03/2026</a:t>
            </a:fld>
            <a:endParaRPr lang="en-US"/>
          </a:p>
        </p:txBody>
      </p:sp>
      <p:sp>
        <p:nvSpPr>
          <p:cNvPr id="6" name="Footer Placeholder 5">
            <a:extLst>
              <a:ext uri="{FF2B5EF4-FFF2-40B4-BE49-F238E27FC236}">
                <a16:creationId xmlns:a16="http://schemas.microsoft.com/office/drawing/2014/main" id="{ACE9DA27-CCC0-C845-83E0-D2DAED94018A}"/>
              </a:ext>
            </a:extLst>
          </p:cNvPr>
          <p:cNvSpPr>
            <a:spLocks noGrp="1"/>
          </p:cNvSpPr>
          <p:nvPr>
            <p:ph type="ftr" sz="quarter" idx="11"/>
          </p:nvPr>
        </p:nvSpPr>
        <p:spPr/>
        <p:txBody>
          <a:bodyPr/>
          <a:lstStyle/>
          <a:p>
            <a:r>
              <a:rPr lang="en-US"/>
              <a:t>L2G4 Employability: 2.2 – Preparing a CV </a:t>
            </a:r>
          </a:p>
        </p:txBody>
      </p:sp>
      <p:sp>
        <p:nvSpPr>
          <p:cNvPr id="7" name="Slide Number Placeholder 6">
            <a:extLst>
              <a:ext uri="{FF2B5EF4-FFF2-40B4-BE49-F238E27FC236}">
                <a16:creationId xmlns:a16="http://schemas.microsoft.com/office/drawing/2014/main" id="{5739F30F-B6CD-1E4C-9F8D-7D95E73193E5}"/>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3297343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BF9DC-E5DE-134E-A1F0-C6AB5B036116}"/>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A7FA9A-4A58-514F-A496-7197565DD70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A8BCDE2-6557-9F4F-A945-7859F5B9DD29}"/>
              </a:ext>
            </a:extLst>
          </p:cNvPr>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BD9D11B-2219-5549-9D7C-A2E1833CC7A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0D6A558-8F49-FF47-942A-29E891C28339}"/>
              </a:ext>
            </a:extLst>
          </p:cNvPr>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B389C6D-27D9-D34E-AD81-A008E032289F}"/>
              </a:ext>
            </a:extLst>
          </p:cNvPr>
          <p:cNvSpPr>
            <a:spLocks noGrp="1"/>
          </p:cNvSpPr>
          <p:nvPr>
            <p:ph type="dt" sz="half" idx="10"/>
          </p:nvPr>
        </p:nvSpPr>
        <p:spPr/>
        <p:txBody>
          <a:bodyPr/>
          <a:lstStyle/>
          <a:p>
            <a:fld id="{625F702E-4733-4507-A2E7-956DA7484CEF}" type="datetime1">
              <a:rPr lang="en-GB" smtClean="0"/>
              <a:t>03/03/2026</a:t>
            </a:fld>
            <a:endParaRPr lang="en-US"/>
          </a:p>
        </p:txBody>
      </p:sp>
      <p:sp>
        <p:nvSpPr>
          <p:cNvPr id="8" name="Footer Placeholder 7">
            <a:extLst>
              <a:ext uri="{FF2B5EF4-FFF2-40B4-BE49-F238E27FC236}">
                <a16:creationId xmlns:a16="http://schemas.microsoft.com/office/drawing/2014/main" id="{1ECB338C-347E-FD4B-BBE5-9556FC8C7F2C}"/>
              </a:ext>
            </a:extLst>
          </p:cNvPr>
          <p:cNvSpPr>
            <a:spLocks noGrp="1"/>
          </p:cNvSpPr>
          <p:nvPr>
            <p:ph type="ftr" sz="quarter" idx="11"/>
          </p:nvPr>
        </p:nvSpPr>
        <p:spPr/>
        <p:txBody>
          <a:bodyPr/>
          <a:lstStyle/>
          <a:p>
            <a:r>
              <a:rPr lang="en-US"/>
              <a:t>L2G4 Employability: 2.2 – Preparing a CV </a:t>
            </a:r>
          </a:p>
        </p:txBody>
      </p:sp>
      <p:sp>
        <p:nvSpPr>
          <p:cNvPr id="9" name="Slide Number Placeholder 8">
            <a:extLst>
              <a:ext uri="{FF2B5EF4-FFF2-40B4-BE49-F238E27FC236}">
                <a16:creationId xmlns:a16="http://schemas.microsoft.com/office/drawing/2014/main" id="{083AFE20-7D27-9D4D-B202-493D1C173A0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7591251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F8765-84D7-744A-A329-2D253F59942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A89E971-D553-764B-B27A-EFC8EC4268AB}"/>
              </a:ext>
            </a:extLst>
          </p:cNvPr>
          <p:cNvSpPr>
            <a:spLocks noGrp="1"/>
          </p:cNvSpPr>
          <p:nvPr>
            <p:ph type="dt" sz="half" idx="10"/>
          </p:nvPr>
        </p:nvSpPr>
        <p:spPr/>
        <p:txBody>
          <a:bodyPr/>
          <a:lstStyle/>
          <a:p>
            <a:fld id="{D665A6BB-93DA-4277-9764-F154B3419882}" type="datetime1">
              <a:rPr lang="en-GB" smtClean="0"/>
              <a:t>03/03/2026</a:t>
            </a:fld>
            <a:endParaRPr lang="en-US"/>
          </a:p>
        </p:txBody>
      </p:sp>
      <p:sp>
        <p:nvSpPr>
          <p:cNvPr id="4" name="Footer Placeholder 3">
            <a:extLst>
              <a:ext uri="{FF2B5EF4-FFF2-40B4-BE49-F238E27FC236}">
                <a16:creationId xmlns:a16="http://schemas.microsoft.com/office/drawing/2014/main" id="{DC0F501C-F391-A04B-A77F-E22C9149A695}"/>
              </a:ext>
            </a:extLst>
          </p:cNvPr>
          <p:cNvSpPr>
            <a:spLocks noGrp="1"/>
          </p:cNvSpPr>
          <p:nvPr>
            <p:ph type="ftr" sz="quarter" idx="11"/>
          </p:nvPr>
        </p:nvSpPr>
        <p:spPr/>
        <p:txBody>
          <a:bodyPr/>
          <a:lstStyle/>
          <a:p>
            <a:r>
              <a:rPr lang="en-US"/>
              <a:t>L2G4 Employability: 2.2 – Preparing a CV </a:t>
            </a:r>
          </a:p>
        </p:txBody>
      </p:sp>
      <p:sp>
        <p:nvSpPr>
          <p:cNvPr id="5" name="Slide Number Placeholder 4">
            <a:extLst>
              <a:ext uri="{FF2B5EF4-FFF2-40B4-BE49-F238E27FC236}">
                <a16:creationId xmlns:a16="http://schemas.microsoft.com/office/drawing/2014/main" id="{58490270-F13A-6042-AEFD-55131F5A4D2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4031049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628650" y="1484784"/>
            <a:ext cx="7886700" cy="1325563"/>
          </a:xfrm>
        </p:spPr>
        <p:txBody>
          <a:bodyPr/>
          <a:lstStyle/>
          <a:p>
            <a:r>
              <a:rPr lang="en-US" dirty="0"/>
              <a:t>Click to edit Master title style</a:t>
            </a:r>
          </a:p>
        </p:txBody>
      </p:sp>
      <p:sp>
        <p:nvSpPr>
          <p:cNvPr id="3" name="Date Placeholder 2"/>
          <p:cNvSpPr>
            <a:spLocks noGrp="1"/>
          </p:cNvSpPr>
          <p:nvPr>
            <p:ph type="dt" sz="half" idx="10"/>
          </p:nvPr>
        </p:nvSpPr>
        <p:spPr>
          <a:xfrm>
            <a:off x="179512" y="6356351"/>
            <a:ext cx="2057400" cy="365125"/>
          </a:xfrm>
        </p:spPr>
        <p:txBody>
          <a:bodyPr/>
          <a:lstStyle/>
          <a:p>
            <a:fld id="{5F2EF6B4-3945-4308-89AE-AE90D9DA7FDE}" type="datetime1">
              <a:rPr lang="en-GB" smtClean="0"/>
              <a:t>03/03/2026</a:t>
            </a:fld>
            <a:endParaRPr lang="en-GB"/>
          </a:p>
        </p:txBody>
      </p:sp>
      <p:sp>
        <p:nvSpPr>
          <p:cNvPr id="4" name="Footer Placeholder 3"/>
          <p:cNvSpPr>
            <a:spLocks noGrp="1"/>
          </p:cNvSpPr>
          <p:nvPr>
            <p:ph type="ftr" sz="quarter" idx="11"/>
          </p:nvPr>
        </p:nvSpPr>
        <p:spPr>
          <a:xfrm>
            <a:off x="2411760" y="6356351"/>
            <a:ext cx="3086100" cy="365125"/>
          </a:xfrm>
        </p:spPr>
        <p:txBody>
          <a:bodyPr/>
          <a:lstStyle/>
          <a:p>
            <a:r>
              <a:rPr lang="en-US"/>
              <a:t>L2G4 Employability: 2.2 – Preparing a CV </a:t>
            </a:r>
            <a:endParaRPr lang="en-GB"/>
          </a:p>
        </p:txBody>
      </p:sp>
      <p:sp>
        <p:nvSpPr>
          <p:cNvPr id="5" name="Slide Number Placeholder 4"/>
          <p:cNvSpPr>
            <a:spLocks noGrp="1"/>
          </p:cNvSpPr>
          <p:nvPr>
            <p:ph type="sldNum" sz="quarter" idx="12"/>
          </p:nvPr>
        </p:nvSpPr>
        <p:spPr>
          <a:xfrm>
            <a:off x="5672708" y="6356351"/>
            <a:ext cx="1491580" cy="365125"/>
          </a:xfrm>
        </p:spPr>
        <p:txBody>
          <a:bodyPr/>
          <a:lstStyle/>
          <a:p>
            <a:fld id="{EFC07C4F-4DD7-4452-9CBE-7B4BC77324C7}" type="slidenum">
              <a:rPr lang="en-GB" smtClean="0"/>
              <a:t>‹#›</a:t>
            </a:fld>
            <a:endParaRPr lang="en-GB"/>
          </a:p>
        </p:txBody>
      </p:sp>
      <p:pic>
        <p:nvPicPr>
          <p:cNvPr id="6" name="Picture 5">
            <a:extLst>
              <a:ext uri="{FF2B5EF4-FFF2-40B4-BE49-F238E27FC236}">
                <a16:creationId xmlns:a16="http://schemas.microsoft.com/office/drawing/2014/main" id="{147E8AE4-960E-AD43-B751-DEF8CDFA610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3006" b="25809"/>
          <a:stretch/>
        </p:blipFill>
        <p:spPr>
          <a:xfrm>
            <a:off x="0" y="0"/>
            <a:ext cx="9144000" cy="1152128"/>
          </a:xfrm>
          <a:prstGeom prst="rect">
            <a:avLst/>
          </a:prstGeom>
        </p:spPr>
      </p:pic>
      <p:pic>
        <p:nvPicPr>
          <p:cNvPr id="7" name="Picture 6">
            <a:extLst>
              <a:ext uri="{FF2B5EF4-FFF2-40B4-BE49-F238E27FC236}">
                <a16:creationId xmlns:a16="http://schemas.microsoft.com/office/drawing/2014/main" id="{33066A86-E4DD-F341-B26F-3E2EB20DE3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62576" y="6356351"/>
            <a:ext cx="432048" cy="351252"/>
          </a:xfrm>
          <a:prstGeom prst="rect">
            <a:avLst/>
          </a:prstGeom>
        </p:spPr>
      </p:pic>
      <p:sp>
        <p:nvSpPr>
          <p:cNvPr id="8" name="TextBox 7">
            <a:extLst>
              <a:ext uri="{FF2B5EF4-FFF2-40B4-BE49-F238E27FC236}">
                <a16:creationId xmlns:a16="http://schemas.microsoft.com/office/drawing/2014/main" id="{2596B760-A39D-D247-B599-343715BCDB13}"/>
              </a:ext>
            </a:extLst>
          </p:cNvPr>
          <p:cNvSpPr txBox="1"/>
          <p:nvPr userDrawn="1"/>
        </p:nvSpPr>
        <p:spPr>
          <a:xfrm>
            <a:off x="7510288" y="6352144"/>
            <a:ext cx="1022152" cy="369332"/>
          </a:xfrm>
          <a:prstGeom prst="rect">
            <a:avLst/>
          </a:prstGeom>
          <a:noFill/>
        </p:spPr>
        <p:txBody>
          <a:bodyPr wrap="square" rtlCol="0">
            <a:spAutoFit/>
          </a:bodyPr>
          <a:lstStyle/>
          <a:p>
            <a:r>
              <a:rPr lang="en-GB" dirty="0"/>
              <a:t>@ESBUK</a:t>
            </a:r>
          </a:p>
        </p:txBody>
      </p:sp>
    </p:spTree>
    <p:extLst>
      <p:ext uri="{BB962C8B-B14F-4D97-AF65-F5344CB8AC3E}">
        <p14:creationId xmlns:p14="http://schemas.microsoft.com/office/powerpoint/2010/main" val="21539276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C45B39-8F22-CD45-B2B2-D556B9E90C89}"/>
              </a:ext>
            </a:extLst>
          </p:cNvPr>
          <p:cNvSpPr>
            <a:spLocks noGrp="1"/>
          </p:cNvSpPr>
          <p:nvPr>
            <p:ph type="dt" sz="half" idx="10"/>
          </p:nvPr>
        </p:nvSpPr>
        <p:spPr/>
        <p:txBody>
          <a:bodyPr/>
          <a:lstStyle/>
          <a:p>
            <a:fld id="{8276477E-072E-44E8-8A06-6397827EBAEA}" type="datetime1">
              <a:rPr lang="en-GB" smtClean="0"/>
              <a:t>03/03/2026</a:t>
            </a:fld>
            <a:endParaRPr lang="en-US"/>
          </a:p>
        </p:txBody>
      </p:sp>
      <p:sp>
        <p:nvSpPr>
          <p:cNvPr id="3" name="Footer Placeholder 2">
            <a:extLst>
              <a:ext uri="{FF2B5EF4-FFF2-40B4-BE49-F238E27FC236}">
                <a16:creationId xmlns:a16="http://schemas.microsoft.com/office/drawing/2014/main" id="{6730155F-E6BB-7D47-B74E-68E319176C68}"/>
              </a:ext>
            </a:extLst>
          </p:cNvPr>
          <p:cNvSpPr>
            <a:spLocks noGrp="1"/>
          </p:cNvSpPr>
          <p:nvPr>
            <p:ph type="ftr" sz="quarter" idx="11"/>
          </p:nvPr>
        </p:nvSpPr>
        <p:spPr/>
        <p:txBody>
          <a:bodyPr/>
          <a:lstStyle/>
          <a:p>
            <a:r>
              <a:rPr lang="en-US"/>
              <a:t>L2G4 Employability: 2.2 – Preparing a CV </a:t>
            </a:r>
          </a:p>
        </p:txBody>
      </p:sp>
      <p:sp>
        <p:nvSpPr>
          <p:cNvPr id="4" name="Slide Number Placeholder 3">
            <a:extLst>
              <a:ext uri="{FF2B5EF4-FFF2-40B4-BE49-F238E27FC236}">
                <a16:creationId xmlns:a16="http://schemas.microsoft.com/office/drawing/2014/main" id="{A1838982-0AD9-5D43-AEA9-531E60410AA3}"/>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5184074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9692C-9455-564A-915B-AABAD5AE1AB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0D9C1C-A125-E249-B796-E218343EFB5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A676FDA-F4A5-3149-9428-0D5355FE427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EAE388B-6BE2-6F42-9FCD-F7383A89D263}"/>
              </a:ext>
            </a:extLst>
          </p:cNvPr>
          <p:cNvSpPr>
            <a:spLocks noGrp="1"/>
          </p:cNvSpPr>
          <p:nvPr>
            <p:ph type="dt" sz="half" idx="10"/>
          </p:nvPr>
        </p:nvSpPr>
        <p:spPr/>
        <p:txBody>
          <a:bodyPr/>
          <a:lstStyle/>
          <a:p>
            <a:fld id="{356FEEAF-BB14-4582-9DC2-4DB650D588AA}" type="datetime1">
              <a:rPr lang="en-GB" smtClean="0"/>
              <a:t>03/03/2026</a:t>
            </a:fld>
            <a:endParaRPr lang="en-US"/>
          </a:p>
        </p:txBody>
      </p:sp>
      <p:sp>
        <p:nvSpPr>
          <p:cNvPr id="6" name="Footer Placeholder 5">
            <a:extLst>
              <a:ext uri="{FF2B5EF4-FFF2-40B4-BE49-F238E27FC236}">
                <a16:creationId xmlns:a16="http://schemas.microsoft.com/office/drawing/2014/main" id="{54EECDA6-8AA7-BD4A-AD46-650DC514F68E}"/>
              </a:ext>
            </a:extLst>
          </p:cNvPr>
          <p:cNvSpPr>
            <a:spLocks noGrp="1"/>
          </p:cNvSpPr>
          <p:nvPr>
            <p:ph type="ftr" sz="quarter" idx="11"/>
          </p:nvPr>
        </p:nvSpPr>
        <p:spPr/>
        <p:txBody>
          <a:bodyPr/>
          <a:lstStyle/>
          <a:p>
            <a:r>
              <a:rPr lang="en-US"/>
              <a:t>L2G4 Employability: 2.2 – Preparing a CV </a:t>
            </a:r>
          </a:p>
        </p:txBody>
      </p:sp>
      <p:sp>
        <p:nvSpPr>
          <p:cNvPr id="7" name="Slide Number Placeholder 6">
            <a:extLst>
              <a:ext uri="{FF2B5EF4-FFF2-40B4-BE49-F238E27FC236}">
                <a16:creationId xmlns:a16="http://schemas.microsoft.com/office/drawing/2014/main" id="{88585C52-9624-F146-8E17-61263F9638F2}"/>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25934396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CA5A5-E1D8-654A-99EB-B81115FAA7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5CA6445-0338-BC4A-8520-0A47F3460BE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5A2FAAF-1D5A-F74B-A238-BEE5395B269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91D4FBE-C7C1-6A4D-8763-912AE8099667}"/>
              </a:ext>
            </a:extLst>
          </p:cNvPr>
          <p:cNvSpPr>
            <a:spLocks noGrp="1"/>
          </p:cNvSpPr>
          <p:nvPr>
            <p:ph type="dt" sz="half" idx="10"/>
          </p:nvPr>
        </p:nvSpPr>
        <p:spPr/>
        <p:txBody>
          <a:bodyPr/>
          <a:lstStyle/>
          <a:p>
            <a:fld id="{52DF9641-2A10-4FB0-A6FB-A87F2394A252}" type="datetime1">
              <a:rPr lang="en-GB" smtClean="0"/>
              <a:t>03/03/2026</a:t>
            </a:fld>
            <a:endParaRPr lang="en-US"/>
          </a:p>
        </p:txBody>
      </p:sp>
      <p:sp>
        <p:nvSpPr>
          <p:cNvPr id="6" name="Footer Placeholder 5">
            <a:extLst>
              <a:ext uri="{FF2B5EF4-FFF2-40B4-BE49-F238E27FC236}">
                <a16:creationId xmlns:a16="http://schemas.microsoft.com/office/drawing/2014/main" id="{604223B2-4D22-4042-894B-5587E2F35A8A}"/>
              </a:ext>
            </a:extLst>
          </p:cNvPr>
          <p:cNvSpPr>
            <a:spLocks noGrp="1"/>
          </p:cNvSpPr>
          <p:nvPr>
            <p:ph type="ftr" sz="quarter" idx="11"/>
          </p:nvPr>
        </p:nvSpPr>
        <p:spPr/>
        <p:txBody>
          <a:bodyPr/>
          <a:lstStyle/>
          <a:p>
            <a:r>
              <a:rPr lang="en-US"/>
              <a:t>L2G4 Employability: 2.2 – Preparing a CV </a:t>
            </a:r>
          </a:p>
        </p:txBody>
      </p:sp>
      <p:sp>
        <p:nvSpPr>
          <p:cNvPr id="7" name="Slide Number Placeholder 6">
            <a:extLst>
              <a:ext uri="{FF2B5EF4-FFF2-40B4-BE49-F238E27FC236}">
                <a16:creationId xmlns:a16="http://schemas.microsoft.com/office/drawing/2014/main" id="{0F0C9A0B-F2BA-F24A-9D99-DFA721710BCE}"/>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6672461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9AE1F-43EE-3748-8ED8-C691B6F3BA5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80C4DA-3E51-2F4B-8402-3DBD7C69C75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A366FBE-120C-6643-BC1D-FB83863045FB}"/>
              </a:ext>
            </a:extLst>
          </p:cNvPr>
          <p:cNvSpPr>
            <a:spLocks noGrp="1"/>
          </p:cNvSpPr>
          <p:nvPr>
            <p:ph type="dt" sz="half" idx="10"/>
          </p:nvPr>
        </p:nvSpPr>
        <p:spPr/>
        <p:txBody>
          <a:bodyPr/>
          <a:lstStyle/>
          <a:p>
            <a:fld id="{1F2DD336-EBF5-44E5-BB2D-FD525C6C729C}" type="datetime1">
              <a:rPr lang="en-GB" smtClean="0"/>
              <a:t>03/03/2026</a:t>
            </a:fld>
            <a:endParaRPr lang="en-US"/>
          </a:p>
        </p:txBody>
      </p:sp>
      <p:sp>
        <p:nvSpPr>
          <p:cNvPr id="5" name="Footer Placeholder 4">
            <a:extLst>
              <a:ext uri="{FF2B5EF4-FFF2-40B4-BE49-F238E27FC236}">
                <a16:creationId xmlns:a16="http://schemas.microsoft.com/office/drawing/2014/main" id="{43E9543D-EA10-3546-8A86-631EC272038A}"/>
              </a:ext>
            </a:extLst>
          </p:cNvPr>
          <p:cNvSpPr>
            <a:spLocks noGrp="1"/>
          </p:cNvSpPr>
          <p:nvPr>
            <p:ph type="ftr" sz="quarter" idx="11"/>
          </p:nvPr>
        </p:nvSpPr>
        <p:spPr/>
        <p:txBody>
          <a:bodyPr/>
          <a:lstStyle/>
          <a:p>
            <a:r>
              <a:rPr lang="en-US"/>
              <a:t>L2G4 Employability: 2.2 – Preparing a CV </a:t>
            </a:r>
          </a:p>
        </p:txBody>
      </p:sp>
      <p:sp>
        <p:nvSpPr>
          <p:cNvPr id="6" name="Slide Number Placeholder 5">
            <a:extLst>
              <a:ext uri="{FF2B5EF4-FFF2-40B4-BE49-F238E27FC236}">
                <a16:creationId xmlns:a16="http://schemas.microsoft.com/office/drawing/2014/main" id="{AA8A2AD0-F386-A740-A670-903E3300095A}"/>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1090618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63CBD5-2396-1E41-9333-AD414D435A2E}"/>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0BB5769-E401-E944-A524-C2C35A1081FE}"/>
              </a:ext>
            </a:extLst>
          </p:cNvPr>
          <p:cNvSpPr>
            <a:spLocks noGrp="1"/>
          </p:cNvSpPr>
          <p:nvPr>
            <p:ph type="body" orient="vert" idx="1"/>
          </p:nvPr>
        </p:nvSpPr>
        <p:spPr>
          <a:xfrm>
            <a:off x="628650" y="365125"/>
            <a:ext cx="57626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14C7AC-73A6-3041-BB65-95F1FCE0AA33}"/>
              </a:ext>
            </a:extLst>
          </p:cNvPr>
          <p:cNvSpPr>
            <a:spLocks noGrp="1"/>
          </p:cNvSpPr>
          <p:nvPr>
            <p:ph type="dt" sz="half" idx="10"/>
          </p:nvPr>
        </p:nvSpPr>
        <p:spPr/>
        <p:txBody>
          <a:bodyPr/>
          <a:lstStyle/>
          <a:p>
            <a:fld id="{A2670578-04A4-4DBB-9E45-173F6AAD5458}" type="datetime1">
              <a:rPr lang="en-GB" smtClean="0"/>
              <a:t>03/03/2026</a:t>
            </a:fld>
            <a:endParaRPr lang="en-US"/>
          </a:p>
        </p:txBody>
      </p:sp>
      <p:sp>
        <p:nvSpPr>
          <p:cNvPr id="5" name="Footer Placeholder 4">
            <a:extLst>
              <a:ext uri="{FF2B5EF4-FFF2-40B4-BE49-F238E27FC236}">
                <a16:creationId xmlns:a16="http://schemas.microsoft.com/office/drawing/2014/main" id="{C70587F6-75C7-2148-8B79-31080C0FC59D}"/>
              </a:ext>
            </a:extLst>
          </p:cNvPr>
          <p:cNvSpPr>
            <a:spLocks noGrp="1"/>
          </p:cNvSpPr>
          <p:nvPr>
            <p:ph type="ftr" sz="quarter" idx="11"/>
          </p:nvPr>
        </p:nvSpPr>
        <p:spPr/>
        <p:txBody>
          <a:bodyPr/>
          <a:lstStyle/>
          <a:p>
            <a:r>
              <a:rPr lang="en-US"/>
              <a:t>L2G4 Employability: 2.2 – Preparing a CV </a:t>
            </a:r>
          </a:p>
        </p:txBody>
      </p:sp>
      <p:sp>
        <p:nvSpPr>
          <p:cNvPr id="6" name="Slide Number Placeholder 5">
            <a:extLst>
              <a:ext uri="{FF2B5EF4-FFF2-40B4-BE49-F238E27FC236}">
                <a16:creationId xmlns:a16="http://schemas.microsoft.com/office/drawing/2014/main" id="{82048A04-D702-C24C-9707-D3E019B605C6}"/>
              </a:ext>
            </a:extLst>
          </p:cNvPr>
          <p:cNvSpPr>
            <a:spLocks noGrp="1"/>
          </p:cNvSpPr>
          <p:nvPr>
            <p:ph type="sldNum" sz="quarter" idx="12"/>
          </p:nvPr>
        </p:nvSpPr>
        <p:spPr/>
        <p:txBody>
          <a:bodyPr/>
          <a:lstStyle/>
          <a:p>
            <a:fld id="{A78F4B7D-873E-F24F-88CE-73B8D20481BF}" type="slidenum">
              <a:rPr lang="en-US" smtClean="0"/>
              <a:t>‹#›</a:t>
            </a:fld>
            <a:endParaRPr lang="en-US"/>
          </a:p>
        </p:txBody>
      </p:sp>
    </p:spTree>
    <p:extLst>
      <p:ext uri="{BB962C8B-B14F-4D97-AF65-F5344CB8AC3E}">
        <p14:creationId xmlns:p14="http://schemas.microsoft.com/office/powerpoint/2010/main" val="962443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496BFB1-2994-46CE-B66F-8584CAC2735A}"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2.2 – Preparing a CV </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030585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587818D-3842-4AA0-B2D2-4C6815E33E1D}" type="datetime1">
              <a:rPr lang="en-GB" smtClean="0"/>
              <a:t>03/03/2026</a:t>
            </a:fld>
            <a:endParaRPr lang="en-GB"/>
          </a:p>
        </p:txBody>
      </p:sp>
      <p:sp>
        <p:nvSpPr>
          <p:cNvPr id="4" name="Footer Placeholder 3"/>
          <p:cNvSpPr>
            <a:spLocks noGrp="1"/>
          </p:cNvSpPr>
          <p:nvPr>
            <p:ph type="ftr" sz="quarter" idx="11"/>
          </p:nvPr>
        </p:nvSpPr>
        <p:spPr/>
        <p:txBody>
          <a:bodyPr/>
          <a:lstStyle/>
          <a:p>
            <a:r>
              <a:rPr lang="en-US"/>
              <a:t>L2G4 Employability: 2.2 – Preparing a CV </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1810615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E433B49-C844-47AF-9E76-F6CA9AC84083}" type="datetime1">
              <a:rPr lang="en-GB" smtClean="0"/>
              <a:t>03/03/2026</a:t>
            </a:fld>
            <a:endParaRPr lang="en-GB"/>
          </a:p>
        </p:txBody>
      </p:sp>
      <p:sp>
        <p:nvSpPr>
          <p:cNvPr id="5" name="Footer Placeholder 4"/>
          <p:cNvSpPr>
            <a:spLocks noGrp="1"/>
          </p:cNvSpPr>
          <p:nvPr>
            <p:ph type="ftr" sz="quarter" idx="11"/>
          </p:nvPr>
        </p:nvSpPr>
        <p:spPr/>
        <p:txBody>
          <a:bodyPr/>
          <a:lstStyle/>
          <a:p>
            <a:r>
              <a:rPr lang="en-US"/>
              <a:t>L2G4 Employability: 2.2 – Preparing a CV </a:t>
            </a:r>
            <a:endParaRPr lang="en-GB"/>
          </a:p>
        </p:txBody>
      </p:sp>
      <p:sp>
        <p:nvSpPr>
          <p:cNvPr id="6" name="Slide Number Placeholder 5"/>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2514177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8833713-4FAD-44E5-9EBA-A0805133E45A}" type="datetime1">
              <a:rPr lang="en-GB" smtClean="0"/>
              <a:t>03/03/2026</a:t>
            </a:fld>
            <a:endParaRPr lang="en-GB"/>
          </a:p>
        </p:txBody>
      </p:sp>
      <p:sp>
        <p:nvSpPr>
          <p:cNvPr id="6" name="Footer Placeholder 5"/>
          <p:cNvSpPr>
            <a:spLocks noGrp="1"/>
          </p:cNvSpPr>
          <p:nvPr>
            <p:ph type="ftr" sz="quarter" idx="11"/>
          </p:nvPr>
        </p:nvSpPr>
        <p:spPr/>
        <p:txBody>
          <a:bodyPr/>
          <a:lstStyle/>
          <a:p>
            <a:r>
              <a:rPr lang="en-US"/>
              <a:t>L2G4 Employability: 2.2 – Preparing a CV </a:t>
            </a:r>
            <a:endParaRPr lang="en-GB"/>
          </a:p>
        </p:txBody>
      </p:sp>
      <p:sp>
        <p:nvSpPr>
          <p:cNvPr id="7" name="Slide Number Placeholder 6"/>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4877983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996BFBD-5E99-43E6-A094-2EA6487B8888}" type="datetime1">
              <a:rPr lang="en-GB" smtClean="0"/>
              <a:t>03/03/2026</a:t>
            </a:fld>
            <a:endParaRPr lang="en-GB"/>
          </a:p>
        </p:txBody>
      </p:sp>
      <p:sp>
        <p:nvSpPr>
          <p:cNvPr id="8" name="Footer Placeholder 7"/>
          <p:cNvSpPr>
            <a:spLocks noGrp="1"/>
          </p:cNvSpPr>
          <p:nvPr>
            <p:ph type="ftr" sz="quarter" idx="11"/>
          </p:nvPr>
        </p:nvSpPr>
        <p:spPr/>
        <p:txBody>
          <a:bodyPr/>
          <a:lstStyle/>
          <a:p>
            <a:r>
              <a:rPr lang="en-US"/>
              <a:t>L2G4 Employability: 2.2 – Preparing a CV </a:t>
            </a:r>
            <a:endParaRPr lang="en-GB"/>
          </a:p>
        </p:txBody>
      </p:sp>
      <p:sp>
        <p:nvSpPr>
          <p:cNvPr id="9" name="Slide Number Placeholder 8"/>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874822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D42877E-45C9-45EE-9009-FD6417673C83}" type="datetime1">
              <a:rPr lang="en-GB" smtClean="0"/>
              <a:t>03/03/2026</a:t>
            </a:fld>
            <a:endParaRPr lang="en-GB"/>
          </a:p>
        </p:txBody>
      </p:sp>
      <p:sp>
        <p:nvSpPr>
          <p:cNvPr id="4" name="Footer Placeholder 3"/>
          <p:cNvSpPr>
            <a:spLocks noGrp="1"/>
          </p:cNvSpPr>
          <p:nvPr>
            <p:ph type="ftr" sz="quarter" idx="11"/>
          </p:nvPr>
        </p:nvSpPr>
        <p:spPr/>
        <p:txBody>
          <a:bodyPr/>
          <a:lstStyle/>
          <a:p>
            <a:r>
              <a:rPr lang="en-US"/>
              <a:t>L2G4 Employability: 2.2 – Preparing a CV </a:t>
            </a:r>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644647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60E8F6-BDC4-4967-A6BE-F49CAA5B173E}" type="datetime1">
              <a:rPr lang="en-GB" smtClean="0"/>
              <a:t>03/03/2026</a:t>
            </a:fld>
            <a:endParaRPr lang="en-GB"/>
          </a:p>
        </p:txBody>
      </p:sp>
      <p:sp>
        <p:nvSpPr>
          <p:cNvPr id="3" name="Footer Placeholder 2"/>
          <p:cNvSpPr>
            <a:spLocks noGrp="1"/>
          </p:cNvSpPr>
          <p:nvPr>
            <p:ph type="ftr" sz="quarter" idx="11"/>
          </p:nvPr>
        </p:nvSpPr>
        <p:spPr/>
        <p:txBody>
          <a:bodyPr/>
          <a:lstStyle/>
          <a:p>
            <a:r>
              <a:rPr lang="en-US"/>
              <a:t>L2G4 Employability: 2.2 – Preparing a CV </a:t>
            </a:r>
            <a:endParaRPr lang="en-GB"/>
          </a:p>
        </p:txBody>
      </p:sp>
      <p:sp>
        <p:nvSpPr>
          <p:cNvPr id="4" name="Slide Number Placeholder 3"/>
          <p:cNvSpPr>
            <a:spLocks noGrp="1"/>
          </p:cNvSpPr>
          <p:nvPr>
            <p:ph type="sldNum" sz="quarter" idx="12"/>
          </p:nvPr>
        </p:nvSpPr>
        <p:spPr/>
        <p:txBody>
          <a:bodyPr/>
          <a:lstStyle/>
          <a:p>
            <a:fld id="{EFC07C4F-4DD7-4452-9CBE-7B4BC77324C7}" type="slidenum">
              <a:rPr lang="en-GB" smtClean="0"/>
              <a:t>‹#›</a:t>
            </a:fld>
            <a:endParaRPr lang="en-GB"/>
          </a:p>
        </p:txBody>
      </p:sp>
    </p:spTree>
    <p:extLst>
      <p:ext uri="{BB962C8B-B14F-4D97-AF65-F5344CB8AC3E}">
        <p14:creationId xmlns:p14="http://schemas.microsoft.com/office/powerpoint/2010/main" val="3189275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A931790-CA4E-4141-B5EA-36057C58DA8E}" type="datetime1">
              <a:rPr lang="en-GB" smtClean="0"/>
              <a:t>03/03/2026</a:t>
            </a:fld>
            <a:endParaRPr lang="en-GB"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L2G4 Employability: 2.2 – Preparing a CV </a:t>
            </a:r>
            <a:endParaRPr lang="en-GB"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FC07C4F-4DD7-4452-9CBE-7B4BC77324C7}" type="slidenum">
              <a:rPr lang="en-GB" smtClean="0"/>
              <a:t>‹#›</a:t>
            </a:fld>
            <a:endParaRPr lang="en-GB" dirty="0"/>
          </a:p>
        </p:txBody>
      </p:sp>
    </p:spTree>
    <p:extLst>
      <p:ext uri="{BB962C8B-B14F-4D97-AF65-F5344CB8AC3E}">
        <p14:creationId xmlns:p14="http://schemas.microsoft.com/office/powerpoint/2010/main" val="2235221457"/>
      </p:ext>
    </p:extLst>
  </p:cSld>
  <p:clrMap bg1="lt1" tx1="dk1" bg2="lt2" tx2="dk2" accent1="accent1" accent2="accent2" accent3="accent3" accent4="accent4" accent5="accent5" accent6="accent6" hlink="hlink" folHlink="folHlink"/>
  <p:sldLayoutIdLst>
    <p:sldLayoutId id="2147483673" r:id="rId1"/>
    <p:sldLayoutId id="2147483685" r:id="rId2"/>
    <p:sldLayoutId id="2147483674" r:id="rId3"/>
    <p:sldLayoutId id="214748368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7B8F6DA-4F64-B141-A188-9B0FCB51C47E}"/>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FA22BBE-F8C8-B04C-B0A8-E4551DD7CB82}"/>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7DFA96A-8A86-D041-B287-D9DB5F7BEA15}"/>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C2B0C3-18A5-45CD-9FEF-3A2DC3B198EE}" type="datetime1">
              <a:rPr lang="en-GB" smtClean="0"/>
              <a:t>03/03/2026</a:t>
            </a:fld>
            <a:endParaRPr lang="en-US"/>
          </a:p>
        </p:txBody>
      </p:sp>
      <p:sp>
        <p:nvSpPr>
          <p:cNvPr id="5" name="Footer Placeholder 4">
            <a:extLst>
              <a:ext uri="{FF2B5EF4-FFF2-40B4-BE49-F238E27FC236}">
                <a16:creationId xmlns:a16="http://schemas.microsoft.com/office/drawing/2014/main" id="{08D5F56B-812F-FE48-B763-EDE7306DCB36}"/>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L2G4 Employability: 2.2 – Preparing a CV </a:t>
            </a:r>
          </a:p>
        </p:txBody>
      </p:sp>
      <p:sp>
        <p:nvSpPr>
          <p:cNvPr id="6" name="Slide Number Placeholder 5">
            <a:extLst>
              <a:ext uri="{FF2B5EF4-FFF2-40B4-BE49-F238E27FC236}">
                <a16:creationId xmlns:a16="http://schemas.microsoft.com/office/drawing/2014/main" id="{31560CD7-9D28-234B-8A60-02B8976E029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8F4B7D-873E-F24F-88CE-73B8D20481BF}" type="slidenum">
              <a:rPr lang="en-US" smtClean="0"/>
              <a:t>‹#›</a:t>
            </a:fld>
            <a:endParaRPr lang="en-US"/>
          </a:p>
        </p:txBody>
      </p:sp>
    </p:spTree>
    <p:extLst>
      <p:ext uri="{BB962C8B-B14F-4D97-AF65-F5344CB8AC3E}">
        <p14:creationId xmlns:p14="http://schemas.microsoft.com/office/powerpoint/2010/main" val="1188313376"/>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hyperlink" Target="https://www.riseart.com/guide/2278/art-collections-art-and-wellbeing-the-healing-power-of-art" TargetMode="External"/><Relationship Id="rId7"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5.png"/><Relationship Id="rId4" Type="http://schemas.openxmlformats.org/officeDocument/2006/relationships/hyperlink" Target="https://www.artsonprescription.org/"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3.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apprenticeships.gov.uk/apprentices/real-stories" TargetMode="External"/><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hyperlink" Target="https://assets.publishing.service.gov.uk/media/6863f18b3464d9c0ad609ddf/Skills_England_-_sector_evidence_on_the_growth_and_skills_offer.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EAE7C02B-C5E1-7A4E-85E0-707A23B3F284}"/>
              </a:ext>
            </a:extLst>
          </p:cNvPr>
          <p:cNvSpPr>
            <a:spLocks noGrp="1"/>
          </p:cNvSpPr>
          <p:nvPr>
            <p:ph type="dt" sz="half" idx="10"/>
          </p:nvPr>
        </p:nvSpPr>
        <p:spPr/>
        <p:txBody>
          <a:bodyPr/>
          <a:lstStyle/>
          <a:p>
            <a:fld id="{DE32A4F5-1845-4FC6-81E2-044ED25ABC6C}" type="datetime1">
              <a:rPr lang="en-GB" smtClean="0"/>
              <a:t>03/03/2026</a:t>
            </a:fld>
            <a:endParaRPr lang="en-GB"/>
          </a:p>
        </p:txBody>
      </p:sp>
      <p:sp>
        <p:nvSpPr>
          <p:cNvPr id="4" name="Footer Placeholder 3">
            <a:extLst>
              <a:ext uri="{FF2B5EF4-FFF2-40B4-BE49-F238E27FC236}">
                <a16:creationId xmlns:a16="http://schemas.microsoft.com/office/drawing/2014/main" id="{1B758FB9-9D8A-6B4F-90F2-BDD3ED420617}"/>
              </a:ext>
            </a:extLst>
          </p:cNvPr>
          <p:cNvSpPr>
            <a:spLocks noGrp="1"/>
          </p:cNvSpPr>
          <p:nvPr>
            <p:ph type="ftr" sz="quarter" idx="11"/>
          </p:nvPr>
        </p:nvSpPr>
        <p:spPr/>
        <p:txBody>
          <a:bodyPr/>
          <a:lstStyle/>
          <a:p>
            <a:r>
              <a:rPr lang="en-US" dirty="0"/>
              <a:t>ESB-RES-C262-L2G4-SpeechforEmployability-2.2-PPT-CV</a:t>
            </a:r>
            <a:endParaRPr lang="en-GB" dirty="0"/>
          </a:p>
        </p:txBody>
      </p:sp>
      <p:sp>
        <p:nvSpPr>
          <p:cNvPr id="5" name="Slide Number Placeholder 4">
            <a:extLst>
              <a:ext uri="{FF2B5EF4-FFF2-40B4-BE49-F238E27FC236}">
                <a16:creationId xmlns:a16="http://schemas.microsoft.com/office/drawing/2014/main" id="{D869DDC0-3EF1-4D47-B239-B6DE7EB0D2B8}"/>
              </a:ext>
            </a:extLst>
          </p:cNvPr>
          <p:cNvSpPr>
            <a:spLocks noGrp="1"/>
          </p:cNvSpPr>
          <p:nvPr>
            <p:ph type="sldNum" sz="quarter" idx="12"/>
          </p:nvPr>
        </p:nvSpPr>
        <p:spPr/>
        <p:txBody>
          <a:bodyPr/>
          <a:lstStyle/>
          <a:p>
            <a:fld id="{EFC07C4F-4DD7-4452-9CBE-7B4BC77324C7}" type="slidenum">
              <a:rPr lang="en-GB" smtClean="0"/>
              <a:t>1</a:t>
            </a:fld>
            <a:endParaRPr lang="en-GB" dirty="0"/>
          </a:p>
        </p:txBody>
      </p:sp>
      <p:sp>
        <p:nvSpPr>
          <p:cNvPr id="6" name="Title 1">
            <a:extLst>
              <a:ext uri="{FF2B5EF4-FFF2-40B4-BE49-F238E27FC236}">
                <a16:creationId xmlns:a16="http://schemas.microsoft.com/office/drawing/2014/main" id="{30C97A73-8511-DD43-BE87-4328925D31A2}"/>
              </a:ext>
            </a:extLst>
          </p:cNvPr>
          <p:cNvSpPr txBox="1">
            <a:spLocks/>
          </p:cNvSpPr>
          <p:nvPr/>
        </p:nvSpPr>
        <p:spPr>
          <a:xfrm>
            <a:off x="323528" y="1052736"/>
            <a:ext cx="7886700" cy="792088"/>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r>
              <a:rPr lang="en-US" b="1" i="1">
                <a:latin typeface="+mn-lt"/>
              </a:rPr>
              <a:t>Section 2 – take part in an interview</a:t>
            </a:r>
          </a:p>
        </p:txBody>
      </p:sp>
      <p:sp>
        <p:nvSpPr>
          <p:cNvPr id="2" name="Rectangle 1">
            <a:extLst>
              <a:ext uri="{FF2B5EF4-FFF2-40B4-BE49-F238E27FC236}">
                <a16:creationId xmlns:a16="http://schemas.microsoft.com/office/drawing/2014/main" id="{99D1078A-C66D-48F3-9603-61AA1E82CA34}"/>
              </a:ext>
            </a:extLst>
          </p:cNvPr>
          <p:cNvSpPr/>
          <p:nvPr/>
        </p:nvSpPr>
        <p:spPr>
          <a:xfrm>
            <a:off x="323528" y="1916832"/>
            <a:ext cx="8496944" cy="792088"/>
          </a:xfrm>
          <a:prstGeom prst="rect">
            <a:avLst/>
          </a:prstGeom>
          <a:solidFill>
            <a:srgbClr val="C3D620"/>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2400" b="1" i="1" dirty="0"/>
              <a:t>Lesson Objective: to prepare our CV </a:t>
            </a:r>
          </a:p>
        </p:txBody>
      </p:sp>
      <p:sp>
        <p:nvSpPr>
          <p:cNvPr id="8" name="Rectangle 7">
            <a:extLst>
              <a:ext uri="{FF2B5EF4-FFF2-40B4-BE49-F238E27FC236}">
                <a16:creationId xmlns:a16="http://schemas.microsoft.com/office/drawing/2014/main" id="{1D802D75-4751-4BB2-B5BD-7B9278E0C5BA}"/>
              </a:ext>
            </a:extLst>
          </p:cNvPr>
          <p:cNvSpPr/>
          <p:nvPr/>
        </p:nvSpPr>
        <p:spPr>
          <a:xfrm>
            <a:off x="346497" y="2991979"/>
            <a:ext cx="8496944" cy="3071368"/>
          </a:xfrm>
          <a:prstGeom prst="rect">
            <a:avLst/>
          </a:prstGeom>
          <a:solidFill>
            <a:srgbClr val="FBD10B"/>
          </a:solidFill>
          <a:ln>
            <a:noFill/>
          </a:ln>
        </p:spPr>
        <p:style>
          <a:lnRef idx="2">
            <a:schemeClr val="dk1"/>
          </a:lnRef>
          <a:fillRef idx="1">
            <a:schemeClr val="lt1"/>
          </a:fillRef>
          <a:effectRef idx="0">
            <a:schemeClr val="dk1"/>
          </a:effectRef>
          <a:fontRef idx="minor">
            <a:schemeClr val="dk1"/>
          </a:fontRef>
        </p:style>
        <p:txBody>
          <a:bodyPr rtlCol="0" anchor="t"/>
          <a:lstStyle/>
          <a:p>
            <a:r>
              <a:rPr lang="en-GB" b="1" i="1" dirty="0"/>
              <a:t>Lesson Outcomes: </a:t>
            </a:r>
          </a:p>
          <a:p>
            <a:r>
              <a:rPr lang="en-GB" b="1" i="1" dirty="0"/>
              <a:t>By the end of this lesson, you should have:</a:t>
            </a:r>
          </a:p>
          <a:p>
            <a:endParaRPr lang="en-GB" b="1" i="1" dirty="0"/>
          </a:p>
          <a:p>
            <a:pPr marL="285750" indent="-285750">
              <a:buFont typeface="Arial" panose="020B0604020202020204" pitchFamily="34" charset="0"/>
              <a:buChar char="•"/>
            </a:pPr>
            <a:r>
              <a:rPr lang="en-GB" sz="1600" i="1" dirty="0"/>
              <a:t>Reflected upon who you are as a person </a:t>
            </a:r>
          </a:p>
          <a:p>
            <a:pPr marL="285750" indent="-285750">
              <a:buFont typeface="Arial" panose="020B0604020202020204" pitchFamily="34" charset="0"/>
              <a:buChar char="•"/>
            </a:pPr>
            <a:r>
              <a:rPr lang="en-GB" sz="1600" i="1" dirty="0"/>
              <a:t>Considered your opinions on your education, experience and potential careers</a:t>
            </a:r>
          </a:p>
          <a:p>
            <a:pPr marL="285750" indent="-285750">
              <a:buFont typeface="Arial" panose="020B0604020202020204" pitchFamily="34" charset="0"/>
              <a:buChar char="•"/>
            </a:pPr>
            <a:r>
              <a:rPr lang="en-GB" sz="1600" i="1" dirty="0"/>
              <a:t>Thought about your interests and hobbies and the skills and knowledge they give you</a:t>
            </a:r>
          </a:p>
          <a:p>
            <a:pPr marL="285750" indent="-285750">
              <a:buFont typeface="Arial" panose="020B0604020202020204" pitchFamily="34" charset="0"/>
              <a:buChar char="•"/>
            </a:pPr>
            <a:r>
              <a:rPr lang="en-GB" sz="1600" i="1" dirty="0"/>
              <a:t>Completed your CV</a:t>
            </a:r>
          </a:p>
          <a:p>
            <a:pPr marL="285750" indent="-285750">
              <a:buFont typeface="Arial" panose="020B0604020202020204" pitchFamily="34" charset="0"/>
              <a:buChar char="•"/>
            </a:pPr>
            <a:r>
              <a:rPr lang="en-GB" sz="1600" i="1" dirty="0"/>
              <a:t>Practised taking about yourself, your opinions, and what is important to you</a:t>
            </a:r>
            <a:br>
              <a:rPr lang="en-GB" b="1" i="1" dirty="0"/>
            </a:br>
            <a:endParaRPr lang="en-GB" b="1" i="1" dirty="0"/>
          </a:p>
          <a:p>
            <a:pPr marL="285750" indent="-285750">
              <a:buFont typeface="Arial" panose="020B0604020202020204" pitchFamily="34" charset="0"/>
              <a:buChar char="•"/>
            </a:pPr>
            <a:endParaRPr lang="en-GB" sz="1600" dirty="0"/>
          </a:p>
        </p:txBody>
      </p:sp>
      <p:pic>
        <p:nvPicPr>
          <p:cNvPr id="7" name="Picture 6">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577100" y="6184134"/>
            <a:ext cx="486743" cy="527403"/>
          </a:xfrm>
          <a:prstGeom prst="rect">
            <a:avLst/>
          </a:prstGeom>
        </p:spPr>
      </p:pic>
    </p:spTree>
    <p:extLst>
      <p:ext uri="{BB962C8B-B14F-4D97-AF65-F5344CB8AC3E}">
        <p14:creationId xmlns:p14="http://schemas.microsoft.com/office/powerpoint/2010/main" val="38047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B1EDA2-2623-DC4A-250D-E0BD2DDDC6E8}"/>
              </a:ext>
            </a:extLst>
          </p:cNvPr>
          <p:cNvSpPr>
            <a:spLocks noGrp="1"/>
          </p:cNvSpPr>
          <p:nvPr>
            <p:ph type="title"/>
          </p:nvPr>
        </p:nvSpPr>
        <p:spPr>
          <a:xfrm>
            <a:off x="323528" y="1201838"/>
            <a:ext cx="7886700" cy="648072"/>
          </a:xfrm>
        </p:spPr>
        <p:txBody>
          <a:bodyPr/>
          <a:lstStyle/>
          <a:p>
            <a:r>
              <a:rPr lang="en-GB" b="1" i="1" dirty="0">
                <a:latin typeface="+mn-lt"/>
              </a:rPr>
              <a:t>Education</a:t>
            </a:r>
          </a:p>
        </p:txBody>
      </p:sp>
      <p:sp>
        <p:nvSpPr>
          <p:cNvPr id="3" name="Date Placeholder 2">
            <a:extLst>
              <a:ext uri="{FF2B5EF4-FFF2-40B4-BE49-F238E27FC236}">
                <a16:creationId xmlns:a16="http://schemas.microsoft.com/office/drawing/2014/main" id="{32595625-8BB1-93C9-01B3-401047B119E3}"/>
              </a:ext>
            </a:extLst>
          </p:cNvPr>
          <p:cNvSpPr>
            <a:spLocks noGrp="1"/>
          </p:cNvSpPr>
          <p:nvPr>
            <p:ph type="dt" sz="half" idx="10"/>
          </p:nvPr>
        </p:nvSpPr>
        <p:spPr/>
        <p:txBody>
          <a:bodyPr/>
          <a:lstStyle/>
          <a:p>
            <a:fld id="{8BB92980-79AC-44E8-990E-BB8982960145}" type="datetime1">
              <a:rPr lang="en-GB" smtClean="0"/>
              <a:t>03/03/2026</a:t>
            </a:fld>
            <a:endParaRPr lang="en-GB"/>
          </a:p>
        </p:txBody>
      </p:sp>
      <p:sp>
        <p:nvSpPr>
          <p:cNvPr id="5" name="Slide Number Placeholder 4">
            <a:extLst>
              <a:ext uri="{FF2B5EF4-FFF2-40B4-BE49-F238E27FC236}">
                <a16:creationId xmlns:a16="http://schemas.microsoft.com/office/drawing/2014/main" id="{E4912051-4150-89AF-4F45-5E54D2364387}"/>
              </a:ext>
            </a:extLst>
          </p:cNvPr>
          <p:cNvSpPr>
            <a:spLocks noGrp="1"/>
          </p:cNvSpPr>
          <p:nvPr>
            <p:ph type="sldNum" sz="quarter" idx="12"/>
          </p:nvPr>
        </p:nvSpPr>
        <p:spPr/>
        <p:txBody>
          <a:bodyPr/>
          <a:lstStyle/>
          <a:p>
            <a:fld id="{EFC07C4F-4DD7-4452-9CBE-7B4BC77324C7}" type="slidenum">
              <a:rPr lang="en-GB" smtClean="0"/>
              <a:t>10</a:t>
            </a:fld>
            <a:endParaRPr lang="en-GB"/>
          </a:p>
        </p:txBody>
      </p:sp>
      <p:pic>
        <p:nvPicPr>
          <p:cNvPr id="8" name="Picture 7">
            <a:extLst>
              <a:ext uri="{FF2B5EF4-FFF2-40B4-BE49-F238E27FC236}">
                <a16:creationId xmlns:a16="http://schemas.microsoft.com/office/drawing/2014/main" id="{693EC37A-992C-371E-45C6-30A2E6C19D11}"/>
              </a:ext>
            </a:extLst>
          </p:cNvPr>
          <p:cNvPicPr>
            <a:picLocks noChangeAspect="1"/>
          </p:cNvPicPr>
          <p:nvPr/>
        </p:nvPicPr>
        <p:blipFill>
          <a:blip r:embed="rId3"/>
          <a:stretch>
            <a:fillRect/>
          </a:stretch>
        </p:blipFill>
        <p:spPr>
          <a:xfrm>
            <a:off x="755576" y="1811466"/>
            <a:ext cx="1740492" cy="1175263"/>
          </a:xfrm>
          <a:prstGeom prst="rect">
            <a:avLst/>
          </a:prstGeom>
        </p:spPr>
      </p:pic>
      <p:sp>
        <p:nvSpPr>
          <p:cNvPr id="9" name="Double Bracket 8">
            <a:extLst>
              <a:ext uri="{FF2B5EF4-FFF2-40B4-BE49-F238E27FC236}">
                <a16:creationId xmlns:a16="http://schemas.microsoft.com/office/drawing/2014/main" id="{3949B51A-1B33-6B01-E8F0-3508DEF1A49B}"/>
              </a:ext>
            </a:extLst>
          </p:cNvPr>
          <p:cNvSpPr/>
          <p:nvPr/>
        </p:nvSpPr>
        <p:spPr>
          <a:xfrm>
            <a:off x="323528" y="1916832"/>
            <a:ext cx="8424936" cy="1008112"/>
          </a:xfrm>
          <a:prstGeom prst="bracketPair">
            <a:avLst/>
          </a:prstGeom>
          <a:ln w="38100">
            <a:solidFill>
              <a:srgbClr val="E6141C"/>
            </a:solidFill>
          </a:ln>
        </p:spPr>
        <p:style>
          <a:lnRef idx="1">
            <a:schemeClr val="accent1"/>
          </a:lnRef>
          <a:fillRef idx="0">
            <a:schemeClr val="accent1"/>
          </a:fillRef>
          <a:effectRef idx="0">
            <a:schemeClr val="accent1"/>
          </a:effectRef>
          <a:fontRef idx="minor">
            <a:schemeClr val="tx1"/>
          </a:fontRef>
        </p:style>
        <p:txBody>
          <a:bodyPr rtlCol="0" anchor="ctr"/>
          <a:lstStyle/>
          <a:p>
            <a:pPr algn="ctr"/>
            <a:r>
              <a:rPr lang="en-GB" i="1" dirty="0"/>
              <a:t>What is your favourite subject?</a:t>
            </a:r>
          </a:p>
        </p:txBody>
      </p:sp>
      <p:pic>
        <p:nvPicPr>
          <p:cNvPr id="11" name="Picture 10">
            <a:extLst>
              <a:ext uri="{FF2B5EF4-FFF2-40B4-BE49-F238E27FC236}">
                <a16:creationId xmlns:a16="http://schemas.microsoft.com/office/drawing/2014/main" id="{267BCDB9-FFDA-4236-770B-087F9EB4D2E1}"/>
              </a:ext>
            </a:extLst>
          </p:cNvPr>
          <p:cNvPicPr>
            <a:picLocks noChangeAspect="1"/>
          </p:cNvPicPr>
          <p:nvPr/>
        </p:nvPicPr>
        <p:blipFill>
          <a:blip r:embed="rId4"/>
          <a:stretch>
            <a:fillRect/>
          </a:stretch>
        </p:blipFill>
        <p:spPr>
          <a:xfrm>
            <a:off x="6193881" y="1916832"/>
            <a:ext cx="2194543" cy="821374"/>
          </a:xfrm>
          <a:prstGeom prst="rect">
            <a:avLst/>
          </a:prstGeom>
        </p:spPr>
      </p:pic>
      <p:sp>
        <p:nvSpPr>
          <p:cNvPr id="12" name="TextBox 11">
            <a:extLst>
              <a:ext uri="{FF2B5EF4-FFF2-40B4-BE49-F238E27FC236}">
                <a16:creationId xmlns:a16="http://schemas.microsoft.com/office/drawing/2014/main" id="{CC3BB40D-E1A0-4FA8-0760-DA67DF438FBC}"/>
              </a:ext>
            </a:extLst>
          </p:cNvPr>
          <p:cNvSpPr txBox="1"/>
          <p:nvPr/>
        </p:nvSpPr>
        <p:spPr>
          <a:xfrm>
            <a:off x="937420" y="3760438"/>
            <a:ext cx="7272808" cy="1569660"/>
          </a:xfrm>
          <a:prstGeom prst="rect">
            <a:avLst/>
          </a:prstGeom>
          <a:noFill/>
        </p:spPr>
        <p:txBody>
          <a:bodyPr wrap="square" rtlCol="0">
            <a:spAutoFit/>
          </a:bodyPr>
          <a:lstStyle/>
          <a:p>
            <a:r>
              <a:rPr lang="en-GB" sz="1600" dirty="0"/>
              <a:t>Between you, list your top 8 school subjects. Then, you are going to battle them out in a tournament to decide which is the greatest of them all.</a:t>
            </a:r>
          </a:p>
          <a:p>
            <a:endParaRPr lang="en-GB" sz="1600" dirty="0"/>
          </a:p>
          <a:p>
            <a:r>
              <a:rPr lang="en-GB" sz="1600" dirty="0"/>
              <a:t>Once you have your 8, write them down on slips of paper, fold them up, and then pop them in a bag/box/hat/shuffle them on your table. Pick them out in pairs to start your tournament. </a:t>
            </a:r>
          </a:p>
        </p:txBody>
      </p:sp>
      <p:pic>
        <p:nvPicPr>
          <p:cNvPr id="6" name="Picture 5">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05092" y="6275211"/>
            <a:ext cx="486743" cy="527403"/>
          </a:xfrm>
          <a:prstGeom prst="rect">
            <a:avLst/>
          </a:prstGeom>
        </p:spPr>
      </p:pic>
      <p:sp>
        <p:nvSpPr>
          <p:cNvPr id="7" name="Footer Placeholder 3">
            <a:extLst>
              <a:ext uri="{FF2B5EF4-FFF2-40B4-BE49-F238E27FC236}">
                <a16:creationId xmlns:a16="http://schemas.microsoft.com/office/drawing/2014/main" id="{C713DC57-0A91-5611-DAE9-6B9CC049DCAF}"/>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11598976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16E5D21-94E7-1E89-1716-051585CB5A86}"/>
              </a:ext>
            </a:extLst>
          </p:cNvPr>
          <p:cNvPicPr>
            <a:picLocks noChangeAspect="1"/>
          </p:cNvPicPr>
          <p:nvPr/>
        </p:nvPicPr>
        <p:blipFill rotWithShape="1">
          <a:blip r:embed="rId3"/>
          <a:srcRect l="8906" t="19549" r="8425" b="8511"/>
          <a:stretch/>
        </p:blipFill>
        <p:spPr>
          <a:xfrm>
            <a:off x="4124486" y="3363487"/>
            <a:ext cx="1149647" cy="1576008"/>
          </a:xfrm>
          <a:prstGeom prst="rect">
            <a:avLst/>
          </a:prstGeom>
        </p:spPr>
      </p:pic>
      <p:sp>
        <p:nvSpPr>
          <p:cNvPr id="2" name="Title 1">
            <a:extLst>
              <a:ext uri="{FF2B5EF4-FFF2-40B4-BE49-F238E27FC236}">
                <a16:creationId xmlns:a16="http://schemas.microsoft.com/office/drawing/2014/main" id="{4833F4AF-2B4A-FC7B-C6AE-3000BC67D41C}"/>
              </a:ext>
            </a:extLst>
          </p:cNvPr>
          <p:cNvSpPr>
            <a:spLocks noGrp="1"/>
          </p:cNvSpPr>
          <p:nvPr>
            <p:ph type="title"/>
          </p:nvPr>
        </p:nvSpPr>
        <p:spPr>
          <a:xfrm>
            <a:off x="359532" y="1128714"/>
            <a:ext cx="8424936" cy="720080"/>
          </a:xfrm>
        </p:spPr>
        <p:txBody>
          <a:bodyPr/>
          <a:lstStyle/>
          <a:p>
            <a:r>
              <a:rPr lang="en-GB" b="1" i="1" dirty="0">
                <a:latin typeface="+mn-lt"/>
              </a:rPr>
              <a:t>Education</a:t>
            </a:r>
          </a:p>
        </p:txBody>
      </p:sp>
      <p:sp>
        <p:nvSpPr>
          <p:cNvPr id="3" name="Date Placeholder 2">
            <a:extLst>
              <a:ext uri="{FF2B5EF4-FFF2-40B4-BE49-F238E27FC236}">
                <a16:creationId xmlns:a16="http://schemas.microsoft.com/office/drawing/2014/main" id="{82507850-8216-576B-B104-7AF9BA37781E}"/>
              </a:ext>
            </a:extLst>
          </p:cNvPr>
          <p:cNvSpPr>
            <a:spLocks noGrp="1"/>
          </p:cNvSpPr>
          <p:nvPr>
            <p:ph type="dt" sz="half" idx="10"/>
          </p:nvPr>
        </p:nvSpPr>
        <p:spPr/>
        <p:txBody>
          <a:bodyPr/>
          <a:lstStyle/>
          <a:p>
            <a:fld id="{CC8BC578-5AD8-4CA9-B134-FC7B4D62FFF5}" type="datetime1">
              <a:rPr lang="en-GB" smtClean="0"/>
              <a:t>03/03/2026</a:t>
            </a:fld>
            <a:endParaRPr lang="en-GB" dirty="0"/>
          </a:p>
        </p:txBody>
      </p:sp>
      <p:sp>
        <p:nvSpPr>
          <p:cNvPr id="5" name="Slide Number Placeholder 4">
            <a:extLst>
              <a:ext uri="{FF2B5EF4-FFF2-40B4-BE49-F238E27FC236}">
                <a16:creationId xmlns:a16="http://schemas.microsoft.com/office/drawing/2014/main" id="{9B3D18A7-559F-3895-D9D0-2E56C2EF9F3E}"/>
              </a:ext>
            </a:extLst>
          </p:cNvPr>
          <p:cNvSpPr>
            <a:spLocks noGrp="1"/>
          </p:cNvSpPr>
          <p:nvPr>
            <p:ph type="sldNum" sz="quarter" idx="12"/>
          </p:nvPr>
        </p:nvSpPr>
        <p:spPr/>
        <p:txBody>
          <a:bodyPr/>
          <a:lstStyle/>
          <a:p>
            <a:fld id="{EFC07C4F-4DD7-4452-9CBE-7B4BC77324C7}" type="slidenum">
              <a:rPr lang="en-GB" smtClean="0"/>
              <a:t>11</a:t>
            </a:fld>
            <a:endParaRPr lang="en-GB"/>
          </a:p>
        </p:txBody>
      </p:sp>
      <p:sp>
        <p:nvSpPr>
          <p:cNvPr id="6" name="TextBox 5">
            <a:extLst>
              <a:ext uri="{FF2B5EF4-FFF2-40B4-BE49-F238E27FC236}">
                <a16:creationId xmlns:a16="http://schemas.microsoft.com/office/drawing/2014/main" id="{0CDB6749-4F13-0B98-AD7B-2DD06809C83E}"/>
              </a:ext>
            </a:extLst>
          </p:cNvPr>
          <p:cNvSpPr txBox="1"/>
          <p:nvPr/>
        </p:nvSpPr>
        <p:spPr>
          <a:xfrm>
            <a:off x="348352" y="1685822"/>
            <a:ext cx="8208912" cy="369332"/>
          </a:xfrm>
          <a:prstGeom prst="rect">
            <a:avLst/>
          </a:prstGeom>
          <a:noFill/>
        </p:spPr>
        <p:txBody>
          <a:bodyPr wrap="square" rtlCol="0">
            <a:spAutoFit/>
          </a:bodyPr>
          <a:lstStyle/>
          <a:p>
            <a:r>
              <a:rPr lang="en-GB" dirty="0"/>
              <a:t>Which subject is the best?</a:t>
            </a:r>
          </a:p>
        </p:txBody>
      </p:sp>
      <p:sp>
        <p:nvSpPr>
          <p:cNvPr id="21" name="Rectangle: Rounded Corners 20">
            <a:extLst>
              <a:ext uri="{FF2B5EF4-FFF2-40B4-BE49-F238E27FC236}">
                <a16:creationId xmlns:a16="http://schemas.microsoft.com/office/drawing/2014/main" id="{FB95FFBF-F347-3467-CB09-97BA16B4EFD6}"/>
              </a:ext>
            </a:extLst>
          </p:cNvPr>
          <p:cNvSpPr/>
          <p:nvPr/>
        </p:nvSpPr>
        <p:spPr>
          <a:xfrm>
            <a:off x="3682407" y="3090557"/>
            <a:ext cx="1368000"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PE</a:t>
            </a:r>
          </a:p>
        </p:txBody>
      </p:sp>
      <p:sp>
        <p:nvSpPr>
          <p:cNvPr id="11" name="Rectangle: Rounded Corners 10">
            <a:extLst>
              <a:ext uri="{FF2B5EF4-FFF2-40B4-BE49-F238E27FC236}">
                <a16:creationId xmlns:a16="http://schemas.microsoft.com/office/drawing/2014/main" id="{2E5BD064-6D71-90BB-3B5F-C41C69276CA4}"/>
              </a:ext>
            </a:extLst>
          </p:cNvPr>
          <p:cNvSpPr/>
          <p:nvPr/>
        </p:nvSpPr>
        <p:spPr>
          <a:xfrm>
            <a:off x="7678957" y="2434436"/>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Maths</a:t>
            </a:r>
          </a:p>
        </p:txBody>
      </p:sp>
      <p:sp>
        <p:nvSpPr>
          <p:cNvPr id="12" name="Rectangle: Rounded Corners 11">
            <a:extLst>
              <a:ext uri="{FF2B5EF4-FFF2-40B4-BE49-F238E27FC236}">
                <a16:creationId xmlns:a16="http://schemas.microsoft.com/office/drawing/2014/main" id="{8C03136C-4F58-62D1-4099-DE6DD07D248F}"/>
              </a:ext>
            </a:extLst>
          </p:cNvPr>
          <p:cNvSpPr/>
          <p:nvPr/>
        </p:nvSpPr>
        <p:spPr>
          <a:xfrm>
            <a:off x="7678957" y="3145997"/>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Geography</a:t>
            </a:r>
          </a:p>
        </p:txBody>
      </p:sp>
      <p:sp>
        <p:nvSpPr>
          <p:cNvPr id="15" name="Rectangle: Rounded Corners 14">
            <a:extLst>
              <a:ext uri="{FF2B5EF4-FFF2-40B4-BE49-F238E27FC236}">
                <a16:creationId xmlns:a16="http://schemas.microsoft.com/office/drawing/2014/main" id="{777E1D4F-A1E5-2648-99E7-F041015EAA55}"/>
              </a:ext>
            </a:extLst>
          </p:cNvPr>
          <p:cNvSpPr/>
          <p:nvPr/>
        </p:nvSpPr>
        <p:spPr>
          <a:xfrm>
            <a:off x="7678957" y="4363431"/>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Textiles</a:t>
            </a:r>
          </a:p>
        </p:txBody>
      </p:sp>
      <p:sp>
        <p:nvSpPr>
          <p:cNvPr id="16" name="Rectangle: Rounded Corners 15">
            <a:extLst>
              <a:ext uri="{FF2B5EF4-FFF2-40B4-BE49-F238E27FC236}">
                <a16:creationId xmlns:a16="http://schemas.microsoft.com/office/drawing/2014/main" id="{AD544316-2DB4-A2F7-4F7E-C16E24A78311}"/>
              </a:ext>
            </a:extLst>
          </p:cNvPr>
          <p:cNvSpPr/>
          <p:nvPr/>
        </p:nvSpPr>
        <p:spPr>
          <a:xfrm>
            <a:off x="7678957" y="5074992"/>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Science</a:t>
            </a:r>
          </a:p>
        </p:txBody>
      </p:sp>
      <p:sp>
        <p:nvSpPr>
          <p:cNvPr id="19" name="Rectangle: Rounded Corners 18">
            <a:extLst>
              <a:ext uri="{FF2B5EF4-FFF2-40B4-BE49-F238E27FC236}">
                <a16:creationId xmlns:a16="http://schemas.microsoft.com/office/drawing/2014/main" id="{CFD27BC4-30A1-B036-1700-554F301632B3}"/>
              </a:ext>
            </a:extLst>
          </p:cNvPr>
          <p:cNvSpPr/>
          <p:nvPr/>
        </p:nvSpPr>
        <p:spPr>
          <a:xfrm>
            <a:off x="6010074" y="2793940"/>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Maths</a:t>
            </a:r>
          </a:p>
        </p:txBody>
      </p:sp>
      <p:sp>
        <p:nvSpPr>
          <p:cNvPr id="20" name="Rectangle: Rounded Corners 19">
            <a:extLst>
              <a:ext uri="{FF2B5EF4-FFF2-40B4-BE49-F238E27FC236}">
                <a16:creationId xmlns:a16="http://schemas.microsoft.com/office/drawing/2014/main" id="{1A0003C2-860B-15C2-09C8-D13C62684C38}"/>
              </a:ext>
            </a:extLst>
          </p:cNvPr>
          <p:cNvSpPr/>
          <p:nvPr/>
        </p:nvSpPr>
        <p:spPr>
          <a:xfrm>
            <a:off x="6010074" y="4719613"/>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Science</a:t>
            </a:r>
          </a:p>
        </p:txBody>
      </p:sp>
      <p:sp>
        <p:nvSpPr>
          <p:cNvPr id="26" name="Left Brace 25">
            <a:extLst>
              <a:ext uri="{FF2B5EF4-FFF2-40B4-BE49-F238E27FC236}">
                <a16:creationId xmlns:a16="http://schemas.microsoft.com/office/drawing/2014/main" id="{2D59474F-C195-AFC6-BE14-50701171E665}"/>
              </a:ext>
            </a:extLst>
          </p:cNvPr>
          <p:cNvSpPr/>
          <p:nvPr/>
        </p:nvSpPr>
        <p:spPr>
          <a:xfrm>
            <a:off x="7188129" y="2585491"/>
            <a:ext cx="490828" cy="99296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27" name="Left Brace 26">
            <a:extLst>
              <a:ext uri="{FF2B5EF4-FFF2-40B4-BE49-F238E27FC236}">
                <a16:creationId xmlns:a16="http://schemas.microsoft.com/office/drawing/2014/main" id="{AE34C5B2-F63B-289A-920F-A0DDA2CA38D2}"/>
              </a:ext>
            </a:extLst>
          </p:cNvPr>
          <p:cNvSpPr/>
          <p:nvPr/>
        </p:nvSpPr>
        <p:spPr>
          <a:xfrm>
            <a:off x="7183562" y="4526580"/>
            <a:ext cx="490828" cy="99296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28" name="Left Brace 27">
            <a:extLst>
              <a:ext uri="{FF2B5EF4-FFF2-40B4-BE49-F238E27FC236}">
                <a16:creationId xmlns:a16="http://schemas.microsoft.com/office/drawing/2014/main" id="{59A2C5DD-1A29-F775-CD7D-8E0D24EDF59D}"/>
              </a:ext>
            </a:extLst>
          </p:cNvPr>
          <p:cNvSpPr/>
          <p:nvPr/>
        </p:nvSpPr>
        <p:spPr>
          <a:xfrm>
            <a:off x="5497860" y="3079610"/>
            <a:ext cx="490828" cy="199538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31" name="Rectangle: Rounded Corners 30">
            <a:extLst>
              <a:ext uri="{FF2B5EF4-FFF2-40B4-BE49-F238E27FC236}">
                <a16:creationId xmlns:a16="http://schemas.microsoft.com/office/drawing/2014/main" id="{04941090-8250-EC07-7B26-CAFBEDA542DB}"/>
              </a:ext>
            </a:extLst>
          </p:cNvPr>
          <p:cNvSpPr/>
          <p:nvPr/>
        </p:nvSpPr>
        <p:spPr>
          <a:xfrm flipH="1">
            <a:off x="419672" y="2444275"/>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English</a:t>
            </a:r>
          </a:p>
        </p:txBody>
      </p:sp>
      <p:sp>
        <p:nvSpPr>
          <p:cNvPr id="32" name="Rectangle: Rounded Corners 31">
            <a:extLst>
              <a:ext uri="{FF2B5EF4-FFF2-40B4-BE49-F238E27FC236}">
                <a16:creationId xmlns:a16="http://schemas.microsoft.com/office/drawing/2014/main" id="{DBD520E9-988F-7F74-DDFD-46482E596B90}"/>
              </a:ext>
            </a:extLst>
          </p:cNvPr>
          <p:cNvSpPr/>
          <p:nvPr/>
        </p:nvSpPr>
        <p:spPr>
          <a:xfrm flipH="1">
            <a:off x="419672" y="3155836"/>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Drama</a:t>
            </a:r>
          </a:p>
        </p:txBody>
      </p:sp>
      <p:sp>
        <p:nvSpPr>
          <p:cNvPr id="33" name="Rectangle: Rounded Corners 32">
            <a:extLst>
              <a:ext uri="{FF2B5EF4-FFF2-40B4-BE49-F238E27FC236}">
                <a16:creationId xmlns:a16="http://schemas.microsoft.com/office/drawing/2014/main" id="{10DB8E69-8185-638B-0011-14932C7E0C44}"/>
              </a:ext>
            </a:extLst>
          </p:cNvPr>
          <p:cNvSpPr/>
          <p:nvPr/>
        </p:nvSpPr>
        <p:spPr>
          <a:xfrm flipH="1">
            <a:off x="419672" y="4373270"/>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Music</a:t>
            </a:r>
          </a:p>
        </p:txBody>
      </p:sp>
      <p:sp>
        <p:nvSpPr>
          <p:cNvPr id="34" name="Rectangle: Rounded Corners 33">
            <a:extLst>
              <a:ext uri="{FF2B5EF4-FFF2-40B4-BE49-F238E27FC236}">
                <a16:creationId xmlns:a16="http://schemas.microsoft.com/office/drawing/2014/main" id="{EA5CB92B-AAB6-7244-4B2C-FD6950C25D96}"/>
              </a:ext>
            </a:extLst>
          </p:cNvPr>
          <p:cNvSpPr/>
          <p:nvPr/>
        </p:nvSpPr>
        <p:spPr>
          <a:xfrm flipH="1">
            <a:off x="419672" y="5084831"/>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PE</a:t>
            </a:r>
          </a:p>
        </p:txBody>
      </p:sp>
      <p:sp>
        <p:nvSpPr>
          <p:cNvPr id="35" name="Rectangle: Rounded Corners 34">
            <a:extLst>
              <a:ext uri="{FF2B5EF4-FFF2-40B4-BE49-F238E27FC236}">
                <a16:creationId xmlns:a16="http://schemas.microsoft.com/office/drawing/2014/main" id="{3E286B04-57AD-39DA-0BA7-702A91EC5D1C}"/>
              </a:ext>
            </a:extLst>
          </p:cNvPr>
          <p:cNvSpPr/>
          <p:nvPr/>
        </p:nvSpPr>
        <p:spPr>
          <a:xfrm flipH="1">
            <a:off x="2100368" y="2803779"/>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English</a:t>
            </a:r>
          </a:p>
        </p:txBody>
      </p:sp>
      <p:sp>
        <p:nvSpPr>
          <p:cNvPr id="36" name="Rectangle: Rounded Corners 35">
            <a:extLst>
              <a:ext uri="{FF2B5EF4-FFF2-40B4-BE49-F238E27FC236}">
                <a16:creationId xmlns:a16="http://schemas.microsoft.com/office/drawing/2014/main" id="{5181AA2E-E16D-B06A-EBC3-761DCCAC8751}"/>
              </a:ext>
            </a:extLst>
          </p:cNvPr>
          <p:cNvSpPr/>
          <p:nvPr/>
        </p:nvSpPr>
        <p:spPr>
          <a:xfrm flipH="1">
            <a:off x="2100368" y="4729452"/>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PE</a:t>
            </a:r>
          </a:p>
        </p:txBody>
      </p:sp>
      <p:sp>
        <p:nvSpPr>
          <p:cNvPr id="37" name="Left Brace 36">
            <a:extLst>
              <a:ext uri="{FF2B5EF4-FFF2-40B4-BE49-F238E27FC236}">
                <a16:creationId xmlns:a16="http://schemas.microsoft.com/office/drawing/2014/main" id="{2B66F0DF-4ACF-D8F7-D51F-7D13B24C9C29}"/>
              </a:ext>
            </a:extLst>
          </p:cNvPr>
          <p:cNvSpPr/>
          <p:nvPr/>
        </p:nvSpPr>
        <p:spPr>
          <a:xfrm flipH="1">
            <a:off x="1601467" y="2595330"/>
            <a:ext cx="494302" cy="99296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38" name="Left Brace 37">
            <a:extLst>
              <a:ext uri="{FF2B5EF4-FFF2-40B4-BE49-F238E27FC236}">
                <a16:creationId xmlns:a16="http://schemas.microsoft.com/office/drawing/2014/main" id="{4B17D257-444C-08AE-9183-426E3B45978D}"/>
              </a:ext>
            </a:extLst>
          </p:cNvPr>
          <p:cNvSpPr/>
          <p:nvPr/>
        </p:nvSpPr>
        <p:spPr>
          <a:xfrm flipH="1">
            <a:off x="1606066" y="4536419"/>
            <a:ext cx="494302" cy="99296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39" name="Left Brace 38">
            <a:extLst>
              <a:ext uri="{FF2B5EF4-FFF2-40B4-BE49-F238E27FC236}">
                <a16:creationId xmlns:a16="http://schemas.microsoft.com/office/drawing/2014/main" id="{86ADF3B2-6FE7-F00C-3DAA-1F9E494D36BD}"/>
              </a:ext>
            </a:extLst>
          </p:cNvPr>
          <p:cNvSpPr/>
          <p:nvPr/>
        </p:nvSpPr>
        <p:spPr>
          <a:xfrm flipH="1">
            <a:off x="3303700" y="3089449"/>
            <a:ext cx="494302" cy="199538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40" name="Rectangle: Rounded Corners 39">
            <a:extLst>
              <a:ext uri="{FF2B5EF4-FFF2-40B4-BE49-F238E27FC236}">
                <a16:creationId xmlns:a16="http://schemas.microsoft.com/office/drawing/2014/main" id="{4ED912B4-5397-D1F8-6D0E-8770415F4124}"/>
              </a:ext>
            </a:extLst>
          </p:cNvPr>
          <p:cNvSpPr/>
          <p:nvPr/>
        </p:nvSpPr>
        <p:spPr>
          <a:xfrm>
            <a:off x="4241671" y="4648270"/>
            <a:ext cx="1368000" cy="576064"/>
          </a:xfrm>
          <a:prstGeom prst="roundRect">
            <a:avLst/>
          </a:prstGeom>
          <a:pattFill prst="pct5">
            <a:fgClr>
              <a:schemeClr val="lt1"/>
            </a:fgClr>
            <a:bgClr>
              <a:schemeClr val="bg1"/>
            </a:bgClr>
          </a:pattFill>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Science</a:t>
            </a:r>
          </a:p>
        </p:txBody>
      </p:sp>
      <p:sp>
        <p:nvSpPr>
          <p:cNvPr id="41" name="Rectangle 40">
            <a:extLst>
              <a:ext uri="{FF2B5EF4-FFF2-40B4-BE49-F238E27FC236}">
                <a16:creationId xmlns:a16="http://schemas.microsoft.com/office/drawing/2014/main" id="{01E398B1-C82D-2942-D61D-9F16D64542FA}"/>
              </a:ext>
            </a:extLst>
          </p:cNvPr>
          <p:cNvSpPr/>
          <p:nvPr/>
        </p:nvSpPr>
        <p:spPr>
          <a:xfrm>
            <a:off x="3722071" y="1285345"/>
            <a:ext cx="1699858" cy="674449"/>
          </a:xfrm>
          <a:prstGeom prst="rect">
            <a:avLst/>
          </a:prstGeom>
          <a:solidFill>
            <a:srgbClr val="FBD10A"/>
          </a:solidFill>
        </p:spPr>
        <p:style>
          <a:lnRef idx="2">
            <a:schemeClr val="dk1"/>
          </a:lnRef>
          <a:fillRef idx="1">
            <a:schemeClr val="lt1"/>
          </a:fillRef>
          <a:effectRef idx="0">
            <a:schemeClr val="dk1"/>
          </a:effectRef>
          <a:fontRef idx="minor">
            <a:schemeClr val="dk1"/>
          </a:fontRef>
        </p:style>
        <p:txBody>
          <a:bodyPr rtlCol="0" anchor="ctr"/>
          <a:lstStyle/>
          <a:p>
            <a:pPr algn="ctr"/>
            <a:r>
              <a:rPr lang="en-GB" b="1" i="1" dirty="0"/>
              <a:t>For example</a:t>
            </a:r>
          </a:p>
        </p:txBody>
      </p:sp>
      <p:pic>
        <p:nvPicPr>
          <p:cNvPr id="8" name="Picture 7">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572071" y="6194712"/>
            <a:ext cx="486743" cy="527403"/>
          </a:xfrm>
          <a:prstGeom prst="rect">
            <a:avLst/>
          </a:prstGeom>
        </p:spPr>
      </p:pic>
      <p:sp>
        <p:nvSpPr>
          <p:cNvPr id="9" name="Footer Placeholder 3">
            <a:extLst>
              <a:ext uri="{FF2B5EF4-FFF2-40B4-BE49-F238E27FC236}">
                <a16:creationId xmlns:a16="http://schemas.microsoft.com/office/drawing/2014/main" id="{62A45DA6-A591-773B-36E1-E1052FEB9679}"/>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409688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9" grpId="0" animBg="1"/>
      <p:bldP spid="20" grpId="0" animBg="1"/>
      <p:bldP spid="35" grpId="0" animBg="1"/>
      <p:bldP spid="36" grpId="0" animBg="1"/>
      <p:bldP spid="40"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3F4AF-2B4A-FC7B-C6AE-3000BC67D41C}"/>
              </a:ext>
            </a:extLst>
          </p:cNvPr>
          <p:cNvSpPr>
            <a:spLocks noGrp="1"/>
          </p:cNvSpPr>
          <p:nvPr>
            <p:ph type="title"/>
          </p:nvPr>
        </p:nvSpPr>
        <p:spPr>
          <a:xfrm>
            <a:off x="359532" y="1128714"/>
            <a:ext cx="8424936" cy="720080"/>
          </a:xfrm>
        </p:spPr>
        <p:txBody>
          <a:bodyPr/>
          <a:lstStyle/>
          <a:p>
            <a:r>
              <a:rPr lang="en-GB" b="1" i="1" dirty="0">
                <a:latin typeface="+mn-lt"/>
              </a:rPr>
              <a:t>Education</a:t>
            </a:r>
          </a:p>
        </p:txBody>
      </p:sp>
      <p:sp>
        <p:nvSpPr>
          <p:cNvPr id="3" name="Date Placeholder 2">
            <a:extLst>
              <a:ext uri="{FF2B5EF4-FFF2-40B4-BE49-F238E27FC236}">
                <a16:creationId xmlns:a16="http://schemas.microsoft.com/office/drawing/2014/main" id="{82507850-8216-576B-B104-7AF9BA37781E}"/>
              </a:ext>
            </a:extLst>
          </p:cNvPr>
          <p:cNvSpPr>
            <a:spLocks noGrp="1"/>
          </p:cNvSpPr>
          <p:nvPr>
            <p:ph type="dt" sz="half" idx="10"/>
          </p:nvPr>
        </p:nvSpPr>
        <p:spPr/>
        <p:txBody>
          <a:bodyPr/>
          <a:lstStyle/>
          <a:p>
            <a:fld id="{C898F485-3743-4828-9CB9-32908235A5B5}" type="datetime1">
              <a:rPr lang="en-GB" smtClean="0"/>
              <a:t>03/03/2026</a:t>
            </a:fld>
            <a:endParaRPr lang="en-GB" dirty="0"/>
          </a:p>
        </p:txBody>
      </p:sp>
      <p:sp>
        <p:nvSpPr>
          <p:cNvPr id="5" name="Slide Number Placeholder 4">
            <a:extLst>
              <a:ext uri="{FF2B5EF4-FFF2-40B4-BE49-F238E27FC236}">
                <a16:creationId xmlns:a16="http://schemas.microsoft.com/office/drawing/2014/main" id="{9B3D18A7-559F-3895-D9D0-2E56C2EF9F3E}"/>
              </a:ext>
            </a:extLst>
          </p:cNvPr>
          <p:cNvSpPr>
            <a:spLocks noGrp="1"/>
          </p:cNvSpPr>
          <p:nvPr>
            <p:ph type="sldNum" sz="quarter" idx="12"/>
          </p:nvPr>
        </p:nvSpPr>
        <p:spPr/>
        <p:txBody>
          <a:bodyPr/>
          <a:lstStyle/>
          <a:p>
            <a:fld id="{EFC07C4F-4DD7-4452-9CBE-7B4BC77324C7}" type="slidenum">
              <a:rPr lang="en-GB" smtClean="0"/>
              <a:t>12</a:t>
            </a:fld>
            <a:endParaRPr lang="en-GB"/>
          </a:p>
        </p:txBody>
      </p:sp>
      <p:sp>
        <p:nvSpPr>
          <p:cNvPr id="6" name="TextBox 5">
            <a:extLst>
              <a:ext uri="{FF2B5EF4-FFF2-40B4-BE49-F238E27FC236}">
                <a16:creationId xmlns:a16="http://schemas.microsoft.com/office/drawing/2014/main" id="{0CDB6749-4F13-0B98-AD7B-2DD06809C83E}"/>
              </a:ext>
            </a:extLst>
          </p:cNvPr>
          <p:cNvSpPr txBox="1"/>
          <p:nvPr/>
        </p:nvSpPr>
        <p:spPr>
          <a:xfrm>
            <a:off x="348352" y="1685822"/>
            <a:ext cx="8208912" cy="369332"/>
          </a:xfrm>
          <a:prstGeom prst="rect">
            <a:avLst/>
          </a:prstGeom>
          <a:noFill/>
        </p:spPr>
        <p:txBody>
          <a:bodyPr wrap="square" rtlCol="0">
            <a:spAutoFit/>
          </a:bodyPr>
          <a:lstStyle/>
          <a:p>
            <a:r>
              <a:rPr lang="en-GB" dirty="0"/>
              <a:t>Which subject is the best?</a:t>
            </a:r>
          </a:p>
        </p:txBody>
      </p:sp>
      <p:grpSp>
        <p:nvGrpSpPr>
          <p:cNvPr id="9" name="Group 8">
            <a:extLst>
              <a:ext uri="{FF2B5EF4-FFF2-40B4-BE49-F238E27FC236}">
                <a16:creationId xmlns:a16="http://schemas.microsoft.com/office/drawing/2014/main" id="{9733DAE0-785D-5912-A989-4A64C41809B5}"/>
              </a:ext>
            </a:extLst>
          </p:cNvPr>
          <p:cNvGrpSpPr/>
          <p:nvPr/>
        </p:nvGrpSpPr>
        <p:grpSpPr>
          <a:xfrm>
            <a:off x="419672" y="2434436"/>
            <a:ext cx="8432773" cy="3226459"/>
            <a:chOff x="419672" y="2434436"/>
            <a:chExt cx="8432773" cy="3226459"/>
          </a:xfrm>
        </p:grpSpPr>
        <p:pic>
          <p:nvPicPr>
            <p:cNvPr id="8" name="Picture 7">
              <a:extLst>
                <a:ext uri="{FF2B5EF4-FFF2-40B4-BE49-F238E27FC236}">
                  <a16:creationId xmlns:a16="http://schemas.microsoft.com/office/drawing/2014/main" id="{94107278-F57C-E447-760E-BB1ABE5DADE0}"/>
                </a:ext>
              </a:extLst>
            </p:cNvPr>
            <p:cNvPicPr>
              <a:picLocks noChangeAspect="1"/>
            </p:cNvPicPr>
            <p:nvPr/>
          </p:nvPicPr>
          <p:blipFill>
            <a:blip r:embed="rId3"/>
            <a:stretch>
              <a:fillRect/>
            </a:stretch>
          </p:blipFill>
          <p:spPr>
            <a:xfrm>
              <a:off x="3996646" y="2755391"/>
              <a:ext cx="1390650" cy="2190750"/>
            </a:xfrm>
            <a:prstGeom prst="rect">
              <a:avLst/>
            </a:prstGeom>
          </p:spPr>
        </p:pic>
        <p:sp>
          <p:nvSpPr>
            <p:cNvPr id="21" name="Rectangle: Rounded Corners 20">
              <a:extLst>
                <a:ext uri="{FF2B5EF4-FFF2-40B4-BE49-F238E27FC236}">
                  <a16:creationId xmlns:a16="http://schemas.microsoft.com/office/drawing/2014/main" id="{FB95FFBF-F347-3467-CB09-97BA16B4EFD6}"/>
                </a:ext>
              </a:extLst>
            </p:cNvPr>
            <p:cNvSpPr/>
            <p:nvPr/>
          </p:nvSpPr>
          <p:spPr>
            <a:xfrm>
              <a:off x="3644752" y="2857965"/>
              <a:ext cx="1368000"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11" name="Rectangle: Rounded Corners 10">
              <a:extLst>
                <a:ext uri="{FF2B5EF4-FFF2-40B4-BE49-F238E27FC236}">
                  <a16:creationId xmlns:a16="http://schemas.microsoft.com/office/drawing/2014/main" id="{2E5BD064-6D71-90BB-3B5F-C41C69276CA4}"/>
                </a:ext>
              </a:extLst>
            </p:cNvPr>
            <p:cNvSpPr/>
            <p:nvPr/>
          </p:nvSpPr>
          <p:spPr>
            <a:xfrm>
              <a:off x="7678957" y="2434436"/>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12" name="Rectangle: Rounded Corners 11">
              <a:extLst>
                <a:ext uri="{FF2B5EF4-FFF2-40B4-BE49-F238E27FC236}">
                  <a16:creationId xmlns:a16="http://schemas.microsoft.com/office/drawing/2014/main" id="{8C03136C-4F58-62D1-4099-DE6DD07D248F}"/>
                </a:ext>
              </a:extLst>
            </p:cNvPr>
            <p:cNvSpPr/>
            <p:nvPr/>
          </p:nvSpPr>
          <p:spPr>
            <a:xfrm>
              <a:off x="7678957" y="3145997"/>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15" name="Rectangle: Rounded Corners 14">
              <a:extLst>
                <a:ext uri="{FF2B5EF4-FFF2-40B4-BE49-F238E27FC236}">
                  <a16:creationId xmlns:a16="http://schemas.microsoft.com/office/drawing/2014/main" id="{777E1D4F-A1E5-2648-99E7-F041015EAA55}"/>
                </a:ext>
              </a:extLst>
            </p:cNvPr>
            <p:cNvSpPr/>
            <p:nvPr/>
          </p:nvSpPr>
          <p:spPr>
            <a:xfrm>
              <a:off x="7678957" y="4363431"/>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16" name="Rectangle: Rounded Corners 15">
              <a:extLst>
                <a:ext uri="{FF2B5EF4-FFF2-40B4-BE49-F238E27FC236}">
                  <a16:creationId xmlns:a16="http://schemas.microsoft.com/office/drawing/2014/main" id="{AD544316-2DB4-A2F7-4F7E-C16E24A78311}"/>
                </a:ext>
              </a:extLst>
            </p:cNvPr>
            <p:cNvSpPr/>
            <p:nvPr/>
          </p:nvSpPr>
          <p:spPr>
            <a:xfrm>
              <a:off x="7678957" y="5074992"/>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19" name="Rectangle: Rounded Corners 18">
              <a:extLst>
                <a:ext uri="{FF2B5EF4-FFF2-40B4-BE49-F238E27FC236}">
                  <a16:creationId xmlns:a16="http://schemas.microsoft.com/office/drawing/2014/main" id="{CFD27BC4-30A1-B036-1700-554F301632B3}"/>
                </a:ext>
              </a:extLst>
            </p:cNvPr>
            <p:cNvSpPr/>
            <p:nvPr/>
          </p:nvSpPr>
          <p:spPr>
            <a:xfrm>
              <a:off x="6010074" y="2793940"/>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20" name="Rectangle: Rounded Corners 19">
              <a:extLst>
                <a:ext uri="{FF2B5EF4-FFF2-40B4-BE49-F238E27FC236}">
                  <a16:creationId xmlns:a16="http://schemas.microsoft.com/office/drawing/2014/main" id="{1A0003C2-860B-15C2-09C8-D13C62684C38}"/>
                </a:ext>
              </a:extLst>
            </p:cNvPr>
            <p:cNvSpPr/>
            <p:nvPr/>
          </p:nvSpPr>
          <p:spPr>
            <a:xfrm>
              <a:off x="6010074" y="4719613"/>
              <a:ext cx="1173488"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26" name="Left Brace 25">
              <a:extLst>
                <a:ext uri="{FF2B5EF4-FFF2-40B4-BE49-F238E27FC236}">
                  <a16:creationId xmlns:a16="http://schemas.microsoft.com/office/drawing/2014/main" id="{2D59474F-C195-AFC6-BE14-50701171E665}"/>
                </a:ext>
              </a:extLst>
            </p:cNvPr>
            <p:cNvSpPr/>
            <p:nvPr/>
          </p:nvSpPr>
          <p:spPr>
            <a:xfrm>
              <a:off x="7188129" y="2585491"/>
              <a:ext cx="490828" cy="99296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27" name="Left Brace 26">
              <a:extLst>
                <a:ext uri="{FF2B5EF4-FFF2-40B4-BE49-F238E27FC236}">
                  <a16:creationId xmlns:a16="http://schemas.microsoft.com/office/drawing/2014/main" id="{AE34C5B2-F63B-289A-920F-A0DDA2CA38D2}"/>
                </a:ext>
              </a:extLst>
            </p:cNvPr>
            <p:cNvSpPr/>
            <p:nvPr/>
          </p:nvSpPr>
          <p:spPr>
            <a:xfrm>
              <a:off x="7183562" y="4526580"/>
              <a:ext cx="490828" cy="99296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28" name="Left Brace 27">
              <a:extLst>
                <a:ext uri="{FF2B5EF4-FFF2-40B4-BE49-F238E27FC236}">
                  <a16:creationId xmlns:a16="http://schemas.microsoft.com/office/drawing/2014/main" id="{59A2C5DD-1A29-F775-CD7D-8E0D24EDF59D}"/>
                </a:ext>
              </a:extLst>
            </p:cNvPr>
            <p:cNvSpPr/>
            <p:nvPr/>
          </p:nvSpPr>
          <p:spPr>
            <a:xfrm>
              <a:off x="5497860" y="3079610"/>
              <a:ext cx="490828" cy="199538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31" name="Rectangle: Rounded Corners 30">
              <a:extLst>
                <a:ext uri="{FF2B5EF4-FFF2-40B4-BE49-F238E27FC236}">
                  <a16:creationId xmlns:a16="http://schemas.microsoft.com/office/drawing/2014/main" id="{04941090-8250-EC07-7B26-CAFBEDA542DB}"/>
                </a:ext>
              </a:extLst>
            </p:cNvPr>
            <p:cNvSpPr/>
            <p:nvPr/>
          </p:nvSpPr>
          <p:spPr>
            <a:xfrm flipH="1">
              <a:off x="419672" y="2444275"/>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32" name="Rectangle: Rounded Corners 31">
              <a:extLst>
                <a:ext uri="{FF2B5EF4-FFF2-40B4-BE49-F238E27FC236}">
                  <a16:creationId xmlns:a16="http://schemas.microsoft.com/office/drawing/2014/main" id="{DBD520E9-988F-7F74-DDFD-46482E596B90}"/>
                </a:ext>
              </a:extLst>
            </p:cNvPr>
            <p:cNvSpPr/>
            <p:nvPr/>
          </p:nvSpPr>
          <p:spPr>
            <a:xfrm flipH="1">
              <a:off x="419672" y="3155836"/>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33" name="Rectangle: Rounded Corners 32">
              <a:extLst>
                <a:ext uri="{FF2B5EF4-FFF2-40B4-BE49-F238E27FC236}">
                  <a16:creationId xmlns:a16="http://schemas.microsoft.com/office/drawing/2014/main" id="{10DB8E69-8185-638B-0011-14932C7E0C44}"/>
                </a:ext>
              </a:extLst>
            </p:cNvPr>
            <p:cNvSpPr/>
            <p:nvPr/>
          </p:nvSpPr>
          <p:spPr>
            <a:xfrm flipH="1">
              <a:off x="419672" y="4373270"/>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34" name="Rectangle: Rounded Corners 33">
              <a:extLst>
                <a:ext uri="{FF2B5EF4-FFF2-40B4-BE49-F238E27FC236}">
                  <a16:creationId xmlns:a16="http://schemas.microsoft.com/office/drawing/2014/main" id="{EA5CB92B-AAB6-7244-4B2C-FD6950C25D96}"/>
                </a:ext>
              </a:extLst>
            </p:cNvPr>
            <p:cNvSpPr/>
            <p:nvPr/>
          </p:nvSpPr>
          <p:spPr>
            <a:xfrm flipH="1">
              <a:off x="419672" y="5084831"/>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35" name="Rectangle: Rounded Corners 34">
              <a:extLst>
                <a:ext uri="{FF2B5EF4-FFF2-40B4-BE49-F238E27FC236}">
                  <a16:creationId xmlns:a16="http://schemas.microsoft.com/office/drawing/2014/main" id="{3E286B04-57AD-39DA-0BA7-702A91EC5D1C}"/>
                </a:ext>
              </a:extLst>
            </p:cNvPr>
            <p:cNvSpPr/>
            <p:nvPr/>
          </p:nvSpPr>
          <p:spPr>
            <a:xfrm flipH="1">
              <a:off x="2100368" y="2803779"/>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36" name="Rectangle: Rounded Corners 35">
              <a:extLst>
                <a:ext uri="{FF2B5EF4-FFF2-40B4-BE49-F238E27FC236}">
                  <a16:creationId xmlns:a16="http://schemas.microsoft.com/office/drawing/2014/main" id="{5181AA2E-E16D-B06A-EBC3-761DCCAC8751}"/>
                </a:ext>
              </a:extLst>
            </p:cNvPr>
            <p:cNvSpPr/>
            <p:nvPr/>
          </p:nvSpPr>
          <p:spPr>
            <a:xfrm flipH="1">
              <a:off x="2100368" y="4729452"/>
              <a:ext cx="1181795" cy="576064"/>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sp>
          <p:nvSpPr>
            <p:cNvPr id="37" name="Left Brace 36">
              <a:extLst>
                <a:ext uri="{FF2B5EF4-FFF2-40B4-BE49-F238E27FC236}">
                  <a16:creationId xmlns:a16="http://schemas.microsoft.com/office/drawing/2014/main" id="{2B66F0DF-4ACF-D8F7-D51F-7D13B24C9C29}"/>
                </a:ext>
              </a:extLst>
            </p:cNvPr>
            <p:cNvSpPr/>
            <p:nvPr/>
          </p:nvSpPr>
          <p:spPr>
            <a:xfrm flipH="1">
              <a:off x="1601467" y="2595330"/>
              <a:ext cx="494302" cy="99296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38" name="Left Brace 37">
              <a:extLst>
                <a:ext uri="{FF2B5EF4-FFF2-40B4-BE49-F238E27FC236}">
                  <a16:creationId xmlns:a16="http://schemas.microsoft.com/office/drawing/2014/main" id="{4B17D257-444C-08AE-9183-426E3B45978D}"/>
                </a:ext>
              </a:extLst>
            </p:cNvPr>
            <p:cNvSpPr/>
            <p:nvPr/>
          </p:nvSpPr>
          <p:spPr>
            <a:xfrm flipH="1">
              <a:off x="1606066" y="4536419"/>
              <a:ext cx="494302" cy="99296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39" name="Left Brace 38">
              <a:extLst>
                <a:ext uri="{FF2B5EF4-FFF2-40B4-BE49-F238E27FC236}">
                  <a16:creationId xmlns:a16="http://schemas.microsoft.com/office/drawing/2014/main" id="{86ADF3B2-6FE7-F00C-3DAA-1F9E494D36BD}"/>
                </a:ext>
              </a:extLst>
            </p:cNvPr>
            <p:cNvSpPr/>
            <p:nvPr/>
          </p:nvSpPr>
          <p:spPr>
            <a:xfrm flipH="1">
              <a:off x="3303700" y="3089449"/>
              <a:ext cx="494302" cy="1995382"/>
            </a:xfrm>
            <a:prstGeom prst="leftBrace">
              <a:avLst/>
            </a:prstGeom>
            <a:ln w="12700"/>
          </p:spPr>
          <p:style>
            <a:lnRef idx="1">
              <a:schemeClr val="dk1"/>
            </a:lnRef>
            <a:fillRef idx="0">
              <a:schemeClr val="dk1"/>
            </a:fillRef>
            <a:effectRef idx="0">
              <a:schemeClr val="dk1"/>
            </a:effectRef>
            <a:fontRef idx="minor">
              <a:schemeClr val="tx1"/>
            </a:fontRef>
          </p:style>
          <p:txBody>
            <a:bodyPr rtlCol="0" anchor="ctr"/>
            <a:lstStyle/>
            <a:p>
              <a:pPr algn="ctr"/>
              <a:endParaRPr lang="en-GB"/>
            </a:p>
          </p:txBody>
        </p:sp>
        <p:sp>
          <p:nvSpPr>
            <p:cNvPr id="40" name="Rectangle: Rounded Corners 39">
              <a:extLst>
                <a:ext uri="{FF2B5EF4-FFF2-40B4-BE49-F238E27FC236}">
                  <a16:creationId xmlns:a16="http://schemas.microsoft.com/office/drawing/2014/main" id="{4ED912B4-5397-D1F8-6D0E-8770415F4124}"/>
                </a:ext>
              </a:extLst>
            </p:cNvPr>
            <p:cNvSpPr/>
            <p:nvPr/>
          </p:nvSpPr>
          <p:spPr>
            <a:xfrm>
              <a:off x="4283110" y="4508767"/>
              <a:ext cx="1368000" cy="576064"/>
            </a:xfrm>
            <a:prstGeom prst="roundRect">
              <a:avLst/>
            </a:prstGeom>
            <a:pattFill prst="pct5">
              <a:fgClr>
                <a:schemeClr val="lt1"/>
              </a:fgClr>
              <a:bgClr>
                <a:schemeClr val="bg1"/>
              </a:bgClr>
            </a:pattFill>
          </p:spPr>
          <p:style>
            <a:lnRef idx="2">
              <a:schemeClr val="dk1"/>
            </a:lnRef>
            <a:fillRef idx="1">
              <a:schemeClr val="lt1"/>
            </a:fillRef>
            <a:effectRef idx="0">
              <a:schemeClr val="dk1"/>
            </a:effectRef>
            <a:fontRef idx="minor">
              <a:schemeClr val="dk1"/>
            </a:fontRef>
          </p:style>
          <p:txBody>
            <a:bodyPr rtlCol="0" anchor="ctr"/>
            <a:lstStyle/>
            <a:p>
              <a:pPr algn="ctr"/>
              <a:endParaRPr lang="en-GB" sz="1400" dirty="0"/>
            </a:p>
          </p:txBody>
        </p:sp>
      </p:grpSp>
      <p:sp>
        <p:nvSpPr>
          <p:cNvPr id="41" name="Rectangle 40">
            <a:extLst>
              <a:ext uri="{FF2B5EF4-FFF2-40B4-BE49-F238E27FC236}">
                <a16:creationId xmlns:a16="http://schemas.microsoft.com/office/drawing/2014/main" id="{01E398B1-C82D-2942-D61D-9F16D64542FA}"/>
              </a:ext>
            </a:extLst>
          </p:cNvPr>
          <p:cNvSpPr/>
          <p:nvPr/>
        </p:nvSpPr>
        <p:spPr>
          <a:xfrm>
            <a:off x="3722070" y="1285345"/>
            <a:ext cx="5062397" cy="674449"/>
          </a:xfrm>
          <a:prstGeom prst="rect">
            <a:avLst/>
          </a:prstGeom>
          <a:solidFill>
            <a:srgbClr val="FBD10A"/>
          </a:solidFill>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a:t>For each round, vote on which subject should win. You must give reasons for your decisions.</a:t>
            </a:r>
          </a:p>
        </p:txBody>
      </p:sp>
      <p:pic>
        <p:nvPicPr>
          <p:cNvPr id="7" name="Picture 6">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557264" y="6275211"/>
            <a:ext cx="486743" cy="527403"/>
          </a:xfrm>
          <a:prstGeom prst="rect">
            <a:avLst/>
          </a:prstGeom>
        </p:spPr>
      </p:pic>
      <p:sp>
        <p:nvSpPr>
          <p:cNvPr id="10" name="Footer Placeholder 3">
            <a:extLst>
              <a:ext uri="{FF2B5EF4-FFF2-40B4-BE49-F238E27FC236}">
                <a16:creationId xmlns:a16="http://schemas.microsoft.com/office/drawing/2014/main" id="{D0F16D43-6BFF-05AC-ABFF-707CFABF0AFA}"/>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1241455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44D58-4DAE-B417-4678-42738F984226}"/>
              </a:ext>
            </a:extLst>
          </p:cNvPr>
          <p:cNvSpPr>
            <a:spLocks noGrp="1"/>
          </p:cNvSpPr>
          <p:nvPr>
            <p:ph type="title"/>
          </p:nvPr>
        </p:nvSpPr>
        <p:spPr>
          <a:xfrm>
            <a:off x="323528" y="1119660"/>
            <a:ext cx="7886700" cy="365126"/>
          </a:xfrm>
        </p:spPr>
        <p:txBody>
          <a:bodyPr>
            <a:normAutofit fontScale="90000"/>
          </a:bodyPr>
          <a:lstStyle/>
          <a:p>
            <a:r>
              <a:rPr lang="en-GB" b="1" i="1" dirty="0">
                <a:latin typeface="+mn-lt"/>
              </a:rPr>
              <a:t>Example</a:t>
            </a:r>
          </a:p>
        </p:txBody>
      </p:sp>
      <p:sp>
        <p:nvSpPr>
          <p:cNvPr id="3" name="Date Placeholder 2">
            <a:extLst>
              <a:ext uri="{FF2B5EF4-FFF2-40B4-BE49-F238E27FC236}">
                <a16:creationId xmlns:a16="http://schemas.microsoft.com/office/drawing/2014/main" id="{3896537A-0810-7C2F-0AB1-F91D84300D9F}"/>
              </a:ext>
            </a:extLst>
          </p:cNvPr>
          <p:cNvSpPr>
            <a:spLocks noGrp="1"/>
          </p:cNvSpPr>
          <p:nvPr>
            <p:ph type="dt" sz="half" idx="10"/>
          </p:nvPr>
        </p:nvSpPr>
        <p:spPr/>
        <p:txBody>
          <a:bodyPr/>
          <a:lstStyle/>
          <a:p>
            <a:fld id="{F1D38B96-3B1E-4FE5-9D29-04E4F16508D0}" type="datetime1">
              <a:rPr lang="en-GB" smtClean="0"/>
              <a:t>03/03/2026</a:t>
            </a:fld>
            <a:endParaRPr lang="en-GB"/>
          </a:p>
        </p:txBody>
      </p:sp>
      <p:sp>
        <p:nvSpPr>
          <p:cNvPr id="5" name="Slide Number Placeholder 4">
            <a:extLst>
              <a:ext uri="{FF2B5EF4-FFF2-40B4-BE49-F238E27FC236}">
                <a16:creationId xmlns:a16="http://schemas.microsoft.com/office/drawing/2014/main" id="{A5441CF4-B779-AC6F-5AAB-314C53CB4221}"/>
              </a:ext>
            </a:extLst>
          </p:cNvPr>
          <p:cNvSpPr>
            <a:spLocks noGrp="1"/>
          </p:cNvSpPr>
          <p:nvPr>
            <p:ph type="sldNum" sz="quarter" idx="12"/>
          </p:nvPr>
        </p:nvSpPr>
        <p:spPr/>
        <p:txBody>
          <a:bodyPr/>
          <a:lstStyle/>
          <a:p>
            <a:fld id="{EFC07C4F-4DD7-4452-9CBE-7B4BC77324C7}" type="slidenum">
              <a:rPr lang="en-GB" smtClean="0"/>
              <a:t>13</a:t>
            </a:fld>
            <a:endParaRPr lang="en-GB"/>
          </a:p>
        </p:txBody>
      </p:sp>
      <p:sp>
        <p:nvSpPr>
          <p:cNvPr id="10" name="Rectangle 9">
            <a:extLst>
              <a:ext uri="{FF2B5EF4-FFF2-40B4-BE49-F238E27FC236}">
                <a16:creationId xmlns:a16="http://schemas.microsoft.com/office/drawing/2014/main" id="{982D01E9-3709-4302-DE22-5BBF13AD2FE8}"/>
              </a:ext>
            </a:extLst>
          </p:cNvPr>
          <p:cNvSpPr/>
          <p:nvPr/>
        </p:nvSpPr>
        <p:spPr>
          <a:xfrm>
            <a:off x="255092" y="1790004"/>
            <a:ext cx="5242767" cy="38874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en-GB" sz="1100" dirty="0"/>
              <a:t>Motion: </a:t>
            </a:r>
            <a:r>
              <a:rPr lang="en-GB" sz="1100" b="1" i="1" dirty="0"/>
              <a:t>Art should be a mandatory subject in all schools. </a:t>
            </a:r>
          </a:p>
        </p:txBody>
      </p:sp>
      <p:graphicFrame>
        <p:nvGraphicFramePr>
          <p:cNvPr id="11" name="Table 12">
            <a:extLst>
              <a:ext uri="{FF2B5EF4-FFF2-40B4-BE49-F238E27FC236}">
                <a16:creationId xmlns:a16="http://schemas.microsoft.com/office/drawing/2014/main" id="{E05C5D3F-0920-7116-FBC1-7CAF0E5EF886}"/>
              </a:ext>
            </a:extLst>
          </p:cNvPr>
          <p:cNvGraphicFramePr>
            <a:graphicFrameLocks noGrp="1"/>
          </p:cNvGraphicFramePr>
          <p:nvPr>
            <p:extLst>
              <p:ext uri="{D42A27DB-BD31-4B8C-83A1-F6EECF244321}">
                <p14:modId xmlns:p14="http://schemas.microsoft.com/office/powerpoint/2010/main" val="2586327455"/>
              </p:ext>
            </p:extLst>
          </p:nvPr>
        </p:nvGraphicFramePr>
        <p:xfrm>
          <a:off x="255092" y="2288704"/>
          <a:ext cx="5242768" cy="370840"/>
        </p:xfrm>
        <a:graphic>
          <a:graphicData uri="http://schemas.openxmlformats.org/drawingml/2006/table">
            <a:tbl>
              <a:tblPr firstRow="1" bandRow="1">
                <a:tableStyleId>{5940675A-B579-460E-94D1-54222C63F5DA}</a:tableStyleId>
              </a:tblPr>
              <a:tblGrid>
                <a:gridCol w="2621384">
                  <a:extLst>
                    <a:ext uri="{9D8B030D-6E8A-4147-A177-3AD203B41FA5}">
                      <a16:colId xmlns:a16="http://schemas.microsoft.com/office/drawing/2014/main" val="4143107348"/>
                    </a:ext>
                  </a:extLst>
                </a:gridCol>
                <a:gridCol w="2621384">
                  <a:extLst>
                    <a:ext uri="{9D8B030D-6E8A-4147-A177-3AD203B41FA5}">
                      <a16:colId xmlns:a16="http://schemas.microsoft.com/office/drawing/2014/main" val="3798165150"/>
                    </a:ext>
                  </a:extLst>
                </a:gridCol>
              </a:tblGrid>
              <a:tr h="370840">
                <a:tc>
                  <a:txBody>
                    <a:bodyPr/>
                    <a:lstStyle/>
                    <a:p>
                      <a:pPr algn="ctr"/>
                      <a:r>
                        <a:rPr lang="en-GB" sz="1100" b="1" dirty="0"/>
                        <a:t>Proposition</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dirty="0"/>
                        <a:t>First Speaker</a:t>
                      </a:r>
                    </a:p>
                  </a:txBody>
                  <a:tcPr anchor="ctr"/>
                </a:tc>
                <a:extLst>
                  <a:ext uri="{0D108BD9-81ED-4DB2-BD59-A6C34878D82A}">
                    <a16:rowId xmlns:a16="http://schemas.microsoft.com/office/drawing/2014/main" val="46702330"/>
                  </a:ext>
                </a:extLst>
              </a:tr>
            </a:tbl>
          </a:graphicData>
        </a:graphic>
      </p:graphicFrame>
      <p:grpSp>
        <p:nvGrpSpPr>
          <p:cNvPr id="18" name="Group 17">
            <a:extLst>
              <a:ext uri="{FF2B5EF4-FFF2-40B4-BE49-F238E27FC236}">
                <a16:creationId xmlns:a16="http://schemas.microsoft.com/office/drawing/2014/main" id="{DD971230-B17A-EAC9-E11B-0B9D5539A429}"/>
              </a:ext>
            </a:extLst>
          </p:cNvPr>
          <p:cNvGrpSpPr/>
          <p:nvPr/>
        </p:nvGrpSpPr>
        <p:grpSpPr>
          <a:xfrm>
            <a:off x="252773" y="2821590"/>
            <a:ext cx="5245086" cy="3271709"/>
            <a:chOff x="255092" y="2821589"/>
            <a:chExt cx="6361033" cy="5555637"/>
          </a:xfrm>
        </p:grpSpPr>
        <p:sp>
          <p:nvSpPr>
            <p:cNvPr id="12" name="Rectangle 11">
              <a:extLst>
                <a:ext uri="{FF2B5EF4-FFF2-40B4-BE49-F238E27FC236}">
                  <a16:creationId xmlns:a16="http://schemas.microsoft.com/office/drawing/2014/main" id="{E7AE06D3-0577-3767-39D2-5E101C3A7A44}"/>
                </a:ext>
              </a:extLst>
            </p:cNvPr>
            <p:cNvSpPr/>
            <p:nvPr/>
          </p:nvSpPr>
          <p:spPr>
            <a:xfrm>
              <a:off x="255092" y="2821589"/>
              <a:ext cx="4572000" cy="1008112"/>
            </a:xfrm>
            <a:prstGeom prst="rect">
              <a:avLst/>
            </a:prstGeom>
          </p:spPr>
          <p:style>
            <a:lnRef idx="2">
              <a:schemeClr val="dk1"/>
            </a:lnRef>
            <a:fillRef idx="1">
              <a:schemeClr val="lt1"/>
            </a:fillRef>
            <a:effectRef idx="0">
              <a:schemeClr val="dk1"/>
            </a:effectRef>
            <a:fontRef idx="minor">
              <a:schemeClr val="dk1"/>
            </a:fontRef>
          </p:style>
          <p:txBody>
            <a:bodyPr rtlCol="0" anchor="t"/>
            <a:lstStyle/>
            <a:p>
              <a:r>
                <a:rPr lang="en-GB" sz="1100" b="1" i="1" dirty="0">
                  <a:solidFill>
                    <a:schemeClr val="tx1"/>
                  </a:solidFill>
                </a:rPr>
                <a:t>Opening statement:</a:t>
              </a:r>
              <a:r>
                <a:rPr lang="en-GB" sz="1100" dirty="0">
                  <a:solidFill>
                    <a:schemeClr val="tx1"/>
                  </a:solidFill>
                </a:rPr>
                <a:t> Imagine a world where we all get to be super creative, think in new ways, and discover amazing things around us.</a:t>
              </a:r>
            </a:p>
          </p:txBody>
        </p:sp>
        <p:sp>
          <p:nvSpPr>
            <p:cNvPr id="13" name="Rectangle 12">
              <a:extLst>
                <a:ext uri="{FF2B5EF4-FFF2-40B4-BE49-F238E27FC236}">
                  <a16:creationId xmlns:a16="http://schemas.microsoft.com/office/drawing/2014/main" id="{C389C344-4B9B-CED3-2910-AA679772DF5B}"/>
                </a:ext>
              </a:extLst>
            </p:cNvPr>
            <p:cNvSpPr/>
            <p:nvPr/>
          </p:nvSpPr>
          <p:spPr>
            <a:xfrm>
              <a:off x="255092" y="4032172"/>
              <a:ext cx="4572000" cy="2098494"/>
            </a:xfrm>
            <a:prstGeom prst="rect">
              <a:avLst/>
            </a:prstGeom>
          </p:spPr>
          <p:style>
            <a:lnRef idx="2">
              <a:schemeClr val="dk1"/>
            </a:lnRef>
            <a:fillRef idx="1">
              <a:schemeClr val="lt1"/>
            </a:fillRef>
            <a:effectRef idx="0">
              <a:schemeClr val="dk1"/>
            </a:effectRef>
            <a:fontRef idx="minor">
              <a:schemeClr val="dk1"/>
            </a:fontRef>
          </p:style>
          <p:txBody>
            <a:bodyPr rtlCol="0" anchor="t"/>
            <a:lstStyle/>
            <a:p>
              <a:r>
                <a:rPr lang="en-GB" sz="1100" b="1" i="1" dirty="0"/>
                <a:t>Main argument #1:</a:t>
              </a:r>
            </a:p>
            <a:p>
              <a:r>
                <a:rPr lang="en-GB" sz="1100" b="1" i="1" dirty="0"/>
                <a:t>Art allows creativity and self-expression. </a:t>
              </a:r>
            </a:p>
            <a:p>
              <a:r>
                <a:rPr lang="en-GB" sz="1100" i="1" dirty="0"/>
                <a:t>Young people need self-expression, and school is a place where it can be difficult to do so. </a:t>
              </a:r>
            </a:p>
            <a:p>
              <a:r>
                <a:rPr lang="en-GB" sz="1100" i="1" dirty="0"/>
                <a:t>Self-expression is linked to better mental health and emotional wellbeing. </a:t>
              </a:r>
            </a:p>
          </p:txBody>
        </p:sp>
        <p:sp>
          <p:nvSpPr>
            <p:cNvPr id="14" name="Rectangle 13">
              <a:extLst>
                <a:ext uri="{FF2B5EF4-FFF2-40B4-BE49-F238E27FC236}">
                  <a16:creationId xmlns:a16="http://schemas.microsoft.com/office/drawing/2014/main" id="{F6B090AA-C66D-558E-B22B-8DB092EEC5B9}"/>
                </a:ext>
              </a:extLst>
            </p:cNvPr>
            <p:cNvSpPr/>
            <p:nvPr/>
          </p:nvSpPr>
          <p:spPr>
            <a:xfrm>
              <a:off x="255092" y="6278731"/>
              <a:ext cx="4558783" cy="2098495"/>
            </a:xfrm>
            <a:prstGeom prst="rect">
              <a:avLst/>
            </a:prstGeom>
          </p:spPr>
          <p:style>
            <a:lnRef idx="2">
              <a:schemeClr val="dk1"/>
            </a:lnRef>
            <a:fillRef idx="1">
              <a:schemeClr val="lt1"/>
            </a:fillRef>
            <a:effectRef idx="0">
              <a:schemeClr val="dk1"/>
            </a:effectRef>
            <a:fontRef idx="minor">
              <a:schemeClr val="dk1"/>
            </a:fontRef>
          </p:style>
          <p:txBody>
            <a:bodyPr rtlCol="0" anchor="t"/>
            <a:lstStyle/>
            <a:p>
              <a:r>
                <a:rPr lang="en-GB" sz="1100" b="1" i="1" dirty="0"/>
                <a:t>Potential rebuttals and counter-arguments</a:t>
              </a:r>
            </a:p>
            <a:p>
              <a:pPr marL="171450" indent="-171450">
                <a:buFont typeface="Arial" panose="020B0604020202020204" pitchFamily="34" charset="0"/>
                <a:buChar char="•"/>
              </a:pPr>
              <a:r>
                <a:rPr lang="en-GB" sz="1100" i="1" dirty="0"/>
                <a:t>Academics is more important than expression</a:t>
              </a:r>
            </a:p>
            <a:p>
              <a:pPr marL="171450" indent="-171450">
                <a:buFont typeface="Arial" panose="020B0604020202020204" pitchFamily="34" charset="0"/>
                <a:buChar char="•"/>
              </a:pPr>
              <a:r>
                <a:rPr lang="en-GB" sz="1100" i="1" dirty="0"/>
                <a:t>There are other subjects you can express yourself in</a:t>
              </a:r>
            </a:p>
            <a:p>
              <a:pPr marL="171450" indent="-171450">
                <a:buFont typeface="Arial" panose="020B0604020202020204" pitchFamily="34" charset="0"/>
                <a:buChar char="•"/>
              </a:pPr>
              <a:r>
                <a:rPr lang="en-GB" sz="1100" i="1" dirty="0"/>
                <a:t>Some people aren’t good at art – it might negatively impact their mental health and emotional wellbeing if it is mandatory</a:t>
              </a:r>
            </a:p>
          </p:txBody>
        </p:sp>
        <p:sp>
          <p:nvSpPr>
            <p:cNvPr id="15" name="Rectangle 14">
              <a:extLst>
                <a:ext uri="{FF2B5EF4-FFF2-40B4-BE49-F238E27FC236}">
                  <a16:creationId xmlns:a16="http://schemas.microsoft.com/office/drawing/2014/main" id="{DF681E3C-2536-4029-E15B-E4870872E4B7}"/>
                </a:ext>
              </a:extLst>
            </p:cNvPr>
            <p:cNvSpPr/>
            <p:nvPr/>
          </p:nvSpPr>
          <p:spPr>
            <a:xfrm>
              <a:off x="4941168" y="2821589"/>
              <a:ext cx="1656183" cy="1005057"/>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sz="1100" b="1" i="1" dirty="0"/>
                <a:t>Key words</a:t>
              </a:r>
            </a:p>
            <a:p>
              <a:pPr algn="ctr"/>
              <a:r>
                <a:rPr lang="en-GB" sz="1100" dirty="0"/>
                <a:t>Imagine, create, discover</a:t>
              </a:r>
            </a:p>
          </p:txBody>
        </p:sp>
        <p:sp>
          <p:nvSpPr>
            <p:cNvPr id="16" name="Rectangle 15">
              <a:extLst>
                <a:ext uri="{FF2B5EF4-FFF2-40B4-BE49-F238E27FC236}">
                  <a16:creationId xmlns:a16="http://schemas.microsoft.com/office/drawing/2014/main" id="{8B4297D6-EA1B-CFA5-3534-16A5F5D5AEFF}"/>
                </a:ext>
              </a:extLst>
            </p:cNvPr>
            <p:cNvSpPr/>
            <p:nvPr/>
          </p:nvSpPr>
          <p:spPr>
            <a:xfrm>
              <a:off x="4941167" y="4029123"/>
              <a:ext cx="1656183" cy="2098493"/>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sz="1100" b="1" i="1" dirty="0"/>
                <a:t>Evidence/examples</a:t>
              </a:r>
              <a:r>
                <a:rPr lang="en-GB" sz="1100" dirty="0"/>
                <a:t>:</a:t>
              </a:r>
            </a:p>
            <a:p>
              <a:pPr algn="ctr"/>
              <a:r>
                <a:rPr lang="en-GB" sz="1100" dirty="0">
                  <a:hlinkClick r:id="rId3"/>
                </a:rPr>
                <a:t>RISE art</a:t>
              </a:r>
              <a:endParaRPr lang="en-GB" sz="1100" dirty="0"/>
            </a:p>
            <a:p>
              <a:pPr algn="ctr"/>
              <a:r>
                <a:rPr lang="en-GB" sz="1100" dirty="0">
                  <a:hlinkClick r:id="rId4"/>
                </a:rPr>
                <a:t>Arts on prescription</a:t>
              </a:r>
              <a:endParaRPr lang="en-GB" sz="1100" dirty="0"/>
            </a:p>
          </p:txBody>
        </p:sp>
        <p:sp>
          <p:nvSpPr>
            <p:cNvPr id="17" name="Rectangle 16">
              <a:extLst>
                <a:ext uri="{FF2B5EF4-FFF2-40B4-BE49-F238E27FC236}">
                  <a16:creationId xmlns:a16="http://schemas.microsoft.com/office/drawing/2014/main" id="{EDCD7397-C603-F17E-3BA6-7E128E686220}"/>
                </a:ext>
              </a:extLst>
            </p:cNvPr>
            <p:cNvSpPr/>
            <p:nvPr/>
          </p:nvSpPr>
          <p:spPr>
            <a:xfrm>
              <a:off x="4959942" y="6278733"/>
              <a:ext cx="1656183" cy="2098493"/>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sz="1100" b="1" i="1" dirty="0"/>
                <a:t>Signposting</a:t>
              </a:r>
            </a:p>
            <a:p>
              <a:pPr algn="ctr"/>
              <a:endParaRPr lang="en-GB" sz="1100" b="1" i="1" dirty="0"/>
            </a:p>
            <a:p>
              <a:pPr algn="ctr"/>
              <a:r>
                <a:rPr lang="en-GB" sz="1100" dirty="0"/>
                <a:t>Firstly</a:t>
              </a:r>
            </a:p>
            <a:p>
              <a:pPr algn="ctr"/>
              <a:r>
                <a:rPr lang="en-GB" sz="1100" dirty="0"/>
                <a:t>However</a:t>
              </a:r>
            </a:p>
            <a:p>
              <a:pPr algn="ctr"/>
              <a:r>
                <a:rPr lang="en-GB" sz="1100" dirty="0"/>
                <a:t>Whilst</a:t>
              </a:r>
            </a:p>
          </p:txBody>
        </p:sp>
      </p:grpSp>
      <p:pic>
        <p:nvPicPr>
          <p:cNvPr id="7" name="Picture 6">
            <a:extLst>
              <a:ext uri="{FF2B5EF4-FFF2-40B4-BE49-F238E27FC236}">
                <a16:creationId xmlns:a16="http://schemas.microsoft.com/office/drawing/2014/main" id="{1C9EF073-E01B-18B0-6F92-1E2E10F91FF9}"/>
              </a:ext>
            </a:extLst>
          </p:cNvPr>
          <p:cNvPicPr>
            <a:picLocks noChangeAspect="1"/>
          </p:cNvPicPr>
          <p:nvPr/>
        </p:nvPicPr>
        <p:blipFill>
          <a:blip r:embed="rId5"/>
          <a:stretch>
            <a:fillRect/>
          </a:stretch>
        </p:blipFill>
        <p:spPr>
          <a:xfrm>
            <a:off x="6248078" y="3843082"/>
            <a:ext cx="2095500" cy="2028825"/>
          </a:xfrm>
          <a:prstGeom prst="rect">
            <a:avLst/>
          </a:prstGeom>
        </p:spPr>
      </p:pic>
      <p:pic>
        <p:nvPicPr>
          <p:cNvPr id="9" name="Picture 8">
            <a:extLst>
              <a:ext uri="{FF2B5EF4-FFF2-40B4-BE49-F238E27FC236}">
                <a16:creationId xmlns:a16="http://schemas.microsoft.com/office/drawing/2014/main" id="{B1CEB4CF-9CE3-C06D-AC88-F4249C640CF6}"/>
              </a:ext>
            </a:extLst>
          </p:cNvPr>
          <p:cNvPicPr>
            <a:picLocks noChangeAspect="1"/>
          </p:cNvPicPr>
          <p:nvPr/>
        </p:nvPicPr>
        <p:blipFill>
          <a:blip r:embed="rId6"/>
          <a:stretch>
            <a:fillRect/>
          </a:stretch>
        </p:blipFill>
        <p:spPr>
          <a:xfrm>
            <a:off x="6418498" y="1800635"/>
            <a:ext cx="1828800" cy="1800225"/>
          </a:xfrm>
          <a:prstGeom prst="rect">
            <a:avLst/>
          </a:prstGeom>
        </p:spPr>
      </p:pic>
      <p:pic>
        <p:nvPicPr>
          <p:cNvPr id="6" name="Picture 5">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7"/>
          <a:srcRect l="14665" t="1" r="11395" b="1"/>
          <a:stretch/>
        </p:blipFill>
        <p:spPr>
          <a:xfrm>
            <a:off x="8532440" y="6249393"/>
            <a:ext cx="486743" cy="527403"/>
          </a:xfrm>
          <a:prstGeom prst="rect">
            <a:avLst/>
          </a:prstGeom>
        </p:spPr>
      </p:pic>
      <p:sp>
        <p:nvSpPr>
          <p:cNvPr id="8" name="Footer Placeholder 3">
            <a:extLst>
              <a:ext uri="{FF2B5EF4-FFF2-40B4-BE49-F238E27FC236}">
                <a16:creationId xmlns:a16="http://schemas.microsoft.com/office/drawing/2014/main" id="{78DCC4F2-399B-0DB4-E627-3F9FF38FA304}"/>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42123873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9AAA-A0F3-AB94-995F-1E2ED8330A0C}"/>
              </a:ext>
            </a:extLst>
          </p:cNvPr>
          <p:cNvSpPr>
            <a:spLocks noGrp="1"/>
          </p:cNvSpPr>
          <p:nvPr>
            <p:ph type="title"/>
          </p:nvPr>
        </p:nvSpPr>
        <p:spPr>
          <a:xfrm>
            <a:off x="323528" y="1086794"/>
            <a:ext cx="7886700" cy="792088"/>
          </a:xfrm>
        </p:spPr>
        <p:txBody>
          <a:bodyPr/>
          <a:lstStyle/>
          <a:p>
            <a:r>
              <a:rPr lang="en-GB" b="1" i="1" dirty="0">
                <a:latin typeface="+mn-lt"/>
              </a:rPr>
              <a:t>Interests</a:t>
            </a:r>
          </a:p>
        </p:txBody>
      </p:sp>
      <p:sp>
        <p:nvSpPr>
          <p:cNvPr id="3" name="Date Placeholder 2">
            <a:extLst>
              <a:ext uri="{FF2B5EF4-FFF2-40B4-BE49-F238E27FC236}">
                <a16:creationId xmlns:a16="http://schemas.microsoft.com/office/drawing/2014/main" id="{231B8F48-18EF-16A8-05BD-2C3B41CB98DE}"/>
              </a:ext>
            </a:extLst>
          </p:cNvPr>
          <p:cNvSpPr>
            <a:spLocks noGrp="1"/>
          </p:cNvSpPr>
          <p:nvPr>
            <p:ph type="dt" sz="half" idx="10"/>
          </p:nvPr>
        </p:nvSpPr>
        <p:spPr/>
        <p:txBody>
          <a:bodyPr/>
          <a:lstStyle/>
          <a:p>
            <a:fld id="{920C91B7-0FE3-4D74-A794-44E56C766E38}" type="datetime1">
              <a:rPr lang="en-GB" smtClean="0"/>
              <a:t>03/03/2026</a:t>
            </a:fld>
            <a:endParaRPr lang="en-GB"/>
          </a:p>
        </p:txBody>
      </p:sp>
      <p:sp>
        <p:nvSpPr>
          <p:cNvPr id="5" name="Slide Number Placeholder 4">
            <a:extLst>
              <a:ext uri="{FF2B5EF4-FFF2-40B4-BE49-F238E27FC236}">
                <a16:creationId xmlns:a16="http://schemas.microsoft.com/office/drawing/2014/main" id="{B3D84056-DC86-902E-C7F0-02ABA68525AD}"/>
              </a:ext>
            </a:extLst>
          </p:cNvPr>
          <p:cNvSpPr>
            <a:spLocks noGrp="1"/>
          </p:cNvSpPr>
          <p:nvPr>
            <p:ph type="sldNum" sz="quarter" idx="12"/>
          </p:nvPr>
        </p:nvSpPr>
        <p:spPr/>
        <p:txBody>
          <a:bodyPr/>
          <a:lstStyle/>
          <a:p>
            <a:fld id="{EFC07C4F-4DD7-4452-9CBE-7B4BC77324C7}" type="slidenum">
              <a:rPr lang="en-GB" smtClean="0"/>
              <a:t>14</a:t>
            </a:fld>
            <a:endParaRPr lang="en-GB"/>
          </a:p>
        </p:txBody>
      </p:sp>
      <p:sp>
        <p:nvSpPr>
          <p:cNvPr id="6" name="Rectangle 5">
            <a:extLst>
              <a:ext uri="{FF2B5EF4-FFF2-40B4-BE49-F238E27FC236}">
                <a16:creationId xmlns:a16="http://schemas.microsoft.com/office/drawing/2014/main" id="{EAD19BF7-79EB-B552-2FE9-412E0CE11457}"/>
              </a:ext>
            </a:extLst>
          </p:cNvPr>
          <p:cNvSpPr/>
          <p:nvPr/>
        </p:nvSpPr>
        <p:spPr>
          <a:xfrm>
            <a:off x="3028950" y="2110588"/>
            <a:ext cx="3086100" cy="1046062"/>
          </a:xfrm>
          <a:prstGeom prst="rect">
            <a:avLst/>
          </a:prstGeom>
          <a:solidFill>
            <a:srgbClr val="F58A1D"/>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2800" b="1" i="1" dirty="0"/>
              <a:t>Would you rather?</a:t>
            </a:r>
          </a:p>
        </p:txBody>
      </p:sp>
      <p:sp>
        <p:nvSpPr>
          <p:cNvPr id="7" name="Rectangle 6">
            <a:extLst>
              <a:ext uri="{FF2B5EF4-FFF2-40B4-BE49-F238E27FC236}">
                <a16:creationId xmlns:a16="http://schemas.microsoft.com/office/drawing/2014/main" id="{0F56A9D2-CA17-F924-3BD5-622EBC5E603C}"/>
              </a:ext>
            </a:extLst>
          </p:cNvPr>
          <p:cNvSpPr/>
          <p:nvPr/>
        </p:nvSpPr>
        <p:spPr>
          <a:xfrm>
            <a:off x="1756556" y="2084264"/>
            <a:ext cx="697628" cy="1107996"/>
          </a:xfrm>
          <a:prstGeom prst="rect">
            <a:avLst/>
          </a:prstGeom>
          <a:noFill/>
        </p:spPr>
        <p:txBody>
          <a:bodyPr wrap="none" lIns="91440" tIns="45720" rIns="91440" bIns="45720">
            <a:spAutoFit/>
          </a:bodyPr>
          <a:lstStyle/>
          <a:p>
            <a:pPr algn="ctr"/>
            <a:r>
              <a:rPr lang="en-US" sz="6600" b="1" cap="none" spc="0" dirty="0">
                <a:ln w="6600">
                  <a:solidFill>
                    <a:schemeClr val="accent2"/>
                  </a:solidFill>
                  <a:prstDash val="solid"/>
                </a:ln>
                <a:solidFill>
                  <a:srgbClr val="FFFFFF"/>
                </a:solidFill>
                <a:effectLst>
                  <a:outerShdw dist="38100" dir="2700000" algn="tl" rotWithShape="0">
                    <a:schemeClr val="accent2"/>
                  </a:outerShdw>
                </a:effectLst>
              </a:rPr>
              <a:t>A</a:t>
            </a:r>
          </a:p>
        </p:txBody>
      </p:sp>
      <p:sp>
        <p:nvSpPr>
          <p:cNvPr id="8" name="Rectangle 7">
            <a:extLst>
              <a:ext uri="{FF2B5EF4-FFF2-40B4-BE49-F238E27FC236}">
                <a16:creationId xmlns:a16="http://schemas.microsoft.com/office/drawing/2014/main" id="{2E945285-1B05-1AA7-9B81-B2D405315CC5}"/>
              </a:ext>
            </a:extLst>
          </p:cNvPr>
          <p:cNvSpPr/>
          <p:nvPr/>
        </p:nvSpPr>
        <p:spPr>
          <a:xfrm>
            <a:off x="6689816" y="1991931"/>
            <a:ext cx="702436" cy="1200329"/>
          </a:xfrm>
          <a:prstGeom prst="rect">
            <a:avLst/>
          </a:prstGeom>
          <a:noFill/>
        </p:spPr>
        <p:txBody>
          <a:bodyPr wrap="none" lIns="91440" tIns="45720" rIns="91440" bIns="45720">
            <a:spAutoFit/>
          </a:bodyPr>
          <a:lstStyle/>
          <a:p>
            <a:pPr algn="ctr"/>
            <a:r>
              <a:rPr lang="en-US" sz="7200" b="1" cap="none" spc="0" dirty="0">
                <a:ln w="6600">
                  <a:solidFill>
                    <a:schemeClr val="accent2"/>
                  </a:solidFill>
                  <a:prstDash val="solid"/>
                </a:ln>
                <a:solidFill>
                  <a:srgbClr val="FFFFFF"/>
                </a:solidFill>
                <a:effectLst>
                  <a:outerShdw dist="38100" dir="2700000" algn="tl" rotWithShape="0">
                    <a:schemeClr val="accent2"/>
                  </a:outerShdw>
                </a:effectLst>
              </a:rPr>
              <a:t>B</a:t>
            </a:r>
          </a:p>
        </p:txBody>
      </p:sp>
      <p:sp>
        <p:nvSpPr>
          <p:cNvPr id="9" name="Rectangle 8">
            <a:extLst>
              <a:ext uri="{FF2B5EF4-FFF2-40B4-BE49-F238E27FC236}">
                <a16:creationId xmlns:a16="http://schemas.microsoft.com/office/drawing/2014/main" id="{01495C16-F8E6-DD32-258E-4B48C56DDD5B}"/>
              </a:ext>
            </a:extLst>
          </p:cNvPr>
          <p:cNvSpPr/>
          <p:nvPr/>
        </p:nvSpPr>
        <p:spPr>
          <a:xfrm>
            <a:off x="76582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solidFill>
                  <a:schemeClr val="tx1"/>
                </a:solidFill>
              </a:rPr>
              <a:t>G</a:t>
            </a:r>
            <a:r>
              <a:rPr lang="en-GB" b="0" i="0" dirty="0">
                <a:solidFill>
                  <a:schemeClr val="tx1"/>
                </a:solidFill>
                <a:effectLst/>
              </a:rPr>
              <a:t>o on a camping trip in the mountains</a:t>
            </a:r>
            <a:endParaRPr lang="en-GB" dirty="0">
              <a:solidFill>
                <a:schemeClr val="tx1"/>
              </a:solidFill>
            </a:endParaRPr>
          </a:p>
        </p:txBody>
      </p:sp>
      <p:sp>
        <p:nvSpPr>
          <p:cNvPr id="10" name="Rectangle 9">
            <a:extLst>
              <a:ext uri="{FF2B5EF4-FFF2-40B4-BE49-F238E27FC236}">
                <a16:creationId xmlns:a16="http://schemas.microsoft.com/office/drawing/2014/main" id="{A6CD29B0-F7F9-ED0A-04F3-044FF985BB3B}"/>
              </a:ext>
            </a:extLst>
          </p:cNvPr>
          <p:cNvSpPr/>
          <p:nvPr/>
        </p:nvSpPr>
        <p:spPr>
          <a:xfrm>
            <a:off x="529208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t>Spend a day indoors reading your favourite books</a:t>
            </a:r>
          </a:p>
        </p:txBody>
      </p:sp>
      <p:sp>
        <p:nvSpPr>
          <p:cNvPr id="11" name="Rectangle 10">
            <a:extLst>
              <a:ext uri="{FF2B5EF4-FFF2-40B4-BE49-F238E27FC236}">
                <a16:creationId xmlns:a16="http://schemas.microsoft.com/office/drawing/2014/main" id="{9F68669F-C39C-E210-992B-43CF3D58788D}"/>
              </a:ext>
            </a:extLst>
          </p:cNvPr>
          <p:cNvSpPr/>
          <p:nvPr/>
        </p:nvSpPr>
        <p:spPr>
          <a:xfrm>
            <a:off x="4158877" y="4077072"/>
            <a:ext cx="816250" cy="923330"/>
          </a:xfrm>
          <a:prstGeom prst="rect">
            <a:avLst/>
          </a:prstGeom>
          <a:noFill/>
        </p:spPr>
        <p:txBody>
          <a:bodyPr wrap="none" lIns="91440" tIns="45720" rIns="91440" bIns="45720">
            <a:spAutoFit/>
          </a:bodyPr>
          <a:lstStyle/>
          <a:p>
            <a:pPr algn="ctr"/>
            <a:r>
              <a:rPr lang="en-US" sz="5400" b="1" cap="none" spc="50" dirty="0">
                <a:ln w="9525" cmpd="sng">
                  <a:solidFill>
                    <a:srgbClr val="AABD1D"/>
                  </a:solidFill>
                  <a:prstDash val="solid"/>
                </a:ln>
                <a:solidFill>
                  <a:srgbClr val="70AD47">
                    <a:tint val="1000"/>
                  </a:srgbClr>
                </a:solidFill>
                <a:effectLst>
                  <a:glow rad="38100">
                    <a:schemeClr val="accent1">
                      <a:alpha val="40000"/>
                    </a:schemeClr>
                  </a:glow>
                </a:effectLst>
              </a:rPr>
              <a:t>or</a:t>
            </a:r>
          </a:p>
        </p:txBody>
      </p:sp>
      <p:pic>
        <p:nvPicPr>
          <p:cNvPr id="13" name="Picture 12">
            <a:extLst>
              <a:ext uri="{FF2B5EF4-FFF2-40B4-BE49-F238E27FC236}">
                <a16:creationId xmlns:a16="http://schemas.microsoft.com/office/drawing/2014/main" id="{CBC9219D-AC39-2273-F5DA-37FC5730C5D9}"/>
              </a:ext>
            </a:extLst>
          </p:cNvPr>
          <p:cNvPicPr>
            <a:picLocks noChangeAspect="1"/>
          </p:cNvPicPr>
          <p:nvPr/>
        </p:nvPicPr>
        <p:blipFill>
          <a:blip r:embed="rId3"/>
          <a:stretch>
            <a:fillRect/>
          </a:stretch>
        </p:blipFill>
        <p:spPr>
          <a:xfrm>
            <a:off x="1167086" y="3844892"/>
            <a:ext cx="2139652" cy="1926314"/>
          </a:xfrm>
          <a:prstGeom prst="rect">
            <a:avLst/>
          </a:prstGeom>
        </p:spPr>
      </p:pic>
      <p:pic>
        <p:nvPicPr>
          <p:cNvPr id="15" name="Picture 14">
            <a:extLst>
              <a:ext uri="{FF2B5EF4-FFF2-40B4-BE49-F238E27FC236}">
                <a16:creationId xmlns:a16="http://schemas.microsoft.com/office/drawing/2014/main" id="{ECFE50DC-D840-ADD0-4467-57E276E5D83A}"/>
              </a:ext>
            </a:extLst>
          </p:cNvPr>
          <p:cNvPicPr>
            <a:picLocks noChangeAspect="1"/>
          </p:cNvPicPr>
          <p:nvPr/>
        </p:nvPicPr>
        <p:blipFill>
          <a:blip r:embed="rId4"/>
          <a:stretch>
            <a:fillRect/>
          </a:stretch>
        </p:blipFill>
        <p:spPr>
          <a:xfrm>
            <a:off x="6115050" y="4077072"/>
            <a:ext cx="1686531" cy="1534413"/>
          </a:xfrm>
          <a:prstGeom prst="rect">
            <a:avLst/>
          </a:prstGeom>
        </p:spPr>
      </p:pic>
      <p:pic>
        <p:nvPicPr>
          <p:cNvPr id="12" name="Picture 11">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32440" y="6193038"/>
            <a:ext cx="486743" cy="527403"/>
          </a:xfrm>
          <a:prstGeom prst="rect">
            <a:avLst/>
          </a:prstGeom>
        </p:spPr>
      </p:pic>
      <p:sp>
        <p:nvSpPr>
          <p:cNvPr id="14" name="Footer Placeholder 3">
            <a:extLst>
              <a:ext uri="{FF2B5EF4-FFF2-40B4-BE49-F238E27FC236}">
                <a16:creationId xmlns:a16="http://schemas.microsoft.com/office/drawing/2014/main" id="{F6DE4A31-7E65-6460-5404-E7EF221428A1}"/>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13355523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9AAA-A0F3-AB94-995F-1E2ED8330A0C}"/>
              </a:ext>
            </a:extLst>
          </p:cNvPr>
          <p:cNvSpPr>
            <a:spLocks noGrp="1"/>
          </p:cNvSpPr>
          <p:nvPr>
            <p:ph type="title"/>
          </p:nvPr>
        </p:nvSpPr>
        <p:spPr>
          <a:xfrm>
            <a:off x="323528" y="1086794"/>
            <a:ext cx="7886700" cy="792088"/>
          </a:xfrm>
        </p:spPr>
        <p:txBody>
          <a:bodyPr/>
          <a:lstStyle/>
          <a:p>
            <a:r>
              <a:rPr lang="en-GB" b="1" i="1" dirty="0">
                <a:latin typeface="+mn-lt"/>
              </a:rPr>
              <a:t>Interests</a:t>
            </a:r>
          </a:p>
        </p:txBody>
      </p:sp>
      <p:sp>
        <p:nvSpPr>
          <p:cNvPr id="3" name="Date Placeholder 2">
            <a:extLst>
              <a:ext uri="{FF2B5EF4-FFF2-40B4-BE49-F238E27FC236}">
                <a16:creationId xmlns:a16="http://schemas.microsoft.com/office/drawing/2014/main" id="{231B8F48-18EF-16A8-05BD-2C3B41CB98DE}"/>
              </a:ext>
            </a:extLst>
          </p:cNvPr>
          <p:cNvSpPr>
            <a:spLocks noGrp="1"/>
          </p:cNvSpPr>
          <p:nvPr>
            <p:ph type="dt" sz="half" idx="10"/>
          </p:nvPr>
        </p:nvSpPr>
        <p:spPr/>
        <p:txBody>
          <a:bodyPr/>
          <a:lstStyle/>
          <a:p>
            <a:fld id="{D86DD4A7-C389-40FD-BCEF-A479A08FD8B3}" type="datetime1">
              <a:rPr lang="en-GB" smtClean="0"/>
              <a:t>03/03/2026</a:t>
            </a:fld>
            <a:endParaRPr lang="en-GB"/>
          </a:p>
        </p:txBody>
      </p:sp>
      <p:sp>
        <p:nvSpPr>
          <p:cNvPr id="5" name="Slide Number Placeholder 4">
            <a:extLst>
              <a:ext uri="{FF2B5EF4-FFF2-40B4-BE49-F238E27FC236}">
                <a16:creationId xmlns:a16="http://schemas.microsoft.com/office/drawing/2014/main" id="{B3D84056-DC86-902E-C7F0-02ABA68525AD}"/>
              </a:ext>
            </a:extLst>
          </p:cNvPr>
          <p:cNvSpPr>
            <a:spLocks noGrp="1"/>
          </p:cNvSpPr>
          <p:nvPr>
            <p:ph type="sldNum" sz="quarter" idx="12"/>
          </p:nvPr>
        </p:nvSpPr>
        <p:spPr/>
        <p:txBody>
          <a:bodyPr/>
          <a:lstStyle/>
          <a:p>
            <a:fld id="{EFC07C4F-4DD7-4452-9CBE-7B4BC77324C7}" type="slidenum">
              <a:rPr lang="en-GB" smtClean="0"/>
              <a:t>15</a:t>
            </a:fld>
            <a:endParaRPr lang="en-GB"/>
          </a:p>
        </p:txBody>
      </p:sp>
      <p:sp>
        <p:nvSpPr>
          <p:cNvPr id="6" name="Rectangle 5">
            <a:extLst>
              <a:ext uri="{FF2B5EF4-FFF2-40B4-BE49-F238E27FC236}">
                <a16:creationId xmlns:a16="http://schemas.microsoft.com/office/drawing/2014/main" id="{EAD19BF7-79EB-B552-2FE9-412E0CE11457}"/>
              </a:ext>
            </a:extLst>
          </p:cNvPr>
          <p:cNvSpPr/>
          <p:nvPr/>
        </p:nvSpPr>
        <p:spPr>
          <a:xfrm>
            <a:off x="3028950" y="2110588"/>
            <a:ext cx="3086100" cy="1046062"/>
          </a:xfrm>
          <a:prstGeom prst="rect">
            <a:avLst/>
          </a:prstGeom>
          <a:solidFill>
            <a:srgbClr val="F58A1D"/>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2800" b="1" i="1" dirty="0"/>
              <a:t>Would you rather?</a:t>
            </a:r>
          </a:p>
        </p:txBody>
      </p:sp>
      <p:sp>
        <p:nvSpPr>
          <p:cNvPr id="7" name="Rectangle 6">
            <a:extLst>
              <a:ext uri="{FF2B5EF4-FFF2-40B4-BE49-F238E27FC236}">
                <a16:creationId xmlns:a16="http://schemas.microsoft.com/office/drawing/2014/main" id="{0F56A9D2-CA17-F924-3BD5-622EBC5E603C}"/>
              </a:ext>
            </a:extLst>
          </p:cNvPr>
          <p:cNvSpPr/>
          <p:nvPr/>
        </p:nvSpPr>
        <p:spPr>
          <a:xfrm>
            <a:off x="1756556" y="2084264"/>
            <a:ext cx="697628" cy="1107996"/>
          </a:xfrm>
          <a:prstGeom prst="rect">
            <a:avLst/>
          </a:prstGeom>
          <a:noFill/>
        </p:spPr>
        <p:txBody>
          <a:bodyPr wrap="none" lIns="91440" tIns="45720" rIns="91440" bIns="45720">
            <a:spAutoFit/>
          </a:bodyPr>
          <a:lstStyle/>
          <a:p>
            <a:pPr algn="ctr"/>
            <a:r>
              <a:rPr lang="en-US" sz="6600" b="1" cap="none" spc="0" dirty="0">
                <a:ln w="6600">
                  <a:solidFill>
                    <a:schemeClr val="accent2"/>
                  </a:solidFill>
                  <a:prstDash val="solid"/>
                </a:ln>
                <a:solidFill>
                  <a:srgbClr val="FFFFFF"/>
                </a:solidFill>
                <a:effectLst>
                  <a:outerShdw dist="38100" dir="2700000" algn="tl" rotWithShape="0">
                    <a:schemeClr val="accent2"/>
                  </a:outerShdw>
                </a:effectLst>
              </a:rPr>
              <a:t>A</a:t>
            </a:r>
          </a:p>
        </p:txBody>
      </p:sp>
      <p:sp>
        <p:nvSpPr>
          <p:cNvPr id="8" name="Rectangle 7">
            <a:extLst>
              <a:ext uri="{FF2B5EF4-FFF2-40B4-BE49-F238E27FC236}">
                <a16:creationId xmlns:a16="http://schemas.microsoft.com/office/drawing/2014/main" id="{2E945285-1B05-1AA7-9B81-B2D405315CC5}"/>
              </a:ext>
            </a:extLst>
          </p:cNvPr>
          <p:cNvSpPr/>
          <p:nvPr/>
        </p:nvSpPr>
        <p:spPr>
          <a:xfrm>
            <a:off x="6689816" y="1991931"/>
            <a:ext cx="702436" cy="1200329"/>
          </a:xfrm>
          <a:prstGeom prst="rect">
            <a:avLst/>
          </a:prstGeom>
          <a:noFill/>
        </p:spPr>
        <p:txBody>
          <a:bodyPr wrap="none" lIns="91440" tIns="45720" rIns="91440" bIns="45720">
            <a:spAutoFit/>
          </a:bodyPr>
          <a:lstStyle/>
          <a:p>
            <a:pPr algn="ctr"/>
            <a:r>
              <a:rPr lang="en-US" sz="7200" b="1" cap="none" spc="0" dirty="0">
                <a:ln w="6600">
                  <a:solidFill>
                    <a:schemeClr val="accent2"/>
                  </a:solidFill>
                  <a:prstDash val="solid"/>
                </a:ln>
                <a:solidFill>
                  <a:srgbClr val="FFFFFF"/>
                </a:solidFill>
                <a:effectLst>
                  <a:outerShdw dist="38100" dir="2700000" algn="tl" rotWithShape="0">
                    <a:schemeClr val="accent2"/>
                  </a:outerShdw>
                </a:effectLst>
              </a:rPr>
              <a:t>B</a:t>
            </a:r>
          </a:p>
        </p:txBody>
      </p:sp>
      <p:sp>
        <p:nvSpPr>
          <p:cNvPr id="9" name="Rectangle 8">
            <a:extLst>
              <a:ext uri="{FF2B5EF4-FFF2-40B4-BE49-F238E27FC236}">
                <a16:creationId xmlns:a16="http://schemas.microsoft.com/office/drawing/2014/main" id="{01495C16-F8E6-DD32-258E-4B48C56DDD5B}"/>
              </a:ext>
            </a:extLst>
          </p:cNvPr>
          <p:cNvSpPr/>
          <p:nvPr/>
        </p:nvSpPr>
        <p:spPr>
          <a:xfrm>
            <a:off x="76582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solidFill>
                  <a:schemeClr val="tx1"/>
                </a:solidFill>
              </a:rPr>
              <a:t>Become a famous musician who can play any instrument </a:t>
            </a:r>
          </a:p>
        </p:txBody>
      </p:sp>
      <p:sp>
        <p:nvSpPr>
          <p:cNvPr id="10" name="Rectangle 9">
            <a:extLst>
              <a:ext uri="{FF2B5EF4-FFF2-40B4-BE49-F238E27FC236}">
                <a16:creationId xmlns:a16="http://schemas.microsoft.com/office/drawing/2014/main" id="{A6CD29B0-F7F9-ED0A-04F3-044FF985BB3B}"/>
              </a:ext>
            </a:extLst>
          </p:cNvPr>
          <p:cNvSpPr/>
          <p:nvPr/>
        </p:nvSpPr>
        <p:spPr>
          <a:xfrm>
            <a:off x="529208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t>Be a skilled athlete in a sport of your choice</a:t>
            </a:r>
          </a:p>
        </p:txBody>
      </p:sp>
      <p:sp>
        <p:nvSpPr>
          <p:cNvPr id="11" name="Rectangle 10">
            <a:extLst>
              <a:ext uri="{FF2B5EF4-FFF2-40B4-BE49-F238E27FC236}">
                <a16:creationId xmlns:a16="http://schemas.microsoft.com/office/drawing/2014/main" id="{9F68669F-C39C-E210-992B-43CF3D58788D}"/>
              </a:ext>
            </a:extLst>
          </p:cNvPr>
          <p:cNvSpPr/>
          <p:nvPr/>
        </p:nvSpPr>
        <p:spPr>
          <a:xfrm>
            <a:off x="4158877" y="4077072"/>
            <a:ext cx="816250" cy="923330"/>
          </a:xfrm>
          <a:prstGeom prst="rect">
            <a:avLst/>
          </a:prstGeom>
          <a:noFill/>
        </p:spPr>
        <p:txBody>
          <a:bodyPr wrap="none" lIns="91440" tIns="45720" rIns="91440" bIns="45720">
            <a:spAutoFit/>
          </a:bodyPr>
          <a:lstStyle/>
          <a:p>
            <a:pPr algn="ctr"/>
            <a:r>
              <a:rPr lang="en-US" sz="5400" b="1" cap="none" spc="50" dirty="0">
                <a:ln w="9525" cmpd="sng">
                  <a:solidFill>
                    <a:srgbClr val="AABD1D"/>
                  </a:solidFill>
                  <a:prstDash val="solid"/>
                </a:ln>
                <a:solidFill>
                  <a:srgbClr val="70AD47">
                    <a:tint val="1000"/>
                  </a:srgbClr>
                </a:solidFill>
                <a:effectLst>
                  <a:glow rad="38100">
                    <a:schemeClr val="accent1">
                      <a:alpha val="40000"/>
                    </a:schemeClr>
                  </a:glow>
                </a:effectLst>
              </a:rPr>
              <a:t>or</a:t>
            </a:r>
          </a:p>
        </p:txBody>
      </p:sp>
      <p:pic>
        <p:nvPicPr>
          <p:cNvPr id="13" name="Picture 12">
            <a:extLst>
              <a:ext uri="{FF2B5EF4-FFF2-40B4-BE49-F238E27FC236}">
                <a16:creationId xmlns:a16="http://schemas.microsoft.com/office/drawing/2014/main" id="{9B77A7C2-FC46-F32C-C6DB-A7BABA1E1543}"/>
              </a:ext>
            </a:extLst>
          </p:cNvPr>
          <p:cNvPicPr>
            <a:picLocks noChangeAspect="1"/>
          </p:cNvPicPr>
          <p:nvPr/>
        </p:nvPicPr>
        <p:blipFill>
          <a:blip r:embed="rId3"/>
          <a:stretch>
            <a:fillRect/>
          </a:stretch>
        </p:blipFill>
        <p:spPr>
          <a:xfrm>
            <a:off x="1271092" y="4077072"/>
            <a:ext cx="1931640" cy="1665690"/>
          </a:xfrm>
          <a:prstGeom prst="rect">
            <a:avLst/>
          </a:prstGeom>
        </p:spPr>
      </p:pic>
      <p:pic>
        <p:nvPicPr>
          <p:cNvPr id="17" name="Picture 16">
            <a:extLst>
              <a:ext uri="{FF2B5EF4-FFF2-40B4-BE49-F238E27FC236}">
                <a16:creationId xmlns:a16="http://schemas.microsoft.com/office/drawing/2014/main" id="{604AFD98-1344-8FB1-6768-62DBCD966F78}"/>
              </a:ext>
            </a:extLst>
          </p:cNvPr>
          <p:cNvPicPr>
            <a:picLocks noChangeAspect="1"/>
          </p:cNvPicPr>
          <p:nvPr/>
        </p:nvPicPr>
        <p:blipFill>
          <a:blip r:embed="rId4"/>
          <a:stretch>
            <a:fillRect/>
          </a:stretch>
        </p:blipFill>
        <p:spPr>
          <a:xfrm>
            <a:off x="7112618" y="4219354"/>
            <a:ext cx="1108561" cy="1584774"/>
          </a:xfrm>
          <a:prstGeom prst="rect">
            <a:avLst/>
          </a:prstGeom>
        </p:spPr>
      </p:pic>
      <p:pic>
        <p:nvPicPr>
          <p:cNvPr id="21" name="Picture 20">
            <a:extLst>
              <a:ext uri="{FF2B5EF4-FFF2-40B4-BE49-F238E27FC236}">
                <a16:creationId xmlns:a16="http://schemas.microsoft.com/office/drawing/2014/main" id="{E8DAB2CE-86FB-82FF-0D48-7FB0B1A33D0B}"/>
              </a:ext>
            </a:extLst>
          </p:cNvPr>
          <p:cNvPicPr>
            <a:picLocks noChangeAspect="1"/>
          </p:cNvPicPr>
          <p:nvPr/>
        </p:nvPicPr>
        <p:blipFill>
          <a:blip r:embed="rId5"/>
          <a:stretch>
            <a:fillRect/>
          </a:stretch>
        </p:blipFill>
        <p:spPr>
          <a:xfrm>
            <a:off x="5795647" y="4356660"/>
            <a:ext cx="894169" cy="1414546"/>
          </a:xfrm>
          <a:prstGeom prst="rect">
            <a:avLst/>
          </a:prstGeom>
        </p:spPr>
      </p:pic>
      <p:pic>
        <p:nvPicPr>
          <p:cNvPr id="12" name="Picture 11">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6"/>
          <a:srcRect l="14665" t="1" r="11395" b="1"/>
          <a:stretch/>
        </p:blipFill>
        <p:spPr>
          <a:xfrm>
            <a:off x="8532440" y="6275211"/>
            <a:ext cx="486743" cy="527403"/>
          </a:xfrm>
          <a:prstGeom prst="rect">
            <a:avLst/>
          </a:prstGeom>
        </p:spPr>
      </p:pic>
      <p:sp>
        <p:nvSpPr>
          <p:cNvPr id="14" name="Footer Placeholder 3">
            <a:extLst>
              <a:ext uri="{FF2B5EF4-FFF2-40B4-BE49-F238E27FC236}">
                <a16:creationId xmlns:a16="http://schemas.microsoft.com/office/drawing/2014/main" id="{11021E7D-31C6-8B2A-1A4C-AB089C775623}"/>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20409794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9AAA-A0F3-AB94-995F-1E2ED8330A0C}"/>
              </a:ext>
            </a:extLst>
          </p:cNvPr>
          <p:cNvSpPr>
            <a:spLocks noGrp="1"/>
          </p:cNvSpPr>
          <p:nvPr>
            <p:ph type="title"/>
          </p:nvPr>
        </p:nvSpPr>
        <p:spPr>
          <a:xfrm>
            <a:off x="323528" y="1086794"/>
            <a:ext cx="7886700" cy="792088"/>
          </a:xfrm>
        </p:spPr>
        <p:txBody>
          <a:bodyPr/>
          <a:lstStyle/>
          <a:p>
            <a:r>
              <a:rPr lang="en-GB" b="1" i="1" dirty="0">
                <a:latin typeface="+mn-lt"/>
              </a:rPr>
              <a:t>Interests</a:t>
            </a:r>
          </a:p>
        </p:txBody>
      </p:sp>
      <p:sp>
        <p:nvSpPr>
          <p:cNvPr id="3" name="Date Placeholder 2">
            <a:extLst>
              <a:ext uri="{FF2B5EF4-FFF2-40B4-BE49-F238E27FC236}">
                <a16:creationId xmlns:a16="http://schemas.microsoft.com/office/drawing/2014/main" id="{231B8F48-18EF-16A8-05BD-2C3B41CB98DE}"/>
              </a:ext>
            </a:extLst>
          </p:cNvPr>
          <p:cNvSpPr>
            <a:spLocks noGrp="1"/>
          </p:cNvSpPr>
          <p:nvPr>
            <p:ph type="dt" sz="half" idx="10"/>
          </p:nvPr>
        </p:nvSpPr>
        <p:spPr/>
        <p:txBody>
          <a:bodyPr/>
          <a:lstStyle/>
          <a:p>
            <a:fld id="{062526BC-F299-4CE8-97CB-4326FE4A5506}" type="datetime1">
              <a:rPr lang="en-GB" smtClean="0"/>
              <a:t>03/03/2026</a:t>
            </a:fld>
            <a:endParaRPr lang="en-GB"/>
          </a:p>
        </p:txBody>
      </p:sp>
      <p:sp>
        <p:nvSpPr>
          <p:cNvPr id="5" name="Slide Number Placeholder 4">
            <a:extLst>
              <a:ext uri="{FF2B5EF4-FFF2-40B4-BE49-F238E27FC236}">
                <a16:creationId xmlns:a16="http://schemas.microsoft.com/office/drawing/2014/main" id="{B3D84056-DC86-902E-C7F0-02ABA68525AD}"/>
              </a:ext>
            </a:extLst>
          </p:cNvPr>
          <p:cNvSpPr>
            <a:spLocks noGrp="1"/>
          </p:cNvSpPr>
          <p:nvPr>
            <p:ph type="sldNum" sz="quarter" idx="12"/>
          </p:nvPr>
        </p:nvSpPr>
        <p:spPr/>
        <p:txBody>
          <a:bodyPr/>
          <a:lstStyle/>
          <a:p>
            <a:fld id="{EFC07C4F-4DD7-4452-9CBE-7B4BC77324C7}" type="slidenum">
              <a:rPr lang="en-GB" smtClean="0"/>
              <a:t>16</a:t>
            </a:fld>
            <a:endParaRPr lang="en-GB"/>
          </a:p>
        </p:txBody>
      </p:sp>
      <p:sp>
        <p:nvSpPr>
          <p:cNvPr id="6" name="Rectangle 5">
            <a:extLst>
              <a:ext uri="{FF2B5EF4-FFF2-40B4-BE49-F238E27FC236}">
                <a16:creationId xmlns:a16="http://schemas.microsoft.com/office/drawing/2014/main" id="{EAD19BF7-79EB-B552-2FE9-412E0CE11457}"/>
              </a:ext>
            </a:extLst>
          </p:cNvPr>
          <p:cNvSpPr/>
          <p:nvPr/>
        </p:nvSpPr>
        <p:spPr>
          <a:xfrm>
            <a:off x="3028950" y="2110588"/>
            <a:ext cx="3086100" cy="1046062"/>
          </a:xfrm>
          <a:prstGeom prst="rect">
            <a:avLst/>
          </a:prstGeom>
          <a:solidFill>
            <a:srgbClr val="F58A1D"/>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2800" b="1" i="1" dirty="0"/>
              <a:t>Would you rather?</a:t>
            </a:r>
          </a:p>
        </p:txBody>
      </p:sp>
      <p:sp>
        <p:nvSpPr>
          <p:cNvPr id="7" name="Rectangle 6">
            <a:extLst>
              <a:ext uri="{FF2B5EF4-FFF2-40B4-BE49-F238E27FC236}">
                <a16:creationId xmlns:a16="http://schemas.microsoft.com/office/drawing/2014/main" id="{0F56A9D2-CA17-F924-3BD5-622EBC5E603C}"/>
              </a:ext>
            </a:extLst>
          </p:cNvPr>
          <p:cNvSpPr/>
          <p:nvPr/>
        </p:nvSpPr>
        <p:spPr>
          <a:xfrm>
            <a:off x="1756556" y="2084264"/>
            <a:ext cx="697628" cy="1107996"/>
          </a:xfrm>
          <a:prstGeom prst="rect">
            <a:avLst/>
          </a:prstGeom>
          <a:noFill/>
        </p:spPr>
        <p:txBody>
          <a:bodyPr wrap="none" lIns="91440" tIns="45720" rIns="91440" bIns="45720">
            <a:spAutoFit/>
          </a:bodyPr>
          <a:lstStyle/>
          <a:p>
            <a:pPr algn="ctr"/>
            <a:r>
              <a:rPr lang="en-US" sz="6600" b="1" cap="none" spc="0" dirty="0">
                <a:ln w="6600">
                  <a:solidFill>
                    <a:schemeClr val="accent2"/>
                  </a:solidFill>
                  <a:prstDash val="solid"/>
                </a:ln>
                <a:solidFill>
                  <a:srgbClr val="FFFFFF"/>
                </a:solidFill>
                <a:effectLst>
                  <a:outerShdw dist="38100" dir="2700000" algn="tl" rotWithShape="0">
                    <a:schemeClr val="accent2"/>
                  </a:outerShdw>
                </a:effectLst>
              </a:rPr>
              <a:t>A</a:t>
            </a:r>
          </a:p>
        </p:txBody>
      </p:sp>
      <p:sp>
        <p:nvSpPr>
          <p:cNvPr id="8" name="Rectangle 7">
            <a:extLst>
              <a:ext uri="{FF2B5EF4-FFF2-40B4-BE49-F238E27FC236}">
                <a16:creationId xmlns:a16="http://schemas.microsoft.com/office/drawing/2014/main" id="{2E945285-1B05-1AA7-9B81-B2D405315CC5}"/>
              </a:ext>
            </a:extLst>
          </p:cNvPr>
          <p:cNvSpPr/>
          <p:nvPr/>
        </p:nvSpPr>
        <p:spPr>
          <a:xfrm>
            <a:off x="6689816" y="1991931"/>
            <a:ext cx="702436" cy="1200329"/>
          </a:xfrm>
          <a:prstGeom prst="rect">
            <a:avLst/>
          </a:prstGeom>
          <a:noFill/>
        </p:spPr>
        <p:txBody>
          <a:bodyPr wrap="none" lIns="91440" tIns="45720" rIns="91440" bIns="45720">
            <a:spAutoFit/>
          </a:bodyPr>
          <a:lstStyle/>
          <a:p>
            <a:pPr algn="ctr"/>
            <a:r>
              <a:rPr lang="en-US" sz="7200" b="1" cap="none" spc="0" dirty="0">
                <a:ln w="6600">
                  <a:solidFill>
                    <a:schemeClr val="accent2"/>
                  </a:solidFill>
                  <a:prstDash val="solid"/>
                </a:ln>
                <a:solidFill>
                  <a:srgbClr val="FFFFFF"/>
                </a:solidFill>
                <a:effectLst>
                  <a:outerShdw dist="38100" dir="2700000" algn="tl" rotWithShape="0">
                    <a:schemeClr val="accent2"/>
                  </a:outerShdw>
                </a:effectLst>
              </a:rPr>
              <a:t>B</a:t>
            </a:r>
          </a:p>
        </p:txBody>
      </p:sp>
      <p:sp>
        <p:nvSpPr>
          <p:cNvPr id="9" name="Rectangle 8">
            <a:extLst>
              <a:ext uri="{FF2B5EF4-FFF2-40B4-BE49-F238E27FC236}">
                <a16:creationId xmlns:a16="http://schemas.microsoft.com/office/drawing/2014/main" id="{01495C16-F8E6-DD32-258E-4B48C56DDD5B}"/>
              </a:ext>
            </a:extLst>
          </p:cNvPr>
          <p:cNvSpPr/>
          <p:nvPr/>
        </p:nvSpPr>
        <p:spPr>
          <a:xfrm>
            <a:off x="76582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solidFill>
                  <a:schemeClr val="tx1"/>
                </a:solidFill>
              </a:rPr>
              <a:t>Go back in time to witness a significant historical event </a:t>
            </a:r>
          </a:p>
        </p:txBody>
      </p:sp>
      <p:sp>
        <p:nvSpPr>
          <p:cNvPr id="10" name="Rectangle 9">
            <a:extLst>
              <a:ext uri="{FF2B5EF4-FFF2-40B4-BE49-F238E27FC236}">
                <a16:creationId xmlns:a16="http://schemas.microsoft.com/office/drawing/2014/main" id="{A6CD29B0-F7F9-ED0A-04F3-044FF985BB3B}"/>
              </a:ext>
            </a:extLst>
          </p:cNvPr>
          <p:cNvSpPr/>
          <p:nvPr/>
        </p:nvSpPr>
        <p:spPr>
          <a:xfrm>
            <a:off x="529208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t>Go forward in time to see how technology has advanced</a:t>
            </a:r>
          </a:p>
        </p:txBody>
      </p:sp>
      <p:sp>
        <p:nvSpPr>
          <p:cNvPr id="11" name="Rectangle 10">
            <a:extLst>
              <a:ext uri="{FF2B5EF4-FFF2-40B4-BE49-F238E27FC236}">
                <a16:creationId xmlns:a16="http://schemas.microsoft.com/office/drawing/2014/main" id="{9F68669F-C39C-E210-992B-43CF3D58788D}"/>
              </a:ext>
            </a:extLst>
          </p:cNvPr>
          <p:cNvSpPr/>
          <p:nvPr/>
        </p:nvSpPr>
        <p:spPr>
          <a:xfrm>
            <a:off x="4158877" y="4077072"/>
            <a:ext cx="816250" cy="923330"/>
          </a:xfrm>
          <a:prstGeom prst="rect">
            <a:avLst/>
          </a:prstGeom>
          <a:noFill/>
        </p:spPr>
        <p:txBody>
          <a:bodyPr wrap="none" lIns="91440" tIns="45720" rIns="91440" bIns="45720">
            <a:spAutoFit/>
          </a:bodyPr>
          <a:lstStyle/>
          <a:p>
            <a:pPr algn="ctr"/>
            <a:r>
              <a:rPr lang="en-US" sz="5400" b="1" cap="none" spc="50" dirty="0">
                <a:ln w="9525" cmpd="sng">
                  <a:solidFill>
                    <a:srgbClr val="AABD1D"/>
                  </a:solidFill>
                  <a:prstDash val="solid"/>
                </a:ln>
                <a:solidFill>
                  <a:srgbClr val="70AD47">
                    <a:tint val="1000"/>
                  </a:srgbClr>
                </a:solidFill>
                <a:effectLst>
                  <a:glow rad="38100">
                    <a:schemeClr val="accent1">
                      <a:alpha val="40000"/>
                    </a:schemeClr>
                  </a:glow>
                </a:effectLst>
              </a:rPr>
              <a:t>or</a:t>
            </a:r>
          </a:p>
        </p:txBody>
      </p:sp>
      <p:pic>
        <p:nvPicPr>
          <p:cNvPr id="13" name="Picture 12">
            <a:extLst>
              <a:ext uri="{FF2B5EF4-FFF2-40B4-BE49-F238E27FC236}">
                <a16:creationId xmlns:a16="http://schemas.microsoft.com/office/drawing/2014/main" id="{52192B2A-CA3A-41F6-7A8A-3891142BDD27}"/>
              </a:ext>
            </a:extLst>
          </p:cNvPr>
          <p:cNvPicPr>
            <a:picLocks noChangeAspect="1"/>
          </p:cNvPicPr>
          <p:nvPr/>
        </p:nvPicPr>
        <p:blipFill>
          <a:blip r:embed="rId3"/>
          <a:stretch>
            <a:fillRect/>
          </a:stretch>
        </p:blipFill>
        <p:spPr>
          <a:xfrm>
            <a:off x="2236912" y="4086710"/>
            <a:ext cx="1455294" cy="1413911"/>
          </a:xfrm>
          <a:prstGeom prst="rect">
            <a:avLst/>
          </a:prstGeom>
        </p:spPr>
      </p:pic>
      <p:pic>
        <p:nvPicPr>
          <p:cNvPr id="15" name="Picture 14">
            <a:extLst>
              <a:ext uri="{FF2B5EF4-FFF2-40B4-BE49-F238E27FC236}">
                <a16:creationId xmlns:a16="http://schemas.microsoft.com/office/drawing/2014/main" id="{E2F2AF56-9ADA-A2E9-7953-4E22EB1F64E1}"/>
              </a:ext>
            </a:extLst>
          </p:cNvPr>
          <p:cNvPicPr>
            <a:picLocks noChangeAspect="1"/>
          </p:cNvPicPr>
          <p:nvPr/>
        </p:nvPicPr>
        <p:blipFill>
          <a:blip r:embed="rId4"/>
          <a:stretch>
            <a:fillRect/>
          </a:stretch>
        </p:blipFill>
        <p:spPr>
          <a:xfrm>
            <a:off x="1090090" y="3946861"/>
            <a:ext cx="1169095" cy="1693608"/>
          </a:xfrm>
          <a:prstGeom prst="rect">
            <a:avLst/>
          </a:prstGeom>
        </p:spPr>
      </p:pic>
      <p:pic>
        <p:nvPicPr>
          <p:cNvPr id="17" name="Picture 16">
            <a:extLst>
              <a:ext uri="{FF2B5EF4-FFF2-40B4-BE49-F238E27FC236}">
                <a16:creationId xmlns:a16="http://schemas.microsoft.com/office/drawing/2014/main" id="{9934BDF0-AFD3-5D0B-9AB0-AF6704709701}"/>
              </a:ext>
            </a:extLst>
          </p:cNvPr>
          <p:cNvPicPr>
            <a:picLocks noChangeAspect="1"/>
          </p:cNvPicPr>
          <p:nvPr/>
        </p:nvPicPr>
        <p:blipFill>
          <a:blip r:embed="rId5"/>
          <a:stretch>
            <a:fillRect/>
          </a:stretch>
        </p:blipFill>
        <p:spPr>
          <a:xfrm>
            <a:off x="5544766" y="4086710"/>
            <a:ext cx="968930" cy="1626117"/>
          </a:xfrm>
          <a:prstGeom prst="rect">
            <a:avLst/>
          </a:prstGeom>
        </p:spPr>
      </p:pic>
      <p:pic>
        <p:nvPicPr>
          <p:cNvPr id="19" name="Picture 18">
            <a:extLst>
              <a:ext uri="{FF2B5EF4-FFF2-40B4-BE49-F238E27FC236}">
                <a16:creationId xmlns:a16="http://schemas.microsoft.com/office/drawing/2014/main" id="{D2C78D8A-D91A-EF41-EE6F-D9C2A4B7B532}"/>
              </a:ext>
            </a:extLst>
          </p:cNvPr>
          <p:cNvPicPr>
            <a:picLocks noChangeAspect="1"/>
          </p:cNvPicPr>
          <p:nvPr/>
        </p:nvPicPr>
        <p:blipFill>
          <a:blip r:embed="rId6"/>
          <a:stretch>
            <a:fillRect/>
          </a:stretch>
        </p:blipFill>
        <p:spPr>
          <a:xfrm>
            <a:off x="6932849" y="4229848"/>
            <a:ext cx="1204920" cy="1482979"/>
          </a:xfrm>
          <a:prstGeom prst="rect">
            <a:avLst/>
          </a:prstGeom>
        </p:spPr>
      </p:pic>
      <p:pic>
        <p:nvPicPr>
          <p:cNvPr id="12" name="Picture 11">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7"/>
          <a:srcRect l="14665" t="1" r="11395" b="1"/>
          <a:stretch/>
        </p:blipFill>
        <p:spPr>
          <a:xfrm>
            <a:off x="8532440" y="6275211"/>
            <a:ext cx="486743" cy="527403"/>
          </a:xfrm>
          <a:prstGeom prst="rect">
            <a:avLst/>
          </a:prstGeom>
        </p:spPr>
      </p:pic>
      <p:sp>
        <p:nvSpPr>
          <p:cNvPr id="14" name="Footer Placeholder 3">
            <a:extLst>
              <a:ext uri="{FF2B5EF4-FFF2-40B4-BE49-F238E27FC236}">
                <a16:creationId xmlns:a16="http://schemas.microsoft.com/office/drawing/2014/main" id="{58F1A630-1BC1-7586-4D77-E056F02566D1}"/>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39022846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9AAA-A0F3-AB94-995F-1E2ED8330A0C}"/>
              </a:ext>
            </a:extLst>
          </p:cNvPr>
          <p:cNvSpPr>
            <a:spLocks noGrp="1"/>
          </p:cNvSpPr>
          <p:nvPr>
            <p:ph type="title"/>
          </p:nvPr>
        </p:nvSpPr>
        <p:spPr>
          <a:xfrm>
            <a:off x="323528" y="1086794"/>
            <a:ext cx="7886700" cy="792088"/>
          </a:xfrm>
        </p:spPr>
        <p:txBody>
          <a:bodyPr/>
          <a:lstStyle/>
          <a:p>
            <a:r>
              <a:rPr lang="en-GB" b="1" i="1" dirty="0">
                <a:latin typeface="+mn-lt"/>
              </a:rPr>
              <a:t>Interests</a:t>
            </a:r>
          </a:p>
        </p:txBody>
      </p:sp>
      <p:sp>
        <p:nvSpPr>
          <p:cNvPr id="3" name="Date Placeholder 2">
            <a:extLst>
              <a:ext uri="{FF2B5EF4-FFF2-40B4-BE49-F238E27FC236}">
                <a16:creationId xmlns:a16="http://schemas.microsoft.com/office/drawing/2014/main" id="{231B8F48-18EF-16A8-05BD-2C3B41CB98DE}"/>
              </a:ext>
            </a:extLst>
          </p:cNvPr>
          <p:cNvSpPr>
            <a:spLocks noGrp="1"/>
          </p:cNvSpPr>
          <p:nvPr>
            <p:ph type="dt" sz="half" idx="10"/>
          </p:nvPr>
        </p:nvSpPr>
        <p:spPr/>
        <p:txBody>
          <a:bodyPr/>
          <a:lstStyle/>
          <a:p>
            <a:fld id="{FA1D311E-3EB9-4A03-B803-775FB070F96F}" type="datetime1">
              <a:rPr lang="en-GB" smtClean="0"/>
              <a:t>03/03/2026</a:t>
            </a:fld>
            <a:endParaRPr lang="en-GB"/>
          </a:p>
        </p:txBody>
      </p:sp>
      <p:sp>
        <p:nvSpPr>
          <p:cNvPr id="5" name="Slide Number Placeholder 4">
            <a:extLst>
              <a:ext uri="{FF2B5EF4-FFF2-40B4-BE49-F238E27FC236}">
                <a16:creationId xmlns:a16="http://schemas.microsoft.com/office/drawing/2014/main" id="{B3D84056-DC86-902E-C7F0-02ABA68525AD}"/>
              </a:ext>
            </a:extLst>
          </p:cNvPr>
          <p:cNvSpPr>
            <a:spLocks noGrp="1"/>
          </p:cNvSpPr>
          <p:nvPr>
            <p:ph type="sldNum" sz="quarter" idx="12"/>
          </p:nvPr>
        </p:nvSpPr>
        <p:spPr/>
        <p:txBody>
          <a:bodyPr/>
          <a:lstStyle/>
          <a:p>
            <a:fld id="{EFC07C4F-4DD7-4452-9CBE-7B4BC77324C7}" type="slidenum">
              <a:rPr lang="en-GB" smtClean="0"/>
              <a:t>17</a:t>
            </a:fld>
            <a:endParaRPr lang="en-GB"/>
          </a:p>
        </p:txBody>
      </p:sp>
      <p:sp>
        <p:nvSpPr>
          <p:cNvPr id="6" name="Rectangle 5">
            <a:extLst>
              <a:ext uri="{FF2B5EF4-FFF2-40B4-BE49-F238E27FC236}">
                <a16:creationId xmlns:a16="http://schemas.microsoft.com/office/drawing/2014/main" id="{EAD19BF7-79EB-B552-2FE9-412E0CE11457}"/>
              </a:ext>
            </a:extLst>
          </p:cNvPr>
          <p:cNvSpPr/>
          <p:nvPr/>
        </p:nvSpPr>
        <p:spPr>
          <a:xfrm>
            <a:off x="3028950" y="2110588"/>
            <a:ext cx="3086100" cy="1046062"/>
          </a:xfrm>
          <a:prstGeom prst="rect">
            <a:avLst/>
          </a:prstGeom>
          <a:solidFill>
            <a:srgbClr val="F58A1D"/>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2800" b="1" i="1" dirty="0"/>
              <a:t>Would you rather?</a:t>
            </a:r>
          </a:p>
        </p:txBody>
      </p:sp>
      <p:sp>
        <p:nvSpPr>
          <p:cNvPr id="7" name="Rectangle 6">
            <a:extLst>
              <a:ext uri="{FF2B5EF4-FFF2-40B4-BE49-F238E27FC236}">
                <a16:creationId xmlns:a16="http://schemas.microsoft.com/office/drawing/2014/main" id="{0F56A9D2-CA17-F924-3BD5-622EBC5E603C}"/>
              </a:ext>
            </a:extLst>
          </p:cNvPr>
          <p:cNvSpPr/>
          <p:nvPr/>
        </p:nvSpPr>
        <p:spPr>
          <a:xfrm>
            <a:off x="1756556" y="2084264"/>
            <a:ext cx="697628" cy="1107996"/>
          </a:xfrm>
          <a:prstGeom prst="rect">
            <a:avLst/>
          </a:prstGeom>
          <a:noFill/>
        </p:spPr>
        <p:txBody>
          <a:bodyPr wrap="none" lIns="91440" tIns="45720" rIns="91440" bIns="45720">
            <a:spAutoFit/>
          </a:bodyPr>
          <a:lstStyle/>
          <a:p>
            <a:pPr algn="ctr"/>
            <a:r>
              <a:rPr lang="en-US" sz="6600" b="1" cap="none" spc="0" dirty="0">
                <a:ln w="6600">
                  <a:solidFill>
                    <a:schemeClr val="accent2"/>
                  </a:solidFill>
                  <a:prstDash val="solid"/>
                </a:ln>
                <a:solidFill>
                  <a:srgbClr val="FFFFFF"/>
                </a:solidFill>
                <a:effectLst>
                  <a:outerShdw dist="38100" dir="2700000" algn="tl" rotWithShape="0">
                    <a:schemeClr val="accent2"/>
                  </a:outerShdw>
                </a:effectLst>
              </a:rPr>
              <a:t>A</a:t>
            </a:r>
          </a:p>
        </p:txBody>
      </p:sp>
      <p:sp>
        <p:nvSpPr>
          <p:cNvPr id="8" name="Rectangle 7">
            <a:extLst>
              <a:ext uri="{FF2B5EF4-FFF2-40B4-BE49-F238E27FC236}">
                <a16:creationId xmlns:a16="http://schemas.microsoft.com/office/drawing/2014/main" id="{2E945285-1B05-1AA7-9B81-B2D405315CC5}"/>
              </a:ext>
            </a:extLst>
          </p:cNvPr>
          <p:cNvSpPr/>
          <p:nvPr/>
        </p:nvSpPr>
        <p:spPr>
          <a:xfrm>
            <a:off x="6689816" y="1991931"/>
            <a:ext cx="702436" cy="1200329"/>
          </a:xfrm>
          <a:prstGeom prst="rect">
            <a:avLst/>
          </a:prstGeom>
          <a:noFill/>
        </p:spPr>
        <p:txBody>
          <a:bodyPr wrap="none" lIns="91440" tIns="45720" rIns="91440" bIns="45720">
            <a:spAutoFit/>
          </a:bodyPr>
          <a:lstStyle/>
          <a:p>
            <a:pPr algn="ctr"/>
            <a:r>
              <a:rPr lang="en-US" sz="7200" b="1" cap="none" spc="0" dirty="0">
                <a:ln w="6600">
                  <a:solidFill>
                    <a:schemeClr val="accent2"/>
                  </a:solidFill>
                  <a:prstDash val="solid"/>
                </a:ln>
                <a:solidFill>
                  <a:srgbClr val="FFFFFF"/>
                </a:solidFill>
                <a:effectLst>
                  <a:outerShdw dist="38100" dir="2700000" algn="tl" rotWithShape="0">
                    <a:schemeClr val="accent2"/>
                  </a:outerShdw>
                </a:effectLst>
              </a:rPr>
              <a:t>B</a:t>
            </a:r>
          </a:p>
        </p:txBody>
      </p:sp>
      <p:sp>
        <p:nvSpPr>
          <p:cNvPr id="9" name="Rectangle 8">
            <a:extLst>
              <a:ext uri="{FF2B5EF4-FFF2-40B4-BE49-F238E27FC236}">
                <a16:creationId xmlns:a16="http://schemas.microsoft.com/office/drawing/2014/main" id="{01495C16-F8E6-DD32-258E-4B48C56DDD5B}"/>
              </a:ext>
            </a:extLst>
          </p:cNvPr>
          <p:cNvSpPr/>
          <p:nvPr/>
        </p:nvSpPr>
        <p:spPr>
          <a:xfrm>
            <a:off x="76582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solidFill>
                  <a:schemeClr val="tx1"/>
                </a:solidFill>
              </a:rPr>
              <a:t>Spend a day drawing and painting</a:t>
            </a:r>
          </a:p>
        </p:txBody>
      </p:sp>
      <p:sp>
        <p:nvSpPr>
          <p:cNvPr id="10" name="Rectangle 9">
            <a:extLst>
              <a:ext uri="{FF2B5EF4-FFF2-40B4-BE49-F238E27FC236}">
                <a16:creationId xmlns:a16="http://schemas.microsoft.com/office/drawing/2014/main" id="{A6CD29B0-F7F9-ED0A-04F3-044FF985BB3B}"/>
              </a:ext>
            </a:extLst>
          </p:cNvPr>
          <p:cNvSpPr/>
          <p:nvPr/>
        </p:nvSpPr>
        <p:spPr>
          <a:xfrm>
            <a:off x="529208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t>Spend a day playing video games</a:t>
            </a:r>
          </a:p>
        </p:txBody>
      </p:sp>
      <p:sp>
        <p:nvSpPr>
          <p:cNvPr id="11" name="Rectangle 10">
            <a:extLst>
              <a:ext uri="{FF2B5EF4-FFF2-40B4-BE49-F238E27FC236}">
                <a16:creationId xmlns:a16="http://schemas.microsoft.com/office/drawing/2014/main" id="{9F68669F-C39C-E210-992B-43CF3D58788D}"/>
              </a:ext>
            </a:extLst>
          </p:cNvPr>
          <p:cNvSpPr/>
          <p:nvPr/>
        </p:nvSpPr>
        <p:spPr>
          <a:xfrm>
            <a:off x="4158877" y="4077072"/>
            <a:ext cx="816250" cy="923330"/>
          </a:xfrm>
          <a:prstGeom prst="rect">
            <a:avLst/>
          </a:prstGeom>
          <a:noFill/>
        </p:spPr>
        <p:txBody>
          <a:bodyPr wrap="none" lIns="91440" tIns="45720" rIns="91440" bIns="45720">
            <a:spAutoFit/>
          </a:bodyPr>
          <a:lstStyle/>
          <a:p>
            <a:pPr algn="ctr"/>
            <a:r>
              <a:rPr lang="en-US" sz="5400" b="1" cap="none" spc="50" dirty="0">
                <a:ln w="9525" cmpd="sng">
                  <a:solidFill>
                    <a:srgbClr val="AABD1D"/>
                  </a:solidFill>
                  <a:prstDash val="solid"/>
                </a:ln>
                <a:solidFill>
                  <a:srgbClr val="70AD47">
                    <a:tint val="1000"/>
                  </a:srgbClr>
                </a:solidFill>
                <a:effectLst>
                  <a:glow rad="38100">
                    <a:schemeClr val="accent1">
                      <a:alpha val="40000"/>
                    </a:schemeClr>
                  </a:glow>
                </a:effectLst>
              </a:rPr>
              <a:t>or</a:t>
            </a:r>
          </a:p>
        </p:txBody>
      </p:sp>
      <p:pic>
        <p:nvPicPr>
          <p:cNvPr id="13" name="Picture 12">
            <a:extLst>
              <a:ext uri="{FF2B5EF4-FFF2-40B4-BE49-F238E27FC236}">
                <a16:creationId xmlns:a16="http://schemas.microsoft.com/office/drawing/2014/main" id="{191818F5-FE3E-BD87-1A7F-21D1E422EE43}"/>
              </a:ext>
            </a:extLst>
          </p:cNvPr>
          <p:cNvPicPr>
            <a:picLocks noChangeAspect="1"/>
          </p:cNvPicPr>
          <p:nvPr/>
        </p:nvPicPr>
        <p:blipFill>
          <a:blip r:embed="rId3"/>
          <a:stretch>
            <a:fillRect/>
          </a:stretch>
        </p:blipFill>
        <p:spPr>
          <a:xfrm>
            <a:off x="938348" y="4293096"/>
            <a:ext cx="1173573" cy="1530102"/>
          </a:xfrm>
          <a:prstGeom prst="rect">
            <a:avLst/>
          </a:prstGeom>
        </p:spPr>
      </p:pic>
      <p:pic>
        <p:nvPicPr>
          <p:cNvPr id="15" name="Picture 14">
            <a:extLst>
              <a:ext uri="{FF2B5EF4-FFF2-40B4-BE49-F238E27FC236}">
                <a16:creationId xmlns:a16="http://schemas.microsoft.com/office/drawing/2014/main" id="{AA079EA8-0A61-CEDA-A443-DE13DA3E0E5A}"/>
              </a:ext>
            </a:extLst>
          </p:cNvPr>
          <p:cNvPicPr>
            <a:picLocks noChangeAspect="1"/>
          </p:cNvPicPr>
          <p:nvPr/>
        </p:nvPicPr>
        <p:blipFill>
          <a:blip r:embed="rId4"/>
          <a:stretch>
            <a:fillRect/>
          </a:stretch>
        </p:blipFill>
        <p:spPr>
          <a:xfrm>
            <a:off x="2556985" y="4080318"/>
            <a:ext cx="982655" cy="1463529"/>
          </a:xfrm>
          <a:prstGeom prst="rect">
            <a:avLst/>
          </a:prstGeom>
        </p:spPr>
      </p:pic>
      <p:pic>
        <p:nvPicPr>
          <p:cNvPr id="17" name="Picture 16">
            <a:extLst>
              <a:ext uri="{FF2B5EF4-FFF2-40B4-BE49-F238E27FC236}">
                <a16:creationId xmlns:a16="http://schemas.microsoft.com/office/drawing/2014/main" id="{578F4040-8CD9-C5A2-AD04-44468B8488EB}"/>
              </a:ext>
            </a:extLst>
          </p:cNvPr>
          <p:cNvPicPr>
            <a:picLocks noChangeAspect="1"/>
          </p:cNvPicPr>
          <p:nvPr/>
        </p:nvPicPr>
        <p:blipFill>
          <a:blip r:embed="rId5"/>
          <a:stretch>
            <a:fillRect/>
          </a:stretch>
        </p:blipFill>
        <p:spPr>
          <a:xfrm>
            <a:off x="6886592" y="3861145"/>
            <a:ext cx="1319060" cy="1261709"/>
          </a:xfrm>
          <a:prstGeom prst="rect">
            <a:avLst/>
          </a:prstGeom>
        </p:spPr>
      </p:pic>
      <p:pic>
        <p:nvPicPr>
          <p:cNvPr id="19" name="Picture 18">
            <a:extLst>
              <a:ext uri="{FF2B5EF4-FFF2-40B4-BE49-F238E27FC236}">
                <a16:creationId xmlns:a16="http://schemas.microsoft.com/office/drawing/2014/main" id="{7B1FF5A3-A4AF-45E6-3142-9EAC8B3038C0}"/>
              </a:ext>
            </a:extLst>
          </p:cNvPr>
          <p:cNvPicPr>
            <a:picLocks noChangeAspect="1"/>
          </p:cNvPicPr>
          <p:nvPr/>
        </p:nvPicPr>
        <p:blipFill rotWithShape="1">
          <a:blip r:embed="rId6"/>
          <a:srcRect t="8815"/>
          <a:stretch/>
        </p:blipFill>
        <p:spPr>
          <a:xfrm>
            <a:off x="5507462" y="4896467"/>
            <a:ext cx="1583765" cy="926731"/>
          </a:xfrm>
          <a:prstGeom prst="rect">
            <a:avLst/>
          </a:prstGeom>
        </p:spPr>
      </p:pic>
      <p:pic>
        <p:nvPicPr>
          <p:cNvPr id="12" name="Picture 11">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7"/>
          <a:srcRect l="14665" t="1" r="11395" b="1"/>
          <a:stretch/>
        </p:blipFill>
        <p:spPr>
          <a:xfrm>
            <a:off x="8517502" y="6233830"/>
            <a:ext cx="486743" cy="527403"/>
          </a:xfrm>
          <a:prstGeom prst="rect">
            <a:avLst/>
          </a:prstGeom>
        </p:spPr>
      </p:pic>
      <p:sp>
        <p:nvSpPr>
          <p:cNvPr id="14" name="Footer Placeholder 3">
            <a:extLst>
              <a:ext uri="{FF2B5EF4-FFF2-40B4-BE49-F238E27FC236}">
                <a16:creationId xmlns:a16="http://schemas.microsoft.com/office/drawing/2014/main" id="{CCFABB61-32EC-2A45-E783-FE82997AC16F}"/>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41572801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9AAA-A0F3-AB94-995F-1E2ED8330A0C}"/>
              </a:ext>
            </a:extLst>
          </p:cNvPr>
          <p:cNvSpPr>
            <a:spLocks noGrp="1"/>
          </p:cNvSpPr>
          <p:nvPr>
            <p:ph type="title"/>
          </p:nvPr>
        </p:nvSpPr>
        <p:spPr>
          <a:xfrm>
            <a:off x="323528" y="1086794"/>
            <a:ext cx="7886700" cy="792088"/>
          </a:xfrm>
        </p:spPr>
        <p:txBody>
          <a:bodyPr/>
          <a:lstStyle/>
          <a:p>
            <a:r>
              <a:rPr lang="en-GB" b="1" i="1" dirty="0">
                <a:latin typeface="+mn-lt"/>
              </a:rPr>
              <a:t>Interests</a:t>
            </a:r>
          </a:p>
        </p:txBody>
      </p:sp>
      <p:sp>
        <p:nvSpPr>
          <p:cNvPr id="3" name="Date Placeholder 2">
            <a:extLst>
              <a:ext uri="{FF2B5EF4-FFF2-40B4-BE49-F238E27FC236}">
                <a16:creationId xmlns:a16="http://schemas.microsoft.com/office/drawing/2014/main" id="{231B8F48-18EF-16A8-05BD-2C3B41CB98DE}"/>
              </a:ext>
            </a:extLst>
          </p:cNvPr>
          <p:cNvSpPr>
            <a:spLocks noGrp="1"/>
          </p:cNvSpPr>
          <p:nvPr>
            <p:ph type="dt" sz="half" idx="10"/>
          </p:nvPr>
        </p:nvSpPr>
        <p:spPr/>
        <p:txBody>
          <a:bodyPr/>
          <a:lstStyle/>
          <a:p>
            <a:fld id="{9FD9B80E-47A3-4A49-AADB-0A98E11E6E63}" type="datetime1">
              <a:rPr lang="en-GB" smtClean="0"/>
              <a:t>03/03/2026</a:t>
            </a:fld>
            <a:endParaRPr lang="en-GB"/>
          </a:p>
        </p:txBody>
      </p:sp>
      <p:sp>
        <p:nvSpPr>
          <p:cNvPr id="5" name="Slide Number Placeholder 4">
            <a:extLst>
              <a:ext uri="{FF2B5EF4-FFF2-40B4-BE49-F238E27FC236}">
                <a16:creationId xmlns:a16="http://schemas.microsoft.com/office/drawing/2014/main" id="{B3D84056-DC86-902E-C7F0-02ABA68525AD}"/>
              </a:ext>
            </a:extLst>
          </p:cNvPr>
          <p:cNvSpPr>
            <a:spLocks noGrp="1"/>
          </p:cNvSpPr>
          <p:nvPr>
            <p:ph type="sldNum" sz="quarter" idx="12"/>
          </p:nvPr>
        </p:nvSpPr>
        <p:spPr/>
        <p:txBody>
          <a:bodyPr/>
          <a:lstStyle/>
          <a:p>
            <a:fld id="{EFC07C4F-4DD7-4452-9CBE-7B4BC77324C7}" type="slidenum">
              <a:rPr lang="en-GB" smtClean="0"/>
              <a:t>18</a:t>
            </a:fld>
            <a:endParaRPr lang="en-GB"/>
          </a:p>
        </p:txBody>
      </p:sp>
      <p:sp>
        <p:nvSpPr>
          <p:cNvPr id="6" name="Rectangle 5">
            <a:extLst>
              <a:ext uri="{FF2B5EF4-FFF2-40B4-BE49-F238E27FC236}">
                <a16:creationId xmlns:a16="http://schemas.microsoft.com/office/drawing/2014/main" id="{EAD19BF7-79EB-B552-2FE9-412E0CE11457}"/>
              </a:ext>
            </a:extLst>
          </p:cNvPr>
          <p:cNvSpPr/>
          <p:nvPr/>
        </p:nvSpPr>
        <p:spPr>
          <a:xfrm>
            <a:off x="3028950" y="2110588"/>
            <a:ext cx="3086100" cy="1046062"/>
          </a:xfrm>
          <a:prstGeom prst="rect">
            <a:avLst/>
          </a:prstGeom>
          <a:solidFill>
            <a:srgbClr val="F58A1D"/>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2800" b="1" i="1" dirty="0"/>
              <a:t>Would you rather?</a:t>
            </a:r>
          </a:p>
        </p:txBody>
      </p:sp>
      <p:sp>
        <p:nvSpPr>
          <p:cNvPr id="7" name="Rectangle 6">
            <a:extLst>
              <a:ext uri="{FF2B5EF4-FFF2-40B4-BE49-F238E27FC236}">
                <a16:creationId xmlns:a16="http://schemas.microsoft.com/office/drawing/2014/main" id="{0F56A9D2-CA17-F924-3BD5-622EBC5E603C}"/>
              </a:ext>
            </a:extLst>
          </p:cNvPr>
          <p:cNvSpPr/>
          <p:nvPr/>
        </p:nvSpPr>
        <p:spPr>
          <a:xfrm>
            <a:off x="1756556" y="2084264"/>
            <a:ext cx="697628" cy="1107996"/>
          </a:xfrm>
          <a:prstGeom prst="rect">
            <a:avLst/>
          </a:prstGeom>
          <a:noFill/>
        </p:spPr>
        <p:txBody>
          <a:bodyPr wrap="none" lIns="91440" tIns="45720" rIns="91440" bIns="45720">
            <a:spAutoFit/>
          </a:bodyPr>
          <a:lstStyle/>
          <a:p>
            <a:pPr algn="ctr"/>
            <a:r>
              <a:rPr lang="en-US" sz="6600" b="1" cap="none" spc="0" dirty="0">
                <a:ln w="6600">
                  <a:solidFill>
                    <a:schemeClr val="accent2"/>
                  </a:solidFill>
                  <a:prstDash val="solid"/>
                </a:ln>
                <a:solidFill>
                  <a:srgbClr val="FFFFFF"/>
                </a:solidFill>
                <a:effectLst>
                  <a:outerShdw dist="38100" dir="2700000" algn="tl" rotWithShape="0">
                    <a:schemeClr val="accent2"/>
                  </a:outerShdw>
                </a:effectLst>
              </a:rPr>
              <a:t>A</a:t>
            </a:r>
          </a:p>
        </p:txBody>
      </p:sp>
      <p:sp>
        <p:nvSpPr>
          <p:cNvPr id="8" name="Rectangle 7">
            <a:extLst>
              <a:ext uri="{FF2B5EF4-FFF2-40B4-BE49-F238E27FC236}">
                <a16:creationId xmlns:a16="http://schemas.microsoft.com/office/drawing/2014/main" id="{2E945285-1B05-1AA7-9B81-B2D405315CC5}"/>
              </a:ext>
            </a:extLst>
          </p:cNvPr>
          <p:cNvSpPr/>
          <p:nvPr/>
        </p:nvSpPr>
        <p:spPr>
          <a:xfrm>
            <a:off x="6689816" y="1991931"/>
            <a:ext cx="702436" cy="1200329"/>
          </a:xfrm>
          <a:prstGeom prst="rect">
            <a:avLst/>
          </a:prstGeom>
          <a:noFill/>
        </p:spPr>
        <p:txBody>
          <a:bodyPr wrap="none" lIns="91440" tIns="45720" rIns="91440" bIns="45720">
            <a:spAutoFit/>
          </a:bodyPr>
          <a:lstStyle/>
          <a:p>
            <a:pPr algn="ctr"/>
            <a:r>
              <a:rPr lang="en-US" sz="7200" b="1" cap="none" spc="0" dirty="0">
                <a:ln w="6600">
                  <a:solidFill>
                    <a:schemeClr val="accent2"/>
                  </a:solidFill>
                  <a:prstDash val="solid"/>
                </a:ln>
                <a:solidFill>
                  <a:srgbClr val="FFFFFF"/>
                </a:solidFill>
                <a:effectLst>
                  <a:outerShdw dist="38100" dir="2700000" algn="tl" rotWithShape="0">
                    <a:schemeClr val="accent2"/>
                  </a:outerShdw>
                </a:effectLst>
              </a:rPr>
              <a:t>B</a:t>
            </a:r>
          </a:p>
        </p:txBody>
      </p:sp>
      <p:sp>
        <p:nvSpPr>
          <p:cNvPr id="9" name="Rectangle 8">
            <a:extLst>
              <a:ext uri="{FF2B5EF4-FFF2-40B4-BE49-F238E27FC236}">
                <a16:creationId xmlns:a16="http://schemas.microsoft.com/office/drawing/2014/main" id="{01495C16-F8E6-DD32-258E-4B48C56DDD5B}"/>
              </a:ext>
            </a:extLst>
          </p:cNvPr>
          <p:cNvSpPr/>
          <p:nvPr/>
        </p:nvSpPr>
        <p:spPr>
          <a:xfrm>
            <a:off x="76582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solidFill>
                  <a:schemeClr val="tx1"/>
                </a:solidFill>
              </a:rPr>
              <a:t>Win an Olympic gold medal</a:t>
            </a:r>
          </a:p>
        </p:txBody>
      </p:sp>
      <p:sp>
        <p:nvSpPr>
          <p:cNvPr id="10" name="Rectangle 9">
            <a:extLst>
              <a:ext uri="{FF2B5EF4-FFF2-40B4-BE49-F238E27FC236}">
                <a16:creationId xmlns:a16="http://schemas.microsoft.com/office/drawing/2014/main" id="{A6CD29B0-F7F9-ED0A-04F3-044FF985BB3B}"/>
              </a:ext>
            </a:extLst>
          </p:cNvPr>
          <p:cNvSpPr/>
          <p:nvPr/>
        </p:nvSpPr>
        <p:spPr>
          <a:xfrm>
            <a:off x="529208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t>Win a Nobel Prize</a:t>
            </a:r>
          </a:p>
        </p:txBody>
      </p:sp>
      <p:sp>
        <p:nvSpPr>
          <p:cNvPr id="11" name="Rectangle 10">
            <a:extLst>
              <a:ext uri="{FF2B5EF4-FFF2-40B4-BE49-F238E27FC236}">
                <a16:creationId xmlns:a16="http://schemas.microsoft.com/office/drawing/2014/main" id="{9F68669F-C39C-E210-992B-43CF3D58788D}"/>
              </a:ext>
            </a:extLst>
          </p:cNvPr>
          <p:cNvSpPr/>
          <p:nvPr/>
        </p:nvSpPr>
        <p:spPr>
          <a:xfrm>
            <a:off x="4158877" y="4077072"/>
            <a:ext cx="816250" cy="923330"/>
          </a:xfrm>
          <a:prstGeom prst="rect">
            <a:avLst/>
          </a:prstGeom>
          <a:noFill/>
        </p:spPr>
        <p:txBody>
          <a:bodyPr wrap="none" lIns="91440" tIns="45720" rIns="91440" bIns="45720">
            <a:spAutoFit/>
          </a:bodyPr>
          <a:lstStyle/>
          <a:p>
            <a:pPr algn="ctr"/>
            <a:r>
              <a:rPr lang="en-US" sz="5400" b="1" cap="none" spc="50" dirty="0">
                <a:ln w="9525" cmpd="sng">
                  <a:solidFill>
                    <a:srgbClr val="AABD1D"/>
                  </a:solidFill>
                  <a:prstDash val="solid"/>
                </a:ln>
                <a:solidFill>
                  <a:srgbClr val="70AD47">
                    <a:tint val="1000"/>
                  </a:srgbClr>
                </a:solidFill>
                <a:effectLst>
                  <a:glow rad="38100">
                    <a:schemeClr val="accent1">
                      <a:alpha val="40000"/>
                    </a:schemeClr>
                  </a:glow>
                </a:effectLst>
              </a:rPr>
              <a:t>or</a:t>
            </a:r>
          </a:p>
        </p:txBody>
      </p:sp>
      <p:pic>
        <p:nvPicPr>
          <p:cNvPr id="13" name="Picture 12">
            <a:extLst>
              <a:ext uri="{FF2B5EF4-FFF2-40B4-BE49-F238E27FC236}">
                <a16:creationId xmlns:a16="http://schemas.microsoft.com/office/drawing/2014/main" id="{455D96C7-E357-9813-A7C9-5A70DF643282}"/>
              </a:ext>
            </a:extLst>
          </p:cNvPr>
          <p:cNvPicPr>
            <a:picLocks noChangeAspect="1"/>
          </p:cNvPicPr>
          <p:nvPr/>
        </p:nvPicPr>
        <p:blipFill>
          <a:blip r:embed="rId3"/>
          <a:stretch>
            <a:fillRect/>
          </a:stretch>
        </p:blipFill>
        <p:spPr>
          <a:xfrm>
            <a:off x="1346845" y="3694756"/>
            <a:ext cx="1924050" cy="2076450"/>
          </a:xfrm>
          <a:prstGeom prst="rect">
            <a:avLst/>
          </a:prstGeom>
        </p:spPr>
      </p:pic>
      <p:pic>
        <p:nvPicPr>
          <p:cNvPr id="15" name="Picture 14">
            <a:extLst>
              <a:ext uri="{FF2B5EF4-FFF2-40B4-BE49-F238E27FC236}">
                <a16:creationId xmlns:a16="http://schemas.microsoft.com/office/drawing/2014/main" id="{228CF373-FC3E-19B8-A75B-B8F9273CE814}"/>
              </a:ext>
            </a:extLst>
          </p:cNvPr>
          <p:cNvPicPr>
            <a:picLocks noChangeAspect="1"/>
          </p:cNvPicPr>
          <p:nvPr/>
        </p:nvPicPr>
        <p:blipFill rotWithShape="1">
          <a:blip r:embed="rId4"/>
          <a:srcRect l="9003" t="11008" r="5414" b="6027"/>
          <a:stretch/>
        </p:blipFill>
        <p:spPr>
          <a:xfrm>
            <a:off x="5936373" y="3875378"/>
            <a:ext cx="1797514" cy="1762244"/>
          </a:xfrm>
          <a:prstGeom prst="ellipse">
            <a:avLst/>
          </a:prstGeom>
        </p:spPr>
      </p:pic>
      <p:pic>
        <p:nvPicPr>
          <p:cNvPr id="12" name="Picture 11">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32440" y="6213951"/>
            <a:ext cx="486743" cy="527403"/>
          </a:xfrm>
          <a:prstGeom prst="rect">
            <a:avLst/>
          </a:prstGeom>
        </p:spPr>
      </p:pic>
      <p:sp>
        <p:nvSpPr>
          <p:cNvPr id="14" name="Footer Placeholder 3">
            <a:extLst>
              <a:ext uri="{FF2B5EF4-FFF2-40B4-BE49-F238E27FC236}">
                <a16:creationId xmlns:a16="http://schemas.microsoft.com/office/drawing/2014/main" id="{79DEB422-CB07-CA47-BA9F-3A9E40EF9AD6}"/>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15802481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9B9AAA-A0F3-AB94-995F-1E2ED8330A0C}"/>
              </a:ext>
            </a:extLst>
          </p:cNvPr>
          <p:cNvSpPr>
            <a:spLocks noGrp="1"/>
          </p:cNvSpPr>
          <p:nvPr>
            <p:ph type="title"/>
          </p:nvPr>
        </p:nvSpPr>
        <p:spPr>
          <a:xfrm>
            <a:off x="323528" y="1086794"/>
            <a:ext cx="7886700" cy="792088"/>
          </a:xfrm>
        </p:spPr>
        <p:txBody>
          <a:bodyPr/>
          <a:lstStyle/>
          <a:p>
            <a:r>
              <a:rPr lang="en-GB" b="1" i="1" dirty="0">
                <a:latin typeface="+mn-lt"/>
              </a:rPr>
              <a:t>Interests</a:t>
            </a:r>
          </a:p>
        </p:txBody>
      </p:sp>
      <p:sp>
        <p:nvSpPr>
          <p:cNvPr id="3" name="Date Placeholder 2">
            <a:extLst>
              <a:ext uri="{FF2B5EF4-FFF2-40B4-BE49-F238E27FC236}">
                <a16:creationId xmlns:a16="http://schemas.microsoft.com/office/drawing/2014/main" id="{231B8F48-18EF-16A8-05BD-2C3B41CB98DE}"/>
              </a:ext>
            </a:extLst>
          </p:cNvPr>
          <p:cNvSpPr>
            <a:spLocks noGrp="1"/>
          </p:cNvSpPr>
          <p:nvPr>
            <p:ph type="dt" sz="half" idx="10"/>
          </p:nvPr>
        </p:nvSpPr>
        <p:spPr/>
        <p:txBody>
          <a:bodyPr/>
          <a:lstStyle/>
          <a:p>
            <a:fld id="{68A9AFFE-51B7-4752-B266-A06DF4A9B014}" type="datetime1">
              <a:rPr lang="en-GB" smtClean="0"/>
              <a:t>03/03/2026</a:t>
            </a:fld>
            <a:endParaRPr lang="en-GB"/>
          </a:p>
        </p:txBody>
      </p:sp>
      <p:sp>
        <p:nvSpPr>
          <p:cNvPr id="5" name="Slide Number Placeholder 4">
            <a:extLst>
              <a:ext uri="{FF2B5EF4-FFF2-40B4-BE49-F238E27FC236}">
                <a16:creationId xmlns:a16="http://schemas.microsoft.com/office/drawing/2014/main" id="{B3D84056-DC86-902E-C7F0-02ABA68525AD}"/>
              </a:ext>
            </a:extLst>
          </p:cNvPr>
          <p:cNvSpPr>
            <a:spLocks noGrp="1"/>
          </p:cNvSpPr>
          <p:nvPr>
            <p:ph type="sldNum" sz="quarter" idx="12"/>
          </p:nvPr>
        </p:nvSpPr>
        <p:spPr/>
        <p:txBody>
          <a:bodyPr/>
          <a:lstStyle/>
          <a:p>
            <a:fld id="{EFC07C4F-4DD7-4452-9CBE-7B4BC77324C7}" type="slidenum">
              <a:rPr lang="en-GB" smtClean="0"/>
              <a:t>19</a:t>
            </a:fld>
            <a:endParaRPr lang="en-GB"/>
          </a:p>
        </p:txBody>
      </p:sp>
      <p:sp>
        <p:nvSpPr>
          <p:cNvPr id="6" name="Rectangle 5">
            <a:extLst>
              <a:ext uri="{FF2B5EF4-FFF2-40B4-BE49-F238E27FC236}">
                <a16:creationId xmlns:a16="http://schemas.microsoft.com/office/drawing/2014/main" id="{EAD19BF7-79EB-B552-2FE9-412E0CE11457}"/>
              </a:ext>
            </a:extLst>
          </p:cNvPr>
          <p:cNvSpPr/>
          <p:nvPr/>
        </p:nvSpPr>
        <p:spPr>
          <a:xfrm>
            <a:off x="3039046" y="1931915"/>
            <a:ext cx="3086100" cy="1046062"/>
          </a:xfrm>
          <a:prstGeom prst="rect">
            <a:avLst/>
          </a:prstGeom>
          <a:solidFill>
            <a:srgbClr val="F58A1D"/>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2800" b="1" i="1" dirty="0"/>
              <a:t>Would you rather?</a:t>
            </a:r>
          </a:p>
        </p:txBody>
      </p:sp>
      <p:sp>
        <p:nvSpPr>
          <p:cNvPr id="7" name="Rectangle 6">
            <a:extLst>
              <a:ext uri="{FF2B5EF4-FFF2-40B4-BE49-F238E27FC236}">
                <a16:creationId xmlns:a16="http://schemas.microsoft.com/office/drawing/2014/main" id="{0F56A9D2-CA17-F924-3BD5-622EBC5E603C}"/>
              </a:ext>
            </a:extLst>
          </p:cNvPr>
          <p:cNvSpPr/>
          <p:nvPr/>
        </p:nvSpPr>
        <p:spPr>
          <a:xfrm>
            <a:off x="1756556" y="2084264"/>
            <a:ext cx="697628" cy="1107996"/>
          </a:xfrm>
          <a:prstGeom prst="rect">
            <a:avLst/>
          </a:prstGeom>
          <a:noFill/>
        </p:spPr>
        <p:txBody>
          <a:bodyPr wrap="none" lIns="91440" tIns="45720" rIns="91440" bIns="45720">
            <a:spAutoFit/>
          </a:bodyPr>
          <a:lstStyle/>
          <a:p>
            <a:pPr algn="ctr"/>
            <a:r>
              <a:rPr lang="en-US" sz="6600" b="1" cap="none" spc="0" dirty="0">
                <a:ln w="6600">
                  <a:solidFill>
                    <a:schemeClr val="accent2"/>
                  </a:solidFill>
                  <a:prstDash val="solid"/>
                </a:ln>
                <a:solidFill>
                  <a:srgbClr val="FFFFFF"/>
                </a:solidFill>
                <a:effectLst>
                  <a:outerShdw dist="38100" dir="2700000" algn="tl" rotWithShape="0">
                    <a:schemeClr val="accent2"/>
                  </a:outerShdw>
                </a:effectLst>
              </a:rPr>
              <a:t>A</a:t>
            </a:r>
          </a:p>
        </p:txBody>
      </p:sp>
      <p:sp>
        <p:nvSpPr>
          <p:cNvPr id="8" name="Rectangle 7">
            <a:extLst>
              <a:ext uri="{FF2B5EF4-FFF2-40B4-BE49-F238E27FC236}">
                <a16:creationId xmlns:a16="http://schemas.microsoft.com/office/drawing/2014/main" id="{2E945285-1B05-1AA7-9B81-B2D405315CC5}"/>
              </a:ext>
            </a:extLst>
          </p:cNvPr>
          <p:cNvSpPr/>
          <p:nvPr/>
        </p:nvSpPr>
        <p:spPr>
          <a:xfrm>
            <a:off x="6689816" y="1991931"/>
            <a:ext cx="702436" cy="1200329"/>
          </a:xfrm>
          <a:prstGeom prst="rect">
            <a:avLst/>
          </a:prstGeom>
          <a:noFill/>
        </p:spPr>
        <p:txBody>
          <a:bodyPr wrap="none" lIns="91440" tIns="45720" rIns="91440" bIns="45720">
            <a:spAutoFit/>
          </a:bodyPr>
          <a:lstStyle/>
          <a:p>
            <a:pPr algn="ctr"/>
            <a:r>
              <a:rPr lang="en-US" sz="7200" b="1" cap="none" spc="0" dirty="0">
                <a:ln w="6600">
                  <a:solidFill>
                    <a:schemeClr val="accent2"/>
                  </a:solidFill>
                  <a:prstDash val="solid"/>
                </a:ln>
                <a:solidFill>
                  <a:srgbClr val="FFFFFF"/>
                </a:solidFill>
                <a:effectLst>
                  <a:outerShdw dist="38100" dir="2700000" algn="tl" rotWithShape="0">
                    <a:schemeClr val="accent2"/>
                  </a:outerShdw>
                </a:effectLst>
              </a:rPr>
              <a:t>B</a:t>
            </a:r>
          </a:p>
        </p:txBody>
      </p:sp>
      <p:sp>
        <p:nvSpPr>
          <p:cNvPr id="9" name="Rectangle 8">
            <a:extLst>
              <a:ext uri="{FF2B5EF4-FFF2-40B4-BE49-F238E27FC236}">
                <a16:creationId xmlns:a16="http://schemas.microsoft.com/office/drawing/2014/main" id="{01495C16-F8E6-DD32-258E-4B48C56DDD5B}"/>
              </a:ext>
            </a:extLst>
          </p:cNvPr>
          <p:cNvSpPr/>
          <p:nvPr/>
        </p:nvSpPr>
        <p:spPr>
          <a:xfrm>
            <a:off x="76582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solidFill>
                  <a:schemeClr val="tx1"/>
                </a:solidFill>
              </a:rPr>
              <a:t>Learn to juggle</a:t>
            </a:r>
          </a:p>
        </p:txBody>
      </p:sp>
      <p:sp>
        <p:nvSpPr>
          <p:cNvPr id="10" name="Rectangle 9">
            <a:extLst>
              <a:ext uri="{FF2B5EF4-FFF2-40B4-BE49-F238E27FC236}">
                <a16:creationId xmlns:a16="http://schemas.microsoft.com/office/drawing/2014/main" id="{A6CD29B0-F7F9-ED0A-04F3-044FF985BB3B}"/>
              </a:ext>
            </a:extLst>
          </p:cNvPr>
          <p:cNvSpPr/>
          <p:nvPr/>
        </p:nvSpPr>
        <p:spPr>
          <a:xfrm>
            <a:off x="5292080" y="3305309"/>
            <a:ext cx="3086100" cy="2664296"/>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dirty="0"/>
              <a:t>Learn to speak another language</a:t>
            </a:r>
          </a:p>
        </p:txBody>
      </p:sp>
      <p:sp>
        <p:nvSpPr>
          <p:cNvPr id="11" name="Rectangle 10">
            <a:extLst>
              <a:ext uri="{FF2B5EF4-FFF2-40B4-BE49-F238E27FC236}">
                <a16:creationId xmlns:a16="http://schemas.microsoft.com/office/drawing/2014/main" id="{9F68669F-C39C-E210-992B-43CF3D58788D}"/>
              </a:ext>
            </a:extLst>
          </p:cNvPr>
          <p:cNvSpPr/>
          <p:nvPr/>
        </p:nvSpPr>
        <p:spPr>
          <a:xfrm>
            <a:off x="4158877" y="4077072"/>
            <a:ext cx="816250" cy="923330"/>
          </a:xfrm>
          <a:prstGeom prst="rect">
            <a:avLst/>
          </a:prstGeom>
          <a:noFill/>
        </p:spPr>
        <p:txBody>
          <a:bodyPr wrap="none" lIns="91440" tIns="45720" rIns="91440" bIns="45720">
            <a:spAutoFit/>
          </a:bodyPr>
          <a:lstStyle/>
          <a:p>
            <a:pPr algn="ctr"/>
            <a:r>
              <a:rPr lang="en-US" sz="5400" b="1" cap="none" spc="50" dirty="0">
                <a:ln w="9525" cmpd="sng">
                  <a:solidFill>
                    <a:srgbClr val="AABD1D"/>
                  </a:solidFill>
                  <a:prstDash val="solid"/>
                </a:ln>
                <a:solidFill>
                  <a:srgbClr val="70AD47">
                    <a:tint val="1000"/>
                  </a:srgbClr>
                </a:solidFill>
                <a:effectLst>
                  <a:glow rad="38100">
                    <a:schemeClr val="accent1">
                      <a:alpha val="40000"/>
                    </a:schemeClr>
                  </a:glow>
                </a:effectLst>
              </a:rPr>
              <a:t>or</a:t>
            </a:r>
          </a:p>
        </p:txBody>
      </p:sp>
      <p:pic>
        <p:nvPicPr>
          <p:cNvPr id="13" name="Picture 12">
            <a:extLst>
              <a:ext uri="{FF2B5EF4-FFF2-40B4-BE49-F238E27FC236}">
                <a16:creationId xmlns:a16="http://schemas.microsoft.com/office/drawing/2014/main" id="{8E45F10D-7652-E89F-282C-6B4E238BBD6F}"/>
              </a:ext>
            </a:extLst>
          </p:cNvPr>
          <p:cNvPicPr>
            <a:picLocks noChangeAspect="1"/>
          </p:cNvPicPr>
          <p:nvPr/>
        </p:nvPicPr>
        <p:blipFill>
          <a:blip r:embed="rId3"/>
          <a:stretch>
            <a:fillRect/>
          </a:stretch>
        </p:blipFill>
        <p:spPr>
          <a:xfrm>
            <a:off x="6053337" y="3999814"/>
            <a:ext cx="1715506" cy="1757058"/>
          </a:xfrm>
          <a:prstGeom prst="rect">
            <a:avLst/>
          </a:prstGeom>
        </p:spPr>
      </p:pic>
      <p:pic>
        <p:nvPicPr>
          <p:cNvPr id="15" name="Picture 14">
            <a:extLst>
              <a:ext uri="{FF2B5EF4-FFF2-40B4-BE49-F238E27FC236}">
                <a16:creationId xmlns:a16="http://schemas.microsoft.com/office/drawing/2014/main" id="{A082E5AD-CDE9-FA4C-A4EA-213C2DDCE1B9}"/>
              </a:ext>
            </a:extLst>
          </p:cNvPr>
          <p:cNvPicPr>
            <a:picLocks noChangeAspect="1"/>
          </p:cNvPicPr>
          <p:nvPr/>
        </p:nvPicPr>
        <p:blipFill>
          <a:blip r:embed="rId4"/>
          <a:stretch>
            <a:fillRect/>
          </a:stretch>
        </p:blipFill>
        <p:spPr>
          <a:xfrm>
            <a:off x="971600" y="3788406"/>
            <a:ext cx="1074034" cy="1982800"/>
          </a:xfrm>
          <a:prstGeom prst="rect">
            <a:avLst/>
          </a:prstGeom>
        </p:spPr>
      </p:pic>
      <p:pic>
        <p:nvPicPr>
          <p:cNvPr id="17" name="Picture 16">
            <a:extLst>
              <a:ext uri="{FF2B5EF4-FFF2-40B4-BE49-F238E27FC236}">
                <a16:creationId xmlns:a16="http://schemas.microsoft.com/office/drawing/2014/main" id="{1D262908-593A-4557-8E70-9C414CD6282E}"/>
              </a:ext>
            </a:extLst>
          </p:cNvPr>
          <p:cNvPicPr>
            <a:picLocks noChangeAspect="1"/>
          </p:cNvPicPr>
          <p:nvPr/>
        </p:nvPicPr>
        <p:blipFill>
          <a:blip r:embed="rId5"/>
          <a:stretch>
            <a:fillRect/>
          </a:stretch>
        </p:blipFill>
        <p:spPr>
          <a:xfrm>
            <a:off x="2013857" y="3788406"/>
            <a:ext cx="1766056" cy="1857600"/>
          </a:xfrm>
          <a:prstGeom prst="rect">
            <a:avLst/>
          </a:prstGeom>
        </p:spPr>
      </p:pic>
      <p:pic>
        <p:nvPicPr>
          <p:cNvPr id="12" name="Picture 11">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6"/>
          <a:srcRect l="14665" t="1" r="11395" b="1"/>
          <a:stretch/>
        </p:blipFill>
        <p:spPr>
          <a:xfrm>
            <a:off x="8497623" y="6253708"/>
            <a:ext cx="486743" cy="527403"/>
          </a:xfrm>
          <a:prstGeom prst="rect">
            <a:avLst/>
          </a:prstGeom>
        </p:spPr>
      </p:pic>
      <p:sp>
        <p:nvSpPr>
          <p:cNvPr id="14" name="Footer Placeholder 3">
            <a:extLst>
              <a:ext uri="{FF2B5EF4-FFF2-40B4-BE49-F238E27FC236}">
                <a16:creationId xmlns:a16="http://schemas.microsoft.com/office/drawing/2014/main" id="{E250FADB-8C5C-EAE8-7300-B854DD673FCC}"/>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32307704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5756" y="1127166"/>
            <a:ext cx="7886700" cy="504055"/>
          </a:xfrm>
        </p:spPr>
        <p:txBody>
          <a:bodyPr>
            <a:noAutofit/>
          </a:bodyPr>
          <a:lstStyle/>
          <a:p>
            <a:r>
              <a:rPr lang="en-GB" sz="3200" b="1" i="1" dirty="0">
                <a:latin typeface="+mn-lt"/>
              </a:rPr>
              <a:t>Relevant Grade Descriptors</a:t>
            </a:r>
          </a:p>
        </p:txBody>
      </p:sp>
      <p:sp>
        <p:nvSpPr>
          <p:cNvPr id="3" name="Date Placeholder 2"/>
          <p:cNvSpPr>
            <a:spLocks noGrp="1"/>
          </p:cNvSpPr>
          <p:nvPr>
            <p:ph type="dt" sz="half" idx="10"/>
          </p:nvPr>
        </p:nvSpPr>
        <p:spPr/>
        <p:txBody>
          <a:bodyPr/>
          <a:lstStyle/>
          <a:p>
            <a:fld id="{6D67591A-4CA4-4874-8E2B-66477F8E4D03}" type="datetime1">
              <a:rPr lang="en-GB" smtClean="0"/>
              <a:t>03/03/2026</a:t>
            </a:fld>
            <a:endParaRPr lang="en-GB"/>
          </a:p>
        </p:txBody>
      </p:sp>
      <p:sp>
        <p:nvSpPr>
          <p:cNvPr id="5" name="Slide Number Placeholder 4"/>
          <p:cNvSpPr>
            <a:spLocks noGrp="1"/>
          </p:cNvSpPr>
          <p:nvPr>
            <p:ph type="sldNum" sz="quarter" idx="12"/>
          </p:nvPr>
        </p:nvSpPr>
        <p:spPr/>
        <p:txBody>
          <a:bodyPr/>
          <a:lstStyle/>
          <a:p>
            <a:fld id="{EFC07C4F-4DD7-4452-9CBE-7B4BC77324C7}" type="slidenum">
              <a:rPr lang="en-GB" smtClean="0"/>
              <a:t>2</a:t>
            </a:fld>
            <a:endParaRPr lang="en-GB"/>
          </a:p>
        </p:txBody>
      </p:sp>
      <p:graphicFrame>
        <p:nvGraphicFramePr>
          <p:cNvPr id="6" name="Table 5"/>
          <p:cNvGraphicFramePr>
            <a:graphicFrameLocks noGrp="1"/>
          </p:cNvGraphicFramePr>
          <p:nvPr>
            <p:extLst>
              <p:ext uri="{D42A27DB-BD31-4B8C-83A1-F6EECF244321}">
                <p14:modId xmlns:p14="http://schemas.microsoft.com/office/powerpoint/2010/main" val="2373055811"/>
              </p:ext>
            </p:extLst>
          </p:nvPr>
        </p:nvGraphicFramePr>
        <p:xfrm>
          <a:off x="555130" y="1627798"/>
          <a:ext cx="8297675" cy="4006901"/>
        </p:xfrm>
        <a:graphic>
          <a:graphicData uri="http://schemas.openxmlformats.org/drawingml/2006/table">
            <a:tbl>
              <a:tblPr firstRow="1" firstCol="1" bandRow="1">
                <a:tableStyleId>{5940675A-B579-460E-94D1-54222C63F5DA}</a:tableStyleId>
              </a:tblPr>
              <a:tblGrid>
                <a:gridCol w="1744950">
                  <a:extLst>
                    <a:ext uri="{9D8B030D-6E8A-4147-A177-3AD203B41FA5}">
                      <a16:colId xmlns:a16="http://schemas.microsoft.com/office/drawing/2014/main" val="586849962"/>
                    </a:ext>
                  </a:extLst>
                </a:gridCol>
                <a:gridCol w="1310545">
                  <a:extLst>
                    <a:ext uri="{9D8B030D-6E8A-4147-A177-3AD203B41FA5}">
                      <a16:colId xmlns:a16="http://schemas.microsoft.com/office/drawing/2014/main" val="432970131"/>
                    </a:ext>
                  </a:extLst>
                </a:gridCol>
                <a:gridCol w="1310545">
                  <a:extLst>
                    <a:ext uri="{9D8B030D-6E8A-4147-A177-3AD203B41FA5}">
                      <a16:colId xmlns:a16="http://schemas.microsoft.com/office/drawing/2014/main" val="2677484745"/>
                    </a:ext>
                  </a:extLst>
                </a:gridCol>
                <a:gridCol w="1310545">
                  <a:extLst>
                    <a:ext uri="{9D8B030D-6E8A-4147-A177-3AD203B41FA5}">
                      <a16:colId xmlns:a16="http://schemas.microsoft.com/office/drawing/2014/main" val="3149520564"/>
                    </a:ext>
                  </a:extLst>
                </a:gridCol>
                <a:gridCol w="1310545">
                  <a:extLst>
                    <a:ext uri="{9D8B030D-6E8A-4147-A177-3AD203B41FA5}">
                      <a16:colId xmlns:a16="http://schemas.microsoft.com/office/drawing/2014/main" val="1215520350"/>
                    </a:ext>
                  </a:extLst>
                </a:gridCol>
                <a:gridCol w="1310545">
                  <a:extLst>
                    <a:ext uri="{9D8B030D-6E8A-4147-A177-3AD203B41FA5}">
                      <a16:colId xmlns:a16="http://schemas.microsoft.com/office/drawing/2014/main" val="1411141566"/>
                    </a:ext>
                  </a:extLst>
                </a:gridCol>
              </a:tblGrid>
              <a:tr h="481381">
                <a:tc>
                  <a:txBody>
                    <a:bodyPr/>
                    <a:lstStyle/>
                    <a:p>
                      <a:pPr algn="ctr">
                        <a:lnSpc>
                          <a:spcPct val="107000"/>
                        </a:lnSpc>
                        <a:spcAft>
                          <a:spcPts val="800"/>
                        </a:spcAft>
                      </a:pPr>
                      <a:r>
                        <a:rPr lang="en-GB" sz="1000" b="1" spc="-5" dirty="0">
                          <a:solidFill>
                            <a:srgbClr val="FFFFFF"/>
                          </a:solidFill>
                          <a:effectLst/>
                          <a:latin typeface="Calibri"/>
                          <a:ea typeface="Times New Roman" panose="02020603050405020304" pitchFamily="18" charset="0"/>
                          <a:cs typeface="Calibri"/>
                        </a:rPr>
                        <a:t>Section 2: Take Part in an Interview (2 minutes)</a:t>
                      </a:r>
                      <a:endParaRPr lang="en-GB" sz="1100" dirty="0">
                        <a:effectLst/>
                        <a:latin typeface="Calibri"/>
                        <a:ea typeface="Calibri" panose="020F0502020204030204" pitchFamily="34" charset="0"/>
                        <a:cs typeface="Calibri"/>
                      </a:endParaRPr>
                    </a:p>
                  </a:txBody>
                  <a:tcPr anchor="ctr">
                    <a:solidFill>
                      <a:srgbClr val="C2D721"/>
                    </a:solidFill>
                  </a:tcPr>
                </a:tc>
                <a:tc>
                  <a:txBody>
                    <a:bodyPr/>
                    <a:lstStyle/>
                    <a:p>
                      <a:pPr algn="ctr">
                        <a:lnSpc>
                          <a:spcPct val="107000"/>
                        </a:lnSpc>
                        <a:spcAft>
                          <a:spcPts val="800"/>
                        </a:spcAft>
                      </a:pPr>
                      <a:r>
                        <a:rPr lang="en-GB" sz="1000" b="1" dirty="0">
                          <a:solidFill>
                            <a:srgbClr val="FFFFFF"/>
                          </a:solidFill>
                          <a:effectLst/>
                          <a:latin typeface="Calibri"/>
                          <a:ea typeface="Times New Roman" panose="02020603050405020304" pitchFamily="18" charset="0"/>
                          <a:cs typeface="Calibri"/>
                        </a:rPr>
                        <a:t>Pa</a:t>
                      </a:r>
                      <a:r>
                        <a:rPr lang="en-GB" sz="1000" b="1" spc="-5" dirty="0">
                          <a:solidFill>
                            <a:srgbClr val="FFFFFF"/>
                          </a:solidFill>
                          <a:effectLst/>
                          <a:latin typeface="Calibri"/>
                          <a:ea typeface="Times New Roman" panose="02020603050405020304" pitchFamily="18" charset="0"/>
                          <a:cs typeface="Calibri"/>
                        </a:rPr>
                        <a:t>s</a:t>
                      </a:r>
                      <a:r>
                        <a:rPr lang="en-GB" sz="1000" b="1" dirty="0">
                          <a:solidFill>
                            <a:srgbClr val="FFFFFF"/>
                          </a:solidFill>
                          <a:effectLst/>
                          <a:latin typeface="Calibri"/>
                          <a:ea typeface="Times New Roman" panose="02020603050405020304" pitchFamily="18" charset="0"/>
                          <a:cs typeface="Calibri"/>
                        </a:rPr>
                        <a:t>s</a:t>
                      </a:r>
                      <a:endParaRPr lang="en-GB" sz="1100" dirty="0">
                        <a:effectLst/>
                        <a:latin typeface="Calibri"/>
                        <a:ea typeface="Calibri" panose="020F0502020204030204" pitchFamily="34" charset="0"/>
                        <a:cs typeface="Calibri"/>
                      </a:endParaRPr>
                    </a:p>
                  </a:txBody>
                  <a:tcPr anchor="ctr">
                    <a:solidFill>
                      <a:srgbClr val="C2D721"/>
                    </a:solidFill>
                  </a:tcPr>
                </a:tc>
                <a:tc>
                  <a:txBody>
                    <a:bodyPr/>
                    <a:lstStyle/>
                    <a:p>
                      <a:pPr algn="ctr">
                        <a:lnSpc>
                          <a:spcPct val="107000"/>
                        </a:lnSpc>
                        <a:spcAft>
                          <a:spcPts val="800"/>
                        </a:spcAft>
                      </a:pPr>
                      <a:r>
                        <a:rPr lang="en-GB" sz="1000" b="1" dirty="0">
                          <a:solidFill>
                            <a:srgbClr val="FFFFFF"/>
                          </a:solidFill>
                          <a:effectLst/>
                          <a:latin typeface="Calibri"/>
                          <a:ea typeface="Times New Roman" panose="02020603050405020304" pitchFamily="18" charset="0"/>
                          <a:cs typeface="Times New Roman"/>
                        </a:rPr>
                        <a:t>Good Pass</a:t>
                      </a:r>
                      <a:br>
                        <a:rPr lang="en-GB" sz="1000" b="1" dirty="0">
                          <a:solidFill>
                            <a:srgbClr val="FFFFFF"/>
                          </a:solidFill>
                          <a:effectLst/>
                          <a:latin typeface="Calibri"/>
                          <a:ea typeface="Times New Roman" panose="02020603050405020304" pitchFamily="18" charset="0"/>
                          <a:cs typeface="Times New Roman"/>
                        </a:rPr>
                      </a:br>
                      <a:r>
                        <a:rPr lang="en-GB" sz="1000" b="1" dirty="0">
                          <a:solidFill>
                            <a:srgbClr val="FFFFFF"/>
                          </a:solidFill>
                          <a:effectLst/>
                          <a:latin typeface="Calibri"/>
                          <a:ea typeface="Times New Roman" panose="02020603050405020304" pitchFamily="18" charset="0"/>
                          <a:cs typeface="Times New Roman"/>
                        </a:rPr>
                        <a:t>(Endorsed)</a:t>
                      </a:r>
                      <a:endParaRPr lang="en-GB" sz="1100" dirty="0">
                        <a:effectLst/>
                        <a:latin typeface="Calibri"/>
                        <a:ea typeface="Calibri" panose="020F0502020204030204" pitchFamily="34" charset="0"/>
                        <a:cs typeface="Times New Roman"/>
                      </a:endParaRPr>
                    </a:p>
                  </a:txBody>
                  <a:tcPr anchor="ctr">
                    <a:solidFill>
                      <a:srgbClr val="C2D721"/>
                    </a:solidFill>
                  </a:tcPr>
                </a:tc>
                <a:tc>
                  <a:txBody>
                    <a:bodyPr/>
                    <a:lstStyle/>
                    <a:p>
                      <a:pPr algn="ctr">
                        <a:lnSpc>
                          <a:spcPct val="107000"/>
                        </a:lnSpc>
                        <a:spcAft>
                          <a:spcPts val="800"/>
                        </a:spcAft>
                      </a:pPr>
                      <a:r>
                        <a:rPr lang="en-GB" sz="1000" b="1" spc="5" dirty="0">
                          <a:solidFill>
                            <a:srgbClr val="FFFFFF"/>
                          </a:solidFill>
                          <a:effectLst/>
                          <a:latin typeface="Calibri"/>
                          <a:ea typeface="Times New Roman" panose="02020603050405020304" pitchFamily="18" charset="0"/>
                          <a:cs typeface="Calibri"/>
                        </a:rPr>
                        <a:t>M</a:t>
                      </a:r>
                      <a:r>
                        <a:rPr lang="en-GB" sz="1000" b="1" dirty="0">
                          <a:solidFill>
                            <a:srgbClr val="FFFFFF"/>
                          </a:solidFill>
                          <a:effectLst/>
                          <a:latin typeface="Calibri"/>
                          <a:ea typeface="Times New Roman" panose="02020603050405020304" pitchFamily="18" charset="0"/>
                          <a:cs typeface="Calibri"/>
                        </a:rPr>
                        <a:t>e</a:t>
                      </a:r>
                      <a:r>
                        <a:rPr lang="en-GB" sz="1000" b="1" spc="5" dirty="0">
                          <a:solidFill>
                            <a:srgbClr val="FFFFFF"/>
                          </a:solidFill>
                          <a:effectLst/>
                          <a:latin typeface="Calibri"/>
                          <a:ea typeface="Times New Roman" panose="02020603050405020304" pitchFamily="18" charset="0"/>
                          <a:cs typeface="Calibri"/>
                        </a:rPr>
                        <a:t>r</a:t>
                      </a:r>
                      <a:r>
                        <a:rPr lang="en-GB" sz="1000" b="1" spc="-5" dirty="0">
                          <a:solidFill>
                            <a:srgbClr val="FFFFFF"/>
                          </a:solidFill>
                          <a:effectLst/>
                          <a:latin typeface="Calibri"/>
                          <a:ea typeface="Times New Roman" panose="02020603050405020304" pitchFamily="18" charset="0"/>
                          <a:cs typeface="Calibri"/>
                        </a:rPr>
                        <a:t>i</a:t>
                      </a:r>
                      <a:r>
                        <a:rPr lang="en-GB" sz="1000" b="1" dirty="0">
                          <a:solidFill>
                            <a:srgbClr val="FFFFFF"/>
                          </a:solidFill>
                          <a:effectLst/>
                          <a:latin typeface="Calibri"/>
                          <a:ea typeface="Times New Roman" panose="02020603050405020304" pitchFamily="18" charset="0"/>
                          <a:cs typeface="Calibri"/>
                        </a:rPr>
                        <a:t>t</a:t>
                      </a:r>
                      <a:endParaRPr lang="en-GB" sz="1100" dirty="0">
                        <a:effectLst/>
                        <a:latin typeface="Calibri"/>
                        <a:ea typeface="Calibri" panose="020F0502020204030204" pitchFamily="34" charset="0"/>
                        <a:cs typeface="Calibri"/>
                      </a:endParaRPr>
                    </a:p>
                  </a:txBody>
                  <a:tcPr anchor="ctr">
                    <a:solidFill>
                      <a:srgbClr val="C2D721"/>
                    </a:solidFill>
                  </a:tcPr>
                </a:tc>
                <a:tc>
                  <a:txBody>
                    <a:bodyPr/>
                    <a:lstStyle/>
                    <a:p>
                      <a:pPr algn="ctr">
                        <a:lnSpc>
                          <a:spcPct val="107000"/>
                        </a:lnSpc>
                        <a:spcAft>
                          <a:spcPts val="800"/>
                        </a:spcAft>
                      </a:pPr>
                      <a:r>
                        <a:rPr lang="en-GB" sz="1000" b="1" dirty="0">
                          <a:solidFill>
                            <a:srgbClr val="FFFFFF"/>
                          </a:solidFill>
                          <a:effectLst/>
                          <a:latin typeface="Calibri"/>
                          <a:ea typeface="Times New Roman" panose="02020603050405020304" pitchFamily="18" charset="0"/>
                          <a:cs typeface="Times New Roman"/>
                        </a:rPr>
                        <a:t>Merit Plus</a:t>
                      </a:r>
                      <a:br>
                        <a:rPr lang="en-GB" sz="1000" b="1" dirty="0">
                          <a:solidFill>
                            <a:srgbClr val="FFFFFF"/>
                          </a:solidFill>
                          <a:effectLst/>
                          <a:latin typeface="Calibri"/>
                          <a:ea typeface="Times New Roman" panose="02020603050405020304" pitchFamily="18" charset="0"/>
                          <a:cs typeface="Times New Roman"/>
                        </a:rPr>
                      </a:br>
                      <a:r>
                        <a:rPr lang="en-GB" sz="1000" b="1" dirty="0">
                          <a:solidFill>
                            <a:srgbClr val="FFFFFF"/>
                          </a:solidFill>
                          <a:effectLst/>
                          <a:latin typeface="Calibri"/>
                          <a:ea typeface="Times New Roman" panose="02020603050405020304" pitchFamily="18" charset="0"/>
                          <a:cs typeface="Times New Roman"/>
                        </a:rPr>
                        <a:t>(Endorsed)</a:t>
                      </a:r>
                      <a:endParaRPr lang="en-GB" sz="1100" dirty="0">
                        <a:effectLst/>
                        <a:latin typeface="Calibri"/>
                        <a:ea typeface="Calibri" panose="020F0502020204030204" pitchFamily="34" charset="0"/>
                        <a:cs typeface="Times New Roman"/>
                      </a:endParaRPr>
                    </a:p>
                  </a:txBody>
                  <a:tcPr anchor="ctr">
                    <a:solidFill>
                      <a:srgbClr val="C2D721"/>
                    </a:solidFill>
                  </a:tcPr>
                </a:tc>
                <a:tc>
                  <a:txBody>
                    <a:bodyPr/>
                    <a:lstStyle/>
                    <a:p>
                      <a:pPr algn="ctr">
                        <a:lnSpc>
                          <a:spcPct val="107000"/>
                        </a:lnSpc>
                        <a:spcAft>
                          <a:spcPts val="800"/>
                        </a:spcAft>
                      </a:pPr>
                      <a:r>
                        <a:rPr lang="en-GB" sz="1000" b="1" spc="-5" dirty="0">
                          <a:solidFill>
                            <a:srgbClr val="FFFFFF"/>
                          </a:solidFill>
                          <a:effectLst/>
                          <a:latin typeface="Calibri"/>
                          <a:ea typeface="Times New Roman" panose="02020603050405020304" pitchFamily="18" charset="0"/>
                          <a:cs typeface="Calibri"/>
                        </a:rPr>
                        <a:t>Di</a:t>
                      </a:r>
                      <a:r>
                        <a:rPr lang="en-GB" sz="1000" b="1" dirty="0">
                          <a:solidFill>
                            <a:srgbClr val="FFFFFF"/>
                          </a:solidFill>
                          <a:effectLst/>
                          <a:latin typeface="Calibri"/>
                          <a:ea typeface="Times New Roman" panose="02020603050405020304" pitchFamily="18" charset="0"/>
                          <a:cs typeface="Calibri"/>
                        </a:rPr>
                        <a:t>s</a:t>
                      </a:r>
                      <a:r>
                        <a:rPr lang="en-GB" sz="1000" b="1" spc="15" dirty="0">
                          <a:solidFill>
                            <a:srgbClr val="FFFFFF"/>
                          </a:solidFill>
                          <a:effectLst/>
                          <a:latin typeface="Calibri"/>
                          <a:ea typeface="Times New Roman" panose="02020603050405020304" pitchFamily="18" charset="0"/>
                          <a:cs typeface="Calibri"/>
                        </a:rPr>
                        <a:t>t</a:t>
                      </a:r>
                      <a:r>
                        <a:rPr lang="en-GB" sz="1000" b="1" spc="-5" dirty="0">
                          <a:solidFill>
                            <a:srgbClr val="FFFFFF"/>
                          </a:solidFill>
                          <a:effectLst/>
                          <a:latin typeface="Calibri"/>
                          <a:ea typeface="Times New Roman" panose="02020603050405020304" pitchFamily="18" charset="0"/>
                          <a:cs typeface="Calibri"/>
                        </a:rPr>
                        <a:t>i</a:t>
                      </a:r>
                      <a:r>
                        <a:rPr lang="en-GB" sz="1000" b="1" spc="5" dirty="0">
                          <a:solidFill>
                            <a:srgbClr val="FFFFFF"/>
                          </a:solidFill>
                          <a:effectLst/>
                          <a:latin typeface="Calibri"/>
                          <a:ea typeface="Times New Roman" panose="02020603050405020304" pitchFamily="18" charset="0"/>
                          <a:cs typeface="Calibri"/>
                        </a:rPr>
                        <a:t>nc</a:t>
                      </a:r>
                      <a:r>
                        <a:rPr lang="en-GB" sz="1000" b="1" dirty="0">
                          <a:solidFill>
                            <a:srgbClr val="FFFFFF"/>
                          </a:solidFill>
                          <a:effectLst/>
                          <a:latin typeface="Calibri"/>
                          <a:ea typeface="Times New Roman" panose="02020603050405020304" pitchFamily="18" charset="0"/>
                          <a:cs typeface="Calibri"/>
                        </a:rPr>
                        <a:t>tion</a:t>
                      </a:r>
                      <a:endParaRPr lang="en-GB" sz="1100" dirty="0">
                        <a:effectLst/>
                        <a:latin typeface="Calibri"/>
                        <a:ea typeface="Calibri" panose="020F0502020204030204" pitchFamily="34" charset="0"/>
                        <a:cs typeface="Calibri"/>
                      </a:endParaRPr>
                    </a:p>
                  </a:txBody>
                  <a:tcPr anchor="ctr">
                    <a:solidFill>
                      <a:srgbClr val="C2D721"/>
                    </a:solidFill>
                  </a:tcPr>
                </a:tc>
                <a:extLst>
                  <a:ext uri="{0D108BD9-81ED-4DB2-BD59-A6C34878D82A}">
                    <a16:rowId xmlns:a16="http://schemas.microsoft.com/office/drawing/2014/main" val="162651259"/>
                  </a:ext>
                </a:extLst>
              </a:tr>
              <a:tr h="1414283">
                <a:tc>
                  <a:txBody>
                    <a:bodyPr/>
                    <a:lstStyle/>
                    <a:p>
                      <a:pPr algn="ctr">
                        <a:spcBef>
                          <a:spcPts val="100"/>
                        </a:spcBef>
                      </a:pPr>
                      <a:r>
                        <a:rPr lang="en-GB" sz="1200" b="1" dirty="0">
                          <a:solidFill>
                            <a:srgbClr val="000000"/>
                          </a:solidFill>
                          <a:effectLst/>
                          <a:latin typeface="Calibri"/>
                          <a:ea typeface="Calibri"/>
                          <a:cs typeface="Calibri"/>
                        </a:rPr>
                        <a:t>Responding to Questions </a:t>
                      </a:r>
                      <a:endParaRPr lang="en-GB" sz="1200">
                        <a:solidFill>
                          <a:srgbClr val="000000"/>
                        </a:solidFill>
                        <a:effectLst/>
                        <a:latin typeface="Calibri"/>
                        <a:ea typeface="Calibri"/>
                        <a:cs typeface="Calibri"/>
                      </a:endParaRPr>
                    </a:p>
                    <a:p>
                      <a:pPr algn="ctr">
                        <a:lnSpc>
                          <a:spcPct val="107000"/>
                        </a:lnSpc>
                        <a:spcBef>
                          <a:spcPts val="100"/>
                        </a:spcBef>
                        <a:spcAft>
                          <a:spcPts val="800"/>
                        </a:spcAft>
                      </a:pPr>
                      <a:endParaRPr lang="en-GB" sz="1200" dirty="0">
                        <a:effectLst/>
                        <a:latin typeface="Calibri"/>
                        <a:ea typeface="Calibri"/>
                        <a:cs typeface="Calibri"/>
                      </a:endParaRPr>
                    </a:p>
                  </a:txBody>
                  <a:tcPr>
                    <a:solidFill>
                      <a:srgbClr val="C2D721">
                        <a:alpha val="20000"/>
                      </a:srgbClr>
                    </a:solidFill>
                  </a:tcPr>
                </a:tc>
                <a:tc>
                  <a:txBody>
                    <a:bodyPr/>
                    <a:lstStyle/>
                    <a:p>
                      <a:pPr>
                        <a:spcBef>
                          <a:spcPts val="100"/>
                        </a:spcBef>
                      </a:pPr>
                      <a:r>
                        <a:rPr lang="en-GB" sz="1200" b="0" dirty="0">
                          <a:solidFill>
                            <a:srgbClr val="FF0000"/>
                          </a:solidFill>
                          <a:effectLst/>
                          <a:latin typeface="Calibri"/>
                          <a:ea typeface="Calibri"/>
                          <a:cs typeface="Calibri"/>
                        </a:rPr>
                        <a:t>Clear, pertinent and brief </a:t>
                      </a:r>
                      <a:r>
                        <a:rPr lang="en-GB" sz="1200" b="0" dirty="0">
                          <a:solidFill>
                            <a:srgbClr val="000000"/>
                          </a:solidFill>
                          <a:effectLst/>
                          <a:latin typeface="Calibri"/>
                          <a:ea typeface="Calibri"/>
                          <a:cs typeface="Calibri"/>
                        </a:rPr>
                        <a:t>responses are given to </a:t>
                      </a:r>
                      <a:r>
                        <a:rPr lang="en-GB" sz="1200" b="0" dirty="0">
                          <a:solidFill>
                            <a:srgbClr val="FF0000"/>
                          </a:solidFill>
                          <a:effectLst/>
                          <a:latin typeface="Calibri"/>
                          <a:ea typeface="Calibri"/>
                          <a:cs typeface="Calibri"/>
                        </a:rPr>
                        <a:t>some</a:t>
                      </a:r>
                      <a:r>
                        <a:rPr lang="en-GB" sz="1200" b="0" dirty="0">
                          <a:solidFill>
                            <a:srgbClr val="000000"/>
                          </a:solidFill>
                          <a:effectLst/>
                          <a:latin typeface="Calibri"/>
                          <a:ea typeface="Calibri"/>
                          <a:cs typeface="Calibri"/>
                        </a:rPr>
                        <a:t> questions. </a:t>
                      </a:r>
                      <a:endParaRPr lang="en-GB" sz="1200" b="0">
                        <a:solidFill>
                          <a:srgbClr val="000000"/>
                        </a:solidFill>
                        <a:effectLst/>
                        <a:latin typeface="Calibri"/>
                        <a:ea typeface="Calibri"/>
                        <a:cs typeface="Calibri"/>
                      </a:endParaRPr>
                    </a:p>
                    <a:p>
                      <a:pPr>
                        <a:spcBef>
                          <a:spcPts val="100"/>
                        </a:spcBef>
                      </a:pPr>
                      <a:endParaRPr lang="en-GB" sz="1200" b="0">
                        <a:solidFill>
                          <a:srgbClr val="000000"/>
                        </a:solidFill>
                        <a:effectLst/>
                        <a:latin typeface="Calibri"/>
                        <a:ea typeface="Calibri"/>
                        <a:cs typeface="Calibri"/>
                      </a:endParaRPr>
                    </a:p>
                  </a:txBody>
                  <a:tcPr/>
                </a:tc>
                <a:tc>
                  <a:txBody>
                    <a:bodyPr/>
                    <a:lstStyle/>
                    <a:p>
                      <a:pPr>
                        <a:lnSpc>
                          <a:spcPct val="107000"/>
                        </a:lnSpc>
                        <a:spcBef>
                          <a:spcPts val="100"/>
                        </a:spcBef>
                        <a:spcAft>
                          <a:spcPts val="800"/>
                        </a:spcAft>
                      </a:pPr>
                      <a:r>
                        <a:rPr lang="en-GB" sz="1200" b="0" dirty="0">
                          <a:effectLst/>
                          <a:latin typeface="Calibri"/>
                          <a:ea typeface="Calibri"/>
                          <a:cs typeface="Calibri"/>
                        </a:rPr>
                        <a:t>Clear, pertinent and brief responses are given </a:t>
                      </a:r>
                      <a:r>
                        <a:rPr lang="en-GB" sz="1200" b="0" dirty="0">
                          <a:solidFill>
                            <a:srgbClr val="FF0000"/>
                          </a:solidFill>
                          <a:effectLst/>
                          <a:latin typeface="Calibri"/>
                          <a:ea typeface="Calibri"/>
                          <a:cs typeface="Calibri"/>
                        </a:rPr>
                        <a:t>to all questions</a:t>
                      </a:r>
                      <a:r>
                        <a:rPr lang="en-GB" sz="1200" b="0" dirty="0">
                          <a:effectLst/>
                          <a:latin typeface="Calibri"/>
                          <a:ea typeface="Calibri"/>
                          <a:cs typeface="Calibri"/>
                        </a:rPr>
                        <a:t>.</a:t>
                      </a:r>
                    </a:p>
                    <a:p>
                      <a:pPr>
                        <a:lnSpc>
                          <a:spcPct val="107000"/>
                        </a:lnSpc>
                        <a:spcBef>
                          <a:spcPts val="100"/>
                        </a:spcBef>
                        <a:spcAft>
                          <a:spcPts val="800"/>
                        </a:spcAft>
                      </a:pPr>
                      <a:endParaRPr lang="en-GB" sz="1200" b="0" dirty="0">
                        <a:effectLst/>
                        <a:latin typeface="Calibri"/>
                        <a:ea typeface="Calibri"/>
                        <a:cs typeface="Calibri"/>
                      </a:endParaRPr>
                    </a:p>
                  </a:txBody>
                  <a:tcPr/>
                </a:tc>
                <a:tc>
                  <a:txBody>
                    <a:bodyPr/>
                    <a:lstStyle/>
                    <a:p>
                      <a:pPr>
                        <a:lnSpc>
                          <a:spcPct val="107000"/>
                        </a:lnSpc>
                        <a:spcBef>
                          <a:spcPts val="100"/>
                        </a:spcBef>
                        <a:spcAft>
                          <a:spcPts val="800"/>
                        </a:spcAft>
                      </a:pPr>
                      <a:r>
                        <a:rPr lang="en-GB" sz="1200" b="0" dirty="0">
                          <a:effectLst/>
                          <a:latin typeface="Calibri"/>
                          <a:ea typeface="Calibri"/>
                          <a:cs typeface="Calibri"/>
                        </a:rPr>
                        <a:t>Clear, pertinent and </a:t>
                      </a:r>
                      <a:r>
                        <a:rPr lang="en-GB" sz="1200" b="0" dirty="0">
                          <a:solidFill>
                            <a:srgbClr val="FF0000"/>
                          </a:solidFill>
                          <a:effectLst/>
                          <a:latin typeface="Calibri"/>
                          <a:ea typeface="Calibri"/>
                          <a:cs typeface="Calibri"/>
                        </a:rPr>
                        <a:t>full </a:t>
                      </a:r>
                      <a:r>
                        <a:rPr lang="en-GB" sz="1200" b="0" dirty="0">
                          <a:effectLst/>
                          <a:latin typeface="Calibri"/>
                          <a:ea typeface="Calibri"/>
                          <a:cs typeface="Calibri"/>
                        </a:rPr>
                        <a:t>responses are given to all questions in </a:t>
                      </a:r>
                      <a:r>
                        <a:rPr lang="en-GB" sz="1200" b="0" dirty="0">
                          <a:solidFill>
                            <a:srgbClr val="FF0000"/>
                          </a:solidFill>
                          <a:effectLst/>
                          <a:latin typeface="Calibri"/>
                          <a:ea typeface="Calibri"/>
                          <a:cs typeface="Calibri"/>
                        </a:rPr>
                        <a:t>a positive manner.</a:t>
                      </a:r>
                      <a:r>
                        <a:rPr lang="en-GB" sz="1200" b="0" dirty="0">
                          <a:effectLst/>
                          <a:latin typeface="Calibri"/>
                          <a:ea typeface="Calibri"/>
                          <a:cs typeface="Calibri"/>
                        </a:rPr>
                        <a:t> </a:t>
                      </a:r>
                    </a:p>
                    <a:p>
                      <a:pPr>
                        <a:lnSpc>
                          <a:spcPct val="107000"/>
                        </a:lnSpc>
                        <a:spcBef>
                          <a:spcPts val="100"/>
                        </a:spcBef>
                        <a:spcAft>
                          <a:spcPts val="800"/>
                        </a:spcAft>
                      </a:pPr>
                      <a:endParaRPr lang="en-GB" sz="1200" b="0" dirty="0">
                        <a:effectLst/>
                        <a:latin typeface="Calibri"/>
                        <a:ea typeface="Calibri"/>
                        <a:cs typeface="Calibri"/>
                      </a:endParaRPr>
                    </a:p>
                  </a:txBody>
                  <a:tcPr/>
                </a:tc>
                <a:tc>
                  <a:txBody>
                    <a:bodyPr/>
                    <a:lstStyle/>
                    <a:p>
                      <a:pPr>
                        <a:lnSpc>
                          <a:spcPct val="107000"/>
                        </a:lnSpc>
                        <a:spcBef>
                          <a:spcPts val="100"/>
                        </a:spcBef>
                        <a:spcAft>
                          <a:spcPts val="800"/>
                        </a:spcAft>
                      </a:pPr>
                      <a:r>
                        <a:rPr lang="en-GB" sz="1200" b="0" dirty="0">
                          <a:effectLst/>
                          <a:latin typeface="Calibri"/>
                          <a:ea typeface="Calibri"/>
                          <a:cs typeface="Calibri"/>
                        </a:rPr>
                        <a:t>Clear, pertinent and full responses are given to all questions, positively </a:t>
                      </a:r>
                      <a:r>
                        <a:rPr lang="en-GB" sz="1200" b="0" dirty="0">
                          <a:solidFill>
                            <a:srgbClr val="FF0000"/>
                          </a:solidFill>
                          <a:effectLst/>
                          <a:latin typeface="Calibri"/>
                          <a:ea typeface="Calibri"/>
                          <a:cs typeface="Calibri"/>
                        </a:rPr>
                        <a:t>and confidently. </a:t>
                      </a:r>
                    </a:p>
                    <a:p>
                      <a:pPr>
                        <a:lnSpc>
                          <a:spcPct val="107000"/>
                        </a:lnSpc>
                        <a:spcBef>
                          <a:spcPts val="100"/>
                        </a:spcBef>
                        <a:spcAft>
                          <a:spcPts val="800"/>
                        </a:spcAft>
                      </a:pPr>
                      <a:endParaRPr lang="en-GB" sz="1200" b="0" dirty="0">
                        <a:effectLst/>
                        <a:latin typeface="Calibri"/>
                        <a:ea typeface="Calibri"/>
                        <a:cs typeface="Calibri"/>
                      </a:endParaRPr>
                    </a:p>
                  </a:txBody>
                  <a:tcPr/>
                </a:tc>
                <a:tc>
                  <a:txBody>
                    <a:bodyPr/>
                    <a:lstStyle/>
                    <a:p>
                      <a:pPr>
                        <a:lnSpc>
                          <a:spcPct val="107000"/>
                        </a:lnSpc>
                        <a:spcBef>
                          <a:spcPts val="100"/>
                        </a:spcBef>
                        <a:spcAft>
                          <a:spcPts val="800"/>
                        </a:spcAft>
                      </a:pPr>
                      <a:r>
                        <a:rPr lang="en-GB" sz="1200" b="0" dirty="0">
                          <a:solidFill>
                            <a:srgbClr val="FF0000"/>
                          </a:solidFill>
                          <a:effectLst/>
                          <a:latin typeface="Calibri"/>
                          <a:ea typeface="Calibri"/>
                          <a:cs typeface="Calibri"/>
                        </a:rPr>
                        <a:t>Clear, confident and full </a:t>
                      </a:r>
                      <a:r>
                        <a:rPr lang="en-GB" sz="1200" b="0" dirty="0">
                          <a:effectLst/>
                          <a:latin typeface="Calibri"/>
                          <a:ea typeface="Calibri"/>
                          <a:cs typeface="Calibri"/>
                        </a:rPr>
                        <a:t>responses are given to all questions, </a:t>
                      </a:r>
                      <a:r>
                        <a:rPr lang="en-GB" sz="1200" b="0" dirty="0">
                          <a:solidFill>
                            <a:schemeClr val="tx1"/>
                          </a:solidFill>
                          <a:effectLst/>
                          <a:latin typeface="Calibri"/>
                          <a:ea typeface="Calibri"/>
                          <a:cs typeface="Calibri"/>
                        </a:rPr>
                        <a:t>positively, confidently </a:t>
                      </a:r>
                      <a:r>
                        <a:rPr lang="en-GB" sz="1200" b="0" dirty="0">
                          <a:solidFill>
                            <a:srgbClr val="FF0000"/>
                          </a:solidFill>
                          <a:effectLst/>
                          <a:latin typeface="Calibri"/>
                          <a:ea typeface="Calibri"/>
                          <a:cs typeface="Calibri"/>
                        </a:rPr>
                        <a:t>and persuasively.  </a:t>
                      </a:r>
                    </a:p>
                    <a:p>
                      <a:pPr>
                        <a:lnSpc>
                          <a:spcPct val="107000"/>
                        </a:lnSpc>
                        <a:spcBef>
                          <a:spcPts val="100"/>
                        </a:spcBef>
                        <a:spcAft>
                          <a:spcPts val="800"/>
                        </a:spcAft>
                      </a:pPr>
                      <a:endParaRPr lang="en-GB" sz="1200" b="0" dirty="0">
                        <a:effectLst/>
                        <a:latin typeface="Calibri"/>
                        <a:ea typeface="Calibri"/>
                        <a:cs typeface="Calibri"/>
                      </a:endParaRPr>
                    </a:p>
                  </a:txBody>
                  <a:tcPr/>
                </a:tc>
                <a:extLst>
                  <a:ext uri="{0D108BD9-81ED-4DB2-BD59-A6C34878D82A}">
                    <a16:rowId xmlns:a16="http://schemas.microsoft.com/office/drawing/2014/main" val="2882478616"/>
                  </a:ext>
                </a:extLst>
              </a:tr>
              <a:tr h="1414283">
                <a:tc>
                  <a:txBody>
                    <a:bodyPr/>
                    <a:lstStyle/>
                    <a:p>
                      <a:pPr algn="ctr">
                        <a:lnSpc>
                          <a:spcPts val="1210"/>
                        </a:lnSpc>
                        <a:spcBef>
                          <a:spcPts val="100"/>
                        </a:spcBef>
                        <a:spcAft>
                          <a:spcPts val="800"/>
                        </a:spcAft>
                      </a:pPr>
                      <a:r>
                        <a:rPr lang="en-GB" sz="1200" b="1" dirty="0">
                          <a:effectLst/>
                          <a:latin typeface="Calibri"/>
                          <a:ea typeface="Calibri"/>
                          <a:cs typeface="Calibri"/>
                        </a:rPr>
                        <a:t>Presentation of Knowledge and Skills </a:t>
                      </a:r>
                      <a:endParaRPr lang="en-GB" sz="1200" dirty="0">
                        <a:effectLst/>
                        <a:latin typeface="Calibri"/>
                        <a:ea typeface="Calibri"/>
                        <a:cs typeface="Calibri"/>
                      </a:endParaRPr>
                    </a:p>
                  </a:txBody>
                  <a:tcPr>
                    <a:solidFill>
                      <a:srgbClr val="C2D721">
                        <a:alpha val="20000"/>
                      </a:srgbClr>
                    </a:solidFill>
                  </a:tcPr>
                </a:tc>
                <a:tc>
                  <a:txBody>
                    <a:bodyPr/>
                    <a:lstStyle/>
                    <a:p>
                      <a:pPr>
                        <a:lnSpc>
                          <a:spcPct val="107000"/>
                        </a:lnSpc>
                        <a:spcBef>
                          <a:spcPts val="100"/>
                        </a:spcBef>
                        <a:spcAft>
                          <a:spcPts val="800"/>
                        </a:spcAft>
                      </a:pPr>
                      <a:r>
                        <a:rPr lang="en-GB" sz="1200" b="0" dirty="0">
                          <a:solidFill>
                            <a:srgbClr val="FF0000"/>
                          </a:solidFill>
                          <a:effectLst/>
                          <a:latin typeface="Calibri"/>
                          <a:ea typeface="Calibri"/>
                          <a:cs typeface="Calibri"/>
                        </a:rPr>
                        <a:t>Clear and brief </a:t>
                      </a:r>
                      <a:r>
                        <a:rPr lang="en-GB" sz="1200" b="0" dirty="0">
                          <a:effectLst/>
                          <a:latin typeface="Calibri"/>
                          <a:ea typeface="Calibri"/>
                          <a:cs typeface="Calibri"/>
                        </a:rPr>
                        <a:t>presentation of knowledge and skills with t</a:t>
                      </a:r>
                      <a:r>
                        <a:rPr lang="en-GB" sz="1200" b="0" dirty="0">
                          <a:solidFill>
                            <a:srgbClr val="E6151D"/>
                          </a:solidFill>
                          <a:effectLst/>
                          <a:latin typeface="Calibri"/>
                          <a:ea typeface="Calibri"/>
                          <a:cs typeface="Calibri"/>
                        </a:rPr>
                        <a:t>wo or more prompts from the assessor. </a:t>
                      </a:r>
                    </a:p>
                    <a:p>
                      <a:pPr>
                        <a:lnSpc>
                          <a:spcPct val="107000"/>
                        </a:lnSpc>
                        <a:spcBef>
                          <a:spcPts val="100"/>
                        </a:spcBef>
                        <a:spcAft>
                          <a:spcPts val="800"/>
                        </a:spcAft>
                      </a:pPr>
                      <a:endParaRPr lang="en-GB" sz="1200" b="0" dirty="0">
                        <a:effectLst/>
                        <a:latin typeface="Calibri"/>
                        <a:ea typeface="Calibri"/>
                        <a:cs typeface="Calibri"/>
                      </a:endParaRPr>
                    </a:p>
                  </a:txBody>
                  <a:tcPr/>
                </a:tc>
                <a:tc>
                  <a:txBody>
                    <a:bodyPr/>
                    <a:lstStyle/>
                    <a:p>
                      <a:pPr>
                        <a:lnSpc>
                          <a:spcPct val="107000"/>
                        </a:lnSpc>
                        <a:spcBef>
                          <a:spcPts val="100"/>
                        </a:spcBef>
                        <a:spcAft>
                          <a:spcPts val="800"/>
                        </a:spcAft>
                      </a:pPr>
                      <a:r>
                        <a:rPr lang="en-GB" sz="1200" b="0" dirty="0">
                          <a:effectLst/>
                          <a:latin typeface="Calibri"/>
                          <a:ea typeface="Calibri"/>
                          <a:cs typeface="Calibri"/>
                        </a:rPr>
                        <a:t>Clear and brief presentation of knowledge and skills with </a:t>
                      </a:r>
                      <a:r>
                        <a:rPr lang="en-GB" sz="1200" b="0" dirty="0">
                          <a:solidFill>
                            <a:srgbClr val="E6151D"/>
                          </a:solidFill>
                          <a:effectLst/>
                          <a:latin typeface="Calibri"/>
                          <a:ea typeface="Calibri"/>
                          <a:cs typeface="Calibri"/>
                        </a:rPr>
                        <a:t>one prompt from the assessor. </a:t>
                      </a:r>
                    </a:p>
                    <a:p>
                      <a:pPr>
                        <a:lnSpc>
                          <a:spcPct val="107000"/>
                        </a:lnSpc>
                        <a:spcBef>
                          <a:spcPts val="100"/>
                        </a:spcBef>
                        <a:spcAft>
                          <a:spcPts val="800"/>
                        </a:spcAft>
                      </a:pPr>
                      <a:endParaRPr lang="en-GB" sz="1200" b="0" dirty="0">
                        <a:effectLst/>
                        <a:latin typeface="Calibri"/>
                        <a:ea typeface="Calibri"/>
                        <a:cs typeface="Calibri"/>
                      </a:endParaRPr>
                    </a:p>
                  </a:txBody>
                  <a:tcPr/>
                </a:tc>
                <a:tc>
                  <a:txBody>
                    <a:bodyPr/>
                    <a:lstStyle/>
                    <a:p>
                      <a:pPr>
                        <a:lnSpc>
                          <a:spcPct val="107000"/>
                        </a:lnSpc>
                        <a:spcBef>
                          <a:spcPts val="100"/>
                        </a:spcBef>
                        <a:spcAft>
                          <a:spcPts val="800"/>
                        </a:spcAft>
                      </a:pPr>
                      <a:r>
                        <a:rPr lang="en-GB" sz="1200" b="0" dirty="0">
                          <a:effectLst/>
                          <a:latin typeface="Calibri"/>
                          <a:ea typeface="Calibri"/>
                          <a:cs typeface="Calibri"/>
                        </a:rPr>
                        <a:t>Clear </a:t>
                      </a:r>
                      <a:r>
                        <a:rPr lang="en-GB" sz="1200" b="0" dirty="0">
                          <a:solidFill>
                            <a:srgbClr val="FF0000"/>
                          </a:solidFill>
                          <a:effectLst/>
                          <a:latin typeface="Calibri"/>
                          <a:ea typeface="Calibri"/>
                          <a:cs typeface="Calibri"/>
                        </a:rPr>
                        <a:t>and full </a:t>
                      </a:r>
                      <a:r>
                        <a:rPr lang="en-GB" sz="1200" b="0" dirty="0">
                          <a:effectLst/>
                          <a:latin typeface="Calibri"/>
                          <a:ea typeface="Calibri"/>
                          <a:cs typeface="Calibri"/>
                        </a:rPr>
                        <a:t>presentation of knowledge and skills with one prompt from the assessor. </a:t>
                      </a:r>
                    </a:p>
                    <a:p>
                      <a:pPr>
                        <a:lnSpc>
                          <a:spcPct val="107000"/>
                        </a:lnSpc>
                        <a:spcBef>
                          <a:spcPts val="100"/>
                        </a:spcBef>
                        <a:spcAft>
                          <a:spcPts val="800"/>
                        </a:spcAft>
                      </a:pPr>
                      <a:endParaRPr lang="en-GB" sz="1200" b="0" dirty="0">
                        <a:effectLst/>
                        <a:latin typeface="Calibri"/>
                        <a:ea typeface="Calibri"/>
                        <a:cs typeface="Calibri"/>
                      </a:endParaRPr>
                    </a:p>
                  </a:txBody>
                  <a:tcPr/>
                </a:tc>
                <a:tc>
                  <a:txBody>
                    <a:bodyPr/>
                    <a:lstStyle/>
                    <a:p>
                      <a:pPr>
                        <a:lnSpc>
                          <a:spcPct val="107000"/>
                        </a:lnSpc>
                        <a:spcBef>
                          <a:spcPts val="100"/>
                        </a:spcBef>
                        <a:spcAft>
                          <a:spcPts val="800"/>
                        </a:spcAft>
                      </a:pPr>
                      <a:r>
                        <a:rPr lang="en-GB" sz="1200" b="0" dirty="0">
                          <a:effectLst/>
                          <a:latin typeface="Calibri"/>
                          <a:ea typeface="Calibri"/>
                          <a:cs typeface="Calibri"/>
                        </a:rPr>
                        <a:t>Clear and full presentation of knowledge and skills with </a:t>
                      </a:r>
                      <a:r>
                        <a:rPr lang="en-GB" sz="1200" b="0" dirty="0">
                          <a:solidFill>
                            <a:srgbClr val="FF0000"/>
                          </a:solidFill>
                          <a:effectLst/>
                          <a:latin typeface="Calibri"/>
                          <a:ea typeface="Calibri"/>
                          <a:cs typeface="Calibri"/>
                        </a:rPr>
                        <a:t>no prompts from the assessor</a:t>
                      </a:r>
                      <a:r>
                        <a:rPr lang="en-GB" sz="1200" b="0" dirty="0">
                          <a:effectLst/>
                          <a:latin typeface="Calibri"/>
                          <a:ea typeface="Calibri"/>
                          <a:cs typeface="Calibri"/>
                        </a:rPr>
                        <a:t>. </a:t>
                      </a:r>
                    </a:p>
                    <a:p>
                      <a:pPr>
                        <a:lnSpc>
                          <a:spcPct val="107000"/>
                        </a:lnSpc>
                        <a:spcBef>
                          <a:spcPts val="100"/>
                        </a:spcBef>
                        <a:spcAft>
                          <a:spcPts val="800"/>
                        </a:spcAft>
                      </a:pPr>
                      <a:endParaRPr lang="en-GB" sz="1200" b="0" dirty="0">
                        <a:effectLst/>
                        <a:latin typeface="Calibri"/>
                        <a:ea typeface="Calibri"/>
                        <a:cs typeface="Calibri"/>
                      </a:endParaRPr>
                    </a:p>
                  </a:txBody>
                  <a:tcPr/>
                </a:tc>
                <a:tc>
                  <a:txBody>
                    <a:bodyPr/>
                    <a:lstStyle/>
                    <a:p>
                      <a:pPr>
                        <a:lnSpc>
                          <a:spcPct val="107000"/>
                        </a:lnSpc>
                        <a:spcBef>
                          <a:spcPts val="100"/>
                        </a:spcBef>
                        <a:spcAft>
                          <a:spcPts val="800"/>
                        </a:spcAft>
                      </a:pPr>
                      <a:r>
                        <a:rPr lang="en-GB" sz="1200" b="0" dirty="0">
                          <a:effectLst/>
                          <a:latin typeface="Calibri"/>
                          <a:ea typeface="Calibri"/>
                          <a:cs typeface="Calibri"/>
                        </a:rPr>
                        <a:t>Clear, full and </a:t>
                      </a:r>
                      <a:r>
                        <a:rPr lang="en-GB" sz="1200" b="0" dirty="0">
                          <a:solidFill>
                            <a:srgbClr val="FF0000"/>
                          </a:solidFill>
                          <a:effectLst/>
                          <a:latin typeface="Calibri"/>
                          <a:ea typeface="Calibri"/>
                          <a:cs typeface="Calibri"/>
                        </a:rPr>
                        <a:t>persuasive</a:t>
                      </a:r>
                      <a:r>
                        <a:rPr lang="en-GB" sz="1200" b="0" dirty="0">
                          <a:effectLst/>
                          <a:latin typeface="Calibri"/>
                          <a:ea typeface="Calibri"/>
                          <a:cs typeface="Calibri"/>
                        </a:rPr>
                        <a:t> presentation of knowledge and skills with no prompts from the assessor. </a:t>
                      </a:r>
                    </a:p>
                    <a:p>
                      <a:pPr>
                        <a:lnSpc>
                          <a:spcPct val="107000"/>
                        </a:lnSpc>
                        <a:spcBef>
                          <a:spcPts val="100"/>
                        </a:spcBef>
                        <a:spcAft>
                          <a:spcPts val="800"/>
                        </a:spcAft>
                      </a:pPr>
                      <a:endParaRPr lang="en-GB" sz="1200" b="0" dirty="0">
                        <a:effectLst/>
                        <a:latin typeface="Calibri"/>
                        <a:ea typeface="Calibri"/>
                        <a:cs typeface="Calibri"/>
                      </a:endParaRPr>
                    </a:p>
                  </a:txBody>
                  <a:tcPr/>
                </a:tc>
                <a:extLst>
                  <a:ext uri="{0D108BD9-81ED-4DB2-BD59-A6C34878D82A}">
                    <a16:rowId xmlns:a16="http://schemas.microsoft.com/office/drawing/2014/main" val="1213575506"/>
                  </a:ext>
                </a:extLst>
              </a:tr>
            </a:tbl>
          </a:graphicData>
        </a:graphic>
      </p:graphicFrame>
      <p:sp>
        <p:nvSpPr>
          <p:cNvPr id="7" name="TextBox 6">
            <a:extLst>
              <a:ext uri="{FF2B5EF4-FFF2-40B4-BE49-F238E27FC236}">
                <a16:creationId xmlns:a16="http://schemas.microsoft.com/office/drawing/2014/main" id="{80DD7FC0-7873-9C8F-1190-88FD2ECA0620}"/>
              </a:ext>
            </a:extLst>
          </p:cNvPr>
          <p:cNvSpPr txBox="1"/>
          <p:nvPr/>
        </p:nvSpPr>
        <p:spPr>
          <a:xfrm>
            <a:off x="755576" y="5705080"/>
            <a:ext cx="7632848" cy="646331"/>
          </a:xfrm>
          <a:prstGeom prst="rect">
            <a:avLst/>
          </a:prstGeom>
          <a:noFill/>
        </p:spPr>
        <p:txBody>
          <a:bodyPr wrap="square" rtlCol="0">
            <a:spAutoFit/>
          </a:bodyPr>
          <a:lstStyle/>
          <a:p>
            <a:pPr algn="ctr"/>
            <a:r>
              <a:rPr lang="en-GB" b="1" i="1" dirty="0">
                <a:solidFill>
                  <a:srgbClr val="E6151D"/>
                </a:solidFill>
              </a:rPr>
              <a:t>You are not marked on the CV itself, but completing and presenting it to the assessor will help you to achieve in these two areas of the assessment. </a:t>
            </a:r>
          </a:p>
        </p:txBody>
      </p:sp>
      <p:pic>
        <p:nvPicPr>
          <p:cNvPr id="8" name="Picture 7">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521846" y="6275211"/>
            <a:ext cx="486743" cy="527403"/>
          </a:xfrm>
          <a:prstGeom prst="rect">
            <a:avLst/>
          </a:prstGeom>
        </p:spPr>
      </p:pic>
      <p:sp>
        <p:nvSpPr>
          <p:cNvPr id="9" name="Footer Placeholder 3">
            <a:extLst>
              <a:ext uri="{FF2B5EF4-FFF2-40B4-BE49-F238E27FC236}">
                <a16:creationId xmlns:a16="http://schemas.microsoft.com/office/drawing/2014/main" id="{9EADEE5D-3D43-45A0-A417-7BA7844594F2}"/>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28082809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64DB4-B221-4986-7EC0-F6530005DCEC}"/>
              </a:ext>
            </a:extLst>
          </p:cNvPr>
          <p:cNvSpPr>
            <a:spLocks noGrp="1"/>
          </p:cNvSpPr>
          <p:nvPr>
            <p:ph type="title"/>
          </p:nvPr>
        </p:nvSpPr>
        <p:spPr>
          <a:xfrm>
            <a:off x="323528" y="921967"/>
            <a:ext cx="7886700" cy="792088"/>
          </a:xfrm>
        </p:spPr>
        <p:txBody>
          <a:bodyPr/>
          <a:lstStyle/>
          <a:p>
            <a:r>
              <a:rPr lang="en-GB" b="1" i="1" dirty="0">
                <a:latin typeface="+mn-lt"/>
              </a:rPr>
              <a:t>Interest inventory</a:t>
            </a:r>
          </a:p>
        </p:txBody>
      </p:sp>
      <p:sp>
        <p:nvSpPr>
          <p:cNvPr id="3" name="Date Placeholder 2">
            <a:extLst>
              <a:ext uri="{FF2B5EF4-FFF2-40B4-BE49-F238E27FC236}">
                <a16:creationId xmlns:a16="http://schemas.microsoft.com/office/drawing/2014/main" id="{CAF2487C-882B-A64B-E17B-8C3189007BD0}"/>
              </a:ext>
            </a:extLst>
          </p:cNvPr>
          <p:cNvSpPr>
            <a:spLocks noGrp="1"/>
          </p:cNvSpPr>
          <p:nvPr>
            <p:ph type="dt" sz="half" idx="10"/>
          </p:nvPr>
        </p:nvSpPr>
        <p:spPr/>
        <p:txBody>
          <a:bodyPr/>
          <a:lstStyle/>
          <a:p>
            <a:fld id="{0F3CCC3F-2D6A-4CEA-983C-834AC73D8E2A}" type="datetime1">
              <a:rPr lang="en-GB" smtClean="0"/>
              <a:t>03/03/2026</a:t>
            </a:fld>
            <a:endParaRPr lang="en-GB"/>
          </a:p>
        </p:txBody>
      </p:sp>
      <p:sp>
        <p:nvSpPr>
          <p:cNvPr id="5" name="Slide Number Placeholder 4">
            <a:extLst>
              <a:ext uri="{FF2B5EF4-FFF2-40B4-BE49-F238E27FC236}">
                <a16:creationId xmlns:a16="http://schemas.microsoft.com/office/drawing/2014/main" id="{F85A48AF-6B88-3E99-315C-F1CBB17922BF}"/>
              </a:ext>
            </a:extLst>
          </p:cNvPr>
          <p:cNvSpPr>
            <a:spLocks noGrp="1"/>
          </p:cNvSpPr>
          <p:nvPr>
            <p:ph type="sldNum" sz="quarter" idx="12"/>
          </p:nvPr>
        </p:nvSpPr>
        <p:spPr/>
        <p:txBody>
          <a:bodyPr/>
          <a:lstStyle/>
          <a:p>
            <a:fld id="{EFC07C4F-4DD7-4452-9CBE-7B4BC77324C7}" type="slidenum">
              <a:rPr lang="en-GB" smtClean="0"/>
              <a:t>20</a:t>
            </a:fld>
            <a:endParaRPr lang="en-GB"/>
          </a:p>
        </p:txBody>
      </p:sp>
      <p:grpSp>
        <p:nvGrpSpPr>
          <p:cNvPr id="11" name="Group 10">
            <a:extLst>
              <a:ext uri="{FF2B5EF4-FFF2-40B4-BE49-F238E27FC236}">
                <a16:creationId xmlns:a16="http://schemas.microsoft.com/office/drawing/2014/main" id="{DD465693-BBFD-EE67-6A4D-F70BBC95A7D3}"/>
              </a:ext>
            </a:extLst>
          </p:cNvPr>
          <p:cNvGrpSpPr/>
          <p:nvPr/>
        </p:nvGrpSpPr>
        <p:grpSpPr>
          <a:xfrm>
            <a:off x="6183354" y="1401748"/>
            <a:ext cx="2736304" cy="1666414"/>
            <a:chOff x="6156176" y="4775069"/>
            <a:chExt cx="2186457" cy="1485478"/>
          </a:xfrm>
        </p:grpSpPr>
        <p:pic>
          <p:nvPicPr>
            <p:cNvPr id="12" name="Picture 11">
              <a:extLst>
                <a:ext uri="{FF2B5EF4-FFF2-40B4-BE49-F238E27FC236}">
                  <a16:creationId xmlns:a16="http://schemas.microsoft.com/office/drawing/2014/main" id="{A88D499D-A611-5B2C-8C88-89DE955334D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56176" y="4775069"/>
              <a:ext cx="2186457" cy="1485478"/>
            </a:xfrm>
            <a:prstGeom prst="rect">
              <a:avLst/>
            </a:prstGeom>
          </p:spPr>
        </p:pic>
        <p:sp>
          <p:nvSpPr>
            <p:cNvPr id="13" name="TextBox 12">
              <a:extLst>
                <a:ext uri="{FF2B5EF4-FFF2-40B4-BE49-F238E27FC236}">
                  <a16:creationId xmlns:a16="http://schemas.microsoft.com/office/drawing/2014/main" id="{9139BAA4-1B8D-0AA1-C13B-EC2707ECA7F2}"/>
                </a:ext>
              </a:extLst>
            </p:cNvPr>
            <p:cNvSpPr txBox="1"/>
            <p:nvPr/>
          </p:nvSpPr>
          <p:spPr>
            <a:xfrm>
              <a:off x="6344894" y="5047603"/>
              <a:ext cx="1809018" cy="576154"/>
            </a:xfrm>
            <a:prstGeom prst="rect">
              <a:avLst/>
            </a:prstGeom>
            <a:noFill/>
          </p:spPr>
          <p:txBody>
            <a:bodyPr wrap="square" rtlCol="0">
              <a:spAutoFit/>
            </a:bodyPr>
            <a:lstStyle/>
            <a:p>
              <a:pPr algn="ctr"/>
              <a:r>
                <a:rPr lang="en-GB" sz="1200" dirty="0"/>
                <a:t>Once you have selected activities that interest you, compare with others in your class.</a:t>
              </a:r>
            </a:p>
          </p:txBody>
        </p:sp>
      </p:grpSp>
      <p:pic>
        <p:nvPicPr>
          <p:cNvPr id="14" name="Picture 13">
            <a:extLst>
              <a:ext uri="{FF2B5EF4-FFF2-40B4-BE49-F238E27FC236}">
                <a16:creationId xmlns:a16="http://schemas.microsoft.com/office/drawing/2014/main" id="{6A4011A6-B8F0-78CF-E364-14D19791613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5604046" y="2924944"/>
            <a:ext cx="2736301" cy="1666414"/>
          </a:xfrm>
          <a:prstGeom prst="rect">
            <a:avLst/>
          </a:prstGeom>
        </p:spPr>
      </p:pic>
      <p:sp>
        <p:nvSpPr>
          <p:cNvPr id="15" name="TextBox 14">
            <a:extLst>
              <a:ext uri="{FF2B5EF4-FFF2-40B4-BE49-F238E27FC236}">
                <a16:creationId xmlns:a16="http://schemas.microsoft.com/office/drawing/2014/main" id="{7BF5D297-EF2B-26C7-786B-9B4870E265E4}"/>
              </a:ext>
            </a:extLst>
          </p:cNvPr>
          <p:cNvSpPr txBox="1"/>
          <p:nvPr/>
        </p:nvSpPr>
        <p:spPr>
          <a:xfrm>
            <a:off x="5580112" y="3155013"/>
            <a:ext cx="2736302" cy="830997"/>
          </a:xfrm>
          <a:prstGeom prst="rect">
            <a:avLst/>
          </a:prstGeom>
          <a:noFill/>
        </p:spPr>
        <p:txBody>
          <a:bodyPr wrap="square" rtlCol="0">
            <a:spAutoFit/>
          </a:bodyPr>
          <a:lstStyle/>
          <a:p>
            <a:pPr algn="ctr"/>
            <a:r>
              <a:rPr lang="en-GB" sz="1200" dirty="0"/>
              <a:t>Do you share interests with anybody?</a:t>
            </a:r>
          </a:p>
          <a:p>
            <a:pPr algn="ctr"/>
            <a:r>
              <a:rPr lang="en-GB" sz="1200" dirty="0"/>
              <a:t>Can you find somebody who knows more about something you are interested in trying?</a:t>
            </a:r>
          </a:p>
        </p:txBody>
      </p:sp>
      <p:pic>
        <p:nvPicPr>
          <p:cNvPr id="16" name="Picture 15">
            <a:extLst>
              <a:ext uri="{FF2B5EF4-FFF2-40B4-BE49-F238E27FC236}">
                <a16:creationId xmlns:a16="http://schemas.microsoft.com/office/drawing/2014/main" id="{B5BB706A-C79E-8F55-9C98-13EE6701CD3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28183" y="4509120"/>
            <a:ext cx="2736305" cy="1666414"/>
          </a:xfrm>
          <a:prstGeom prst="rect">
            <a:avLst/>
          </a:prstGeom>
        </p:spPr>
      </p:pic>
      <p:sp>
        <p:nvSpPr>
          <p:cNvPr id="17" name="TextBox 16">
            <a:extLst>
              <a:ext uri="{FF2B5EF4-FFF2-40B4-BE49-F238E27FC236}">
                <a16:creationId xmlns:a16="http://schemas.microsoft.com/office/drawing/2014/main" id="{F73CE011-C354-9F6A-B992-76C12D9608CE}"/>
              </a:ext>
            </a:extLst>
          </p:cNvPr>
          <p:cNvSpPr txBox="1"/>
          <p:nvPr/>
        </p:nvSpPr>
        <p:spPr>
          <a:xfrm>
            <a:off x="6464361" y="4827356"/>
            <a:ext cx="2263947" cy="646331"/>
          </a:xfrm>
          <a:prstGeom prst="rect">
            <a:avLst/>
          </a:prstGeom>
          <a:noFill/>
        </p:spPr>
        <p:txBody>
          <a:bodyPr wrap="square" rtlCol="0">
            <a:spAutoFit/>
          </a:bodyPr>
          <a:lstStyle/>
          <a:p>
            <a:pPr algn="ctr"/>
            <a:r>
              <a:rPr lang="en-GB" sz="1200" dirty="0"/>
              <a:t>Can you  find somebody who has completely different interests to you? Talk together about it.</a:t>
            </a:r>
          </a:p>
        </p:txBody>
      </p:sp>
      <p:sp>
        <p:nvSpPr>
          <p:cNvPr id="18" name="TextBox 17">
            <a:extLst>
              <a:ext uri="{FF2B5EF4-FFF2-40B4-BE49-F238E27FC236}">
                <a16:creationId xmlns:a16="http://schemas.microsoft.com/office/drawing/2014/main" id="{932FB68B-21CD-2489-DE6B-34ABACBB1B4E}"/>
              </a:ext>
            </a:extLst>
          </p:cNvPr>
          <p:cNvSpPr txBox="1"/>
          <p:nvPr/>
        </p:nvSpPr>
        <p:spPr>
          <a:xfrm>
            <a:off x="480322" y="5289418"/>
            <a:ext cx="5102720" cy="584775"/>
          </a:xfrm>
          <a:prstGeom prst="rect">
            <a:avLst/>
          </a:prstGeom>
          <a:noFill/>
        </p:spPr>
        <p:txBody>
          <a:bodyPr wrap="square" rtlCol="0">
            <a:spAutoFit/>
          </a:bodyPr>
          <a:lstStyle/>
          <a:p>
            <a:pPr algn="ctr"/>
            <a:r>
              <a:rPr lang="en-GB" sz="1600" b="1" i="1" dirty="0">
                <a:solidFill>
                  <a:srgbClr val="FF0000"/>
                </a:solidFill>
              </a:rPr>
              <a:t>This can be a great opportunity to find out more about your classmates.</a:t>
            </a:r>
          </a:p>
        </p:txBody>
      </p:sp>
      <p:pic>
        <p:nvPicPr>
          <p:cNvPr id="6" name="Picture 5">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495189" y="6223890"/>
            <a:ext cx="486743" cy="527403"/>
          </a:xfrm>
          <a:prstGeom prst="rect">
            <a:avLst/>
          </a:prstGeom>
        </p:spPr>
      </p:pic>
      <p:pic>
        <p:nvPicPr>
          <p:cNvPr id="7" name="Picture 6" descr="A group of cards with text&#10;&#10;AI-generated content may be incorrect.">
            <a:extLst>
              <a:ext uri="{FF2B5EF4-FFF2-40B4-BE49-F238E27FC236}">
                <a16:creationId xmlns:a16="http://schemas.microsoft.com/office/drawing/2014/main" id="{78249E67-2ADC-2293-055A-2B6FD69CE765}"/>
              </a:ext>
            </a:extLst>
          </p:cNvPr>
          <p:cNvPicPr>
            <a:picLocks noChangeAspect="1"/>
          </p:cNvPicPr>
          <p:nvPr/>
        </p:nvPicPr>
        <p:blipFill>
          <a:blip r:embed="rId4"/>
          <a:srcRect r="-1262" b="49408"/>
          <a:stretch>
            <a:fillRect/>
          </a:stretch>
        </p:blipFill>
        <p:spPr>
          <a:xfrm>
            <a:off x="237656" y="1781488"/>
            <a:ext cx="5362729" cy="2804610"/>
          </a:xfrm>
          <a:prstGeom prst="rect">
            <a:avLst/>
          </a:prstGeom>
        </p:spPr>
      </p:pic>
      <p:sp>
        <p:nvSpPr>
          <p:cNvPr id="8" name="Footer Placeholder 3">
            <a:extLst>
              <a:ext uri="{FF2B5EF4-FFF2-40B4-BE49-F238E27FC236}">
                <a16:creationId xmlns:a16="http://schemas.microsoft.com/office/drawing/2014/main" id="{903C5FA0-89A7-5041-3881-FACF09836ADF}"/>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35088583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7A8B581-433D-37CA-D610-70BDEA5E774C}"/>
              </a:ext>
            </a:extLst>
          </p:cNvPr>
          <p:cNvPicPr>
            <a:picLocks noChangeAspect="1"/>
          </p:cNvPicPr>
          <p:nvPr/>
        </p:nvPicPr>
        <p:blipFill>
          <a:blip r:embed="rId2"/>
          <a:stretch>
            <a:fillRect/>
          </a:stretch>
        </p:blipFill>
        <p:spPr>
          <a:xfrm rot="701810">
            <a:off x="5115442" y="1597174"/>
            <a:ext cx="3467400" cy="42904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itle 1">
            <a:extLst>
              <a:ext uri="{FF2B5EF4-FFF2-40B4-BE49-F238E27FC236}">
                <a16:creationId xmlns:a16="http://schemas.microsoft.com/office/drawing/2014/main" id="{E401EFBF-241F-C28C-4834-1769F45406E8}"/>
              </a:ext>
            </a:extLst>
          </p:cNvPr>
          <p:cNvSpPr>
            <a:spLocks noGrp="1"/>
          </p:cNvSpPr>
          <p:nvPr>
            <p:ph type="title"/>
          </p:nvPr>
        </p:nvSpPr>
        <p:spPr>
          <a:xfrm>
            <a:off x="313723" y="917671"/>
            <a:ext cx="7886700" cy="792088"/>
          </a:xfrm>
        </p:spPr>
        <p:txBody>
          <a:bodyPr/>
          <a:lstStyle/>
          <a:p>
            <a:r>
              <a:rPr lang="en-GB" b="1" i="1" dirty="0">
                <a:latin typeface="+mn-lt"/>
              </a:rPr>
              <a:t>Jobs</a:t>
            </a:r>
          </a:p>
        </p:txBody>
      </p:sp>
      <p:sp>
        <p:nvSpPr>
          <p:cNvPr id="3" name="Date Placeholder 2">
            <a:extLst>
              <a:ext uri="{FF2B5EF4-FFF2-40B4-BE49-F238E27FC236}">
                <a16:creationId xmlns:a16="http://schemas.microsoft.com/office/drawing/2014/main" id="{C9C7AE0B-72C1-BBEF-1104-0DAEC62F4731}"/>
              </a:ext>
            </a:extLst>
          </p:cNvPr>
          <p:cNvSpPr>
            <a:spLocks noGrp="1"/>
          </p:cNvSpPr>
          <p:nvPr>
            <p:ph type="dt" sz="half" idx="10"/>
          </p:nvPr>
        </p:nvSpPr>
        <p:spPr/>
        <p:txBody>
          <a:bodyPr/>
          <a:lstStyle/>
          <a:p>
            <a:fld id="{C75FE262-D324-4E21-9DE8-02B08259E870}" type="datetime1">
              <a:rPr lang="en-GB" smtClean="0"/>
              <a:t>03/03/2026</a:t>
            </a:fld>
            <a:endParaRPr lang="en-GB"/>
          </a:p>
        </p:txBody>
      </p:sp>
      <p:sp>
        <p:nvSpPr>
          <p:cNvPr id="5" name="Slide Number Placeholder 4">
            <a:extLst>
              <a:ext uri="{FF2B5EF4-FFF2-40B4-BE49-F238E27FC236}">
                <a16:creationId xmlns:a16="http://schemas.microsoft.com/office/drawing/2014/main" id="{71FB30D4-9AFB-5942-42DE-684F6ACC3E57}"/>
              </a:ext>
            </a:extLst>
          </p:cNvPr>
          <p:cNvSpPr>
            <a:spLocks noGrp="1"/>
          </p:cNvSpPr>
          <p:nvPr>
            <p:ph type="sldNum" sz="quarter" idx="12"/>
          </p:nvPr>
        </p:nvSpPr>
        <p:spPr/>
        <p:txBody>
          <a:bodyPr/>
          <a:lstStyle/>
          <a:p>
            <a:fld id="{EFC07C4F-4DD7-4452-9CBE-7B4BC77324C7}" type="slidenum">
              <a:rPr lang="en-GB" smtClean="0"/>
              <a:t>21</a:t>
            </a:fld>
            <a:endParaRPr lang="en-GB"/>
          </a:p>
        </p:txBody>
      </p:sp>
      <p:sp>
        <p:nvSpPr>
          <p:cNvPr id="6" name="TextBox 5">
            <a:extLst>
              <a:ext uri="{FF2B5EF4-FFF2-40B4-BE49-F238E27FC236}">
                <a16:creationId xmlns:a16="http://schemas.microsoft.com/office/drawing/2014/main" id="{3C01BAE3-5B61-4AFB-7F34-C62669E484F7}"/>
              </a:ext>
            </a:extLst>
          </p:cNvPr>
          <p:cNvSpPr txBox="1"/>
          <p:nvPr/>
        </p:nvSpPr>
        <p:spPr>
          <a:xfrm>
            <a:off x="364704" y="1666918"/>
            <a:ext cx="4062760" cy="4401205"/>
          </a:xfrm>
          <a:prstGeom prst="rect">
            <a:avLst/>
          </a:prstGeom>
          <a:solidFill>
            <a:schemeClr val="bg1"/>
          </a:solidFill>
        </p:spPr>
        <p:txBody>
          <a:bodyPr wrap="square" lIns="91440" tIns="45720" rIns="91440" bIns="45720" rtlCol="0" anchor="t">
            <a:spAutoFit/>
          </a:bodyPr>
          <a:lstStyle/>
          <a:p>
            <a:r>
              <a:rPr lang="en-US" sz="1400" dirty="0"/>
              <a:t>Interview someone about their work history or career journey. This could be a family member, a friend, a colleague, a neighbour, or someone linked to your college or workplace.</a:t>
            </a:r>
          </a:p>
          <a:p>
            <a:endParaRPr lang="en-GB" sz="1400" dirty="0"/>
          </a:p>
          <a:p>
            <a:r>
              <a:rPr lang="en-GB" sz="1400" dirty="0"/>
              <a:t>This is your chance to be in the  interviewer seat! </a:t>
            </a:r>
            <a:endParaRPr lang="en-GB" sz="1400" dirty="0">
              <a:cs typeface="Calibri"/>
            </a:endParaRPr>
          </a:p>
          <a:p>
            <a:r>
              <a:rPr lang="en-GB" sz="1400" dirty="0"/>
              <a:t>Speak to the adults in your life (family, family friends, siblings, school/college staff).  </a:t>
            </a:r>
          </a:p>
          <a:p>
            <a:endParaRPr lang="en-GB" sz="1400" dirty="0"/>
          </a:p>
          <a:p>
            <a:pPr marL="342900" indent="-342900">
              <a:buAutoNum type="arabicPeriod"/>
            </a:pPr>
            <a:r>
              <a:rPr lang="en-GB" sz="1400" dirty="0"/>
              <a:t>You can use our questions in the workbook to guide you – but feel free to add your own!</a:t>
            </a:r>
            <a:br>
              <a:rPr lang="en-GB" sz="1400" dirty="0"/>
            </a:br>
            <a:endParaRPr lang="en-GB" sz="1400" dirty="0"/>
          </a:p>
          <a:p>
            <a:pPr marL="342900" indent="-342900">
              <a:buAutoNum type="arabicPeriod"/>
            </a:pPr>
            <a:r>
              <a:rPr lang="en-GB" sz="1400" dirty="0"/>
              <a:t>Keep notes of the answers or, </a:t>
            </a:r>
            <a:r>
              <a:rPr lang="en-GB" sz="1400" b="1" i="1" dirty="0"/>
              <a:t>with the adult’s written permission, </a:t>
            </a:r>
            <a:r>
              <a:rPr lang="en-GB" sz="1400" dirty="0"/>
              <a:t>record their interview and share with your class.</a:t>
            </a:r>
            <a:br>
              <a:rPr lang="en-GB" sz="1400" dirty="0"/>
            </a:br>
            <a:endParaRPr lang="en-GB" sz="1400" dirty="0"/>
          </a:p>
          <a:p>
            <a:pPr marL="342900" indent="-342900">
              <a:buAutoNum type="arabicPeriod"/>
            </a:pPr>
            <a:r>
              <a:rPr lang="en-GB" sz="1400" dirty="0"/>
              <a:t>Discuss together the different jobs you learned about – are there any you had never heard of? Are there any you are interested in finding out more about? </a:t>
            </a:r>
            <a:endParaRPr lang="en-GB" sz="1400" b="1" i="1" dirty="0"/>
          </a:p>
        </p:txBody>
      </p:sp>
      <p:pic>
        <p:nvPicPr>
          <p:cNvPr id="7" name="Picture 6">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529451" y="6275211"/>
            <a:ext cx="486743" cy="527403"/>
          </a:xfrm>
          <a:prstGeom prst="rect">
            <a:avLst/>
          </a:prstGeom>
        </p:spPr>
      </p:pic>
      <p:sp>
        <p:nvSpPr>
          <p:cNvPr id="8" name="Footer Placeholder 3">
            <a:extLst>
              <a:ext uri="{FF2B5EF4-FFF2-40B4-BE49-F238E27FC236}">
                <a16:creationId xmlns:a16="http://schemas.microsoft.com/office/drawing/2014/main" id="{2DED04DA-EEBB-0523-CEF2-56A2D389141E}"/>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8443045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EB99963F-60A5-DF24-5621-AD760B0039B6}"/>
              </a:ext>
            </a:extLst>
          </p:cNvPr>
          <p:cNvPicPr>
            <a:picLocks noChangeAspect="1"/>
          </p:cNvPicPr>
          <p:nvPr/>
        </p:nvPicPr>
        <p:blipFill>
          <a:blip r:embed="rId3"/>
          <a:stretch>
            <a:fillRect/>
          </a:stretch>
        </p:blipFill>
        <p:spPr>
          <a:xfrm>
            <a:off x="5540450" y="2666453"/>
            <a:ext cx="3048000" cy="3133725"/>
          </a:xfrm>
          <a:prstGeom prst="rect">
            <a:avLst/>
          </a:prstGeom>
        </p:spPr>
      </p:pic>
      <p:sp>
        <p:nvSpPr>
          <p:cNvPr id="2" name="Title 1">
            <a:extLst>
              <a:ext uri="{FF2B5EF4-FFF2-40B4-BE49-F238E27FC236}">
                <a16:creationId xmlns:a16="http://schemas.microsoft.com/office/drawing/2014/main" id="{E401EFBF-241F-C28C-4834-1769F45406E8}"/>
              </a:ext>
            </a:extLst>
          </p:cNvPr>
          <p:cNvSpPr>
            <a:spLocks noGrp="1"/>
          </p:cNvSpPr>
          <p:nvPr>
            <p:ph type="title"/>
          </p:nvPr>
        </p:nvSpPr>
        <p:spPr>
          <a:xfrm>
            <a:off x="323528" y="1057822"/>
            <a:ext cx="7886700" cy="792088"/>
          </a:xfrm>
        </p:spPr>
        <p:txBody>
          <a:bodyPr/>
          <a:lstStyle/>
          <a:p>
            <a:r>
              <a:rPr lang="en-GB" b="1" i="1" dirty="0">
                <a:latin typeface="+mn-lt"/>
              </a:rPr>
              <a:t>Jobs</a:t>
            </a:r>
          </a:p>
        </p:txBody>
      </p:sp>
      <p:sp>
        <p:nvSpPr>
          <p:cNvPr id="3" name="Date Placeholder 2">
            <a:extLst>
              <a:ext uri="{FF2B5EF4-FFF2-40B4-BE49-F238E27FC236}">
                <a16:creationId xmlns:a16="http://schemas.microsoft.com/office/drawing/2014/main" id="{C9C7AE0B-72C1-BBEF-1104-0DAEC62F4731}"/>
              </a:ext>
            </a:extLst>
          </p:cNvPr>
          <p:cNvSpPr>
            <a:spLocks noGrp="1"/>
          </p:cNvSpPr>
          <p:nvPr>
            <p:ph type="dt" sz="half" idx="10"/>
          </p:nvPr>
        </p:nvSpPr>
        <p:spPr/>
        <p:txBody>
          <a:bodyPr/>
          <a:lstStyle/>
          <a:p>
            <a:fld id="{7F624EBC-8DEA-4921-BD8C-609EA8C19EB8}" type="datetime1">
              <a:rPr lang="en-GB" smtClean="0"/>
              <a:t>03/03/2026</a:t>
            </a:fld>
            <a:endParaRPr lang="en-GB"/>
          </a:p>
        </p:txBody>
      </p:sp>
      <p:sp>
        <p:nvSpPr>
          <p:cNvPr id="5" name="Slide Number Placeholder 4">
            <a:extLst>
              <a:ext uri="{FF2B5EF4-FFF2-40B4-BE49-F238E27FC236}">
                <a16:creationId xmlns:a16="http://schemas.microsoft.com/office/drawing/2014/main" id="{71FB30D4-9AFB-5942-42DE-684F6ACC3E57}"/>
              </a:ext>
            </a:extLst>
          </p:cNvPr>
          <p:cNvSpPr>
            <a:spLocks noGrp="1"/>
          </p:cNvSpPr>
          <p:nvPr>
            <p:ph type="sldNum" sz="quarter" idx="12"/>
          </p:nvPr>
        </p:nvSpPr>
        <p:spPr/>
        <p:txBody>
          <a:bodyPr/>
          <a:lstStyle/>
          <a:p>
            <a:fld id="{EFC07C4F-4DD7-4452-9CBE-7B4BC77324C7}" type="slidenum">
              <a:rPr lang="en-GB" smtClean="0"/>
              <a:t>22</a:t>
            </a:fld>
            <a:endParaRPr lang="en-GB"/>
          </a:p>
        </p:txBody>
      </p:sp>
      <p:pic>
        <p:nvPicPr>
          <p:cNvPr id="8" name="Picture 7">
            <a:extLst>
              <a:ext uri="{FF2B5EF4-FFF2-40B4-BE49-F238E27FC236}">
                <a16:creationId xmlns:a16="http://schemas.microsoft.com/office/drawing/2014/main" id="{8515D2A8-51F9-39E8-B234-224A9B9C67B4}"/>
              </a:ext>
            </a:extLst>
          </p:cNvPr>
          <p:cNvPicPr>
            <a:picLocks noChangeAspect="1"/>
          </p:cNvPicPr>
          <p:nvPr/>
        </p:nvPicPr>
        <p:blipFill>
          <a:blip r:embed="rId3"/>
          <a:stretch>
            <a:fillRect/>
          </a:stretch>
        </p:blipFill>
        <p:spPr>
          <a:xfrm>
            <a:off x="354495" y="2700733"/>
            <a:ext cx="3048000" cy="3133725"/>
          </a:xfrm>
          <a:prstGeom prst="rect">
            <a:avLst/>
          </a:prstGeom>
        </p:spPr>
      </p:pic>
      <p:pic>
        <p:nvPicPr>
          <p:cNvPr id="10" name="Picture 9">
            <a:extLst>
              <a:ext uri="{FF2B5EF4-FFF2-40B4-BE49-F238E27FC236}">
                <a16:creationId xmlns:a16="http://schemas.microsoft.com/office/drawing/2014/main" id="{EE4069E0-20BB-6635-943D-264CB2AF4C76}"/>
              </a:ext>
            </a:extLst>
          </p:cNvPr>
          <p:cNvPicPr>
            <a:picLocks noChangeAspect="1"/>
          </p:cNvPicPr>
          <p:nvPr/>
        </p:nvPicPr>
        <p:blipFill>
          <a:blip r:embed="rId3"/>
          <a:stretch>
            <a:fillRect/>
          </a:stretch>
        </p:blipFill>
        <p:spPr>
          <a:xfrm>
            <a:off x="3239674" y="1213441"/>
            <a:ext cx="2463597" cy="2532886"/>
          </a:xfrm>
          <a:prstGeom prst="rect">
            <a:avLst/>
          </a:prstGeom>
        </p:spPr>
      </p:pic>
      <p:sp>
        <p:nvSpPr>
          <p:cNvPr id="13" name="Rectangle 12">
            <a:extLst>
              <a:ext uri="{FF2B5EF4-FFF2-40B4-BE49-F238E27FC236}">
                <a16:creationId xmlns:a16="http://schemas.microsoft.com/office/drawing/2014/main" id="{D4DCDB2F-4F79-0D88-7389-D3281A06D2B4}"/>
              </a:ext>
            </a:extLst>
          </p:cNvPr>
          <p:cNvSpPr/>
          <p:nvPr/>
        </p:nvSpPr>
        <p:spPr>
          <a:xfrm>
            <a:off x="1014399" y="4799311"/>
            <a:ext cx="1728192" cy="504056"/>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GB" sz="2400" b="1" i="1" dirty="0"/>
              <a:t>Nurse</a:t>
            </a:r>
          </a:p>
        </p:txBody>
      </p:sp>
      <p:sp>
        <p:nvSpPr>
          <p:cNvPr id="14" name="Rectangle 13">
            <a:extLst>
              <a:ext uri="{FF2B5EF4-FFF2-40B4-BE49-F238E27FC236}">
                <a16:creationId xmlns:a16="http://schemas.microsoft.com/office/drawing/2014/main" id="{F09237DC-6ACD-8B3F-EA07-5096FABED26F}"/>
              </a:ext>
            </a:extLst>
          </p:cNvPr>
          <p:cNvSpPr/>
          <p:nvPr/>
        </p:nvSpPr>
        <p:spPr>
          <a:xfrm>
            <a:off x="3603551" y="2780928"/>
            <a:ext cx="1728192" cy="504056"/>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endParaRPr lang="en-GB" b="1" i="1" dirty="0"/>
          </a:p>
        </p:txBody>
      </p:sp>
      <p:sp>
        <p:nvSpPr>
          <p:cNvPr id="15" name="Rectangle 14">
            <a:extLst>
              <a:ext uri="{FF2B5EF4-FFF2-40B4-BE49-F238E27FC236}">
                <a16:creationId xmlns:a16="http://schemas.microsoft.com/office/drawing/2014/main" id="{6B8331C1-ED74-CD94-DD53-5497DB0F41AA}"/>
              </a:ext>
            </a:extLst>
          </p:cNvPr>
          <p:cNvSpPr/>
          <p:nvPr/>
        </p:nvSpPr>
        <p:spPr>
          <a:xfrm>
            <a:off x="6200354" y="4725144"/>
            <a:ext cx="1728192" cy="504056"/>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GB" sz="2000" b="1" i="1" dirty="0"/>
              <a:t>Web Developer</a:t>
            </a:r>
          </a:p>
        </p:txBody>
      </p:sp>
      <p:pic>
        <p:nvPicPr>
          <p:cNvPr id="16" name="Picture 15">
            <a:extLst>
              <a:ext uri="{FF2B5EF4-FFF2-40B4-BE49-F238E27FC236}">
                <a16:creationId xmlns:a16="http://schemas.microsoft.com/office/drawing/2014/main" id="{B34A3543-9712-B4D4-E71F-CF92EB26C38E}"/>
              </a:ext>
            </a:extLst>
          </p:cNvPr>
          <p:cNvPicPr>
            <a:picLocks noChangeAspect="1"/>
          </p:cNvPicPr>
          <p:nvPr/>
        </p:nvPicPr>
        <p:blipFill>
          <a:blip r:embed="rId3"/>
          <a:stretch>
            <a:fillRect/>
          </a:stretch>
        </p:blipFill>
        <p:spPr>
          <a:xfrm>
            <a:off x="6111713" y="1147859"/>
            <a:ext cx="1556631" cy="1600411"/>
          </a:xfrm>
          <a:prstGeom prst="rect">
            <a:avLst/>
          </a:prstGeom>
        </p:spPr>
      </p:pic>
      <p:pic>
        <p:nvPicPr>
          <p:cNvPr id="17" name="Picture 16">
            <a:extLst>
              <a:ext uri="{FF2B5EF4-FFF2-40B4-BE49-F238E27FC236}">
                <a16:creationId xmlns:a16="http://schemas.microsoft.com/office/drawing/2014/main" id="{4EFBFB26-AA52-202B-938B-301FD21E8C69}"/>
              </a:ext>
            </a:extLst>
          </p:cNvPr>
          <p:cNvPicPr>
            <a:picLocks noChangeAspect="1"/>
          </p:cNvPicPr>
          <p:nvPr/>
        </p:nvPicPr>
        <p:blipFill>
          <a:blip r:embed="rId3"/>
          <a:stretch>
            <a:fillRect/>
          </a:stretch>
        </p:blipFill>
        <p:spPr>
          <a:xfrm>
            <a:off x="1495940" y="1091194"/>
            <a:ext cx="1556631" cy="1600411"/>
          </a:xfrm>
          <a:prstGeom prst="rect">
            <a:avLst/>
          </a:prstGeom>
        </p:spPr>
      </p:pic>
      <p:sp>
        <p:nvSpPr>
          <p:cNvPr id="19" name="TextBox 18">
            <a:extLst>
              <a:ext uri="{FF2B5EF4-FFF2-40B4-BE49-F238E27FC236}">
                <a16:creationId xmlns:a16="http://schemas.microsoft.com/office/drawing/2014/main" id="{13629424-867E-C22D-3DD6-14465657C42E}"/>
              </a:ext>
            </a:extLst>
          </p:cNvPr>
          <p:cNvSpPr txBox="1"/>
          <p:nvPr/>
        </p:nvSpPr>
        <p:spPr>
          <a:xfrm>
            <a:off x="1553211" y="2094028"/>
            <a:ext cx="1442088" cy="307777"/>
          </a:xfrm>
          <a:prstGeom prst="rect">
            <a:avLst/>
          </a:prstGeom>
          <a:noFill/>
        </p:spPr>
        <p:txBody>
          <a:bodyPr wrap="square">
            <a:spAutoFit/>
          </a:bodyPr>
          <a:lstStyle/>
          <a:p>
            <a:pPr algn="ctr"/>
            <a:r>
              <a:rPr lang="en-GB" sz="1400" b="1" i="1" dirty="0"/>
              <a:t>Mechanic</a:t>
            </a:r>
          </a:p>
        </p:txBody>
      </p:sp>
      <p:sp>
        <p:nvSpPr>
          <p:cNvPr id="21" name="TextBox 20">
            <a:extLst>
              <a:ext uri="{FF2B5EF4-FFF2-40B4-BE49-F238E27FC236}">
                <a16:creationId xmlns:a16="http://schemas.microsoft.com/office/drawing/2014/main" id="{763A68D3-48A9-B507-0103-207CD0FF42F2}"/>
              </a:ext>
            </a:extLst>
          </p:cNvPr>
          <p:cNvSpPr txBox="1"/>
          <p:nvPr/>
        </p:nvSpPr>
        <p:spPr>
          <a:xfrm>
            <a:off x="6372200" y="2159278"/>
            <a:ext cx="1008112" cy="261610"/>
          </a:xfrm>
          <a:prstGeom prst="rect">
            <a:avLst/>
          </a:prstGeom>
          <a:noFill/>
        </p:spPr>
        <p:txBody>
          <a:bodyPr wrap="square">
            <a:spAutoFit/>
          </a:bodyPr>
          <a:lstStyle/>
          <a:p>
            <a:pPr algn="ctr"/>
            <a:r>
              <a:rPr lang="en-GB" sz="1100" b="1" i="1" dirty="0"/>
              <a:t>Event Planner</a:t>
            </a:r>
          </a:p>
        </p:txBody>
      </p:sp>
      <p:sp>
        <p:nvSpPr>
          <p:cNvPr id="6" name="TextBox 5">
            <a:extLst>
              <a:ext uri="{FF2B5EF4-FFF2-40B4-BE49-F238E27FC236}">
                <a16:creationId xmlns:a16="http://schemas.microsoft.com/office/drawing/2014/main" id="{3C01BAE3-5B61-4AFB-7F34-C62669E484F7}"/>
              </a:ext>
            </a:extLst>
          </p:cNvPr>
          <p:cNvSpPr txBox="1"/>
          <p:nvPr/>
        </p:nvSpPr>
        <p:spPr>
          <a:xfrm>
            <a:off x="3845489" y="2848290"/>
            <a:ext cx="1251966" cy="369332"/>
          </a:xfrm>
          <a:prstGeom prst="rect">
            <a:avLst/>
          </a:prstGeom>
          <a:noFill/>
        </p:spPr>
        <p:txBody>
          <a:bodyPr wrap="square" rtlCol="0">
            <a:spAutoFit/>
          </a:bodyPr>
          <a:lstStyle/>
          <a:p>
            <a:pPr algn="ctr"/>
            <a:r>
              <a:rPr lang="en-GB" b="1" i="1" dirty="0"/>
              <a:t>Journalist</a:t>
            </a:r>
          </a:p>
        </p:txBody>
      </p:sp>
      <p:grpSp>
        <p:nvGrpSpPr>
          <p:cNvPr id="7" name="Group 6">
            <a:extLst>
              <a:ext uri="{FF2B5EF4-FFF2-40B4-BE49-F238E27FC236}">
                <a16:creationId xmlns:a16="http://schemas.microsoft.com/office/drawing/2014/main" id="{6446AFEF-1F6A-9F7A-432D-C5320F1C7BF8}"/>
              </a:ext>
            </a:extLst>
          </p:cNvPr>
          <p:cNvGrpSpPr/>
          <p:nvPr/>
        </p:nvGrpSpPr>
        <p:grpSpPr>
          <a:xfrm>
            <a:off x="3332182" y="4183647"/>
            <a:ext cx="2208268" cy="1179210"/>
            <a:chOff x="6185564" y="4762657"/>
            <a:chExt cx="2186457" cy="1485478"/>
          </a:xfrm>
        </p:grpSpPr>
        <p:pic>
          <p:nvPicPr>
            <p:cNvPr id="9" name="Picture 8">
              <a:extLst>
                <a:ext uri="{FF2B5EF4-FFF2-40B4-BE49-F238E27FC236}">
                  <a16:creationId xmlns:a16="http://schemas.microsoft.com/office/drawing/2014/main" id="{F8574D45-A015-6DA3-3BE8-15161480B9F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85564" y="4762657"/>
              <a:ext cx="2186457" cy="1485478"/>
            </a:xfrm>
            <a:prstGeom prst="rect">
              <a:avLst/>
            </a:prstGeom>
          </p:spPr>
        </p:pic>
        <p:sp>
          <p:nvSpPr>
            <p:cNvPr id="11" name="TextBox 10">
              <a:extLst>
                <a:ext uri="{FF2B5EF4-FFF2-40B4-BE49-F238E27FC236}">
                  <a16:creationId xmlns:a16="http://schemas.microsoft.com/office/drawing/2014/main" id="{AF61C836-E62F-1DFC-7720-0B4ED39D3421}"/>
                </a:ext>
              </a:extLst>
            </p:cNvPr>
            <p:cNvSpPr txBox="1"/>
            <p:nvPr/>
          </p:nvSpPr>
          <p:spPr>
            <a:xfrm>
              <a:off x="6378181" y="4870676"/>
              <a:ext cx="1809018" cy="891740"/>
            </a:xfrm>
            <a:prstGeom prst="rect">
              <a:avLst/>
            </a:prstGeom>
            <a:noFill/>
          </p:spPr>
          <p:txBody>
            <a:bodyPr wrap="square" lIns="91440" tIns="45720" rIns="91440" bIns="45720" rtlCol="0" anchor="t">
              <a:spAutoFit/>
            </a:bodyPr>
            <a:lstStyle/>
            <a:p>
              <a:pPr algn="ctr"/>
              <a:r>
                <a:rPr lang="en-GB" sz="2000" b="1" i="1" dirty="0"/>
                <a:t>Mock Career Expo</a:t>
              </a:r>
            </a:p>
          </p:txBody>
        </p:sp>
      </p:grpSp>
      <p:pic>
        <p:nvPicPr>
          <p:cNvPr id="18" name="Picture 17">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5"/>
          <a:srcRect l="14665" t="1" r="11395" b="1"/>
          <a:stretch/>
        </p:blipFill>
        <p:spPr>
          <a:xfrm>
            <a:off x="8527441" y="6204012"/>
            <a:ext cx="486743" cy="527403"/>
          </a:xfrm>
          <a:prstGeom prst="rect">
            <a:avLst/>
          </a:prstGeom>
        </p:spPr>
      </p:pic>
      <p:sp>
        <p:nvSpPr>
          <p:cNvPr id="20" name="Footer Placeholder 3">
            <a:extLst>
              <a:ext uri="{FF2B5EF4-FFF2-40B4-BE49-F238E27FC236}">
                <a16:creationId xmlns:a16="http://schemas.microsoft.com/office/drawing/2014/main" id="{2B6AC240-5E01-0F5B-A8D2-29CB37D17162}"/>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16573632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1EFBF-241F-C28C-4834-1769F45406E8}"/>
              </a:ext>
            </a:extLst>
          </p:cNvPr>
          <p:cNvSpPr>
            <a:spLocks noGrp="1"/>
          </p:cNvSpPr>
          <p:nvPr>
            <p:ph type="title"/>
          </p:nvPr>
        </p:nvSpPr>
        <p:spPr>
          <a:xfrm>
            <a:off x="354495" y="849201"/>
            <a:ext cx="7886700" cy="792088"/>
          </a:xfrm>
        </p:spPr>
        <p:txBody>
          <a:bodyPr/>
          <a:lstStyle/>
          <a:p>
            <a:r>
              <a:rPr lang="en-GB" b="1" i="1" dirty="0">
                <a:latin typeface="+mn-lt"/>
              </a:rPr>
              <a:t>Jobs</a:t>
            </a:r>
          </a:p>
        </p:txBody>
      </p:sp>
      <p:sp>
        <p:nvSpPr>
          <p:cNvPr id="3" name="Date Placeholder 2">
            <a:extLst>
              <a:ext uri="{FF2B5EF4-FFF2-40B4-BE49-F238E27FC236}">
                <a16:creationId xmlns:a16="http://schemas.microsoft.com/office/drawing/2014/main" id="{C9C7AE0B-72C1-BBEF-1104-0DAEC62F4731}"/>
              </a:ext>
            </a:extLst>
          </p:cNvPr>
          <p:cNvSpPr>
            <a:spLocks noGrp="1"/>
          </p:cNvSpPr>
          <p:nvPr>
            <p:ph type="dt" sz="half" idx="10"/>
          </p:nvPr>
        </p:nvSpPr>
        <p:spPr/>
        <p:txBody>
          <a:bodyPr/>
          <a:lstStyle/>
          <a:p>
            <a:fld id="{007605AE-0944-4756-A037-D13F875BC115}" type="datetime1">
              <a:rPr lang="en-GB" smtClean="0"/>
              <a:t>03/03/2026</a:t>
            </a:fld>
            <a:endParaRPr lang="en-GB"/>
          </a:p>
        </p:txBody>
      </p:sp>
      <p:sp>
        <p:nvSpPr>
          <p:cNvPr id="5" name="Slide Number Placeholder 4">
            <a:extLst>
              <a:ext uri="{FF2B5EF4-FFF2-40B4-BE49-F238E27FC236}">
                <a16:creationId xmlns:a16="http://schemas.microsoft.com/office/drawing/2014/main" id="{71FB30D4-9AFB-5942-42DE-684F6ACC3E57}"/>
              </a:ext>
            </a:extLst>
          </p:cNvPr>
          <p:cNvSpPr>
            <a:spLocks noGrp="1"/>
          </p:cNvSpPr>
          <p:nvPr>
            <p:ph type="sldNum" sz="quarter" idx="12"/>
          </p:nvPr>
        </p:nvSpPr>
        <p:spPr/>
        <p:txBody>
          <a:bodyPr/>
          <a:lstStyle/>
          <a:p>
            <a:fld id="{EFC07C4F-4DD7-4452-9CBE-7B4BC77324C7}" type="slidenum">
              <a:rPr lang="en-GB" smtClean="0"/>
              <a:t>23</a:t>
            </a:fld>
            <a:endParaRPr lang="en-GB"/>
          </a:p>
        </p:txBody>
      </p:sp>
      <p:pic>
        <p:nvPicPr>
          <p:cNvPr id="8" name="Picture 7">
            <a:extLst>
              <a:ext uri="{FF2B5EF4-FFF2-40B4-BE49-F238E27FC236}">
                <a16:creationId xmlns:a16="http://schemas.microsoft.com/office/drawing/2014/main" id="{8515D2A8-51F9-39E8-B234-224A9B9C67B4}"/>
              </a:ext>
            </a:extLst>
          </p:cNvPr>
          <p:cNvPicPr>
            <a:picLocks noChangeAspect="1"/>
          </p:cNvPicPr>
          <p:nvPr/>
        </p:nvPicPr>
        <p:blipFill>
          <a:blip r:embed="rId2"/>
          <a:stretch>
            <a:fillRect/>
          </a:stretch>
        </p:blipFill>
        <p:spPr>
          <a:xfrm>
            <a:off x="368694" y="1663804"/>
            <a:ext cx="3048000" cy="3133725"/>
          </a:xfrm>
          <a:prstGeom prst="rect">
            <a:avLst/>
          </a:prstGeom>
        </p:spPr>
      </p:pic>
      <p:sp>
        <p:nvSpPr>
          <p:cNvPr id="14" name="Rectangle 13">
            <a:extLst>
              <a:ext uri="{FF2B5EF4-FFF2-40B4-BE49-F238E27FC236}">
                <a16:creationId xmlns:a16="http://schemas.microsoft.com/office/drawing/2014/main" id="{F09237DC-6ACD-8B3F-EA07-5096FABED26F}"/>
              </a:ext>
            </a:extLst>
          </p:cNvPr>
          <p:cNvSpPr/>
          <p:nvPr/>
        </p:nvSpPr>
        <p:spPr>
          <a:xfrm>
            <a:off x="3603551" y="2780928"/>
            <a:ext cx="1728192" cy="504056"/>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endParaRPr lang="en-GB" b="1" i="1" dirty="0"/>
          </a:p>
        </p:txBody>
      </p:sp>
      <p:sp>
        <p:nvSpPr>
          <p:cNvPr id="6" name="TextBox 5">
            <a:extLst>
              <a:ext uri="{FF2B5EF4-FFF2-40B4-BE49-F238E27FC236}">
                <a16:creationId xmlns:a16="http://schemas.microsoft.com/office/drawing/2014/main" id="{3C01BAE3-5B61-4AFB-7F34-C62669E484F7}"/>
              </a:ext>
            </a:extLst>
          </p:cNvPr>
          <p:cNvSpPr txBox="1"/>
          <p:nvPr/>
        </p:nvSpPr>
        <p:spPr>
          <a:xfrm>
            <a:off x="896878" y="3752878"/>
            <a:ext cx="2520280" cy="369332"/>
          </a:xfrm>
          <a:prstGeom prst="rect">
            <a:avLst/>
          </a:prstGeom>
          <a:noFill/>
        </p:spPr>
        <p:txBody>
          <a:bodyPr wrap="square" lIns="91440" tIns="45720" rIns="91440" bIns="45720" rtlCol="0" anchor="t">
            <a:spAutoFit/>
          </a:bodyPr>
          <a:lstStyle/>
          <a:p>
            <a:r>
              <a:rPr lang="en-GB" b="1" i="1" dirty="0"/>
              <a:t>Mock Careers Expo</a:t>
            </a:r>
          </a:p>
        </p:txBody>
      </p:sp>
      <p:sp>
        <p:nvSpPr>
          <p:cNvPr id="7" name="TextBox 6">
            <a:extLst>
              <a:ext uri="{FF2B5EF4-FFF2-40B4-BE49-F238E27FC236}">
                <a16:creationId xmlns:a16="http://schemas.microsoft.com/office/drawing/2014/main" id="{E05B250E-AF78-21D8-DFED-757F8CA10680}"/>
              </a:ext>
            </a:extLst>
          </p:cNvPr>
          <p:cNvSpPr txBox="1"/>
          <p:nvPr/>
        </p:nvSpPr>
        <p:spPr>
          <a:xfrm>
            <a:off x="3424738" y="1865988"/>
            <a:ext cx="5470735" cy="2846933"/>
          </a:xfrm>
          <a:prstGeom prst="rect">
            <a:avLst/>
          </a:prstGeom>
          <a:noFill/>
        </p:spPr>
        <p:txBody>
          <a:bodyPr wrap="square" lIns="91440" tIns="45720" rIns="91440" bIns="45720" rtlCol="0" anchor="t">
            <a:spAutoFit/>
          </a:bodyPr>
          <a:lstStyle/>
          <a:p>
            <a:pPr>
              <a:spcAft>
                <a:spcPts val="600"/>
              </a:spcAft>
            </a:pPr>
            <a:r>
              <a:rPr lang="en-GB" sz="1600" b="1" i="1" dirty="0"/>
              <a:t>Design a stall for your mock job fair to include:</a:t>
            </a:r>
            <a:br>
              <a:rPr lang="en-GB" sz="1600" b="1" i="1" dirty="0"/>
            </a:br>
            <a:endParaRPr lang="en-GB" sz="1600" b="1" i="1" dirty="0"/>
          </a:p>
          <a:p>
            <a:pPr marL="285750" indent="-285750">
              <a:spcAft>
                <a:spcPts val="600"/>
              </a:spcAft>
              <a:buFont typeface="Arial"/>
              <a:buChar char="•"/>
            </a:pPr>
            <a:r>
              <a:rPr lang="en-GB" sz="1400" dirty="0"/>
              <a:t>A headline and a short overview of the career/role/company.</a:t>
            </a:r>
            <a:endParaRPr lang="en-GB" sz="1400">
              <a:ea typeface="Calibri"/>
              <a:cs typeface="Calibri"/>
            </a:endParaRPr>
          </a:p>
          <a:p>
            <a:pPr marL="285750" indent="-285750">
              <a:spcAft>
                <a:spcPts val="600"/>
              </a:spcAft>
              <a:buFont typeface="Arial"/>
              <a:buChar char="•"/>
            </a:pPr>
            <a:r>
              <a:rPr lang="en-GB" sz="1400"/>
              <a:t>Images or visuals related to the profession.</a:t>
            </a:r>
            <a:endParaRPr lang="en-GB" sz="1400">
              <a:ea typeface="Calibri" panose="020F0502020204030204"/>
              <a:cs typeface="Calibri" panose="020F0502020204030204"/>
            </a:endParaRPr>
          </a:p>
          <a:p>
            <a:pPr marL="285750" indent="-285750">
              <a:spcAft>
                <a:spcPts val="600"/>
              </a:spcAft>
              <a:buFont typeface="Arial"/>
              <a:buChar char="•"/>
            </a:pPr>
            <a:r>
              <a:rPr lang="en-GB" sz="1400"/>
              <a:t>Information about job responsibilities and tasks.</a:t>
            </a:r>
            <a:endParaRPr lang="en-GB" sz="1400">
              <a:ea typeface="Calibri" panose="020F0502020204030204"/>
              <a:cs typeface="Calibri" panose="020F0502020204030204"/>
            </a:endParaRPr>
          </a:p>
          <a:p>
            <a:pPr marL="285750" indent="-285750">
              <a:spcAft>
                <a:spcPts val="600"/>
              </a:spcAft>
              <a:buFont typeface="Arial"/>
              <a:buChar char="•"/>
            </a:pPr>
            <a:r>
              <a:rPr lang="en-GB" sz="1400"/>
              <a:t>Educational requirements and training/entry routes.</a:t>
            </a:r>
            <a:endParaRPr lang="en-GB" sz="1400">
              <a:ea typeface="Calibri"/>
              <a:cs typeface="Calibri"/>
            </a:endParaRPr>
          </a:p>
          <a:p>
            <a:pPr marL="285750" indent="-285750">
              <a:spcAft>
                <a:spcPts val="600"/>
              </a:spcAft>
              <a:buFont typeface="Arial"/>
              <a:buChar char="•"/>
            </a:pPr>
            <a:r>
              <a:rPr lang="en-GB" sz="1400"/>
              <a:t>Skills and qualities needed for success.</a:t>
            </a:r>
            <a:endParaRPr lang="en-GB" sz="1400">
              <a:ea typeface="Calibri" panose="020F0502020204030204"/>
              <a:cs typeface="Calibri" panose="020F0502020204030204"/>
            </a:endParaRPr>
          </a:p>
          <a:p>
            <a:pPr marL="285750" indent="-285750">
              <a:spcAft>
                <a:spcPts val="600"/>
              </a:spcAft>
              <a:buFont typeface="Arial"/>
              <a:buChar char="•"/>
            </a:pPr>
            <a:r>
              <a:rPr lang="en-GB" sz="1400"/>
              <a:t>Real examples and interesting anecdotes.</a:t>
            </a:r>
            <a:endParaRPr lang="en-GB" sz="1400">
              <a:ea typeface="Calibri"/>
              <a:cs typeface="Calibri"/>
            </a:endParaRPr>
          </a:p>
          <a:p>
            <a:pPr marL="285750" indent="-285750">
              <a:spcAft>
                <a:spcPts val="600"/>
              </a:spcAft>
              <a:buFont typeface="Arial"/>
              <a:buChar char="•"/>
            </a:pPr>
            <a:r>
              <a:rPr lang="en-GB" sz="1400"/>
              <a:t>Optional: Interactive elements, such as quizzes or games </a:t>
            </a:r>
            <a:r>
              <a:rPr lang="en-GB" sz="1400" dirty="0"/>
              <a:t>related to the career.</a:t>
            </a:r>
            <a:endParaRPr lang="en-GB" sz="1400" dirty="0">
              <a:ea typeface="Calibri" panose="020F0502020204030204"/>
              <a:cs typeface="Calibri" panose="020F0502020204030204"/>
            </a:endParaRPr>
          </a:p>
        </p:txBody>
      </p:sp>
      <p:sp>
        <p:nvSpPr>
          <p:cNvPr id="11" name="Rectangle 10">
            <a:extLst>
              <a:ext uri="{FF2B5EF4-FFF2-40B4-BE49-F238E27FC236}">
                <a16:creationId xmlns:a16="http://schemas.microsoft.com/office/drawing/2014/main" id="{9F0AF112-68BA-5D9E-F464-CB27B5E33BEF}"/>
              </a:ext>
            </a:extLst>
          </p:cNvPr>
          <p:cNvSpPr/>
          <p:nvPr/>
        </p:nvSpPr>
        <p:spPr>
          <a:xfrm>
            <a:off x="368694" y="5221130"/>
            <a:ext cx="8515996" cy="701474"/>
          </a:xfrm>
          <a:prstGeom prst="rect">
            <a:avLst/>
          </a:prstGeom>
          <a:solidFill>
            <a:srgbClr val="C4D821"/>
          </a:solidFill>
          <a:ln>
            <a:noFill/>
          </a:ln>
        </p:spPr>
        <p:style>
          <a:lnRef idx="2">
            <a:schemeClr val="dk1"/>
          </a:lnRef>
          <a:fillRef idx="1">
            <a:schemeClr val="lt1"/>
          </a:fillRef>
          <a:effectRef idx="0">
            <a:schemeClr val="dk1"/>
          </a:effectRef>
          <a:fontRef idx="minor">
            <a:schemeClr val="dk1"/>
          </a:fontRef>
        </p:style>
        <p:txBody>
          <a:bodyPr rtlCol="0" anchor="ctr"/>
          <a:lstStyle/>
          <a:p>
            <a:pPr algn="ctr"/>
            <a:r>
              <a:rPr lang="en-GB" sz="1600" dirty="0"/>
              <a:t>Walk around the room, visit each stall, and engage with the presenters. Ask questions, take notes, and learn about the different careers.</a:t>
            </a:r>
          </a:p>
        </p:txBody>
      </p:sp>
      <p:pic>
        <p:nvPicPr>
          <p:cNvPr id="9" name="Picture 8">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532440" y="6260074"/>
            <a:ext cx="486743" cy="527403"/>
          </a:xfrm>
          <a:prstGeom prst="rect">
            <a:avLst/>
          </a:prstGeom>
        </p:spPr>
      </p:pic>
      <p:sp>
        <p:nvSpPr>
          <p:cNvPr id="10" name="Footer Placeholder 3">
            <a:extLst>
              <a:ext uri="{FF2B5EF4-FFF2-40B4-BE49-F238E27FC236}">
                <a16:creationId xmlns:a16="http://schemas.microsoft.com/office/drawing/2014/main" id="{BF1239BA-6581-DDE2-50E1-DD73171672C5}"/>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11578786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57C44-3516-9059-FCE4-A58A8DD55BEC}"/>
              </a:ext>
            </a:extLst>
          </p:cNvPr>
          <p:cNvSpPr>
            <a:spLocks noGrp="1"/>
          </p:cNvSpPr>
          <p:nvPr>
            <p:ph type="title"/>
          </p:nvPr>
        </p:nvSpPr>
        <p:spPr>
          <a:xfrm>
            <a:off x="332656" y="1098824"/>
            <a:ext cx="7886700" cy="504056"/>
          </a:xfrm>
        </p:spPr>
        <p:txBody>
          <a:bodyPr>
            <a:normAutofit/>
          </a:bodyPr>
          <a:lstStyle/>
          <a:p>
            <a:r>
              <a:rPr lang="en-GB" sz="2400" b="1" i="1" dirty="0">
                <a:latin typeface="+mn-lt"/>
              </a:rPr>
              <a:t>Completing your CV</a:t>
            </a:r>
          </a:p>
        </p:txBody>
      </p:sp>
      <p:sp>
        <p:nvSpPr>
          <p:cNvPr id="3" name="Date Placeholder 2">
            <a:extLst>
              <a:ext uri="{FF2B5EF4-FFF2-40B4-BE49-F238E27FC236}">
                <a16:creationId xmlns:a16="http://schemas.microsoft.com/office/drawing/2014/main" id="{D3F8CE87-FC0F-3B8B-0CC6-F90598C82698}"/>
              </a:ext>
            </a:extLst>
          </p:cNvPr>
          <p:cNvSpPr>
            <a:spLocks noGrp="1"/>
          </p:cNvSpPr>
          <p:nvPr>
            <p:ph type="dt" sz="half" idx="10"/>
          </p:nvPr>
        </p:nvSpPr>
        <p:spPr/>
        <p:txBody>
          <a:bodyPr/>
          <a:lstStyle/>
          <a:p>
            <a:fld id="{AF6F29ED-9CE1-4D1E-84FC-DD5407270E50}" type="datetime1">
              <a:rPr lang="en-GB" smtClean="0"/>
              <a:t>03/03/2026</a:t>
            </a:fld>
            <a:endParaRPr lang="en-GB"/>
          </a:p>
        </p:txBody>
      </p:sp>
      <p:sp>
        <p:nvSpPr>
          <p:cNvPr id="5" name="Slide Number Placeholder 4">
            <a:extLst>
              <a:ext uri="{FF2B5EF4-FFF2-40B4-BE49-F238E27FC236}">
                <a16:creationId xmlns:a16="http://schemas.microsoft.com/office/drawing/2014/main" id="{51CCB84E-66C2-D57F-555F-27683CDCD4C1}"/>
              </a:ext>
            </a:extLst>
          </p:cNvPr>
          <p:cNvSpPr>
            <a:spLocks noGrp="1"/>
          </p:cNvSpPr>
          <p:nvPr>
            <p:ph type="sldNum" sz="quarter" idx="12"/>
          </p:nvPr>
        </p:nvSpPr>
        <p:spPr/>
        <p:txBody>
          <a:bodyPr/>
          <a:lstStyle/>
          <a:p>
            <a:fld id="{EFC07C4F-4DD7-4452-9CBE-7B4BC77324C7}" type="slidenum">
              <a:rPr lang="en-GB" smtClean="0"/>
              <a:t>24</a:t>
            </a:fld>
            <a:endParaRPr lang="en-GB"/>
          </a:p>
        </p:txBody>
      </p:sp>
      <p:graphicFrame>
        <p:nvGraphicFramePr>
          <p:cNvPr id="6" name="Table 6">
            <a:extLst>
              <a:ext uri="{FF2B5EF4-FFF2-40B4-BE49-F238E27FC236}">
                <a16:creationId xmlns:a16="http://schemas.microsoft.com/office/drawing/2014/main" id="{6694D5C9-92A7-5B10-473D-2D5EC8FD5EF2}"/>
              </a:ext>
            </a:extLst>
          </p:cNvPr>
          <p:cNvGraphicFramePr>
            <a:graphicFrameLocks noGrp="1"/>
          </p:cNvGraphicFramePr>
          <p:nvPr>
            <p:extLst>
              <p:ext uri="{D42A27DB-BD31-4B8C-83A1-F6EECF244321}">
                <p14:modId xmlns:p14="http://schemas.microsoft.com/office/powerpoint/2010/main" val="179324930"/>
              </p:ext>
            </p:extLst>
          </p:nvPr>
        </p:nvGraphicFramePr>
        <p:xfrm>
          <a:off x="332656" y="1539589"/>
          <a:ext cx="6192688" cy="4334627"/>
        </p:xfrm>
        <a:graphic>
          <a:graphicData uri="http://schemas.openxmlformats.org/drawingml/2006/table">
            <a:tbl>
              <a:tblPr firstRow="1" bandRow="1">
                <a:tableStyleId>{5940675A-B579-460E-94D1-54222C63F5DA}</a:tableStyleId>
              </a:tblPr>
              <a:tblGrid>
                <a:gridCol w="1853136">
                  <a:extLst>
                    <a:ext uri="{9D8B030D-6E8A-4147-A177-3AD203B41FA5}">
                      <a16:colId xmlns:a16="http://schemas.microsoft.com/office/drawing/2014/main" val="3595277334"/>
                    </a:ext>
                  </a:extLst>
                </a:gridCol>
                <a:gridCol w="4339552">
                  <a:extLst>
                    <a:ext uri="{9D8B030D-6E8A-4147-A177-3AD203B41FA5}">
                      <a16:colId xmlns:a16="http://schemas.microsoft.com/office/drawing/2014/main" val="925788262"/>
                    </a:ext>
                  </a:extLst>
                </a:gridCol>
              </a:tblGrid>
              <a:tr h="302617">
                <a:tc>
                  <a:txBody>
                    <a:bodyPr/>
                    <a:lstStyle/>
                    <a:p>
                      <a:r>
                        <a:rPr lang="en-GB" sz="1200" b="1" i="1" dirty="0"/>
                        <a:t>Name:</a:t>
                      </a:r>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1841491635"/>
                  </a:ext>
                </a:extLst>
              </a:tr>
              <a:tr h="302617">
                <a:tc>
                  <a:txBody>
                    <a:bodyPr/>
                    <a:lstStyle/>
                    <a:p>
                      <a:r>
                        <a:rPr lang="en-GB" sz="1200" b="1" i="1" dirty="0"/>
                        <a:t>School/College:</a:t>
                      </a:r>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2709144599"/>
                  </a:ext>
                </a:extLst>
              </a:tr>
              <a:tr h="907851">
                <a:tc>
                  <a:txBody>
                    <a:bodyPr/>
                    <a:lstStyle/>
                    <a:p>
                      <a:r>
                        <a:rPr lang="en-GB" sz="1200" b="1" dirty="0"/>
                        <a:t>Profile</a:t>
                      </a:r>
                      <a:r>
                        <a:rPr lang="en-GB" sz="1200" dirty="0"/>
                        <a:t> </a:t>
                      </a:r>
                      <a:br>
                        <a:rPr lang="en-GB" sz="1200" dirty="0"/>
                      </a:br>
                      <a:r>
                        <a:rPr lang="en-GB" sz="1200" dirty="0"/>
                        <a:t>Write 5-6 lines about your strengths and your aspirations</a:t>
                      </a:r>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3447103152"/>
                  </a:ext>
                </a:extLst>
              </a:tr>
              <a:tr h="907851">
                <a:tc>
                  <a:txBody>
                    <a:bodyPr/>
                    <a:lstStyle/>
                    <a:p>
                      <a:r>
                        <a:rPr lang="en-GB" sz="1200" b="1" i="1" dirty="0"/>
                        <a:t>Education</a:t>
                      </a:r>
                      <a:r>
                        <a:rPr lang="en-GB" sz="1200" dirty="0"/>
                        <a:t> </a:t>
                      </a:r>
                      <a:br>
                        <a:rPr lang="en-GB" sz="1200" dirty="0"/>
                      </a:br>
                      <a:r>
                        <a:rPr lang="en-GB" sz="1200" dirty="0"/>
                        <a:t>Write 5-6 lines about your favourite subjects/courses and why you enjoy them</a:t>
                      </a:r>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916366710"/>
                  </a:ext>
                </a:extLst>
              </a:tr>
              <a:tr h="907851">
                <a:tc>
                  <a:txBody>
                    <a:bodyPr/>
                    <a:lstStyle/>
                    <a:p>
                      <a:r>
                        <a:rPr lang="en-GB" sz="1200" b="1" i="1" dirty="0"/>
                        <a:t>Work Experience</a:t>
                      </a:r>
                      <a:br>
                        <a:rPr lang="en-GB" sz="1200" b="1" i="1" dirty="0"/>
                      </a:br>
                      <a:r>
                        <a:rPr lang="en-GB" sz="1200" b="0" i="0" dirty="0"/>
                        <a:t>Write 5-6 lines about any work experience you have done or would like to do.</a:t>
                      </a:r>
                      <a:endParaRPr lang="en-GB" sz="1200" dirty="0"/>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1932930867"/>
                  </a:ext>
                </a:extLst>
              </a:tr>
              <a:tr h="907851">
                <a:tc>
                  <a:txBody>
                    <a:bodyPr/>
                    <a:lstStyle/>
                    <a:p>
                      <a:r>
                        <a:rPr lang="en-GB" sz="1200" b="1" i="1" dirty="0"/>
                        <a:t>Interests</a:t>
                      </a:r>
                    </a:p>
                    <a:p>
                      <a:r>
                        <a:rPr lang="en-GB" sz="1200" b="0" i="0" dirty="0"/>
                        <a:t>Write 5-6 lines about your interests and how they are relevant to your future aspirations</a:t>
                      </a:r>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3387619958"/>
                  </a:ext>
                </a:extLst>
              </a:tr>
            </a:tbl>
          </a:graphicData>
        </a:graphic>
      </p:graphicFrame>
      <p:sp>
        <p:nvSpPr>
          <p:cNvPr id="7" name="TextBox 6">
            <a:extLst>
              <a:ext uri="{FF2B5EF4-FFF2-40B4-BE49-F238E27FC236}">
                <a16:creationId xmlns:a16="http://schemas.microsoft.com/office/drawing/2014/main" id="{16FE478F-E6C8-7FF2-AEE1-783D29300E46}"/>
              </a:ext>
            </a:extLst>
          </p:cNvPr>
          <p:cNvSpPr txBox="1"/>
          <p:nvPr/>
        </p:nvSpPr>
        <p:spPr>
          <a:xfrm>
            <a:off x="6660232" y="1618656"/>
            <a:ext cx="2151112" cy="4265163"/>
          </a:xfrm>
          <a:prstGeom prst="rect">
            <a:avLst/>
          </a:prstGeom>
          <a:solidFill>
            <a:srgbClr val="C2D71E"/>
          </a:solidFill>
        </p:spPr>
        <p:txBody>
          <a:bodyPr wrap="square" rtlCol="0">
            <a:noAutofit/>
          </a:bodyPr>
          <a:lstStyle/>
          <a:p>
            <a:r>
              <a:rPr lang="en-GB" sz="1400" dirty="0"/>
              <a:t>Hopefully by completing these activities, you have gathered lots of ideas for your CV.</a:t>
            </a:r>
          </a:p>
          <a:p>
            <a:endParaRPr lang="en-GB" sz="1400" dirty="0"/>
          </a:p>
          <a:p>
            <a:r>
              <a:rPr lang="en-GB" sz="1400" dirty="0"/>
              <a:t>Take some time to fill in the template or create your own. You don’t need to include </a:t>
            </a:r>
            <a:r>
              <a:rPr lang="en-GB" sz="1400" b="1" dirty="0"/>
              <a:t>everything </a:t>
            </a:r>
            <a:r>
              <a:rPr lang="en-GB" sz="1400" dirty="0"/>
              <a:t>– just enough to give your assessor an idea about you and your interests. </a:t>
            </a:r>
          </a:p>
          <a:p>
            <a:endParaRPr lang="en-GB" sz="1400" dirty="0"/>
          </a:p>
          <a:p>
            <a:r>
              <a:rPr lang="en-GB" sz="1400" dirty="0"/>
              <a:t>Use what you have learned about yourself to develop your answers during the interview – we will look at this in the next lesson!</a:t>
            </a:r>
          </a:p>
        </p:txBody>
      </p:sp>
      <p:pic>
        <p:nvPicPr>
          <p:cNvPr id="8" name="Picture 7">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567972" y="6275211"/>
            <a:ext cx="486743" cy="527403"/>
          </a:xfrm>
          <a:prstGeom prst="rect">
            <a:avLst/>
          </a:prstGeom>
        </p:spPr>
      </p:pic>
      <p:sp>
        <p:nvSpPr>
          <p:cNvPr id="9" name="Footer Placeholder 3">
            <a:extLst>
              <a:ext uri="{FF2B5EF4-FFF2-40B4-BE49-F238E27FC236}">
                <a16:creationId xmlns:a16="http://schemas.microsoft.com/office/drawing/2014/main" id="{5497F9CC-1EE1-F884-B812-51ADD53B8FC7}"/>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27100100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57C44-3516-9059-FCE4-A58A8DD55BEC}"/>
              </a:ext>
            </a:extLst>
          </p:cNvPr>
          <p:cNvSpPr>
            <a:spLocks noGrp="1"/>
          </p:cNvSpPr>
          <p:nvPr>
            <p:ph type="title"/>
          </p:nvPr>
        </p:nvSpPr>
        <p:spPr>
          <a:xfrm>
            <a:off x="332656" y="1046435"/>
            <a:ext cx="7886700" cy="504056"/>
          </a:xfrm>
        </p:spPr>
        <p:txBody>
          <a:bodyPr>
            <a:normAutofit fontScale="90000"/>
          </a:bodyPr>
          <a:lstStyle/>
          <a:p>
            <a:r>
              <a:rPr lang="en-GB" b="1" i="1" dirty="0">
                <a:latin typeface="+mn-lt"/>
              </a:rPr>
              <a:t>Completing your CV</a:t>
            </a:r>
          </a:p>
        </p:txBody>
      </p:sp>
      <p:sp>
        <p:nvSpPr>
          <p:cNvPr id="3" name="Date Placeholder 2">
            <a:extLst>
              <a:ext uri="{FF2B5EF4-FFF2-40B4-BE49-F238E27FC236}">
                <a16:creationId xmlns:a16="http://schemas.microsoft.com/office/drawing/2014/main" id="{D3F8CE87-FC0F-3B8B-0CC6-F90598C82698}"/>
              </a:ext>
            </a:extLst>
          </p:cNvPr>
          <p:cNvSpPr>
            <a:spLocks noGrp="1"/>
          </p:cNvSpPr>
          <p:nvPr>
            <p:ph type="dt" sz="half" idx="10"/>
          </p:nvPr>
        </p:nvSpPr>
        <p:spPr/>
        <p:txBody>
          <a:bodyPr/>
          <a:lstStyle/>
          <a:p>
            <a:fld id="{15C024DA-1C8F-47AA-9A05-103AC7C44124}" type="datetime1">
              <a:rPr lang="en-GB" smtClean="0"/>
              <a:t>03/03/2026</a:t>
            </a:fld>
            <a:endParaRPr lang="en-GB"/>
          </a:p>
        </p:txBody>
      </p:sp>
      <p:sp>
        <p:nvSpPr>
          <p:cNvPr id="5" name="Slide Number Placeholder 4">
            <a:extLst>
              <a:ext uri="{FF2B5EF4-FFF2-40B4-BE49-F238E27FC236}">
                <a16:creationId xmlns:a16="http://schemas.microsoft.com/office/drawing/2014/main" id="{51CCB84E-66C2-D57F-555F-27683CDCD4C1}"/>
              </a:ext>
            </a:extLst>
          </p:cNvPr>
          <p:cNvSpPr>
            <a:spLocks noGrp="1"/>
          </p:cNvSpPr>
          <p:nvPr>
            <p:ph type="sldNum" sz="quarter" idx="12"/>
          </p:nvPr>
        </p:nvSpPr>
        <p:spPr/>
        <p:txBody>
          <a:bodyPr/>
          <a:lstStyle/>
          <a:p>
            <a:fld id="{EFC07C4F-4DD7-4452-9CBE-7B4BC77324C7}" type="slidenum">
              <a:rPr lang="en-GB" smtClean="0"/>
              <a:t>3</a:t>
            </a:fld>
            <a:endParaRPr lang="en-GB"/>
          </a:p>
        </p:txBody>
      </p:sp>
      <p:graphicFrame>
        <p:nvGraphicFramePr>
          <p:cNvPr id="6" name="Table 6">
            <a:extLst>
              <a:ext uri="{FF2B5EF4-FFF2-40B4-BE49-F238E27FC236}">
                <a16:creationId xmlns:a16="http://schemas.microsoft.com/office/drawing/2014/main" id="{6694D5C9-92A7-5B10-473D-2D5EC8FD5EF2}"/>
              </a:ext>
            </a:extLst>
          </p:cNvPr>
          <p:cNvGraphicFramePr>
            <a:graphicFrameLocks noGrp="1"/>
          </p:cNvGraphicFramePr>
          <p:nvPr>
            <p:extLst>
              <p:ext uri="{D42A27DB-BD31-4B8C-83A1-F6EECF244321}">
                <p14:modId xmlns:p14="http://schemas.microsoft.com/office/powerpoint/2010/main" val="672687842"/>
              </p:ext>
            </p:extLst>
          </p:nvPr>
        </p:nvGraphicFramePr>
        <p:xfrm>
          <a:off x="401225" y="1620560"/>
          <a:ext cx="6498771" cy="4481755"/>
        </p:xfrm>
        <a:graphic>
          <a:graphicData uri="http://schemas.openxmlformats.org/drawingml/2006/table">
            <a:tbl>
              <a:tblPr firstRow="1" bandRow="1">
                <a:tableStyleId>{5940675A-B579-460E-94D1-54222C63F5DA}</a:tableStyleId>
              </a:tblPr>
              <a:tblGrid>
                <a:gridCol w="2257305">
                  <a:extLst>
                    <a:ext uri="{9D8B030D-6E8A-4147-A177-3AD203B41FA5}">
                      <a16:colId xmlns:a16="http://schemas.microsoft.com/office/drawing/2014/main" val="3595277334"/>
                    </a:ext>
                  </a:extLst>
                </a:gridCol>
                <a:gridCol w="4241466">
                  <a:extLst>
                    <a:ext uri="{9D8B030D-6E8A-4147-A177-3AD203B41FA5}">
                      <a16:colId xmlns:a16="http://schemas.microsoft.com/office/drawing/2014/main" val="925788262"/>
                    </a:ext>
                  </a:extLst>
                </a:gridCol>
              </a:tblGrid>
              <a:tr h="302617">
                <a:tc>
                  <a:txBody>
                    <a:bodyPr/>
                    <a:lstStyle/>
                    <a:p>
                      <a:r>
                        <a:rPr lang="en-GB" sz="1200" b="1" i="1" dirty="0"/>
                        <a:t>Name:</a:t>
                      </a:r>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1841491635"/>
                  </a:ext>
                </a:extLst>
              </a:tr>
              <a:tr h="351756">
                <a:tc>
                  <a:txBody>
                    <a:bodyPr/>
                    <a:lstStyle/>
                    <a:p>
                      <a:r>
                        <a:rPr lang="en-GB" sz="1200" b="1" i="1" dirty="0"/>
                        <a:t>School/College:</a:t>
                      </a:r>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2709144599"/>
                  </a:ext>
                </a:extLst>
              </a:tr>
              <a:tr h="907851">
                <a:tc>
                  <a:txBody>
                    <a:bodyPr/>
                    <a:lstStyle/>
                    <a:p>
                      <a:r>
                        <a:rPr lang="en-GB" sz="1200" b="1" dirty="0"/>
                        <a:t>Profile</a:t>
                      </a:r>
                      <a:r>
                        <a:rPr lang="en-GB" sz="1200" dirty="0"/>
                        <a:t> </a:t>
                      </a:r>
                      <a:br>
                        <a:rPr lang="en-GB" sz="1200" dirty="0"/>
                      </a:br>
                      <a:r>
                        <a:rPr lang="en-GB" sz="1200" dirty="0"/>
                        <a:t>Write 5-6 lines about your strengths and your aspirations</a:t>
                      </a:r>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3447103152"/>
                  </a:ext>
                </a:extLst>
              </a:tr>
              <a:tr h="907851">
                <a:tc>
                  <a:txBody>
                    <a:bodyPr/>
                    <a:lstStyle/>
                    <a:p>
                      <a:r>
                        <a:rPr lang="en-GB" sz="1200" b="1" i="1" dirty="0"/>
                        <a:t>Education</a:t>
                      </a:r>
                      <a:r>
                        <a:rPr lang="en-GB" sz="1200" dirty="0"/>
                        <a:t> </a:t>
                      </a:r>
                      <a:br>
                        <a:rPr lang="en-GB" sz="1200" dirty="0"/>
                      </a:br>
                      <a:r>
                        <a:rPr lang="en-GB" sz="1200" dirty="0"/>
                        <a:t>Write 5-6 lines about your favourite subjects/courses and why you enjoy them</a:t>
                      </a:r>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916366710"/>
                  </a:ext>
                </a:extLst>
              </a:tr>
              <a:tr h="907851">
                <a:tc>
                  <a:txBody>
                    <a:bodyPr/>
                    <a:lstStyle/>
                    <a:p>
                      <a:r>
                        <a:rPr lang="en-GB" sz="1200" b="1" i="1" dirty="0"/>
                        <a:t>Work Experience or Volunteering</a:t>
                      </a:r>
                      <a:br>
                        <a:rPr lang="en-GB" sz="1200" b="1" i="1" dirty="0"/>
                      </a:br>
                      <a:r>
                        <a:rPr lang="en-GB" sz="1200" b="0" i="0" dirty="0"/>
                        <a:t>Write 5-6 lines about any work experience or volunteering you have done or would like to do.</a:t>
                      </a:r>
                      <a:endParaRPr lang="en-GB" sz="1200" dirty="0"/>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1932930867"/>
                  </a:ext>
                </a:extLst>
              </a:tr>
              <a:tr h="907851">
                <a:tc>
                  <a:txBody>
                    <a:bodyPr/>
                    <a:lstStyle/>
                    <a:p>
                      <a:r>
                        <a:rPr lang="en-GB" sz="1200" b="1" i="1" dirty="0"/>
                        <a:t>Interests</a:t>
                      </a:r>
                    </a:p>
                    <a:p>
                      <a:r>
                        <a:rPr lang="en-GB" sz="1200" b="0" i="0" dirty="0"/>
                        <a:t>Write 5-6 lines about your interests and how they are relevant to your future aspirations</a:t>
                      </a:r>
                    </a:p>
                  </a:txBody>
                  <a:tcPr anchor="ctr">
                    <a:solidFill>
                      <a:srgbClr val="FBD10A"/>
                    </a:solidFill>
                  </a:tcPr>
                </a:tc>
                <a:tc>
                  <a:txBody>
                    <a:bodyPr/>
                    <a:lstStyle/>
                    <a:p>
                      <a:endParaRPr lang="en-GB" sz="1200" dirty="0"/>
                    </a:p>
                  </a:txBody>
                  <a:tcPr/>
                </a:tc>
                <a:extLst>
                  <a:ext uri="{0D108BD9-81ED-4DB2-BD59-A6C34878D82A}">
                    <a16:rowId xmlns:a16="http://schemas.microsoft.com/office/drawing/2014/main" val="3387619958"/>
                  </a:ext>
                </a:extLst>
              </a:tr>
            </a:tbl>
          </a:graphicData>
        </a:graphic>
      </p:graphicFrame>
      <p:sp>
        <p:nvSpPr>
          <p:cNvPr id="7" name="TextBox 6">
            <a:extLst>
              <a:ext uri="{FF2B5EF4-FFF2-40B4-BE49-F238E27FC236}">
                <a16:creationId xmlns:a16="http://schemas.microsoft.com/office/drawing/2014/main" id="{16FE478F-E6C8-7FF2-AEE1-783D29300E46}"/>
              </a:ext>
            </a:extLst>
          </p:cNvPr>
          <p:cNvSpPr txBox="1"/>
          <p:nvPr/>
        </p:nvSpPr>
        <p:spPr>
          <a:xfrm>
            <a:off x="7054369" y="1618656"/>
            <a:ext cx="1756975" cy="4379025"/>
          </a:xfrm>
          <a:prstGeom prst="rect">
            <a:avLst/>
          </a:prstGeom>
          <a:solidFill>
            <a:srgbClr val="C2D71E"/>
          </a:solidFill>
        </p:spPr>
        <p:txBody>
          <a:bodyPr wrap="square" lIns="91440" tIns="45720" rIns="91440" bIns="45720" rtlCol="0" anchor="t">
            <a:noAutofit/>
          </a:bodyPr>
          <a:lstStyle/>
          <a:p>
            <a:r>
              <a:rPr lang="en-GB" sz="1200" dirty="0"/>
              <a:t>You will use this lesson to complete your CV. You are welcome to use our template, or you can create your own. </a:t>
            </a:r>
            <a:endParaRPr lang="en-GB" sz="1200" dirty="0">
              <a:ea typeface="Calibri"/>
              <a:cs typeface="Calibri"/>
            </a:endParaRPr>
          </a:p>
          <a:p>
            <a:endParaRPr lang="en-GB" sz="1200" dirty="0">
              <a:ea typeface="Calibri"/>
              <a:cs typeface="Calibri"/>
            </a:endParaRPr>
          </a:p>
          <a:p>
            <a:r>
              <a:rPr lang="en-GB" sz="1200" dirty="0"/>
              <a:t>The following slides contain questions and activities to help you fill in this template. </a:t>
            </a:r>
            <a:endParaRPr lang="en-GB" sz="1200" dirty="0">
              <a:ea typeface="Calibri"/>
              <a:cs typeface="Calibri"/>
            </a:endParaRPr>
          </a:p>
          <a:p>
            <a:endParaRPr lang="en-GB" sz="1200" dirty="0">
              <a:ea typeface="Calibri"/>
              <a:cs typeface="Calibri"/>
            </a:endParaRPr>
          </a:p>
          <a:p>
            <a:r>
              <a:rPr lang="en-GB" sz="1200" dirty="0"/>
              <a:t>You should use this CV writing activity to prepare for your interview – you could be asked similar questions on the day, and this should help you to develop your responses. </a:t>
            </a:r>
            <a:endParaRPr lang="en-GB" sz="1200" dirty="0">
              <a:ea typeface="Calibri"/>
              <a:cs typeface="Calibri"/>
            </a:endParaRPr>
          </a:p>
        </p:txBody>
      </p:sp>
      <p:pic>
        <p:nvPicPr>
          <p:cNvPr id="8" name="Picture 7">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2"/>
          <a:srcRect l="14665" t="1" r="11395" b="1"/>
          <a:stretch/>
        </p:blipFill>
        <p:spPr>
          <a:xfrm>
            <a:off x="8567972" y="6204012"/>
            <a:ext cx="486743" cy="527403"/>
          </a:xfrm>
          <a:prstGeom prst="rect">
            <a:avLst/>
          </a:prstGeom>
        </p:spPr>
      </p:pic>
      <p:sp>
        <p:nvSpPr>
          <p:cNvPr id="9" name="Footer Placeholder 3">
            <a:extLst>
              <a:ext uri="{FF2B5EF4-FFF2-40B4-BE49-F238E27FC236}">
                <a16:creationId xmlns:a16="http://schemas.microsoft.com/office/drawing/2014/main" id="{5B722FC3-97A4-13BF-1838-BD5B66B3309F}"/>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17888748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787379-58FE-D97B-52FA-BBD58F528B16}"/>
              </a:ext>
            </a:extLst>
          </p:cNvPr>
          <p:cNvSpPr>
            <a:spLocks noGrp="1"/>
          </p:cNvSpPr>
          <p:nvPr>
            <p:ph type="dt" sz="half" idx="10"/>
          </p:nvPr>
        </p:nvSpPr>
        <p:spPr/>
        <p:txBody>
          <a:bodyPr/>
          <a:lstStyle/>
          <a:p>
            <a:fld id="{7BB52D75-A564-4972-84D4-8AA5B340559B}" type="datetime1">
              <a:rPr lang="en-GB" smtClean="0"/>
              <a:t>03/03/2026</a:t>
            </a:fld>
            <a:endParaRPr lang="en-GB"/>
          </a:p>
        </p:txBody>
      </p:sp>
      <p:sp>
        <p:nvSpPr>
          <p:cNvPr id="5" name="Slide Number Placeholder 4">
            <a:extLst>
              <a:ext uri="{FF2B5EF4-FFF2-40B4-BE49-F238E27FC236}">
                <a16:creationId xmlns:a16="http://schemas.microsoft.com/office/drawing/2014/main" id="{335ADBE2-3D83-7463-A43C-F36E29775ADD}"/>
              </a:ext>
            </a:extLst>
          </p:cNvPr>
          <p:cNvSpPr>
            <a:spLocks noGrp="1"/>
          </p:cNvSpPr>
          <p:nvPr>
            <p:ph type="sldNum" sz="quarter" idx="12"/>
          </p:nvPr>
        </p:nvSpPr>
        <p:spPr/>
        <p:txBody>
          <a:bodyPr/>
          <a:lstStyle/>
          <a:p>
            <a:fld id="{EFC07C4F-4DD7-4452-9CBE-7B4BC77324C7}" type="slidenum">
              <a:rPr lang="en-GB" smtClean="0"/>
              <a:t>4</a:t>
            </a:fld>
            <a:endParaRPr lang="en-GB"/>
          </a:p>
        </p:txBody>
      </p:sp>
      <p:sp>
        <p:nvSpPr>
          <p:cNvPr id="7" name="Title 6">
            <a:extLst>
              <a:ext uri="{FF2B5EF4-FFF2-40B4-BE49-F238E27FC236}">
                <a16:creationId xmlns:a16="http://schemas.microsoft.com/office/drawing/2014/main" id="{DAB54E05-5D6D-7A46-5425-3AEC2CF55606}"/>
              </a:ext>
            </a:extLst>
          </p:cNvPr>
          <p:cNvSpPr>
            <a:spLocks noGrp="1"/>
          </p:cNvSpPr>
          <p:nvPr>
            <p:ph type="title"/>
          </p:nvPr>
        </p:nvSpPr>
        <p:spPr>
          <a:xfrm>
            <a:off x="368078" y="1090793"/>
            <a:ext cx="7886700" cy="552870"/>
          </a:xfrm>
        </p:spPr>
        <p:txBody>
          <a:bodyPr/>
          <a:lstStyle/>
          <a:p>
            <a:r>
              <a:rPr lang="en-GB" b="1" i="1" dirty="0">
                <a:latin typeface="+mn-lt"/>
              </a:rPr>
              <a:t>Profile</a:t>
            </a:r>
          </a:p>
        </p:txBody>
      </p:sp>
      <p:pic>
        <p:nvPicPr>
          <p:cNvPr id="9" name="Picture 8">
            <a:extLst>
              <a:ext uri="{FF2B5EF4-FFF2-40B4-BE49-F238E27FC236}">
                <a16:creationId xmlns:a16="http://schemas.microsoft.com/office/drawing/2014/main" id="{1FB7EB64-F06D-F205-6C91-931C3CB27568}"/>
              </a:ext>
            </a:extLst>
          </p:cNvPr>
          <p:cNvPicPr>
            <a:picLocks noChangeAspect="1"/>
          </p:cNvPicPr>
          <p:nvPr/>
        </p:nvPicPr>
        <p:blipFill rotWithShape="1">
          <a:blip r:embed="rId3"/>
          <a:srcRect l="19410" t="12897" r="6301" b="8258"/>
          <a:stretch/>
        </p:blipFill>
        <p:spPr>
          <a:xfrm>
            <a:off x="7440562" y="1290934"/>
            <a:ext cx="1368152" cy="1368152"/>
          </a:xfrm>
          <a:prstGeom prst="ellipse">
            <a:avLst/>
          </a:prstGeom>
        </p:spPr>
      </p:pic>
      <p:sp>
        <p:nvSpPr>
          <p:cNvPr id="10" name="TextBox 9">
            <a:extLst>
              <a:ext uri="{FF2B5EF4-FFF2-40B4-BE49-F238E27FC236}">
                <a16:creationId xmlns:a16="http://schemas.microsoft.com/office/drawing/2014/main" id="{700A7638-E19D-87BA-E2A3-2EC87358E12B}"/>
              </a:ext>
            </a:extLst>
          </p:cNvPr>
          <p:cNvSpPr txBox="1"/>
          <p:nvPr/>
        </p:nvSpPr>
        <p:spPr>
          <a:xfrm>
            <a:off x="368078" y="1660130"/>
            <a:ext cx="6433194" cy="646331"/>
          </a:xfrm>
          <a:prstGeom prst="rect">
            <a:avLst/>
          </a:prstGeom>
          <a:noFill/>
        </p:spPr>
        <p:txBody>
          <a:bodyPr wrap="square" rtlCol="0">
            <a:spAutoFit/>
          </a:bodyPr>
          <a:lstStyle/>
          <a:p>
            <a:r>
              <a:rPr lang="en-GB" dirty="0"/>
              <a:t>If we asked each of these people to describe your strengths, what might they say?</a:t>
            </a:r>
          </a:p>
        </p:txBody>
      </p:sp>
      <p:pic>
        <p:nvPicPr>
          <p:cNvPr id="13" name="Picture 12">
            <a:extLst>
              <a:ext uri="{FF2B5EF4-FFF2-40B4-BE49-F238E27FC236}">
                <a16:creationId xmlns:a16="http://schemas.microsoft.com/office/drawing/2014/main" id="{7E8C57D3-A7C2-1747-D10A-B5B6A5C3E726}"/>
              </a:ext>
            </a:extLst>
          </p:cNvPr>
          <p:cNvPicPr>
            <a:picLocks noChangeAspect="1"/>
          </p:cNvPicPr>
          <p:nvPr/>
        </p:nvPicPr>
        <p:blipFill>
          <a:blip r:embed="rId4"/>
          <a:stretch>
            <a:fillRect/>
          </a:stretch>
        </p:blipFill>
        <p:spPr>
          <a:xfrm>
            <a:off x="611560" y="2617649"/>
            <a:ext cx="1207877" cy="1603439"/>
          </a:xfrm>
          <a:prstGeom prst="rect">
            <a:avLst/>
          </a:prstGeom>
        </p:spPr>
      </p:pic>
      <p:sp useBgFill="1">
        <p:nvSpPr>
          <p:cNvPr id="14" name="TextBox 13">
            <a:extLst>
              <a:ext uri="{FF2B5EF4-FFF2-40B4-BE49-F238E27FC236}">
                <a16:creationId xmlns:a16="http://schemas.microsoft.com/office/drawing/2014/main" id="{CCCD6311-6950-E989-28BE-CFC64D3D7242}"/>
              </a:ext>
            </a:extLst>
          </p:cNvPr>
          <p:cNvSpPr txBox="1"/>
          <p:nvPr/>
        </p:nvSpPr>
        <p:spPr>
          <a:xfrm>
            <a:off x="1662254" y="2878330"/>
            <a:ext cx="2520280" cy="338554"/>
          </a:xfrm>
          <a:prstGeom prst="rect">
            <a:avLst/>
          </a:prstGeom>
        </p:spPr>
        <p:txBody>
          <a:bodyPr wrap="square" lIns="91440" tIns="45720" rIns="91440" bIns="45720" rtlCol="0" anchor="t">
            <a:spAutoFit/>
          </a:bodyPr>
          <a:lstStyle/>
          <a:p>
            <a:r>
              <a:rPr lang="en-GB" sz="1600" dirty="0"/>
              <a:t>A family member</a:t>
            </a:r>
            <a:endParaRPr lang="en-US">
              <a:ea typeface="Calibri" panose="020F0502020204030204"/>
              <a:cs typeface="Calibri" panose="020F0502020204030204"/>
            </a:endParaRPr>
          </a:p>
        </p:txBody>
      </p:sp>
      <p:pic>
        <p:nvPicPr>
          <p:cNvPr id="16" name="Picture 15">
            <a:extLst>
              <a:ext uri="{FF2B5EF4-FFF2-40B4-BE49-F238E27FC236}">
                <a16:creationId xmlns:a16="http://schemas.microsoft.com/office/drawing/2014/main" id="{54911982-7CFB-8579-C9DC-4DF4F2E40A88}"/>
              </a:ext>
            </a:extLst>
          </p:cNvPr>
          <p:cNvPicPr>
            <a:picLocks noChangeAspect="1"/>
          </p:cNvPicPr>
          <p:nvPr/>
        </p:nvPicPr>
        <p:blipFill>
          <a:blip r:embed="rId5"/>
          <a:stretch>
            <a:fillRect/>
          </a:stretch>
        </p:blipFill>
        <p:spPr>
          <a:xfrm>
            <a:off x="594668" y="4657629"/>
            <a:ext cx="1562100" cy="1352550"/>
          </a:xfrm>
          <a:prstGeom prst="rect">
            <a:avLst/>
          </a:prstGeom>
        </p:spPr>
      </p:pic>
      <p:sp>
        <p:nvSpPr>
          <p:cNvPr id="17" name="TextBox 16">
            <a:extLst>
              <a:ext uri="{FF2B5EF4-FFF2-40B4-BE49-F238E27FC236}">
                <a16:creationId xmlns:a16="http://schemas.microsoft.com/office/drawing/2014/main" id="{6E9AFC7E-2692-83FD-BBEC-282D50476E06}"/>
              </a:ext>
            </a:extLst>
          </p:cNvPr>
          <p:cNvSpPr txBox="1"/>
          <p:nvPr/>
        </p:nvSpPr>
        <p:spPr>
          <a:xfrm>
            <a:off x="2106638" y="4869160"/>
            <a:ext cx="2232248" cy="338554"/>
          </a:xfrm>
          <a:prstGeom prst="rect">
            <a:avLst/>
          </a:prstGeom>
          <a:noFill/>
        </p:spPr>
        <p:txBody>
          <a:bodyPr wrap="square" rtlCol="0">
            <a:spAutoFit/>
          </a:bodyPr>
          <a:lstStyle/>
          <a:p>
            <a:r>
              <a:rPr lang="en-GB" sz="1600" dirty="0"/>
              <a:t>A teacher/tutor</a:t>
            </a:r>
          </a:p>
        </p:txBody>
      </p:sp>
      <p:pic>
        <p:nvPicPr>
          <p:cNvPr id="19" name="Picture 18">
            <a:extLst>
              <a:ext uri="{FF2B5EF4-FFF2-40B4-BE49-F238E27FC236}">
                <a16:creationId xmlns:a16="http://schemas.microsoft.com/office/drawing/2014/main" id="{99E3CB80-947F-6CCB-E1D7-20D0E10A6AC3}"/>
              </a:ext>
            </a:extLst>
          </p:cNvPr>
          <p:cNvPicPr>
            <a:picLocks noChangeAspect="1"/>
          </p:cNvPicPr>
          <p:nvPr/>
        </p:nvPicPr>
        <p:blipFill>
          <a:blip r:embed="rId6"/>
          <a:stretch>
            <a:fillRect/>
          </a:stretch>
        </p:blipFill>
        <p:spPr>
          <a:xfrm>
            <a:off x="4776948" y="2528054"/>
            <a:ext cx="1482490" cy="1598310"/>
          </a:xfrm>
          <a:prstGeom prst="rect">
            <a:avLst/>
          </a:prstGeom>
        </p:spPr>
      </p:pic>
      <p:sp>
        <p:nvSpPr>
          <p:cNvPr id="20" name="TextBox 19">
            <a:extLst>
              <a:ext uri="{FF2B5EF4-FFF2-40B4-BE49-F238E27FC236}">
                <a16:creationId xmlns:a16="http://schemas.microsoft.com/office/drawing/2014/main" id="{C8040C9C-A0F0-F739-27E9-D890E42BE3F7}"/>
              </a:ext>
            </a:extLst>
          </p:cNvPr>
          <p:cNvSpPr txBox="1"/>
          <p:nvPr/>
        </p:nvSpPr>
        <p:spPr>
          <a:xfrm>
            <a:off x="6226770" y="2873562"/>
            <a:ext cx="2520280" cy="338554"/>
          </a:xfrm>
          <a:prstGeom prst="rect">
            <a:avLst/>
          </a:prstGeom>
          <a:noFill/>
        </p:spPr>
        <p:txBody>
          <a:bodyPr wrap="square" rtlCol="0">
            <a:spAutoFit/>
          </a:bodyPr>
          <a:lstStyle/>
          <a:p>
            <a:r>
              <a:rPr lang="en-GB" sz="1600" dirty="0"/>
              <a:t>A best friend</a:t>
            </a:r>
          </a:p>
        </p:txBody>
      </p:sp>
      <p:pic>
        <p:nvPicPr>
          <p:cNvPr id="22" name="Picture 21">
            <a:extLst>
              <a:ext uri="{FF2B5EF4-FFF2-40B4-BE49-F238E27FC236}">
                <a16:creationId xmlns:a16="http://schemas.microsoft.com/office/drawing/2014/main" id="{ACFA86E6-4460-D79B-5CA2-5067F9779C77}"/>
              </a:ext>
            </a:extLst>
          </p:cNvPr>
          <p:cNvPicPr>
            <a:picLocks noChangeAspect="1"/>
          </p:cNvPicPr>
          <p:nvPr/>
        </p:nvPicPr>
        <p:blipFill>
          <a:blip r:embed="rId7"/>
          <a:stretch>
            <a:fillRect/>
          </a:stretch>
        </p:blipFill>
        <p:spPr>
          <a:xfrm>
            <a:off x="4285195" y="4814307"/>
            <a:ext cx="1726965" cy="1252896"/>
          </a:xfrm>
          <a:prstGeom prst="rect">
            <a:avLst/>
          </a:prstGeom>
        </p:spPr>
      </p:pic>
      <p:sp>
        <p:nvSpPr>
          <p:cNvPr id="23" name="TextBox 22">
            <a:extLst>
              <a:ext uri="{FF2B5EF4-FFF2-40B4-BE49-F238E27FC236}">
                <a16:creationId xmlns:a16="http://schemas.microsoft.com/office/drawing/2014/main" id="{BF82CEDF-0A56-D871-9895-248E33A8CC03}"/>
              </a:ext>
            </a:extLst>
          </p:cNvPr>
          <p:cNvSpPr txBox="1"/>
          <p:nvPr/>
        </p:nvSpPr>
        <p:spPr>
          <a:xfrm>
            <a:off x="6013337" y="4738612"/>
            <a:ext cx="2520280" cy="830997"/>
          </a:xfrm>
          <a:prstGeom prst="rect">
            <a:avLst/>
          </a:prstGeom>
          <a:noFill/>
        </p:spPr>
        <p:txBody>
          <a:bodyPr wrap="square" lIns="91440" tIns="45720" rIns="91440" bIns="45720" rtlCol="0" anchor="t">
            <a:spAutoFit/>
          </a:bodyPr>
          <a:lstStyle/>
          <a:p>
            <a:r>
              <a:rPr lang="en-GB" sz="1600" dirty="0"/>
              <a:t>Other classmates/sporting teammates/people who share your hobbies</a:t>
            </a:r>
          </a:p>
        </p:txBody>
      </p:sp>
      <p:pic>
        <p:nvPicPr>
          <p:cNvPr id="2" name="Picture 1">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8"/>
          <a:srcRect l="14665" t="1" r="11395" b="1"/>
          <a:stretch/>
        </p:blipFill>
        <p:spPr>
          <a:xfrm>
            <a:off x="8533617" y="6191639"/>
            <a:ext cx="486743" cy="527403"/>
          </a:xfrm>
          <a:prstGeom prst="rect">
            <a:avLst/>
          </a:prstGeom>
        </p:spPr>
      </p:pic>
      <p:sp>
        <p:nvSpPr>
          <p:cNvPr id="6" name="Footer Placeholder 3">
            <a:extLst>
              <a:ext uri="{FF2B5EF4-FFF2-40B4-BE49-F238E27FC236}">
                <a16:creationId xmlns:a16="http://schemas.microsoft.com/office/drawing/2014/main" id="{ECD88FBB-29EC-2144-DBAE-74BC67CCD889}"/>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174773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787379-58FE-D97B-52FA-BBD58F528B16}"/>
              </a:ext>
            </a:extLst>
          </p:cNvPr>
          <p:cNvSpPr>
            <a:spLocks noGrp="1"/>
          </p:cNvSpPr>
          <p:nvPr>
            <p:ph type="dt" sz="half" idx="10"/>
          </p:nvPr>
        </p:nvSpPr>
        <p:spPr/>
        <p:txBody>
          <a:bodyPr/>
          <a:lstStyle/>
          <a:p>
            <a:fld id="{0FAED87E-BA53-422A-8268-2022C4FDAF8D}" type="datetime1">
              <a:rPr lang="en-GB" smtClean="0"/>
              <a:t>03/03/2026</a:t>
            </a:fld>
            <a:endParaRPr lang="en-GB"/>
          </a:p>
        </p:txBody>
      </p:sp>
      <p:sp>
        <p:nvSpPr>
          <p:cNvPr id="5" name="Slide Number Placeholder 4">
            <a:extLst>
              <a:ext uri="{FF2B5EF4-FFF2-40B4-BE49-F238E27FC236}">
                <a16:creationId xmlns:a16="http://schemas.microsoft.com/office/drawing/2014/main" id="{335ADBE2-3D83-7463-A43C-F36E29775ADD}"/>
              </a:ext>
            </a:extLst>
          </p:cNvPr>
          <p:cNvSpPr>
            <a:spLocks noGrp="1"/>
          </p:cNvSpPr>
          <p:nvPr>
            <p:ph type="sldNum" sz="quarter" idx="12"/>
          </p:nvPr>
        </p:nvSpPr>
        <p:spPr/>
        <p:txBody>
          <a:bodyPr/>
          <a:lstStyle/>
          <a:p>
            <a:fld id="{EFC07C4F-4DD7-4452-9CBE-7B4BC77324C7}" type="slidenum">
              <a:rPr lang="en-GB" smtClean="0"/>
              <a:t>5</a:t>
            </a:fld>
            <a:endParaRPr lang="en-GB"/>
          </a:p>
        </p:txBody>
      </p:sp>
      <p:sp>
        <p:nvSpPr>
          <p:cNvPr id="7" name="Title 6">
            <a:extLst>
              <a:ext uri="{FF2B5EF4-FFF2-40B4-BE49-F238E27FC236}">
                <a16:creationId xmlns:a16="http://schemas.microsoft.com/office/drawing/2014/main" id="{DAB54E05-5D6D-7A46-5425-3AEC2CF55606}"/>
              </a:ext>
            </a:extLst>
          </p:cNvPr>
          <p:cNvSpPr>
            <a:spLocks noGrp="1"/>
          </p:cNvSpPr>
          <p:nvPr>
            <p:ph type="title"/>
          </p:nvPr>
        </p:nvSpPr>
        <p:spPr>
          <a:xfrm>
            <a:off x="368078" y="1090793"/>
            <a:ext cx="7886700" cy="552870"/>
          </a:xfrm>
        </p:spPr>
        <p:txBody>
          <a:bodyPr/>
          <a:lstStyle/>
          <a:p>
            <a:r>
              <a:rPr lang="en-GB" b="1" i="1" dirty="0">
                <a:latin typeface="+mn-lt"/>
              </a:rPr>
              <a:t>Profile</a:t>
            </a:r>
          </a:p>
        </p:txBody>
      </p:sp>
      <p:pic>
        <p:nvPicPr>
          <p:cNvPr id="9" name="Picture 8">
            <a:extLst>
              <a:ext uri="{FF2B5EF4-FFF2-40B4-BE49-F238E27FC236}">
                <a16:creationId xmlns:a16="http://schemas.microsoft.com/office/drawing/2014/main" id="{1FB7EB64-F06D-F205-6C91-931C3CB27568}"/>
              </a:ext>
            </a:extLst>
          </p:cNvPr>
          <p:cNvPicPr>
            <a:picLocks noChangeAspect="1"/>
          </p:cNvPicPr>
          <p:nvPr/>
        </p:nvPicPr>
        <p:blipFill rotWithShape="1">
          <a:blip r:embed="rId3"/>
          <a:srcRect l="19410" t="12897" r="6301" b="8258"/>
          <a:stretch/>
        </p:blipFill>
        <p:spPr>
          <a:xfrm>
            <a:off x="7440562" y="1290934"/>
            <a:ext cx="1368152" cy="1368152"/>
          </a:xfrm>
          <a:prstGeom prst="ellipse">
            <a:avLst/>
          </a:prstGeom>
        </p:spPr>
      </p:pic>
      <p:sp>
        <p:nvSpPr>
          <p:cNvPr id="10" name="TextBox 9">
            <a:extLst>
              <a:ext uri="{FF2B5EF4-FFF2-40B4-BE49-F238E27FC236}">
                <a16:creationId xmlns:a16="http://schemas.microsoft.com/office/drawing/2014/main" id="{700A7638-E19D-87BA-E2A3-2EC87358E12B}"/>
              </a:ext>
            </a:extLst>
          </p:cNvPr>
          <p:cNvSpPr txBox="1"/>
          <p:nvPr/>
        </p:nvSpPr>
        <p:spPr>
          <a:xfrm>
            <a:off x="368078" y="1660130"/>
            <a:ext cx="6433194" cy="646331"/>
          </a:xfrm>
          <a:prstGeom prst="rect">
            <a:avLst/>
          </a:prstGeom>
          <a:noFill/>
        </p:spPr>
        <p:txBody>
          <a:bodyPr wrap="square" rtlCol="0">
            <a:spAutoFit/>
          </a:bodyPr>
          <a:lstStyle/>
          <a:p>
            <a:r>
              <a:rPr lang="en-GB" dirty="0"/>
              <a:t>If we asked each of these people to describe you in three words, what might they say?</a:t>
            </a:r>
          </a:p>
        </p:txBody>
      </p:sp>
      <p:pic>
        <p:nvPicPr>
          <p:cNvPr id="2" name="Picture 1">
            <a:extLst>
              <a:ext uri="{FF2B5EF4-FFF2-40B4-BE49-F238E27FC236}">
                <a16:creationId xmlns:a16="http://schemas.microsoft.com/office/drawing/2014/main" id="{F7E4B0A7-76FB-ADFE-E62F-AF96BEBAD214}"/>
              </a:ext>
            </a:extLst>
          </p:cNvPr>
          <p:cNvPicPr>
            <a:picLocks noChangeAspect="1"/>
          </p:cNvPicPr>
          <p:nvPr/>
        </p:nvPicPr>
        <p:blipFill>
          <a:blip r:embed="rId4"/>
          <a:stretch>
            <a:fillRect/>
          </a:stretch>
        </p:blipFill>
        <p:spPr>
          <a:xfrm>
            <a:off x="756639" y="4593510"/>
            <a:ext cx="1018881" cy="1352550"/>
          </a:xfrm>
          <a:prstGeom prst="rect">
            <a:avLst/>
          </a:prstGeom>
        </p:spPr>
      </p:pic>
      <p:pic>
        <p:nvPicPr>
          <p:cNvPr id="6" name="Picture 5">
            <a:extLst>
              <a:ext uri="{FF2B5EF4-FFF2-40B4-BE49-F238E27FC236}">
                <a16:creationId xmlns:a16="http://schemas.microsoft.com/office/drawing/2014/main" id="{1457BE64-1F97-5144-4BB6-B56CD0258C14}"/>
              </a:ext>
            </a:extLst>
          </p:cNvPr>
          <p:cNvPicPr>
            <a:picLocks noChangeAspect="1"/>
          </p:cNvPicPr>
          <p:nvPr/>
        </p:nvPicPr>
        <p:blipFill>
          <a:blip r:embed="rId5"/>
          <a:stretch>
            <a:fillRect/>
          </a:stretch>
        </p:blipFill>
        <p:spPr>
          <a:xfrm>
            <a:off x="2392710" y="4597800"/>
            <a:ext cx="1562100" cy="1352550"/>
          </a:xfrm>
          <a:prstGeom prst="rect">
            <a:avLst/>
          </a:prstGeom>
        </p:spPr>
      </p:pic>
      <p:pic>
        <p:nvPicPr>
          <p:cNvPr id="8" name="Picture 7">
            <a:extLst>
              <a:ext uri="{FF2B5EF4-FFF2-40B4-BE49-F238E27FC236}">
                <a16:creationId xmlns:a16="http://schemas.microsoft.com/office/drawing/2014/main" id="{6E080117-BDF1-AB12-CCB4-26B3AE368F60}"/>
              </a:ext>
            </a:extLst>
          </p:cNvPr>
          <p:cNvPicPr>
            <a:picLocks noChangeAspect="1"/>
          </p:cNvPicPr>
          <p:nvPr/>
        </p:nvPicPr>
        <p:blipFill>
          <a:blip r:embed="rId6"/>
          <a:stretch>
            <a:fillRect/>
          </a:stretch>
        </p:blipFill>
        <p:spPr>
          <a:xfrm>
            <a:off x="4572000" y="4470630"/>
            <a:ext cx="1482490" cy="1598310"/>
          </a:xfrm>
          <a:prstGeom prst="rect">
            <a:avLst/>
          </a:prstGeom>
        </p:spPr>
      </p:pic>
      <p:pic>
        <p:nvPicPr>
          <p:cNvPr id="11" name="Picture 10">
            <a:extLst>
              <a:ext uri="{FF2B5EF4-FFF2-40B4-BE49-F238E27FC236}">
                <a16:creationId xmlns:a16="http://schemas.microsoft.com/office/drawing/2014/main" id="{C67BC388-7C47-24CA-6668-8C92A884AB2B}"/>
              </a:ext>
            </a:extLst>
          </p:cNvPr>
          <p:cNvPicPr>
            <a:picLocks noChangeAspect="1"/>
          </p:cNvPicPr>
          <p:nvPr/>
        </p:nvPicPr>
        <p:blipFill>
          <a:blip r:embed="rId7"/>
          <a:stretch>
            <a:fillRect/>
          </a:stretch>
        </p:blipFill>
        <p:spPr>
          <a:xfrm>
            <a:off x="6671680" y="4693164"/>
            <a:ext cx="1726965" cy="1252896"/>
          </a:xfrm>
          <a:prstGeom prst="rect">
            <a:avLst/>
          </a:prstGeom>
        </p:spPr>
      </p:pic>
      <p:sp>
        <p:nvSpPr>
          <p:cNvPr id="12" name="TextBox 11">
            <a:extLst>
              <a:ext uri="{FF2B5EF4-FFF2-40B4-BE49-F238E27FC236}">
                <a16:creationId xmlns:a16="http://schemas.microsoft.com/office/drawing/2014/main" id="{BBA1602B-7F19-7B6A-82FA-8FB8D5B2A5C9}"/>
              </a:ext>
            </a:extLst>
          </p:cNvPr>
          <p:cNvSpPr txBox="1"/>
          <p:nvPr/>
        </p:nvSpPr>
        <p:spPr>
          <a:xfrm>
            <a:off x="575796" y="2586297"/>
            <a:ext cx="6973018" cy="1200329"/>
          </a:xfrm>
          <a:prstGeom prst="rect">
            <a:avLst/>
          </a:prstGeom>
          <a:noFill/>
        </p:spPr>
        <p:txBody>
          <a:bodyPr wrap="square" rtlCol="0">
            <a:spAutoFit/>
          </a:bodyPr>
          <a:lstStyle/>
          <a:p>
            <a:r>
              <a:rPr lang="en-GB" dirty="0"/>
              <a:t>Consider:</a:t>
            </a:r>
          </a:p>
          <a:p>
            <a:pPr marL="342900" indent="-342900">
              <a:buAutoNum type="arabicPeriod"/>
            </a:pPr>
            <a:r>
              <a:rPr lang="en-GB" dirty="0"/>
              <a:t>Which words came up most often?</a:t>
            </a:r>
          </a:p>
          <a:p>
            <a:pPr marL="342900" indent="-342900">
              <a:buAutoNum type="arabicPeriod"/>
            </a:pPr>
            <a:r>
              <a:rPr lang="en-GB" dirty="0"/>
              <a:t>Would you describe yourself in the same way?</a:t>
            </a:r>
          </a:p>
          <a:p>
            <a:pPr marL="342900" indent="-342900">
              <a:buAutoNum type="arabicPeriod"/>
            </a:pPr>
            <a:r>
              <a:rPr lang="en-GB" dirty="0"/>
              <a:t>Do these words have any links to your future goals and aspirations?</a:t>
            </a:r>
          </a:p>
        </p:txBody>
      </p:sp>
      <p:pic>
        <p:nvPicPr>
          <p:cNvPr id="13" name="Picture 12">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8"/>
          <a:srcRect l="14665" t="1" r="11395" b="1"/>
          <a:stretch/>
        </p:blipFill>
        <p:spPr>
          <a:xfrm>
            <a:off x="8565342" y="6194073"/>
            <a:ext cx="486743" cy="527403"/>
          </a:xfrm>
          <a:prstGeom prst="rect">
            <a:avLst/>
          </a:prstGeom>
        </p:spPr>
      </p:pic>
      <p:sp>
        <p:nvSpPr>
          <p:cNvPr id="14" name="Footer Placeholder 3">
            <a:extLst>
              <a:ext uri="{FF2B5EF4-FFF2-40B4-BE49-F238E27FC236}">
                <a16:creationId xmlns:a16="http://schemas.microsoft.com/office/drawing/2014/main" id="{B752CEAE-1260-391C-D33B-866918872CDA}"/>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33088273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9F787379-58FE-D97B-52FA-BBD58F528B16}"/>
              </a:ext>
            </a:extLst>
          </p:cNvPr>
          <p:cNvSpPr>
            <a:spLocks noGrp="1"/>
          </p:cNvSpPr>
          <p:nvPr>
            <p:ph type="dt" sz="half" idx="10"/>
          </p:nvPr>
        </p:nvSpPr>
        <p:spPr/>
        <p:txBody>
          <a:bodyPr/>
          <a:lstStyle/>
          <a:p>
            <a:fld id="{152A06F7-C827-4D50-B3F0-D473F1C6D119}" type="datetime1">
              <a:rPr lang="en-GB" smtClean="0"/>
              <a:t>03/03/2026</a:t>
            </a:fld>
            <a:endParaRPr lang="en-GB"/>
          </a:p>
        </p:txBody>
      </p:sp>
      <p:sp>
        <p:nvSpPr>
          <p:cNvPr id="5" name="Slide Number Placeholder 4">
            <a:extLst>
              <a:ext uri="{FF2B5EF4-FFF2-40B4-BE49-F238E27FC236}">
                <a16:creationId xmlns:a16="http://schemas.microsoft.com/office/drawing/2014/main" id="{335ADBE2-3D83-7463-A43C-F36E29775ADD}"/>
              </a:ext>
            </a:extLst>
          </p:cNvPr>
          <p:cNvSpPr>
            <a:spLocks noGrp="1"/>
          </p:cNvSpPr>
          <p:nvPr>
            <p:ph type="sldNum" sz="quarter" idx="12"/>
          </p:nvPr>
        </p:nvSpPr>
        <p:spPr/>
        <p:txBody>
          <a:bodyPr/>
          <a:lstStyle/>
          <a:p>
            <a:fld id="{EFC07C4F-4DD7-4452-9CBE-7B4BC77324C7}" type="slidenum">
              <a:rPr lang="en-GB" smtClean="0"/>
              <a:t>6</a:t>
            </a:fld>
            <a:endParaRPr lang="en-GB"/>
          </a:p>
        </p:txBody>
      </p:sp>
      <p:sp>
        <p:nvSpPr>
          <p:cNvPr id="7" name="Title 6">
            <a:extLst>
              <a:ext uri="{FF2B5EF4-FFF2-40B4-BE49-F238E27FC236}">
                <a16:creationId xmlns:a16="http://schemas.microsoft.com/office/drawing/2014/main" id="{DAB54E05-5D6D-7A46-5425-3AEC2CF55606}"/>
              </a:ext>
            </a:extLst>
          </p:cNvPr>
          <p:cNvSpPr>
            <a:spLocks noGrp="1"/>
          </p:cNvSpPr>
          <p:nvPr>
            <p:ph type="title"/>
          </p:nvPr>
        </p:nvSpPr>
        <p:spPr>
          <a:xfrm>
            <a:off x="368078" y="1090793"/>
            <a:ext cx="7886700" cy="552870"/>
          </a:xfrm>
        </p:spPr>
        <p:txBody>
          <a:bodyPr/>
          <a:lstStyle/>
          <a:p>
            <a:r>
              <a:rPr lang="en-GB" b="1" i="1" dirty="0">
                <a:latin typeface="+mn-lt"/>
              </a:rPr>
              <a:t>Profile</a:t>
            </a:r>
          </a:p>
        </p:txBody>
      </p:sp>
      <p:pic>
        <p:nvPicPr>
          <p:cNvPr id="9" name="Picture 8">
            <a:extLst>
              <a:ext uri="{FF2B5EF4-FFF2-40B4-BE49-F238E27FC236}">
                <a16:creationId xmlns:a16="http://schemas.microsoft.com/office/drawing/2014/main" id="{1FB7EB64-F06D-F205-6C91-931C3CB27568}"/>
              </a:ext>
            </a:extLst>
          </p:cNvPr>
          <p:cNvPicPr>
            <a:picLocks noChangeAspect="1"/>
          </p:cNvPicPr>
          <p:nvPr/>
        </p:nvPicPr>
        <p:blipFill rotWithShape="1">
          <a:blip r:embed="rId3"/>
          <a:srcRect l="19410" t="12897" r="6301" b="8258"/>
          <a:stretch/>
        </p:blipFill>
        <p:spPr>
          <a:xfrm>
            <a:off x="7817379" y="1211615"/>
            <a:ext cx="864096" cy="864096"/>
          </a:xfrm>
          <a:prstGeom prst="ellipse">
            <a:avLst/>
          </a:prstGeom>
        </p:spPr>
      </p:pic>
      <p:sp>
        <p:nvSpPr>
          <p:cNvPr id="10" name="TextBox 9">
            <a:extLst>
              <a:ext uri="{FF2B5EF4-FFF2-40B4-BE49-F238E27FC236}">
                <a16:creationId xmlns:a16="http://schemas.microsoft.com/office/drawing/2014/main" id="{700A7638-E19D-87BA-E2A3-2EC87358E12B}"/>
              </a:ext>
            </a:extLst>
          </p:cNvPr>
          <p:cNvSpPr txBox="1"/>
          <p:nvPr/>
        </p:nvSpPr>
        <p:spPr>
          <a:xfrm>
            <a:off x="2442118" y="1175558"/>
            <a:ext cx="5154218" cy="1015663"/>
          </a:xfrm>
          <a:prstGeom prst="rect">
            <a:avLst/>
          </a:prstGeom>
          <a:noFill/>
        </p:spPr>
        <p:txBody>
          <a:bodyPr wrap="square" rtlCol="0">
            <a:spAutoFit/>
          </a:bodyPr>
          <a:lstStyle/>
          <a:p>
            <a:pPr algn="ctr"/>
            <a:r>
              <a:rPr lang="en-GB" sz="2000" b="1" i="1" dirty="0"/>
              <a:t>Who am I?</a:t>
            </a:r>
          </a:p>
          <a:p>
            <a:pPr algn="ctr"/>
            <a:r>
              <a:rPr lang="en-GB" sz="1400" i="1" dirty="0"/>
              <a:t>Here</a:t>
            </a:r>
            <a:r>
              <a:rPr lang="en-GB" sz="2000" i="1" dirty="0"/>
              <a:t> </a:t>
            </a:r>
            <a:r>
              <a:rPr lang="en-GB" sz="1400" i="1" dirty="0"/>
              <a:t>are some activities you can do to help you think about who you are as a person</a:t>
            </a:r>
            <a:r>
              <a:rPr lang="en-GB" sz="2000" i="1" dirty="0"/>
              <a:t>.</a:t>
            </a:r>
          </a:p>
        </p:txBody>
      </p:sp>
      <p:sp>
        <p:nvSpPr>
          <p:cNvPr id="2" name="Rectangle: Rounded Corners 1">
            <a:extLst>
              <a:ext uri="{FF2B5EF4-FFF2-40B4-BE49-F238E27FC236}">
                <a16:creationId xmlns:a16="http://schemas.microsoft.com/office/drawing/2014/main" id="{01145EDE-9AD8-F162-F87D-549B064FC79E}"/>
              </a:ext>
            </a:extLst>
          </p:cNvPr>
          <p:cNvSpPr/>
          <p:nvPr/>
        </p:nvSpPr>
        <p:spPr>
          <a:xfrm>
            <a:off x="368077" y="1625548"/>
            <a:ext cx="1908000" cy="2890717"/>
          </a:xfrm>
          <a:prstGeom prst="roundRect">
            <a:avLst/>
          </a:prstGeom>
          <a:solidFill>
            <a:srgbClr val="F58A1D"/>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t"/>
          <a:lstStyle/>
          <a:p>
            <a:r>
              <a:rPr lang="en-GB" sz="1200" b="1" i="1" dirty="0"/>
              <a:t>Self-reflection portrait</a:t>
            </a:r>
          </a:p>
          <a:p>
            <a:r>
              <a:rPr lang="en-US" sz="1200" dirty="0"/>
              <a:t>Create a written or visual self-portrait that captures who you are at this stage of your life.</a:t>
            </a:r>
          </a:p>
          <a:p>
            <a:endParaRPr lang="en-US" sz="1200" dirty="0"/>
          </a:p>
          <a:p>
            <a:r>
              <a:rPr lang="en-US" sz="1200" dirty="0"/>
              <a:t>You might include:</a:t>
            </a:r>
          </a:p>
          <a:p>
            <a:pPr marL="171450" indent="-171450">
              <a:buFont typeface="Arial" panose="020B0604020202020204" pitchFamily="34" charset="0"/>
              <a:buChar char="•"/>
            </a:pPr>
            <a:r>
              <a:rPr lang="en-US" sz="1200" dirty="0"/>
              <a:t>personal values</a:t>
            </a:r>
          </a:p>
          <a:p>
            <a:pPr marL="171450" indent="-171450">
              <a:buFont typeface="Arial" panose="020B0604020202020204" pitchFamily="34" charset="0"/>
              <a:buChar char="•"/>
            </a:pPr>
            <a:r>
              <a:rPr lang="en-US" sz="1200" dirty="0"/>
              <a:t>strengths and areas you’re developing</a:t>
            </a:r>
          </a:p>
          <a:p>
            <a:pPr marL="171450" indent="-171450">
              <a:buFont typeface="Arial" panose="020B0604020202020204" pitchFamily="34" charset="0"/>
              <a:buChar char="•"/>
            </a:pPr>
            <a:r>
              <a:rPr lang="en-US" sz="1200" dirty="0"/>
              <a:t>moments that have shaped you</a:t>
            </a:r>
          </a:p>
          <a:p>
            <a:pPr marL="171450" indent="-171450">
              <a:buFont typeface="Arial" panose="020B0604020202020204" pitchFamily="34" charset="0"/>
              <a:buChar char="•"/>
            </a:pPr>
            <a:r>
              <a:rPr lang="en-US" sz="1200" dirty="0"/>
              <a:t>ambitions or interests that matter to you</a:t>
            </a:r>
            <a:endParaRPr lang="en-GB" sz="1200" dirty="0"/>
          </a:p>
        </p:txBody>
      </p:sp>
      <p:sp>
        <p:nvSpPr>
          <p:cNvPr id="6" name="Rectangle: Rounded Corners 5">
            <a:extLst>
              <a:ext uri="{FF2B5EF4-FFF2-40B4-BE49-F238E27FC236}">
                <a16:creationId xmlns:a16="http://schemas.microsoft.com/office/drawing/2014/main" id="{FDB3A523-3E7B-15CB-EBAD-5F8D947C636E}"/>
              </a:ext>
            </a:extLst>
          </p:cNvPr>
          <p:cNvSpPr/>
          <p:nvPr/>
        </p:nvSpPr>
        <p:spPr>
          <a:xfrm>
            <a:off x="6899111" y="2375887"/>
            <a:ext cx="1890483" cy="3899466"/>
          </a:xfrm>
          <a:prstGeom prst="roundRect">
            <a:avLst/>
          </a:prstGeom>
          <a:solidFill>
            <a:srgbClr val="FBD10A"/>
          </a:solidFill>
          <a:ln>
            <a:noFill/>
          </a:ln>
        </p:spPr>
        <p:style>
          <a:lnRef idx="2">
            <a:schemeClr val="dk1"/>
          </a:lnRef>
          <a:fillRef idx="1">
            <a:schemeClr val="lt1"/>
          </a:fillRef>
          <a:effectRef idx="0">
            <a:schemeClr val="dk1"/>
          </a:effectRef>
          <a:fontRef idx="minor">
            <a:schemeClr val="dk1"/>
          </a:fontRef>
        </p:style>
        <p:txBody>
          <a:bodyPr rtlCol="0" anchor="t"/>
          <a:lstStyle/>
          <a:p>
            <a:r>
              <a:rPr lang="en-GB" sz="1200" b="1" i="1" dirty="0"/>
              <a:t>Collage</a:t>
            </a:r>
          </a:p>
          <a:p>
            <a:r>
              <a:rPr lang="en-US" sz="1200" dirty="0"/>
              <a:t>Create a collage using images, quotes, symbols, and keywords that represent:</a:t>
            </a:r>
          </a:p>
          <a:p>
            <a:pPr marL="171450" indent="-171450">
              <a:buFont typeface="Arial" panose="020B0604020202020204" pitchFamily="34" charset="0"/>
              <a:buChar char="•"/>
            </a:pPr>
            <a:r>
              <a:rPr lang="en-US" sz="1200" dirty="0"/>
              <a:t>your identity</a:t>
            </a:r>
          </a:p>
          <a:p>
            <a:pPr marL="171450" indent="-171450">
              <a:buFont typeface="Arial" panose="020B0604020202020204" pitchFamily="34" charset="0"/>
              <a:buChar char="•"/>
            </a:pPr>
            <a:r>
              <a:rPr lang="en-US" sz="1200" dirty="0"/>
              <a:t>things that motivate you</a:t>
            </a:r>
          </a:p>
          <a:p>
            <a:pPr marL="171450" indent="-171450">
              <a:buFont typeface="Arial" panose="020B0604020202020204" pitchFamily="34" charset="0"/>
              <a:buChar char="•"/>
            </a:pPr>
            <a:r>
              <a:rPr lang="en-US" sz="1200" dirty="0"/>
              <a:t>career interests</a:t>
            </a:r>
          </a:p>
          <a:p>
            <a:pPr marL="171450" indent="-171450">
              <a:buFont typeface="Arial" panose="020B0604020202020204" pitchFamily="34" charset="0"/>
              <a:buChar char="•"/>
            </a:pPr>
            <a:r>
              <a:rPr lang="en-US" sz="1200" dirty="0"/>
              <a:t>people or ideas that influence you</a:t>
            </a:r>
          </a:p>
          <a:p>
            <a:endParaRPr lang="en-US" sz="1200" dirty="0"/>
          </a:p>
          <a:p>
            <a:r>
              <a:rPr lang="en-US" sz="1200" dirty="0"/>
              <a:t>This can be digital or physical.</a:t>
            </a:r>
          </a:p>
        </p:txBody>
      </p:sp>
      <p:sp>
        <p:nvSpPr>
          <p:cNvPr id="11" name="Rectangle: Rounded Corners 10">
            <a:extLst>
              <a:ext uri="{FF2B5EF4-FFF2-40B4-BE49-F238E27FC236}">
                <a16:creationId xmlns:a16="http://schemas.microsoft.com/office/drawing/2014/main" id="{62144B8B-122F-FC5E-0AFA-7E0EA440A2D2}"/>
              </a:ext>
            </a:extLst>
          </p:cNvPr>
          <p:cNvSpPr/>
          <p:nvPr/>
        </p:nvSpPr>
        <p:spPr>
          <a:xfrm>
            <a:off x="368077" y="4549706"/>
            <a:ext cx="3309809" cy="1781904"/>
          </a:xfrm>
          <a:prstGeom prst="roundRect">
            <a:avLst/>
          </a:prstGeom>
          <a:solidFill>
            <a:srgbClr val="C4D821"/>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t"/>
          <a:lstStyle/>
          <a:p>
            <a:r>
              <a:rPr lang="en-US" sz="1200" b="1" i="1" dirty="0"/>
              <a:t>Life Goals &amp; Experiences List</a:t>
            </a:r>
          </a:p>
          <a:p>
            <a:r>
              <a:rPr lang="en-US" sz="1200" dirty="0"/>
              <a:t>Create a list of things you want to achieve, experience, or learn over the next few years. This could include:</a:t>
            </a:r>
          </a:p>
          <a:p>
            <a:pPr marL="171450" indent="-171450">
              <a:buFont typeface="Arial" panose="020B0604020202020204" pitchFamily="34" charset="0"/>
              <a:buChar char="•"/>
            </a:pPr>
            <a:r>
              <a:rPr lang="en-US" sz="1200" dirty="0"/>
              <a:t>academic or career goals</a:t>
            </a:r>
          </a:p>
          <a:p>
            <a:pPr marL="171450" indent="-171450">
              <a:buFont typeface="Arial" panose="020B0604020202020204" pitchFamily="34" charset="0"/>
              <a:buChar char="•"/>
            </a:pPr>
            <a:r>
              <a:rPr lang="en-US" sz="1200" dirty="0"/>
              <a:t>skills you want to build</a:t>
            </a:r>
          </a:p>
          <a:p>
            <a:pPr marL="171450" indent="-171450">
              <a:buFont typeface="Arial" panose="020B0604020202020204" pitchFamily="34" charset="0"/>
              <a:buChar char="•"/>
            </a:pPr>
            <a:r>
              <a:rPr lang="en-US" sz="1200" dirty="0">
                <a:ea typeface="Calibri"/>
                <a:cs typeface="Calibri"/>
              </a:rPr>
              <a:t>Things about your life you want to change</a:t>
            </a:r>
            <a:endParaRPr lang="en-US" sz="1200" dirty="0"/>
          </a:p>
          <a:p>
            <a:pPr marL="171450" indent="-171450">
              <a:buFont typeface="Arial" panose="020B0604020202020204" pitchFamily="34" charset="0"/>
              <a:buChar char="•"/>
            </a:pPr>
            <a:r>
              <a:rPr lang="en-US" sz="1200" dirty="0"/>
              <a:t>travel or life experiences</a:t>
            </a:r>
          </a:p>
          <a:p>
            <a:pPr marL="171450" indent="-171450">
              <a:buFont typeface="Arial" panose="020B0604020202020204" pitchFamily="34" charset="0"/>
              <a:buChar char="•"/>
            </a:pPr>
            <a:r>
              <a:rPr lang="en-US" sz="1200" dirty="0"/>
              <a:t>personal growth goals</a:t>
            </a:r>
          </a:p>
        </p:txBody>
      </p:sp>
      <p:sp>
        <p:nvSpPr>
          <p:cNvPr id="12" name="Rectangle: Rounded Corners 11">
            <a:extLst>
              <a:ext uri="{FF2B5EF4-FFF2-40B4-BE49-F238E27FC236}">
                <a16:creationId xmlns:a16="http://schemas.microsoft.com/office/drawing/2014/main" id="{BEC91E5A-9F53-A16B-197A-261F571D351A}"/>
              </a:ext>
            </a:extLst>
          </p:cNvPr>
          <p:cNvSpPr/>
          <p:nvPr/>
        </p:nvSpPr>
        <p:spPr>
          <a:xfrm>
            <a:off x="3710171" y="4513126"/>
            <a:ext cx="3103214" cy="1755639"/>
          </a:xfrm>
          <a:prstGeom prst="roundRect">
            <a:avLst/>
          </a:prstGeom>
          <a:solidFill>
            <a:srgbClr val="F58A1D"/>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t"/>
          <a:lstStyle/>
          <a:p>
            <a:r>
              <a:rPr lang="en-US" sz="1200" b="1" i="1" dirty="0"/>
              <a:t>Anthem</a:t>
            </a:r>
          </a:p>
          <a:p>
            <a:r>
              <a:rPr lang="en-US" sz="1200" dirty="0"/>
              <a:t>Choose a song that represents you right now: your personality, mood, motivation, or stage of life.</a:t>
            </a:r>
            <a:br>
              <a:rPr lang="en-US" sz="1200" dirty="0"/>
            </a:br>
            <a:r>
              <a:rPr lang="en-US" sz="1200" dirty="0"/>
              <a:t>Explain why it resonates:</a:t>
            </a:r>
            <a:br>
              <a:rPr lang="en-US" sz="1200" dirty="0"/>
            </a:br>
            <a:r>
              <a:rPr lang="en-US" sz="1200" dirty="0"/>
              <a:t>• lyrics you connect with</a:t>
            </a:r>
            <a:br>
              <a:rPr lang="en-US" sz="1200" dirty="0"/>
            </a:br>
            <a:r>
              <a:rPr lang="en-US" sz="1200" dirty="0"/>
              <a:t>• the feeling or message it carries</a:t>
            </a:r>
            <a:br>
              <a:rPr lang="en-US" sz="1200" dirty="0"/>
            </a:br>
            <a:r>
              <a:rPr lang="en-US" sz="1200" dirty="0"/>
              <a:t>• how it reflects your journey or goals</a:t>
            </a:r>
            <a:endParaRPr lang="en-GB" sz="1200" dirty="0"/>
          </a:p>
        </p:txBody>
      </p:sp>
      <p:sp>
        <p:nvSpPr>
          <p:cNvPr id="14" name="Rectangle: Rounded Corners 13">
            <a:extLst>
              <a:ext uri="{FF2B5EF4-FFF2-40B4-BE49-F238E27FC236}">
                <a16:creationId xmlns:a16="http://schemas.microsoft.com/office/drawing/2014/main" id="{EAE059D8-B717-3649-52BD-821C5511921E}"/>
              </a:ext>
            </a:extLst>
          </p:cNvPr>
          <p:cNvSpPr/>
          <p:nvPr/>
        </p:nvSpPr>
        <p:spPr>
          <a:xfrm>
            <a:off x="2407084" y="2375887"/>
            <a:ext cx="4410803" cy="2061225"/>
          </a:xfrm>
          <a:prstGeom prst="roundRect">
            <a:avLst/>
          </a:prstGeom>
          <a:solidFill>
            <a:srgbClr val="E6141C">
              <a:alpha val="74000"/>
            </a:srgbClr>
          </a:solidFill>
          <a:ln>
            <a:noFill/>
          </a:ln>
        </p:spPr>
        <p:style>
          <a:lnRef idx="2">
            <a:schemeClr val="dk1"/>
          </a:lnRef>
          <a:fillRef idx="1">
            <a:schemeClr val="lt1"/>
          </a:fillRef>
          <a:effectRef idx="0">
            <a:schemeClr val="dk1"/>
          </a:effectRef>
          <a:fontRef idx="minor">
            <a:schemeClr val="dk1"/>
          </a:fontRef>
        </p:style>
        <p:txBody>
          <a:bodyPr lIns="91440" tIns="45720" rIns="91440" bIns="45720" rtlCol="0" anchor="t"/>
          <a:lstStyle/>
          <a:p>
            <a:r>
              <a:rPr lang="en-GB" sz="1200" b="1" i="1" dirty="0">
                <a:solidFill>
                  <a:schemeClr val="tx1"/>
                </a:solidFill>
                <a:effectLst/>
                <a:latin typeface="Calibri"/>
                <a:ea typeface="Calibri"/>
                <a:cs typeface="Calibri"/>
              </a:rPr>
              <a:t>Write a letter to yourself:</a:t>
            </a:r>
            <a:endParaRPr lang="en-GB" sz="1200" b="0" i="1" dirty="0">
              <a:solidFill>
                <a:schemeClr val="tx1"/>
              </a:solidFill>
              <a:effectLst/>
              <a:latin typeface="Söhne"/>
              <a:ea typeface="Calibri"/>
              <a:cs typeface="Calibri"/>
            </a:endParaRPr>
          </a:p>
          <a:p>
            <a:r>
              <a:rPr lang="en-US" sz="1200" dirty="0"/>
              <a:t>Write a letter to yourself at age 30, imagining the kind of life you want.</a:t>
            </a:r>
            <a:br>
              <a:rPr lang="en-US" sz="1200" dirty="0"/>
            </a:br>
            <a:r>
              <a:rPr lang="en-US" sz="1200" dirty="0"/>
              <a:t>Include:</a:t>
            </a:r>
            <a:br>
              <a:rPr lang="en-US" sz="1200" dirty="0"/>
            </a:br>
            <a:r>
              <a:rPr lang="en-US" sz="1200" dirty="0"/>
              <a:t>• where you hope to be</a:t>
            </a:r>
            <a:br>
              <a:rPr lang="en-US" sz="1200" dirty="0"/>
            </a:br>
            <a:r>
              <a:rPr lang="en-US" sz="1200" dirty="0"/>
              <a:t>• what you want to be proud of</a:t>
            </a:r>
            <a:br>
              <a:rPr lang="en-US" sz="1200" dirty="0"/>
            </a:br>
            <a:r>
              <a:rPr lang="en-US" sz="1200" dirty="0"/>
              <a:t>• advice for staying motivated or resilient</a:t>
            </a:r>
          </a:p>
          <a:p>
            <a:endParaRPr lang="en-US" sz="1200" dirty="0"/>
          </a:p>
          <a:p>
            <a:r>
              <a:rPr lang="en-US" sz="1200" dirty="0"/>
              <a:t>Alternatively, write to your younger self with insights you wish you'd had earlier.</a:t>
            </a:r>
          </a:p>
        </p:txBody>
      </p:sp>
      <p:pic>
        <p:nvPicPr>
          <p:cNvPr id="15" name="Picture 14">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4"/>
          <a:srcRect l="14665" t="1" r="11395" b="1"/>
          <a:stretch/>
        </p:blipFill>
        <p:spPr>
          <a:xfrm>
            <a:off x="8541262" y="6275211"/>
            <a:ext cx="486743" cy="527403"/>
          </a:xfrm>
          <a:prstGeom prst="rect">
            <a:avLst/>
          </a:prstGeom>
        </p:spPr>
      </p:pic>
      <p:sp>
        <p:nvSpPr>
          <p:cNvPr id="8" name="Footer Placeholder 3">
            <a:extLst>
              <a:ext uri="{FF2B5EF4-FFF2-40B4-BE49-F238E27FC236}">
                <a16:creationId xmlns:a16="http://schemas.microsoft.com/office/drawing/2014/main" id="{C67754E3-4EBF-EE30-763C-C487A6E58DCC}"/>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1829341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24747-B050-2CC6-6C62-8B0F2FC65EAF}"/>
              </a:ext>
            </a:extLst>
          </p:cNvPr>
          <p:cNvSpPr>
            <a:spLocks noGrp="1"/>
          </p:cNvSpPr>
          <p:nvPr>
            <p:ph type="title"/>
          </p:nvPr>
        </p:nvSpPr>
        <p:spPr>
          <a:xfrm>
            <a:off x="327093" y="1154044"/>
            <a:ext cx="7886700" cy="566806"/>
          </a:xfrm>
        </p:spPr>
        <p:txBody>
          <a:bodyPr/>
          <a:lstStyle/>
          <a:p>
            <a:r>
              <a:rPr lang="en-GB" b="1" i="1">
                <a:latin typeface="+mn-lt"/>
              </a:rPr>
              <a:t>Which pathway</a:t>
            </a:r>
            <a:r>
              <a:rPr lang="en-GB" b="1" i="1" dirty="0">
                <a:latin typeface="+mn-lt"/>
              </a:rPr>
              <a:t>? – debate prompts</a:t>
            </a:r>
          </a:p>
        </p:txBody>
      </p:sp>
      <p:sp>
        <p:nvSpPr>
          <p:cNvPr id="3" name="Date Placeholder 2">
            <a:extLst>
              <a:ext uri="{FF2B5EF4-FFF2-40B4-BE49-F238E27FC236}">
                <a16:creationId xmlns:a16="http://schemas.microsoft.com/office/drawing/2014/main" id="{C557B928-9F14-95AC-F0D4-E4744967650A}"/>
              </a:ext>
            </a:extLst>
          </p:cNvPr>
          <p:cNvSpPr>
            <a:spLocks noGrp="1"/>
          </p:cNvSpPr>
          <p:nvPr>
            <p:ph type="dt" sz="half" idx="10"/>
          </p:nvPr>
        </p:nvSpPr>
        <p:spPr/>
        <p:txBody>
          <a:bodyPr/>
          <a:lstStyle/>
          <a:p>
            <a:fld id="{AF4261F3-6013-44E9-880C-DA6C07D23A0F}" type="datetime1">
              <a:rPr lang="en-GB" smtClean="0"/>
              <a:t>03/03/2026</a:t>
            </a:fld>
            <a:endParaRPr lang="en-GB"/>
          </a:p>
        </p:txBody>
      </p:sp>
      <p:sp>
        <p:nvSpPr>
          <p:cNvPr id="5" name="Slide Number Placeholder 4">
            <a:extLst>
              <a:ext uri="{FF2B5EF4-FFF2-40B4-BE49-F238E27FC236}">
                <a16:creationId xmlns:a16="http://schemas.microsoft.com/office/drawing/2014/main" id="{66D3B335-E2AA-2883-71E7-72C466BEF59E}"/>
              </a:ext>
            </a:extLst>
          </p:cNvPr>
          <p:cNvSpPr>
            <a:spLocks noGrp="1"/>
          </p:cNvSpPr>
          <p:nvPr>
            <p:ph type="sldNum" sz="quarter" idx="12"/>
          </p:nvPr>
        </p:nvSpPr>
        <p:spPr/>
        <p:txBody>
          <a:bodyPr/>
          <a:lstStyle/>
          <a:p>
            <a:fld id="{EFC07C4F-4DD7-4452-9CBE-7B4BC77324C7}" type="slidenum">
              <a:rPr lang="en-GB" smtClean="0"/>
              <a:t>7</a:t>
            </a:fld>
            <a:endParaRPr lang="en-GB"/>
          </a:p>
        </p:txBody>
      </p:sp>
      <p:sp>
        <p:nvSpPr>
          <p:cNvPr id="6" name="TextBox 5">
            <a:extLst>
              <a:ext uri="{FF2B5EF4-FFF2-40B4-BE49-F238E27FC236}">
                <a16:creationId xmlns:a16="http://schemas.microsoft.com/office/drawing/2014/main" id="{E497E7FD-EF39-20FF-80DA-ABA8DCB70F93}"/>
              </a:ext>
            </a:extLst>
          </p:cNvPr>
          <p:cNvSpPr txBox="1"/>
          <p:nvPr/>
        </p:nvSpPr>
        <p:spPr>
          <a:xfrm>
            <a:off x="330741" y="1872574"/>
            <a:ext cx="6566169"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t>Use these prompts to explore the options available to young people, and their pros and cons: e.g., academic (A-</a:t>
            </a:r>
            <a:r>
              <a:rPr lang="en-US" sz="1400" dirty="0"/>
              <a:t>Levels), vocational (BTECs/UAL), or technical (T-Levels/apprenticeships)?</a:t>
            </a:r>
            <a:endParaRPr lang="en-US" sz="1600"/>
          </a:p>
          <a:p>
            <a:pPr algn="ctr"/>
            <a:endParaRPr lang="en-GB" sz="1400" dirty="0"/>
          </a:p>
        </p:txBody>
      </p:sp>
      <p:pic>
        <p:nvPicPr>
          <p:cNvPr id="7" name="Picture 6">
            <a:extLst>
              <a:ext uri="{FF2B5EF4-FFF2-40B4-BE49-F238E27FC236}">
                <a16:creationId xmlns:a16="http://schemas.microsoft.com/office/drawing/2014/main" id="{F6B177C6-FF69-0A49-2D9B-A918C121FCA9}"/>
              </a:ext>
            </a:extLst>
          </p:cNvPr>
          <p:cNvPicPr>
            <a:picLocks noChangeAspect="1"/>
          </p:cNvPicPr>
          <p:nvPr/>
        </p:nvPicPr>
        <p:blipFill>
          <a:blip r:embed="rId2"/>
          <a:stretch>
            <a:fillRect/>
          </a:stretch>
        </p:blipFill>
        <p:spPr>
          <a:xfrm>
            <a:off x="6895594" y="1309688"/>
            <a:ext cx="2162175" cy="1495425"/>
          </a:xfrm>
          <a:prstGeom prst="rect">
            <a:avLst/>
          </a:prstGeom>
        </p:spPr>
      </p:pic>
      <p:sp>
        <p:nvSpPr>
          <p:cNvPr id="8" name="Rectangle: Rounded Corners 7">
            <a:extLst>
              <a:ext uri="{FF2B5EF4-FFF2-40B4-BE49-F238E27FC236}">
                <a16:creationId xmlns:a16="http://schemas.microsoft.com/office/drawing/2014/main" id="{F789C4D2-DE6C-B72E-8352-8B4A7817CDF5}"/>
              </a:ext>
            </a:extLst>
          </p:cNvPr>
          <p:cNvSpPr/>
          <p:nvPr/>
        </p:nvSpPr>
        <p:spPr>
          <a:xfrm>
            <a:off x="394763" y="2787510"/>
            <a:ext cx="2416916" cy="3295062"/>
          </a:xfrm>
          <a:prstGeom prst="round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sz="1400" b="1" dirty="0"/>
              <a:t>Should all young people be encouraged into academic routes?</a:t>
            </a:r>
          </a:p>
          <a:p>
            <a:pPr algn="ctr"/>
            <a:endParaRPr lang="en-GB" sz="1400" dirty="0">
              <a:ea typeface="Calibri"/>
              <a:cs typeface="Calibri"/>
            </a:endParaRPr>
          </a:p>
          <a:p>
            <a:endParaRPr lang="en-US" sz="1200" dirty="0"/>
          </a:p>
          <a:p>
            <a:r>
              <a:rPr lang="en-US" sz="1200" dirty="0"/>
              <a:t>Prompts:</a:t>
            </a:r>
            <a:br>
              <a:rPr lang="en-US" sz="1200" dirty="0"/>
            </a:br>
            <a:r>
              <a:rPr lang="en-US" sz="1200" dirty="0"/>
              <a:t>• Benefits of academic study</a:t>
            </a:r>
            <a:br>
              <a:rPr lang="en-US" sz="1200" dirty="0"/>
            </a:br>
            <a:r>
              <a:rPr lang="en-US" sz="1200" dirty="0"/>
              <a:t>• Who is it suited to?</a:t>
            </a:r>
            <a:br>
              <a:rPr lang="en-US" sz="1200" dirty="0"/>
            </a:br>
            <a:r>
              <a:rPr lang="en-US" sz="1200" dirty="0"/>
              <a:t>• Are practical/technical skills undervalued?</a:t>
            </a:r>
            <a:br>
              <a:rPr lang="en-US" sz="1200" dirty="0"/>
            </a:br>
            <a:r>
              <a:rPr lang="en-US" sz="1200" dirty="0"/>
              <a:t>• What does the job market need?</a:t>
            </a:r>
            <a:endParaRPr lang="en-GB" sz="1200" dirty="0">
              <a:ea typeface="Calibri"/>
              <a:cs typeface="Calibri"/>
            </a:endParaRPr>
          </a:p>
        </p:txBody>
      </p:sp>
      <p:sp>
        <p:nvSpPr>
          <p:cNvPr id="9" name="Rectangle: Rounded Corners 8">
            <a:extLst>
              <a:ext uri="{FF2B5EF4-FFF2-40B4-BE49-F238E27FC236}">
                <a16:creationId xmlns:a16="http://schemas.microsoft.com/office/drawing/2014/main" id="{14819B7C-F82B-C4D4-2202-0D5C94F159BA}"/>
              </a:ext>
            </a:extLst>
          </p:cNvPr>
          <p:cNvSpPr/>
          <p:nvPr/>
        </p:nvSpPr>
        <p:spPr>
          <a:xfrm>
            <a:off x="3363542" y="2787510"/>
            <a:ext cx="2416916" cy="3295062"/>
          </a:xfrm>
          <a:prstGeom prst="round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US" sz="1400" b="1" dirty="0"/>
              <a:t>Are apprenticeships better preparation for working life than university?</a:t>
            </a:r>
          </a:p>
          <a:p>
            <a:pPr algn="ctr"/>
            <a:endParaRPr lang="en-GB" sz="1400" b="1" dirty="0">
              <a:ea typeface="Calibri"/>
              <a:cs typeface="Calibri"/>
            </a:endParaRPr>
          </a:p>
          <a:p>
            <a:endParaRPr lang="en-US" sz="1200" dirty="0"/>
          </a:p>
          <a:p>
            <a:r>
              <a:rPr lang="en-US" sz="1200" dirty="0"/>
              <a:t>Prompts:</a:t>
            </a:r>
            <a:br>
              <a:rPr lang="en-US" sz="1200" dirty="0"/>
            </a:br>
            <a:r>
              <a:rPr lang="en-US" sz="1200" dirty="0"/>
              <a:t>• Costs and debt</a:t>
            </a:r>
            <a:br>
              <a:rPr lang="en-US" sz="1200" dirty="0"/>
            </a:br>
            <a:r>
              <a:rPr lang="en-US" sz="1200" dirty="0"/>
              <a:t>• Hands-on experience vs theory</a:t>
            </a:r>
            <a:br>
              <a:rPr lang="en-US" sz="1200" dirty="0"/>
            </a:br>
            <a:r>
              <a:rPr lang="en-US" sz="1200" dirty="0"/>
              <a:t>• Long-term earning potential</a:t>
            </a:r>
            <a:br>
              <a:rPr lang="en-US" sz="1200" dirty="0"/>
            </a:br>
            <a:r>
              <a:rPr lang="en-US" sz="1200" dirty="0"/>
              <a:t>• Employer expectations</a:t>
            </a:r>
            <a:endParaRPr lang="en-GB" sz="1200" dirty="0">
              <a:ea typeface="Calibri"/>
              <a:cs typeface="Calibri"/>
            </a:endParaRPr>
          </a:p>
        </p:txBody>
      </p:sp>
      <p:sp>
        <p:nvSpPr>
          <p:cNvPr id="10" name="Rectangle: Rounded Corners 9">
            <a:extLst>
              <a:ext uri="{FF2B5EF4-FFF2-40B4-BE49-F238E27FC236}">
                <a16:creationId xmlns:a16="http://schemas.microsoft.com/office/drawing/2014/main" id="{46A14141-3AE9-36D9-788D-5BA06ABD0931}"/>
              </a:ext>
            </a:extLst>
          </p:cNvPr>
          <p:cNvSpPr/>
          <p:nvPr/>
        </p:nvSpPr>
        <p:spPr>
          <a:xfrm>
            <a:off x="6332321" y="2805113"/>
            <a:ext cx="2416916" cy="3295062"/>
          </a:xfrm>
          <a:prstGeom prst="round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US" sz="1400" b="1" dirty="0"/>
              <a:t>Should schools and colleges give equal status to vocational and academic qualifications?</a:t>
            </a:r>
            <a:endParaRPr lang="en-GB" sz="1400" b="1" dirty="0">
              <a:ea typeface="Calibri"/>
              <a:cs typeface="Calibri"/>
            </a:endParaRPr>
          </a:p>
          <a:p>
            <a:endParaRPr lang="en-US" sz="1200" dirty="0"/>
          </a:p>
          <a:p>
            <a:r>
              <a:rPr lang="en-US" sz="1200" dirty="0"/>
              <a:t>Prompts:</a:t>
            </a:r>
            <a:br>
              <a:rPr lang="en-US" sz="1200" dirty="0"/>
            </a:br>
            <a:r>
              <a:rPr lang="en-US" sz="1200" dirty="0"/>
              <a:t>• Costs and debt</a:t>
            </a:r>
            <a:br>
              <a:rPr lang="en-US" sz="1200" dirty="0"/>
            </a:br>
            <a:r>
              <a:rPr lang="en-US" sz="1200" dirty="0"/>
              <a:t>• Hands-on experience vs theory</a:t>
            </a:r>
            <a:br>
              <a:rPr lang="en-US" sz="1200" dirty="0"/>
            </a:br>
            <a:r>
              <a:rPr lang="en-US" sz="1200" dirty="0"/>
              <a:t>• Long-term earning potential</a:t>
            </a:r>
            <a:br>
              <a:rPr lang="en-US" sz="1200" dirty="0"/>
            </a:br>
            <a:r>
              <a:rPr lang="en-US" sz="1200" dirty="0"/>
              <a:t>• Employer expectations</a:t>
            </a:r>
            <a:endParaRPr lang="en-GB" sz="1200" dirty="0">
              <a:ea typeface="Calibri"/>
              <a:cs typeface="Calibri"/>
            </a:endParaRPr>
          </a:p>
        </p:txBody>
      </p:sp>
      <p:pic>
        <p:nvPicPr>
          <p:cNvPr id="12" name="Picture 11">
            <a:extLst>
              <a:ext uri="{FF2B5EF4-FFF2-40B4-BE49-F238E27FC236}">
                <a16:creationId xmlns:a16="http://schemas.microsoft.com/office/drawing/2014/main" id="{7317626B-2DF6-E8A8-08B7-F6018DD026AA}"/>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541262" y="6275211"/>
            <a:ext cx="486743" cy="527403"/>
          </a:xfrm>
          <a:prstGeom prst="rect">
            <a:avLst/>
          </a:prstGeom>
        </p:spPr>
      </p:pic>
      <p:sp>
        <p:nvSpPr>
          <p:cNvPr id="13" name="Footer Placeholder 3">
            <a:extLst>
              <a:ext uri="{FF2B5EF4-FFF2-40B4-BE49-F238E27FC236}">
                <a16:creationId xmlns:a16="http://schemas.microsoft.com/office/drawing/2014/main" id="{2A72CC5C-BB94-7763-5400-EB3E63A77C1C}"/>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3458745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D734A2-BE53-874F-1FDF-D9A6F86F243F}"/>
              </a:ext>
            </a:extLst>
          </p:cNvPr>
          <p:cNvSpPr>
            <a:spLocks noGrp="1"/>
          </p:cNvSpPr>
          <p:nvPr>
            <p:ph type="title"/>
          </p:nvPr>
        </p:nvSpPr>
        <p:spPr>
          <a:xfrm>
            <a:off x="395536" y="1129974"/>
            <a:ext cx="7886700" cy="385591"/>
          </a:xfrm>
        </p:spPr>
        <p:txBody>
          <a:bodyPr>
            <a:normAutofit fontScale="90000"/>
          </a:bodyPr>
          <a:lstStyle/>
          <a:p>
            <a:r>
              <a:rPr lang="en-GB" b="1" i="1" dirty="0">
                <a:latin typeface="+mn-lt"/>
              </a:rPr>
              <a:t>Debate</a:t>
            </a:r>
          </a:p>
        </p:txBody>
      </p:sp>
      <p:sp>
        <p:nvSpPr>
          <p:cNvPr id="3" name="Date Placeholder 2">
            <a:extLst>
              <a:ext uri="{FF2B5EF4-FFF2-40B4-BE49-F238E27FC236}">
                <a16:creationId xmlns:a16="http://schemas.microsoft.com/office/drawing/2014/main" id="{7952BEF2-A1F1-D90D-24A1-26B61D2953BF}"/>
              </a:ext>
            </a:extLst>
          </p:cNvPr>
          <p:cNvSpPr>
            <a:spLocks noGrp="1"/>
          </p:cNvSpPr>
          <p:nvPr>
            <p:ph type="dt" sz="half" idx="10"/>
          </p:nvPr>
        </p:nvSpPr>
        <p:spPr/>
        <p:txBody>
          <a:bodyPr/>
          <a:lstStyle/>
          <a:p>
            <a:fld id="{DEDFBBFD-469C-4249-9A2D-E4C404E496FD}" type="datetime1">
              <a:rPr lang="en-GB" smtClean="0"/>
              <a:t>03/03/2026</a:t>
            </a:fld>
            <a:endParaRPr lang="en-GB"/>
          </a:p>
        </p:txBody>
      </p:sp>
      <p:sp>
        <p:nvSpPr>
          <p:cNvPr id="5" name="Slide Number Placeholder 4">
            <a:extLst>
              <a:ext uri="{FF2B5EF4-FFF2-40B4-BE49-F238E27FC236}">
                <a16:creationId xmlns:a16="http://schemas.microsoft.com/office/drawing/2014/main" id="{8E18E2D9-6A66-3779-F2B5-4007722B518C}"/>
              </a:ext>
            </a:extLst>
          </p:cNvPr>
          <p:cNvSpPr>
            <a:spLocks noGrp="1"/>
          </p:cNvSpPr>
          <p:nvPr>
            <p:ph type="sldNum" sz="quarter" idx="12"/>
          </p:nvPr>
        </p:nvSpPr>
        <p:spPr/>
        <p:txBody>
          <a:bodyPr/>
          <a:lstStyle/>
          <a:p>
            <a:fld id="{EFC07C4F-4DD7-4452-9CBE-7B4BC77324C7}" type="slidenum">
              <a:rPr lang="en-GB" smtClean="0"/>
              <a:t>8</a:t>
            </a:fld>
            <a:endParaRPr lang="en-GB"/>
          </a:p>
        </p:txBody>
      </p:sp>
      <p:sp>
        <p:nvSpPr>
          <p:cNvPr id="8" name="TextBox 7">
            <a:extLst>
              <a:ext uri="{FF2B5EF4-FFF2-40B4-BE49-F238E27FC236}">
                <a16:creationId xmlns:a16="http://schemas.microsoft.com/office/drawing/2014/main" id="{3BD596FD-97C5-A536-7D2E-704B7267E6B8}"/>
              </a:ext>
            </a:extLst>
          </p:cNvPr>
          <p:cNvSpPr txBox="1"/>
          <p:nvPr/>
        </p:nvSpPr>
        <p:spPr>
          <a:xfrm>
            <a:off x="395536" y="1507433"/>
            <a:ext cx="8409791" cy="646331"/>
          </a:xfrm>
          <a:prstGeom prst="rect">
            <a:avLst/>
          </a:prstGeom>
          <a:noFill/>
        </p:spPr>
        <p:txBody>
          <a:bodyPr wrap="square" rtlCol="0">
            <a:spAutoFit/>
          </a:bodyPr>
          <a:lstStyle/>
          <a:p>
            <a:r>
              <a:rPr lang="en-GB" dirty="0"/>
              <a:t>Another way to explore your favourite subjects is through debating.</a:t>
            </a:r>
          </a:p>
          <a:p>
            <a:r>
              <a:rPr lang="en-GB" dirty="0"/>
              <a:t>How do we prepare for a mini-debate?</a:t>
            </a:r>
          </a:p>
        </p:txBody>
      </p:sp>
      <p:sp>
        <p:nvSpPr>
          <p:cNvPr id="9" name="Rectangle 8">
            <a:extLst>
              <a:ext uri="{FF2B5EF4-FFF2-40B4-BE49-F238E27FC236}">
                <a16:creationId xmlns:a16="http://schemas.microsoft.com/office/drawing/2014/main" id="{8A8B174E-5F98-399A-03C0-2058FAD4F527}"/>
              </a:ext>
            </a:extLst>
          </p:cNvPr>
          <p:cNvSpPr/>
          <p:nvPr/>
        </p:nvSpPr>
        <p:spPr>
          <a:xfrm>
            <a:off x="562992" y="2348880"/>
            <a:ext cx="2130715" cy="1660246"/>
          </a:xfrm>
          <a:prstGeom prst="rect">
            <a:avLst/>
          </a:prstGeom>
          <a:solidFill>
            <a:srgbClr val="FBD10A"/>
          </a:solidFill>
          <a:ln w="28575">
            <a:solidFill>
              <a:srgbClr val="E6141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First, you need a ‘motion’ to argue for or against:</a:t>
            </a:r>
            <a:br>
              <a:rPr lang="en-GB" sz="1200" dirty="0">
                <a:solidFill>
                  <a:schemeClr val="tx1"/>
                </a:solidFill>
              </a:rPr>
            </a:br>
            <a:br>
              <a:rPr lang="en-GB" sz="1200" dirty="0">
                <a:solidFill>
                  <a:schemeClr val="tx1"/>
                </a:solidFill>
              </a:rPr>
            </a:br>
            <a:r>
              <a:rPr lang="en-GB" sz="1200" i="1" dirty="0">
                <a:solidFill>
                  <a:schemeClr val="tx1"/>
                </a:solidFill>
              </a:rPr>
              <a:t>Motion: </a:t>
            </a:r>
            <a:r>
              <a:rPr lang="en-GB" sz="1200" b="1" i="1" dirty="0">
                <a:solidFill>
                  <a:schemeClr val="tx1"/>
                </a:solidFill>
              </a:rPr>
              <a:t>More should be done to encourage young people into vocational study routes</a:t>
            </a:r>
            <a:endParaRPr lang="en-GB" sz="1200" dirty="0">
              <a:solidFill>
                <a:schemeClr val="tx1"/>
              </a:solidFill>
            </a:endParaRPr>
          </a:p>
        </p:txBody>
      </p:sp>
      <p:sp>
        <p:nvSpPr>
          <p:cNvPr id="10" name="Rectangle 9">
            <a:extLst>
              <a:ext uri="{FF2B5EF4-FFF2-40B4-BE49-F238E27FC236}">
                <a16:creationId xmlns:a16="http://schemas.microsoft.com/office/drawing/2014/main" id="{86A68578-6E16-7FC3-033E-91F4AC88DC4D}"/>
              </a:ext>
            </a:extLst>
          </p:cNvPr>
          <p:cNvSpPr/>
          <p:nvPr/>
        </p:nvSpPr>
        <p:spPr>
          <a:xfrm>
            <a:off x="2411760" y="3425801"/>
            <a:ext cx="535724" cy="923330"/>
          </a:xfrm>
          <a:prstGeom prst="rect">
            <a:avLst/>
          </a:prstGeom>
          <a:noFill/>
        </p:spPr>
        <p:txBody>
          <a:bodyPr wrap="none" lIns="91440" tIns="45720" rIns="91440" bIns="45720">
            <a:spAutoFit/>
          </a:bodyPr>
          <a:lstStyle/>
          <a:p>
            <a:pPr algn="ctr"/>
            <a:r>
              <a:rPr lang="en-US" sz="5400" b="1" cap="none" spc="0" dirty="0">
                <a:ln w="28575">
                  <a:solidFill>
                    <a:srgbClr val="E6141C"/>
                  </a:solidFill>
                  <a:prstDash val="solid"/>
                </a:ln>
                <a:solidFill>
                  <a:srgbClr val="FBD10A"/>
                </a:solidFill>
                <a:effectLst/>
              </a:rPr>
              <a:t>1</a:t>
            </a:r>
          </a:p>
        </p:txBody>
      </p:sp>
      <p:sp>
        <p:nvSpPr>
          <p:cNvPr id="11" name="Rectangle 10">
            <a:extLst>
              <a:ext uri="{FF2B5EF4-FFF2-40B4-BE49-F238E27FC236}">
                <a16:creationId xmlns:a16="http://schemas.microsoft.com/office/drawing/2014/main" id="{394DC7D9-67A0-7A5B-5862-C2F69371CEAA}"/>
              </a:ext>
            </a:extLst>
          </p:cNvPr>
          <p:cNvSpPr/>
          <p:nvPr/>
        </p:nvSpPr>
        <p:spPr>
          <a:xfrm>
            <a:off x="3506642" y="2348880"/>
            <a:ext cx="2130715" cy="1660246"/>
          </a:xfrm>
          <a:prstGeom prst="rect">
            <a:avLst/>
          </a:prstGeom>
          <a:solidFill>
            <a:srgbClr val="C2D71E"/>
          </a:solidFill>
          <a:ln w="28575">
            <a:solidFill>
              <a:srgbClr val="E6141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Then, you need a team to argue each side. The sides are called ‘proposition’ (for the motion) and ‘opposition’ (against the motion).</a:t>
            </a:r>
            <a:br>
              <a:rPr lang="en-GB" sz="1200" dirty="0">
                <a:solidFill>
                  <a:schemeClr val="tx1"/>
                </a:solidFill>
              </a:rPr>
            </a:br>
            <a:br>
              <a:rPr lang="en-GB" sz="1200" dirty="0">
                <a:solidFill>
                  <a:schemeClr val="tx1"/>
                </a:solidFill>
              </a:rPr>
            </a:br>
            <a:r>
              <a:rPr lang="en-GB" sz="1200" i="1" dirty="0">
                <a:solidFill>
                  <a:schemeClr val="tx1"/>
                </a:solidFill>
              </a:rPr>
              <a:t>For this activity, 3 per side would be ideal.</a:t>
            </a:r>
          </a:p>
          <a:p>
            <a:endParaRPr lang="en-GB" sz="1200" dirty="0">
              <a:solidFill>
                <a:schemeClr val="tx1"/>
              </a:solidFill>
            </a:endParaRPr>
          </a:p>
        </p:txBody>
      </p:sp>
      <p:sp>
        <p:nvSpPr>
          <p:cNvPr id="12" name="Rectangle 11">
            <a:extLst>
              <a:ext uri="{FF2B5EF4-FFF2-40B4-BE49-F238E27FC236}">
                <a16:creationId xmlns:a16="http://schemas.microsoft.com/office/drawing/2014/main" id="{C8DC3A42-C8D1-336B-68A4-F3794FDD0036}"/>
              </a:ext>
            </a:extLst>
          </p:cNvPr>
          <p:cNvSpPr/>
          <p:nvPr/>
        </p:nvSpPr>
        <p:spPr>
          <a:xfrm>
            <a:off x="5350739" y="3425801"/>
            <a:ext cx="573236" cy="923330"/>
          </a:xfrm>
          <a:prstGeom prst="rect">
            <a:avLst/>
          </a:prstGeom>
          <a:noFill/>
        </p:spPr>
        <p:txBody>
          <a:bodyPr wrap="square" lIns="91440" tIns="45720" rIns="91440" bIns="45720">
            <a:spAutoFit/>
          </a:bodyPr>
          <a:lstStyle/>
          <a:p>
            <a:pPr algn="ctr"/>
            <a:r>
              <a:rPr lang="en-US" sz="5400" b="1" dirty="0">
                <a:ln w="28575">
                  <a:solidFill>
                    <a:srgbClr val="E6141C"/>
                  </a:solidFill>
                  <a:prstDash val="solid"/>
                </a:ln>
                <a:solidFill>
                  <a:srgbClr val="C4D821"/>
                </a:solidFill>
              </a:rPr>
              <a:t>2</a:t>
            </a:r>
            <a:endParaRPr lang="en-US" sz="5400" b="1" cap="none" spc="0" dirty="0">
              <a:ln w="28575">
                <a:solidFill>
                  <a:srgbClr val="E6141C"/>
                </a:solidFill>
                <a:prstDash val="solid"/>
              </a:ln>
              <a:solidFill>
                <a:srgbClr val="C4D821"/>
              </a:solidFill>
              <a:effectLst/>
            </a:endParaRPr>
          </a:p>
        </p:txBody>
      </p:sp>
      <p:sp>
        <p:nvSpPr>
          <p:cNvPr id="13" name="Rectangle 12">
            <a:extLst>
              <a:ext uri="{FF2B5EF4-FFF2-40B4-BE49-F238E27FC236}">
                <a16:creationId xmlns:a16="http://schemas.microsoft.com/office/drawing/2014/main" id="{3A90B57A-7603-4C22-FD10-6F7AD9E25AC9}"/>
              </a:ext>
            </a:extLst>
          </p:cNvPr>
          <p:cNvSpPr/>
          <p:nvPr/>
        </p:nvSpPr>
        <p:spPr>
          <a:xfrm>
            <a:off x="6196515" y="2355555"/>
            <a:ext cx="2130715" cy="1660246"/>
          </a:xfrm>
          <a:prstGeom prst="rect">
            <a:avLst/>
          </a:prstGeom>
          <a:solidFill>
            <a:srgbClr val="FBD10A"/>
          </a:solidFill>
          <a:ln w="28575">
            <a:solidFill>
              <a:srgbClr val="E6141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Teams need to decide their roles. You will need:</a:t>
            </a:r>
          </a:p>
          <a:p>
            <a:endParaRPr lang="en-GB" sz="1200" dirty="0">
              <a:solidFill>
                <a:schemeClr val="tx1"/>
              </a:solidFill>
            </a:endParaRPr>
          </a:p>
          <a:p>
            <a:endParaRPr lang="en-GB" sz="1200" dirty="0">
              <a:solidFill>
                <a:schemeClr val="tx1"/>
              </a:solidFill>
            </a:endParaRPr>
          </a:p>
          <a:p>
            <a:endParaRPr lang="en-GB" sz="1200" dirty="0">
              <a:solidFill>
                <a:schemeClr val="tx1"/>
              </a:solidFill>
            </a:endParaRPr>
          </a:p>
          <a:p>
            <a:endParaRPr lang="en-GB" sz="1200" dirty="0">
              <a:solidFill>
                <a:schemeClr val="tx1"/>
              </a:solidFill>
            </a:endParaRPr>
          </a:p>
          <a:p>
            <a:endParaRPr lang="en-GB" sz="1200" dirty="0">
              <a:solidFill>
                <a:schemeClr val="tx1"/>
              </a:solidFill>
            </a:endParaRPr>
          </a:p>
          <a:p>
            <a:endParaRPr lang="en-GB" sz="1200" dirty="0">
              <a:solidFill>
                <a:schemeClr val="tx1"/>
              </a:solidFill>
            </a:endParaRPr>
          </a:p>
        </p:txBody>
      </p:sp>
      <p:sp>
        <p:nvSpPr>
          <p:cNvPr id="14" name="Rectangle 13">
            <a:extLst>
              <a:ext uri="{FF2B5EF4-FFF2-40B4-BE49-F238E27FC236}">
                <a16:creationId xmlns:a16="http://schemas.microsoft.com/office/drawing/2014/main" id="{CABD47C7-E8F7-3C7A-13AA-44FA2FECA98A}"/>
              </a:ext>
            </a:extLst>
          </p:cNvPr>
          <p:cNvSpPr/>
          <p:nvPr/>
        </p:nvSpPr>
        <p:spPr>
          <a:xfrm>
            <a:off x="8040612" y="3432476"/>
            <a:ext cx="573236" cy="923330"/>
          </a:xfrm>
          <a:prstGeom prst="rect">
            <a:avLst/>
          </a:prstGeom>
          <a:noFill/>
        </p:spPr>
        <p:txBody>
          <a:bodyPr wrap="square" lIns="91440" tIns="45720" rIns="91440" bIns="45720">
            <a:spAutoFit/>
          </a:bodyPr>
          <a:lstStyle/>
          <a:p>
            <a:pPr algn="ctr"/>
            <a:r>
              <a:rPr lang="en-US" sz="5400" b="1" cap="none" spc="0" dirty="0">
                <a:ln w="28575">
                  <a:solidFill>
                    <a:srgbClr val="E6141C"/>
                  </a:solidFill>
                  <a:prstDash val="solid"/>
                </a:ln>
                <a:solidFill>
                  <a:srgbClr val="FBD10A"/>
                </a:solidFill>
                <a:effectLst/>
              </a:rPr>
              <a:t>3</a:t>
            </a:r>
          </a:p>
        </p:txBody>
      </p:sp>
      <p:graphicFrame>
        <p:nvGraphicFramePr>
          <p:cNvPr id="15" name="Table 15">
            <a:extLst>
              <a:ext uri="{FF2B5EF4-FFF2-40B4-BE49-F238E27FC236}">
                <a16:creationId xmlns:a16="http://schemas.microsoft.com/office/drawing/2014/main" id="{75812057-B500-9581-A0BF-E6828AEBC864}"/>
              </a:ext>
            </a:extLst>
          </p:cNvPr>
          <p:cNvGraphicFramePr>
            <a:graphicFrameLocks noGrp="1"/>
          </p:cNvGraphicFramePr>
          <p:nvPr>
            <p:extLst>
              <p:ext uri="{D42A27DB-BD31-4B8C-83A1-F6EECF244321}">
                <p14:modId xmlns:p14="http://schemas.microsoft.com/office/powerpoint/2010/main" val="3316544876"/>
              </p:ext>
            </p:extLst>
          </p:nvPr>
        </p:nvGraphicFramePr>
        <p:xfrm>
          <a:off x="6325768" y="2867445"/>
          <a:ext cx="1872206" cy="963351"/>
        </p:xfrm>
        <a:graphic>
          <a:graphicData uri="http://schemas.openxmlformats.org/drawingml/2006/table">
            <a:tbl>
              <a:tblPr firstRow="1" bandRow="1">
                <a:tableStyleId>{5940675A-B579-460E-94D1-54222C63F5DA}</a:tableStyleId>
              </a:tblPr>
              <a:tblGrid>
                <a:gridCol w="936103">
                  <a:extLst>
                    <a:ext uri="{9D8B030D-6E8A-4147-A177-3AD203B41FA5}">
                      <a16:colId xmlns:a16="http://schemas.microsoft.com/office/drawing/2014/main" val="4205269087"/>
                    </a:ext>
                  </a:extLst>
                </a:gridCol>
                <a:gridCol w="936103">
                  <a:extLst>
                    <a:ext uri="{9D8B030D-6E8A-4147-A177-3AD203B41FA5}">
                      <a16:colId xmlns:a16="http://schemas.microsoft.com/office/drawing/2014/main" val="3621288609"/>
                    </a:ext>
                  </a:extLst>
                </a:gridCol>
              </a:tblGrid>
              <a:tr h="321117">
                <a:tc>
                  <a:txBody>
                    <a:bodyPr/>
                    <a:lstStyle/>
                    <a:p>
                      <a:r>
                        <a:rPr lang="en-GB" sz="1000" dirty="0"/>
                        <a:t>Proposition 1</a:t>
                      </a:r>
                    </a:p>
                  </a:txBody>
                  <a:tcPr>
                    <a:solidFill>
                      <a:srgbClr val="FCE784"/>
                    </a:solidFill>
                  </a:tcPr>
                </a:tc>
                <a:tc>
                  <a:txBody>
                    <a:bodyPr/>
                    <a:lstStyle/>
                    <a:p>
                      <a:r>
                        <a:rPr lang="en-GB" sz="1000" dirty="0"/>
                        <a:t>Opposition 1</a:t>
                      </a:r>
                    </a:p>
                  </a:txBody>
                  <a:tcPr>
                    <a:solidFill>
                      <a:srgbClr val="FCE784"/>
                    </a:solidFill>
                  </a:tcPr>
                </a:tc>
                <a:extLst>
                  <a:ext uri="{0D108BD9-81ED-4DB2-BD59-A6C34878D82A}">
                    <a16:rowId xmlns:a16="http://schemas.microsoft.com/office/drawing/2014/main" val="1306349165"/>
                  </a:ext>
                </a:extLst>
              </a:tr>
              <a:tr h="321117">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000" dirty="0"/>
                        <a:t>Proposition 2</a:t>
                      </a:r>
                    </a:p>
                  </a:txBody>
                  <a:tcPr>
                    <a:solidFill>
                      <a:srgbClr val="FCE784"/>
                    </a:solidFill>
                  </a:tcPr>
                </a:tc>
                <a:tc>
                  <a:txBody>
                    <a:bodyPr/>
                    <a:lstStyle/>
                    <a:p>
                      <a:r>
                        <a:rPr lang="en-GB" sz="1000" dirty="0"/>
                        <a:t>Opposition 2</a:t>
                      </a:r>
                    </a:p>
                  </a:txBody>
                  <a:tcPr>
                    <a:solidFill>
                      <a:srgbClr val="FCE784"/>
                    </a:solidFill>
                  </a:tcPr>
                </a:tc>
                <a:extLst>
                  <a:ext uri="{0D108BD9-81ED-4DB2-BD59-A6C34878D82A}">
                    <a16:rowId xmlns:a16="http://schemas.microsoft.com/office/drawing/2014/main" val="3282133058"/>
                  </a:ext>
                </a:extLst>
              </a:tr>
              <a:tr h="321117">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000" dirty="0"/>
                        <a:t>Proposition 3</a:t>
                      </a:r>
                    </a:p>
                  </a:txBody>
                  <a:tcPr>
                    <a:solidFill>
                      <a:srgbClr val="FCE784"/>
                    </a:solidFill>
                  </a:tcPr>
                </a:tc>
                <a:tc>
                  <a:txBody>
                    <a:bodyPr/>
                    <a:lstStyle/>
                    <a:p>
                      <a:r>
                        <a:rPr lang="en-GB" sz="1000" dirty="0"/>
                        <a:t>Opposition 3</a:t>
                      </a:r>
                    </a:p>
                  </a:txBody>
                  <a:tcPr>
                    <a:solidFill>
                      <a:srgbClr val="FCE784"/>
                    </a:solidFill>
                  </a:tcPr>
                </a:tc>
                <a:extLst>
                  <a:ext uri="{0D108BD9-81ED-4DB2-BD59-A6C34878D82A}">
                    <a16:rowId xmlns:a16="http://schemas.microsoft.com/office/drawing/2014/main" val="3449979076"/>
                  </a:ext>
                </a:extLst>
              </a:tr>
            </a:tbl>
          </a:graphicData>
        </a:graphic>
      </p:graphicFrame>
      <p:sp>
        <p:nvSpPr>
          <p:cNvPr id="16" name="Rectangle 15">
            <a:extLst>
              <a:ext uri="{FF2B5EF4-FFF2-40B4-BE49-F238E27FC236}">
                <a16:creationId xmlns:a16="http://schemas.microsoft.com/office/drawing/2014/main" id="{ED3220C8-6B3C-1977-FFC4-51212104C51A}"/>
              </a:ext>
            </a:extLst>
          </p:cNvPr>
          <p:cNvSpPr/>
          <p:nvPr/>
        </p:nvSpPr>
        <p:spPr>
          <a:xfrm>
            <a:off x="562992" y="4340998"/>
            <a:ext cx="2130715" cy="1660246"/>
          </a:xfrm>
          <a:prstGeom prst="rect">
            <a:avLst/>
          </a:prstGeom>
          <a:solidFill>
            <a:srgbClr val="C2D71E"/>
          </a:solidFill>
          <a:ln w="28575">
            <a:solidFill>
              <a:srgbClr val="E6141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Using the guide in your workbook, research and plan your arguments.</a:t>
            </a:r>
          </a:p>
          <a:p>
            <a:endParaRPr lang="en-GB" sz="1200" dirty="0">
              <a:solidFill>
                <a:schemeClr val="tx1"/>
              </a:solidFill>
            </a:endParaRPr>
          </a:p>
          <a:p>
            <a:endParaRPr lang="en-GB" sz="1200" dirty="0">
              <a:solidFill>
                <a:schemeClr val="tx1"/>
              </a:solidFill>
            </a:endParaRPr>
          </a:p>
        </p:txBody>
      </p:sp>
      <p:sp>
        <p:nvSpPr>
          <p:cNvPr id="17" name="Rectangle 16">
            <a:extLst>
              <a:ext uri="{FF2B5EF4-FFF2-40B4-BE49-F238E27FC236}">
                <a16:creationId xmlns:a16="http://schemas.microsoft.com/office/drawing/2014/main" id="{EDC61E5C-AA5E-5F42-CF4A-6A286AA1F5AE}"/>
              </a:ext>
            </a:extLst>
          </p:cNvPr>
          <p:cNvSpPr/>
          <p:nvPr/>
        </p:nvSpPr>
        <p:spPr>
          <a:xfrm>
            <a:off x="2407089" y="5417919"/>
            <a:ext cx="573236" cy="923330"/>
          </a:xfrm>
          <a:prstGeom prst="rect">
            <a:avLst/>
          </a:prstGeom>
          <a:noFill/>
        </p:spPr>
        <p:txBody>
          <a:bodyPr wrap="square" lIns="91440" tIns="45720" rIns="91440" bIns="45720">
            <a:spAutoFit/>
          </a:bodyPr>
          <a:lstStyle/>
          <a:p>
            <a:pPr algn="ctr"/>
            <a:r>
              <a:rPr lang="en-US" sz="5400" b="1" cap="none" spc="0" dirty="0">
                <a:ln w="28575">
                  <a:solidFill>
                    <a:srgbClr val="E6141C"/>
                  </a:solidFill>
                  <a:prstDash val="solid"/>
                </a:ln>
                <a:solidFill>
                  <a:srgbClr val="C4D821"/>
                </a:solidFill>
                <a:effectLst/>
              </a:rPr>
              <a:t>4</a:t>
            </a:r>
          </a:p>
        </p:txBody>
      </p:sp>
      <p:sp>
        <p:nvSpPr>
          <p:cNvPr id="18" name="Rectangle 17">
            <a:extLst>
              <a:ext uri="{FF2B5EF4-FFF2-40B4-BE49-F238E27FC236}">
                <a16:creationId xmlns:a16="http://schemas.microsoft.com/office/drawing/2014/main" id="{B1914912-03B5-C4CE-6951-53B024C392B4}"/>
              </a:ext>
            </a:extLst>
          </p:cNvPr>
          <p:cNvSpPr/>
          <p:nvPr/>
        </p:nvSpPr>
        <p:spPr>
          <a:xfrm>
            <a:off x="3534812" y="4334323"/>
            <a:ext cx="2130715" cy="1660246"/>
          </a:xfrm>
          <a:prstGeom prst="rect">
            <a:avLst/>
          </a:prstGeom>
          <a:solidFill>
            <a:srgbClr val="FBD10A"/>
          </a:solidFill>
          <a:ln w="28575">
            <a:solidFill>
              <a:srgbClr val="E6141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Think about what the other team might say and try to plan to ‘rebut’ (argue against) their ideas.</a:t>
            </a:r>
          </a:p>
        </p:txBody>
      </p:sp>
      <p:sp>
        <p:nvSpPr>
          <p:cNvPr id="19" name="Rectangle 18">
            <a:extLst>
              <a:ext uri="{FF2B5EF4-FFF2-40B4-BE49-F238E27FC236}">
                <a16:creationId xmlns:a16="http://schemas.microsoft.com/office/drawing/2014/main" id="{D0B8160B-09F5-D456-F142-6AF81C127C22}"/>
              </a:ext>
            </a:extLst>
          </p:cNvPr>
          <p:cNvSpPr/>
          <p:nvPr/>
        </p:nvSpPr>
        <p:spPr>
          <a:xfrm>
            <a:off x="5383580" y="5411244"/>
            <a:ext cx="535724" cy="923330"/>
          </a:xfrm>
          <a:prstGeom prst="rect">
            <a:avLst/>
          </a:prstGeom>
          <a:noFill/>
        </p:spPr>
        <p:txBody>
          <a:bodyPr wrap="none" lIns="91440" tIns="45720" rIns="91440" bIns="45720">
            <a:spAutoFit/>
          </a:bodyPr>
          <a:lstStyle/>
          <a:p>
            <a:pPr algn="ctr"/>
            <a:r>
              <a:rPr lang="en-US" sz="5400" b="1" dirty="0">
                <a:ln w="28575">
                  <a:solidFill>
                    <a:srgbClr val="E6141C"/>
                  </a:solidFill>
                  <a:prstDash val="solid"/>
                </a:ln>
                <a:solidFill>
                  <a:srgbClr val="FBD10A"/>
                </a:solidFill>
              </a:rPr>
              <a:t>5</a:t>
            </a:r>
            <a:endParaRPr lang="en-US" sz="5400" b="1" cap="none" spc="0" dirty="0">
              <a:ln w="28575">
                <a:solidFill>
                  <a:srgbClr val="E6141C"/>
                </a:solidFill>
                <a:prstDash val="solid"/>
              </a:ln>
              <a:solidFill>
                <a:srgbClr val="FBD10A"/>
              </a:solidFill>
              <a:effectLst/>
            </a:endParaRPr>
          </a:p>
        </p:txBody>
      </p:sp>
      <p:sp>
        <p:nvSpPr>
          <p:cNvPr id="20" name="Rectangle 19">
            <a:extLst>
              <a:ext uri="{FF2B5EF4-FFF2-40B4-BE49-F238E27FC236}">
                <a16:creationId xmlns:a16="http://schemas.microsoft.com/office/drawing/2014/main" id="{38F4290D-4F3A-D969-0AF0-861FE716D298}"/>
              </a:ext>
            </a:extLst>
          </p:cNvPr>
          <p:cNvSpPr/>
          <p:nvPr/>
        </p:nvSpPr>
        <p:spPr>
          <a:xfrm>
            <a:off x="6220014" y="4298029"/>
            <a:ext cx="2130715" cy="1660246"/>
          </a:xfrm>
          <a:prstGeom prst="rect">
            <a:avLst/>
          </a:prstGeom>
          <a:solidFill>
            <a:srgbClr val="C4D821"/>
          </a:solidFill>
          <a:ln w="28575">
            <a:solidFill>
              <a:srgbClr val="E6141C"/>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sz="1200" dirty="0">
                <a:solidFill>
                  <a:schemeClr val="tx1"/>
                </a:solidFill>
              </a:rPr>
              <a:t>Rehearse your debate – take it in turns to be the opposing team to make sure you know the arguments for and against your stance. </a:t>
            </a:r>
          </a:p>
        </p:txBody>
      </p:sp>
      <p:sp>
        <p:nvSpPr>
          <p:cNvPr id="21" name="Rectangle 20">
            <a:extLst>
              <a:ext uri="{FF2B5EF4-FFF2-40B4-BE49-F238E27FC236}">
                <a16:creationId xmlns:a16="http://schemas.microsoft.com/office/drawing/2014/main" id="{5CC7166E-B564-A17B-B28B-8C686AC421D7}"/>
              </a:ext>
            </a:extLst>
          </p:cNvPr>
          <p:cNvSpPr/>
          <p:nvPr/>
        </p:nvSpPr>
        <p:spPr>
          <a:xfrm>
            <a:off x="8068782" y="5374950"/>
            <a:ext cx="535724" cy="923330"/>
          </a:xfrm>
          <a:prstGeom prst="rect">
            <a:avLst/>
          </a:prstGeom>
          <a:noFill/>
        </p:spPr>
        <p:txBody>
          <a:bodyPr wrap="none" lIns="91440" tIns="45720" rIns="91440" bIns="45720">
            <a:spAutoFit/>
          </a:bodyPr>
          <a:lstStyle/>
          <a:p>
            <a:pPr algn="ctr"/>
            <a:r>
              <a:rPr lang="en-US" sz="5400" b="1" cap="none" spc="0" dirty="0">
                <a:ln w="28575">
                  <a:solidFill>
                    <a:srgbClr val="E6141C"/>
                  </a:solidFill>
                  <a:prstDash val="solid"/>
                </a:ln>
                <a:solidFill>
                  <a:srgbClr val="C4D821"/>
                </a:solidFill>
                <a:effectLst/>
              </a:rPr>
              <a:t>6</a:t>
            </a:r>
          </a:p>
        </p:txBody>
      </p:sp>
      <p:pic>
        <p:nvPicPr>
          <p:cNvPr id="6" name="Picture 5">
            <a:extLst>
              <a:ext uri="{FF2B5EF4-FFF2-40B4-BE49-F238E27FC236}">
                <a16:creationId xmlns:a16="http://schemas.microsoft.com/office/drawing/2014/main" id="{81EDD4FC-A77A-4FAB-C670-B948190B654F}"/>
              </a:ext>
            </a:extLst>
          </p:cNvPr>
          <p:cNvPicPr>
            <a:picLocks noGrp="1" noRot="1" noMove="1" noResize="1" noEditPoints="1" noAdjustHandles="1" noChangeArrowheads="1" noChangeShapeType="1" noCrop="1"/>
          </p:cNvPicPr>
          <p:nvPr/>
        </p:nvPicPr>
        <p:blipFill rotWithShape="1">
          <a:blip r:embed="rId3"/>
          <a:srcRect l="14665" t="1" r="11395" b="1"/>
          <a:stretch/>
        </p:blipFill>
        <p:spPr>
          <a:xfrm>
            <a:off x="8576009" y="6261999"/>
            <a:ext cx="486743" cy="527403"/>
          </a:xfrm>
          <a:prstGeom prst="rect">
            <a:avLst/>
          </a:prstGeom>
        </p:spPr>
      </p:pic>
      <p:sp>
        <p:nvSpPr>
          <p:cNvPr id="7" name="Footer Placeholder 3">
            <a:extLst>
              <a:ext uri="{FF2B5EF4-FFF2-40B4-BE49-F238E27FC236}">
                <a16:creationId xmlns:a16="http://schemas.microsoft.com/office/drawing/2014/main" id="{4CD0E870-EBCA-C6AB-9905-78498364A302}"/>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2454603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0E352-DA25-1054-4DBF-39FB486838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9355F8-E2A7-9885-63DE-BE98338BD79A}"/>
              </a:ext>
            </a:extLst>
          </p:cNvPr>
          <p:cNvSpPr>
            <a:spLocks noGrp="1"/>
          </p:cNvSpPr>
          <p:nvPr>
            <p:ph type="title"/>
          </p:nvPr>
        </p:nvSpPr>
        <p:spPr>
          <a:xfrm>
            <a:off x="344387" y="1069112"/>
            <a:ext cx="7886700" cy="365126"/>
          </a:xfrm>
        </p:spPr>
        <p:txBody>
          <a:bodyPr>
            <a:normAutofit fontScale="90000"/>
          </a:bodyPr>
          <a:lstStyle/>
          <a:p>
            <a:r>
              <a:rPr lang="en-GB" b="1" i="1" dirty="0">
                <a:latin typeface="+mn-lt"/>
              </a:rPr>
              <a:t>Example</a:t>
            </a:r>
          </a:p>
        </p:txBody>
      </p:sp>
      <p:sp>
        <p:nvSpPr>
          <p:cNvPr id="3" name="Date Placeholder 2">
            <a:extLst>
              <a:ext uri="{FF2B5EF4-FFF2-40B4-BE49-F238E27FC236}">
                <a16:creationId xmlns:a16="http://schemas.microsoft.com/office/drawing/2014/main" id="{1A8F99CF-753C-AA10-F2B5-CAD457C73B63}"/>
              </a:ext>
            </a:extLst>
          </p:cNvPr>
          <p:cNvSpPr>
            <a:spLocks noGrp="1"/>
          </p:cNvSpPr>
          <p:nvPr>
            <p:ph type="dt" sz="half" idx="10"/>
          </p:nvPr>
        </p:nvSpPr>
        <p:spPr>
          <a:xfrm>
            <a:off x="179512" y="6051131"/>
            <a:ext cx="2057400" cy="365125"/>
          </a:xfrm>
        </p:spPr>
        <p:txBody>
          <a:bodyPr/>
          <a:lstStyle/>
          <a:p>
            <a:fld id="{F8E8DCA5-712D-4214-9E2D-E4ED976ADACF}" type="datetime1">
              <a:rPr lang="en-GB" smtClean="0"/>
              <a:t>03/03/2026</a:t>
            </a:fld>
            <a:endParaRPr lang="en-GB"/>
          </a:p>
        </p:txBody>
      </p:sp>
      <p:sp>
        <p:nvSpPr>
          <p:cNvPr id="5" name="Slide Number Placeholder 4">
            <a:extLst>
              <a:ext uri="{FF2B5EF4-FFF2-40B4-BE49-F238E27FC236}">
                <a16:creationId xmlns:a16="http://schemas.microsoft.com/office/drawing/2014/main" id="{BE840919-6EFC-E6BA-D8C5-A3ED05911F9E}"/>
              </a:ext>
            </a:extLst>
          </p:cNvPr>
          <p:cNvSpPr>
            <a:spLocks noGrp="1"/>
          </p:cNvSpPr>
          <p:nvPr>
            <p:ph type="sldNum" sz="quarter" idx="12"/>
          </p:nvPr>
        </p:nvSpPr>
        <p:spPr/>
        <p:txBody>
          <a:bodyPr/>
          <a:lstStyle/>
          <a:p>
            <a:fld id="{EFC07C4F-4DD7-4452-9CBE-7B4BC77324C7}" type="slidenum">
              <a:rPr lang="en-GB" smtClean="0"/>
              <a:t>9</a:t>
            </a:fld>
            <a:endParaRPr lang="en-GB"/>
          </a:p>
        </p:txBody>
      </p:sp>
      <p:sp>
        <p:nvSpPr>
          <p:cNvPr id="10" name="Rectangle 9">
            <a:extLst>
              <a:ext uri="{FF2B5EF4-FFF2-40B4-BE49-F238E27FC236}">
                <a16:creationId xmlns:a16="http://schemas.microsoft.com/office/drawing/2014/main" id="{13798713-403A-707E-3153-61A09A0F89FE}"/>
              </a:ext>
            </a:extLst>
          </p:cNvPr>
          <p:cNvSpPr/>
          <p:nvPr/>
        </p:nvSpPr>
        <p:spPr>
          <a:xfrm>
            <a:off x="255092" y="1484784"/>
            <a:ext cx="5242767" cy="38874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en-GB" sz="1100" dirty="0"/>
              <a:t>Motion: </a:t>
            </a:r>
            <a:r>
              <a:rPr lang="en-GB" sz="1100" b="1" i="1" dirty="0"/>
              <a:t>More should be done to encourage young people into vocational study routes</a:t>
            </a:r>
          </a:p>
        </p:txBody>
      </p:sp>
      <p:graphicFrame>
        <p:nvGraphicFramePr>
          <p:cNvPr id="11" name="Table 12">
            <a:extLst>
              <a:ext uri="{FF2B5EF4-FFF2-40B4-BE49-F238E27FC236}">
                <a16:creationId xmlns:a16="http://schemas.microsoft.com/office/drawing/2014/main" id="{9417E70B-B584-F088-2B33-B0CC540D1E67}"/>
              </a:ext>
            </a:extLst>
          </p:cNvPr>
          <p:cNvGraphicFramePr>
            <a:graphicFrameLocks noGrp="1"/>
          </p:cNvGraphicFramePr>
          <p:nvPr>
            <p:extLst>
              <p:ext uri="{D42A27DB-BD31-4B8C-83A1-F6EECF244321}">
                <p14:modId xmlns:p14="http://schemas.microsoft.com/office/powerpoint/2010/main" val="379011454"/>
              </p:ext>
            </p:extLst>
          </p:nvPr>
        </p:nvGraphicFramePr>
        <p:xfrm>
          <a:off x="255092" y="1983484"/>
          <a:ext cx="5242768" cy="370840"/>
        </p:xfrm>
        <a:graphic>
          <a:graphicData uri="http://schemas.openxmlformats.org/drawingml/2006/table">
            <a:tbl>
              <a:tblPr firstRow="1" bandRow="1">
                <a:tableStyleId>{5940675A-B579-460E-94D1-54222C63F5DA}</a:tableStyleId>
              </a:tblPr>
              <a:tblGrid>
                <a:gridCol w="2621384">
                  <a:extLst>
                    <a:ext uri="{9D8B030D-6E8A-4147-A177-3AD203B41FA5}">
                      <a16:colId xmlns:a16="http://schemas.microsoft.com/office/drawing/2014/main" val="4143107348"/>
                    </a:ext>
                  </a:extLst>
                </a:gridCol>
                <a:gridCol w="2621384">
                  <a:extLst>
                    <a:ext uri="{9D8B030D-6E8A-4147-A177-3AD203B41FA5}">
                      <a16:colId xmlns:a16="http://schemas.microsoft.com/office/drawing/2014/main" val="3798165150"/>
                    </a:ext>
                  </a:extLst>
                </a:gridCol>
              </a:tblGrid>
              <a:tr h="370840">
                <a:tc>
                  <a:txBody>
                    <a:bodyPr/>
                    <a:lstStyle/>
                    <a:p>
                      <a:pPr algn="ctr"/>
                      <a:r>
                        <a:rPr lang="en-GB" sz="1100" b="1" dirty="0"/>
                        <a:t>Proposition</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GB" sz="1100" dirty="0"/>
                        <a:t>First Speaker</a:t>
                      </a:r>
                    </a:p>
                  </a:txBody>
                  <a:tcPr anchor="ctr"/>
                </a:tc>
                <a:extLst>
                  <a:ext uri="{0D108BD9-81ED-4DB2-BD59-A6C34878D82A}">
                    <a16:rowId xmlns:a16="http://schemas.microsoft.com/office/drawing/2014/main" val="46702330"/>
                  </a:ext>
                </a:extLst>
              </a:tr>
            </a:tbl>
          </a:graphicData>
        </a:graphic>
      </p:graphicFrame>
      <p:grpSp>
        <p:nvGrpSpPr>
          <p:cNvPr id="18" name="Group 17">
            <a:extLst>
              <a:ext uri="{FF2B5EF4-FFF2-40B4-BE49-F238E27FC236}">
                <a16:creationId xmlns:a16="http://schemas.microsoft.com/office/drawing/2014/main" id="{29E3F5EA-98B3-FBA9-66EC-0E3EBC7808B8}"/>
              </a:ext>
            </a:extLst>
          </p:cNvPr>
          <p:cNvGrpSpPr/>
          <p:nvPr/>
        </p:nvGrpSpPr>
        <p:grpSpPr>
          <a:xfrm>
            <a:off x="252773" y="2516370"/>
            <a:ext cx="5245086" cy="3534762"/>
            <a:chOff x="255092" y="2821589"/>
            <a:chExt cx="6361033" cy="5302149"/>
          </a:xfrm>
        </p:grpSpPr>
        <p:sp>
          <p:nvSpPr>
            <p:cNvPr id="12" name="Rectangle 11">
              <a:extLst>
                <a:ext uri="{FF2B5EF4-FFF2-40B4-BE49-F238E27FC236}">
                  <a16:creationId xmlns:a16="http://schemas.microsoft.com/office/drawing/2014/main" id="{6FAF848A-61CC-5D2B-513C-F2E67859AA3D}"/>
                </a:ext>
              </a:extLst>
            </p:cNvPr>
            <p:cNvSpPr/>
            <p:nvPr/>
          </p:nvSpPr>
          <p:spPr>
            <a:xfrm>
              <a:off x="255092" y="2821589"/>
              <a:ext cx="4572000" cy="1008112"/>
            </a:xfrm>
            <a:prstGeom prst="rect">
              <a:avLst/>
            </a:prstGeom>
          </p:spPr>
          <p:style>
            <a:lnRef idx="2">
              <a:schemeClr val="dk1"/>
            </a:lnRef>
            <a:fillRef idx="1">
              <a:schemeClr val="lt1"/>
            </a:fillRef>
            <a:effectRef idx="0">
              <a:schemeClr val="dk1"/>
            </a:effectRef>
            <a:fontRef idx="minor">
              <a:schemeClr val="dk1"/>
            </a:fontRef>
          </p:style>
          <p:txBody>
            <a:bodyPr rtlCol="0" anchor="t"/>
            <a:lstStyle/>
            <a:p>
              <a:r>
                <a:rPr lang="en-GB" sz="1100" b="1" i="1" dirty="0">
                  <a:solidFill>
                    <a:schemeClr val="tx1"/>
                  </a:solidFill>
                </a:rPr>
                <a:t>Opening statement:</a:t>
              </a:r>
              <a:r>
                <a:rPr lang="en-GB" sz="1100" dirty="0">
                  <a:solidFill>
                    <a:schemeClr val="tx1"/>
                  </a:solidFill>
                </a:rPr>
                <a:t> </a:t>
              </a:r>
              <a:r>
                <a:rPr lang="en-US" sz="1100" dirty="0"/>
                <a:t>Imagine a future where every young person can build practical skills, gain real experience, and step confidently into a career that suits them. </a:t>
              </a:r>
              <a:endParaRPr lang="en-GB" sz="1100" dirty="0">
                <a:solidFill>
                  <a:schemeClr val="tx1"/>
                </a:solidFill>
              </a:endParaRPr>
            </a:p>
          </p:txBody>
        </p:sp>
        <p:sp>
          <p:nvSpPr>
            <p:cNvPr id="13" name="Rectangle 12">
              <a:extLst>
                <a:ext uri="{FF2B5EF4-FFF2-40B4-BE49-F238E27FC236}">
                  <a16:creationId xmlns:a16="http://schemas.microsoft.com/office/drawing/2014/main" id="{0286C287-45F2-36E7-40B9-5FD5F434A9EE}"/>
                </a:ext>
              </a:extLst>
            </p:cNvPr>
            <p:cNvSpPr/>
            <p:nvPr/>
          </p:nvSpPr>
          <p:spPr>
            <a:xfrm>
              <a:off x="255092" y="3889890"/>
              <a:ext cx="4572000" cy="2651128"/>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t"/>
            <a:lstStyle/>
            <a:p>
              <a:r>
                <a:rPr lang="en-GB" sz="1100" b="1" i="1" dirty="0"/>
                <a:t>Main argument #1:</a:t>
              </a:r>
            </a:p>
            <a:p>
              <a:r>
                <a:rPr lang="en-US" sz="1100" b="1" dirty="0"/>
                <a:t>Vocational routes develop practical skills that lead directly to employment.</a:t>
              </a:r>
            </a:p>
            <a:p>
              <a:r>
                <a:rPr lang="en-US" sz="1100" dirty="0"/>
                <a:t>Many industries urgently need skilled workers from construction and engineering to health, digital, and creative sectors.</a:t>
              </a:r>
              <a:br>
                <a:rPr lang="en-US" sz="1100" dirty="0"/>
              </a:br>
              <a:r>
                <a:rPr lang="en-US" sz="1100" dirty="0"/>
                <a:t>Vocational courses give young people hands-on experience, industry-standard training, and clear routes into work.</a:t>
              </a:r>
              <a:br>
                <a:rPr lang="en-US" sz="1100" dirty="0"/>
              </a:br>
              <a:r>
                <a:rPr lang="en-US" sz="1100" dirty="0"/>
                <a:t>For many students, learning through doing helps them achieve more than purely academic study.</a:t>
              </a:r>
              <a:r>
                <a:rPr lang="en-GB" sz="1100" i="1" dirty="0"/>
                <a:t> </a:t>
              </a:r>
            </a:p>
          </p:txBody>
        </p:sp>
        <p:sp>
          <p:nvSpPr>
            <p:cNvPr id="14" name="Rectangle 13">
              <a:extLst>
                <a:ext uri="{FF2B5EF4-FFF2-40B4-BE49-F238E27FC236}">
                  <a16:creationId xmlns:a16="http://schemas.microsoft.com/office/drawing/2014/main" id="{9994AC80-2D1F-6161-34DA-61F9849DA79A}"/>
                </a:ext>
              </a:extLst>
            </p:cNvPr>
            <p:cNvSpPr/>
            <p:nvPr/>
          </p:nvSpPr>
          <p:spPr>
            <a:xfrm>
              <a:off x="255092" y="6601209"/>
              <a:ext cx="4572000" cy="1522529"/>
            </a:xfrm>
            <a:prstGeom prst="rect">
              <a:avLst/>
            </a:prstGeom>
          </p:spPr>
          <p:style>
            <a:lnRef idx="2">
              <a:schemeClr val="dk1"/>
            </a:lnRef>
            <a:fillRef idx="1">
              <a:schemeClr val="lt1"/>
            </a:fillRef>
            <a:effectRef idx="0">
              <a:schemeClr val="dk1"/>
            </a:effectRef>
            <a:fontRef idx="minor">
              <a:schemeClr val="dk1"/>
            </a:fontRef>
          </p:style>
          <p:txBody>
            <a:bodyPr rtlCol="0" anchor="t"/>
            <a:lstStyle/>
            <a:p>
              <a:r>
                <a:rPr lang="en-GB" sz="1100" b="1" i="1" dirty="0"/>
                <a:t>Potential rebuttals and counter-arguments</a:t>
              </a:r>
            </a:p>
            <a:p>
              <a:r>
                <a:rPr lang="en-US" sz="1100" dirty="0"/>
                <a:t>• Academic routes lead to higher-paying jobs</a:t>
              </a:r>
              <a:br>
                <a:rPr lang="en-US" sz="1100" dirty="0"/>
              </a:br>
              <a:r>
                <a:rPr lang="en-US" sz="1100" dirty="0"/>
                <a:t>• Some careers require university degrees</a:t>
              </a:r>
              <a:br>
                <a:rPr lang="en-US" sz="1100" dirty="0"/>
              </a:br>
              <a:r>
                <a:rPr lang="en-US" sz="1100" dirty="0"/>
                <a:t>• Vocational courses may be seen as less prestigious</a:t>
              </a:r>
              <a:br>
                <a:rPr lang="en-US" sz="1100" dirty="0"/>
              </a:br>
              <a:r>
                <a:rPr lang="en-US" sz="1100" dirty="0"/>
                <a:t>• Practical routes don’t suit everyone’s learning style</a:t>
              </a:r>
            </a:p>
          </p:txBody>
        </p:sp>
        <p:sp>
          <p:nvSpPr>
            <p:cNvPr id="15" name="Rectangle 14">
              <a:extLst>
                <a:ext uri="{FF2B5EF4-FFF2-40B4-BE49-F238E27FC236}">
                  <a16:creationId xmlns:a16="http://schemas.microsoft.com/office/drawing/2014/main" id="{09CA4DE3-9F41-34C9-73ED-0D164B85BCF0}"/>
                </a:ext>
              </a:extLst>
            </p:cNvPr>
            <p:cNvSpPr/>
            <p:nvPr/>
          </p:nvSpPr>
          <p:spPr>
            <a:xfrm>
              <a:off x="4941168" y="2821589"/>
              <a:ext cx="1656183" cy="1005057"/>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sz="1100" b="1" i="1" dirty="0"/>
                <a:t>Key words</a:t>
              </a:r>
            </a:p>
            <a:p>
              <a:pPr algn="ctr"/>
              <a:r>
                <a:rPr lang="en-GB" sz="1100" dirty="0"/>
                <a:t>Skills, practical, opportunity</a:t>
              </a:r>
            </a:p>
          </p:txBody>
        </p:sp>
        <p:sp>
          <p:nvSpPr>
            <p:cNvPr id="16" name="Rectangle 15">
              <a:extLst>
                <a:ext uri="{FF2B5EF4-FFF2-40B4-BE49-F238E27FC236}">
                  <a16:creationId xmlns:a16="http://schemas.microsoft.com/office/drawing/2014/main" id="{B903C3FE-6CE2-5F67-D36E-8D2CFA092A8B}"/>
                </a:ext>
              </a:extLst>
            </p:cNvPr>
            <p:cNvSpPr/>
            <p:nvPr/>
          </p:nvSpPr>
          <p:spPr>
            <a:xfrm>
              <a:off x="4941167" y="3902465"/>
              <a:ext cx="1656183" cy="2376265"/>
            </a:xfrm>
            <a:prstGeom prst="rect">
              <a:avLst/>
            </a:prstGeom>
          </p:spPr>
          <p:style>
            <a:lnRef idx="2">
              <a:schemeClr val="dk1"/>
            </a:lnRef>
            <a:fillRef idx="1">
              <a:schemeClr val="lt1"/>
            </a:fillRef>
            <a:effectRef idx="0">
              <a:schemeClr val="dk1"/>
            </a:effectRef>
            <a:fontRef idx="minor">
              <a:schemeClr val="dk1"/>
            </a:fontRef>
          </p:style>
          <p:txBody>
            <a:bodyPr lIns="91440" tIns="45720" rIns="91440" bIns="45720" rtlCol="0" anchor="t"/>
            <a:lstStyle/>
            <a:p>
              <a:pPr algn="ctr"/>
              <a:r>
                <a:rPr lang="en-GB" sz="1100" b="1" i="1" dirty="0"/>
                <a:t>Evidence/examples</a:t>
              </a:r>
              <a:r>
                <a:rPr lang="en-GB" sz="1100" dirty="0"/>
                <a:t>:</a:t>
              </a:r>
            </a:p>
            <a:p>
              <a:pPr algn="ctr"/>
              <a:r>
                <a:rPr lang="en-GB" sz="1100" dirty="0">
                  <a:ea typeface="Calibri"/>
                  <a:cs typeface="Calibri"/>
                  <a:hlinkClick r:id="rId3"/>
                </a:rPr>
                <a:t>Apprentice stories</a:t>
              </a:r>
              <a:endParaRPr lang="en-GB" sz="1100">
                <a:ea typeface="Calibri"/>
                <a:cs typeface="Calibri"/>
              </a:endParaRPr>
            </a:p>
            <a:p>
              <a:pPr algn="ctr"/>
              <a:r>
                <a:rPr lang="en-GB" sz="1100" dirty="0">
                  <a:ea typeface="Calibri"/>
                  <a:cs typeface="Calibri"/>
                  <a:hlinkClick r:id="rId4"/>
                </a:rPr>
                <a:t>Skills England Report</a:t>
              </a:r>
              <a:endParaRPr lang="en-GB" sz="1100">
                <a:ea typeface="Calibri"/>
                <a:cs typeface="Calibri"/>
              </a:endParaRPr>
            </a:p>
          </p:txBody>
        </p:sp>
        <p:sp>
          <p:nvSpPr>
            <p:cNvPr id="17" name="Rectangle 16">
              <a:extLst>
                <a:ext uri="{FF2B5EF4-FFF2-40B4-BE49-F238E27FC236}">
                  <a16:creationId xmlns:a16="http://schemas.microsoft.com/office/drawing/2014/main" id="{902A991C-86F2-E82A-DAA8-C48D416D341C}"/>
                </a:ext>
              </a:extLst>
            </p:cNvPr>
            <p:cNvSpPr/>
            <p:nvPr/>
          </p:nvSpPr>
          <p:spPr>
            <a:xfrm>
              <a:off x="4959942" y="6354549"/>
              <a:ext cx="1656183" cy="1766132"/>
            </a:xfrm>
            <a:prstGeom prst="rect">
              <a:avLst/>
            </a:prstGeom>
          </p:spPr>
          <p:style>
            <a:lnRef idx="2">
              <a:schemeClr val="dk1"/>
            </a:lnRef>
            <a:fillRef idx="1">
              <a:schemeClr val="lt1"/>
            </a:fillRef>
            <a:effectRef idx="0">
              <a:schemeClr val="dk1"/>
            </a:effectRef>
            <a:fontRef idx="minor">
              <a:schemeClr val="dk1"/>
            </a:fontRef>
          </p:style>
          <p:txBody>
            <a:bodyPr rtlCol="0" anchor="t"/>
            <a:lstStyle/>
            <a:p>
              <a:pPr algn="ctr"/>
              <a:r>
                <a:rPr lang="en-GB" sz="1100" b="1" i="1" dirty="0"/>
                <a:t>Signposting</a:t>
              </a:r>
            </a:p>
            <a:p>
              <a:pPr algn="ctr"/>
              <a:endParaRPr lang="en-GB" sz="1100" b="1" i="1" dirty="0"/>
            </a:p>
            <a:p>
              <a:pPr algn="ctr"/>
              <a:r>
                <a:rPr lang="en-GB" sz="1100" dirty="0"/>
                <a:t>Firstly</a:t>
              </a:r>
            </a:p>
            <a:p>
              <a:pPr algn="ctr"/>
              <a:r>
                <a:rPr lang="en-GB" sz="1100" dirty="0"/>
                <a:t>However</a:t>
              </a:r>
            </a:p>
            <a:p>
              <a:pPr algn="ctr"/>
              <a:r>
                <a:rPr lang="en-GB" sz="1100" dirty="0"/>
                <a:t>Whilst</a:t>
              </a:r>
            </a:p>
          </p:txBody>
        </p:sp>
      </p:grpSp>
      <p:pic>
        <p:nvPicPr>
          <p:cNvPr id="9" name="Picture 8">
            <a:extLst>
              <a:ext uri="{FF2B5EF4-FFF2-40B4-BE49-F238E27FC236}">
                <a16:creationId xmlns:a16="http://schemas.microsoft.com/office/drawing/2014/main" id="{998C93F5-16C0-089B-F30A-148B12BADCE5}"/>
              </a:ext>
            </a:extLst>
          </p:cNvPr>
          <p:cNvPicPr>
            <a:picLocks noChangeAspect="1"/>
          </p:cNvPicPr>
          <p:nvPr/>
        </p:nvPicPr>
        <p:blipFill>
          <a:blip r:embed="rId5"/>
          <a:stretch>
            <a:fillRect/>
          </a:stretch>
        </p:blipFill>
        <p:spPr>
          <a:xfrm>
            <a:off x="6418498" y="1800635"/>
            <a:ext cx="1828800" cy="1800225"/>
          </a:xfrm>
          <a:prstGeom prst="rect">
            <a:avLst/>
          </a:prstGeom>
        </p:spPr>
      </p:pic>
      <p:pic>
        <p:nvPicPr>
          <p:cNvPr id="6" name="Picture 5">
            <a:extLst>
              <a:ext uri="{FF2B5EF4-FFF2-40B4-BE49-F238E27FC236}">
                <a16:creationId xmlns:a16="http://schemas.microsoft.com/office/drawing/2014/main" id="{94C85BAA-C630-E77B-D4B5-CFCA976E30EE}"/>
              </a:ext>
            </a:extLst>
          </p:cNvPr>
          <p:cNvPicPr>
            <a:picLocks noGrp="1" noRot="1" noMove="1" noResize="1" noEditPoints="1" noAdjustHandles="1" noChangeArrowheads="1" noChangeShapeType="1" noCrop="1"/>
          </p:cNvPicPr>
          <p:nvPr/>
        </p:nvPicPr>
        <p:blipFill rotWithShape="1">
          <a:blip r:embed="rId6"/>
          <a:srcRect l="14665" t="1" r="11395" b="1"/>
          <a:stretch/>
        </p:blipFill>
        <p:spPr>
          <a:xfrm>
            <a:off x="8532440" y="6249393"/>
            <a:ext cx="486743" cy="527403"/>
          </a:xfrm>
          <a:prstGeom prst="rect">
            <a:avLst/>
          </a:prstGeom>
        </p:spPr>
      </p:pic>
      <p:pic>
        <p:nvPicPr>
          <p:cNvPr id="19" name="Picture 18">
            <a:extLst>
              <a:ext uri="{FF2B5EF4-FFF2-40B4-BE49-F238E27FC236}">
                <a16:creationId xmlns:a16="http://schemas.microsoft.com/office/drawing/2014/main" id="{498F8FD2-C1F3-7BCC-C745-1C43AB192BF1}"/>
              </a:ext>
            </a:extLst>
          </p:cNvPr>
          <p:cNvPicPr>
            <a:picLocks noChangeAspect="1"/>
          </p:cNvPicPr>
          <p:nvPr/>
        </p:nvPicPr>
        <p:blipFill>
          <a:blip r:embed="rId7"/>
          <a:stretch>
            <a:fillRect/>
          </a:stretch>
        </p:blipFill>
        <p:spPr>
          <a:xfrm>
            <a:off x="6555802" y="3850505"/>
            <a:ext cx="1684166" cy="2042337"/>
          </a:xfrm>
          <a:prstGeom prst="rect">
            <a:avLst/>
          </a:prstGeom>
        </p:spPr>
      </p:pic>
      <p:sp>
        <p:nvSpPr>
          <p:cNvPr id="7" name="Footer Placeholder 3">
            <a:extLst>
              <a:ext uri="{FF2B5EF4-FFF2-40B4-BE49-F238E27FC236}">
                <a16:creationId xmlns:a16="http://schemas.microsoft.com/office/drawing/2014/main" id="{858EFD42-61F8-46BC-9F18-355D5E6E379B}"/>
              </a:ext>
            </a:extLst>
          </p:cNvPr>
          <p:cNvSpPr>
            <a:spLocks noGrp="1"/>
          </p:cNvSpPr>
          <p:nvPr>
            <p:ph type="ftr" sz="quarter" idx="11"/>
          </p:nvPr>
        </p:nvSpPr>
        <p:spPr>
          <a:xfrm>
            <a:off x="2411760" y="6356351"/>
            <a:ext cx="3086100" cy="365125"/>
          </a:xfrm>
        </p:spPr>
        <p:txBody>
          <a:bodyPr/>
          <a:lstStyle/>
          <a:p>
            <a:r>
              <a:rPr lang="en-US" dirty="0"/>
              <a:t>ESB-RES-C262-L2G4-SpeechforEmployability-2.2-PPT-CV</a:t>
            </a:r>
            <a:endParaRPr lang="en-GB" dirty="0"/>
          </a:p>
        </p:txBody>
      </p:sp>
    </p:spTree>
    <p:extLst>
      <p:ext uri="{BB962C8B-B14F-4D97-AF65-F5344CB8AC3E}">
        <p14:creationId xmlns:p14="http://schemas.microsoft.com/office/powerpoint/2010/main" val="21391820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854722D9B506340931AF81ABA667AF9" ma:contentTypeVersion="16" ma:contentTypeDescription="Create a new document." ma:contentTypeScope="" ma:versionID="5e686ac674beeedb52dfa5ceb0283139">
  <xsd:schema xmlns:xsd="http://www.w3.org/2001/XMLSchema" xmlns:xs="http://www.w3.org/2001/XMLSchema" xmlns:p="http://schemas.microsoft.com/office/2006/metadata/properties" xmlns:ns2="010c06fb-adfb-4972-b43b-36d810ddac6c" xmlns:ns3="0e08f774-c844-414b-8174-1931542ea424" targetNamespace="http://schemas.microsoft.com/office/2006/metadata/properties" ma:root="true" ma:fieldsID="80d375d4e811b928badf1168cf02ca5c" ns2:_="" ns3:_="">
    <xsd:import namespace="010c06fb-adfb-4972-b43b-36d810ddac6c"/>
    <xsd:import namespace="0e08f774-c844-414b-8174-1931542ea424"/>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10c06fb-adfb-4972-b43b-36d810ddac6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95101557-b141-4344-8eed-a9c28da8fbb1"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08f774-c844-414b-8174-1931542ea424"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ae4e3543-e7fe-4604-9e90-4040997bc85a}" ma:internalName="TaxCatchAll" ma:showField="CatchAllData" ma:web="0e08f774-c844-414b-8174-1931542ea424">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10c06fb-adfb-4972-b43b-36d810ddac6c">
      <Terms xmlns="http://schemas.microsoft.com/office/infopath/2007/PartnerControls"/>
    </lcf76f155ced4ddcb4097134ff3c332f>
    <TaxCatchAll xmlns="0e08f774-c844-414b-8174-1931542ea424" xsi:nil="true"/>
  </documentManagement>
</p:properties>
</file>

<file path=customXml/itemProps1.xml><?xml version="1.0" encoding="utf-8"?>
<ds:datastoreItem xmlns:ds="http://schemas.openxmlformats.org/officeDocument/2006/customXml" ds:itemID="{54D84D0D-5E21-495D-B7BB-713582AC4F29}">
  <ds:schemaRefs>
    <ds:schemaRef ds:uri="http://schemas.microsoft.com/sharepoint/v3/contenttype/forms"/>
  </ds:schemaRefs>
</ds:datastoreItem>
</file>

<file path=customXml/itemProps2.xml><?xml version="1.0" encoding="utf-8"?>
<ds:datastoreItem xmlns:ds="http://schemas.openxmlformats.org/officeDocument/2006/customXml" ds:itemID="{14FF382F-9D3F-425F-B45F-1CC04D54DAC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10c06fb-adfb-4972-b43b-36d810ddac6c"/>
    <ds:schemaRef ds:uri="0e08f774-c844-414b-8174-1931542ea4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C691E91-53D2-4BDD-9AFE-3067445F3347}">
  <ds:schemaRefs>
    <ds:schemaRef ds:uri="http://schemas.microsoft.com/office/2006/metadata/properties"/>
    <ds:schemaRef ds:uri="http://purl.org/dc/dcmitype/"/>
    <ds:schemaRef ds:uri="http://schemas.microsoft.com/office/2006/documentManagement/types"/>
    <ds:schemaRef ds:uri="http://schemas.microsoft.com/office/infopath/2007/PartnerControls"/>
    <ds:schemaRef ds:uri="http://www.w3.org/XML/1998/namespace"/>
    <ds:schemaRef ds:uri="http://purl.org/dc/elements/1.1/"/>
    <ds:schemaRef ds:uri="010c06fb-adfb-4972-b43b-36d810ddac6c"/>
    <ds:schemaRef ds:uri="http://purl.org/dc/terms/"/>
    <ds:schemaRef ds:uri="0e08f774-c844-414b-8174-1931542ea424"/>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4</TotalTime>
  <Words>2486</Words>
  <Application>Microsoft Office PowerPoint</Application>
  <PresentationFormat>On-screen Show (4:3)</PresentationFormat>
  <Paragraphs>380</Paragraphs>
  <Slides>24</Slides>
  <Notes>17</Notes>
  <HiddenSlides>4</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24</vt:i4>
      </vt:variant>
    </vt:vector>
  </HeadingPairs>
  <TitlesOfParts>
    <vt:vector size="30" baseType="lpstr">
      <vt:lpstr>Arial</vt:lpstr>
      <vt:lpstr>Calibri</vt:lpstr>
      <vt:lpstr>Calibri Light</vt:lpstr>
      <vt:lpstr>Söhne</vt:lpstr>
      <vt:lpstr>Office Theme</vt:lpstr>
      <vt:lpstr>Custom Design</vt:lpstr>
      <vt:lpstr>PowerPoint Presentation</vt:lpstr>
      <vt:lpstr>Relevant Grade Descriptors</vt:lpstr>
      <vt:lpstr>Completing your CV</vt:lpstr>
      <vt:lpstr>Profile</vt:lpstr>
      <vt:lpstr>Profile</vt:lpstr>
      <vt:lpstr>Profile</vt:lpstr>
      <vt:lpstr>Which pathway? – debate prompts</vt:lpstr>
      <vt:lpstr>Debate</vt:lpstr>
      <vt:lpstr>Example</vt:lpstr>
      <vt:lpstr>Education</vt:lpstr>
      <vt:lpstr>Education</vt:lpstr>
      <vt:lpstr>Education</vt:lpstr>
      <vt:lpstr>Example</vt:lpstr>
      <vt:lpstr>Interests</vt:lpstr>
      <vt:lpstr>Interests</vt:lpstr>
      <vt:lpstr>Interests</vt:lpstr>
      <vt:lpstr>Interests</vt:lpstr>
      <vt:lpstr>Interests</vt:lpstr>
      <vt:lpstr>Interests</vt:lpstr>
      <vt:lpstr>Interest inventory</vt:lpstr>
      <vt:lpstr>Jobs</vt:lpstr>
      <vt:lpstr>Jobs</vt:lpstr>
      <vt:lpstr>Jobs</vt:lpstr>
      <vt:lpstr>Completing your CV</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Liam</dc:creator>
  <cp:lastModifiedBy>Anthea Wilson</cp:lastModifiedBy>
  <cp:revision>204</cp:revision>
  <dcterms:created xsi:type="dcterms:W3CDTF">2014-08-12T18:49:29Z</dcterms:created>
  <dcterms:modified xsi:type="dcterms:W3CDTF">2026-03-03T16:09:05Z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0x0101005854722D9B506340931AF81ABA667AF9</vt:lpwstr>
  </property>
  <property fmtid="{D5CDD505-2E9C-101B-9397-08002B2CF9AE}" pid="3" name="Order">
    <vt:r8>3600</vt:r8>
  </property>
  <property fmtid="{D5CDD505-2E9C-101B-9397-08002B2CF9AE}" pid="4" name="MediaServiceImageTags">
    <vt:lpwstr/>
  </property>
</Properties>
</file>