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686" r:id="rId5"/>
  </p:sldMasterIdLst>
  <p:notesMasterIdLst>
    <p:notesMasterId r:id="rId16"/>
  </p:notesMasterIdLst>
  <p:handoutMasterIdLst>
    <p:handoutMasterId r:id="rId17"/>
  </p:handoutMasterIdLst>
  <p:sldIdLst>
    <p:sldId id="269" r:id="rId6"/>
    <p:sldId id="270" r:id="rId7"/>
    <p:sldId id="271" r:id="rId8"/>
    <p:sldId id="272" r:id="rId9"/>
    <p:sldId id="275" r:id="rId10"/>
    <p:sldId id="277" r:id="rId11"/>
    <p:sldId id="276" r:id="rId12"/>
    <p:sldId id="278" r:id="rId13"/>
    <p:sldId id="279" r:id="rId14"/>
    <p:sldId id="28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C0E40-34EA-DA0C-9181-768F35F2C384}" name="Tina Renshaw BA Hons (Oxon), MA (Oxon), PGCE, PGCHRM" initials="TR" userId="S::tina.renshaw@esbuk.org::94dc95e1-b3b7-4783-9628-eae13940e46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a Holloway" initials="NH" lastIdx="1" clrIdx="0">
    <p:extLst>
      <p:ext uri="{19B8F6BF-5375-455C-9EA6-DF929625EA0E}">
        <p15:presenceInfo xmlns:p15="http://schemas.microsoft.com/office/powerpoint/2012/main" userId="S::nicola.holloway@esbuk.org::495b01b1-cbe1-4db7-9a4c-b80dea6f9af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821"/>
    <a:srgbClr val="AABD1D"/>
    <a:srgbClr val="F0F5C7"/>
    <a:srgbClr val="FBD10A"/>
    <a:srgbClr val="F58A1D"/>
    <a:srgbClr val="C4D821"/>
    <a:srgbClr val="E6141C"/>
    <a:srgbClr val="C2D7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766C5D-87F4-4275-8961-6E2B0FB9AF7A}" v="10" dt="2026-03-03T16:03:20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85" autoAdjust="0"/>
    <p:restoredTop sz="81677" autoAdjust="0"/>
  </p:normalViewPr>
  <p:slideViewPr>
    <p:cSldViewPr>
      <p:cViewPr varScale="1">
        <p:scale>
          <a:sx n="72" d="100"/>
          <a:sy n="72" d="100"/>
        </p:scale>
        <p:origin x="32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03/03/2026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Some answers on the following slide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317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3664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learner is in year 10 and taking our Level 2 Certificate in Speech (Speech for Employability).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3166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For the learner</a:t>
            </a:r>
            <a:endParaRPr lang="en-US"/>
          </a:p>
          <a:p>
            <a:r>
              <a:rPr lang="en-US" dirty="0"/>
              <a:t>Verbal skills</a:t>
            </a:r>
            <a:br>
              <a:rPr lang="en-US" dirty="0">
                <a:cs typeface="+mn-lt"/>
              </a:rPr>
            </a:br>
            <a:r>
              <a:rPr lang="en-US" dirty="0"/>
              <a:t> • Speak clearly and at a steady pace</a:t>
            </a:r>
            <a:br>
              <a:rPr lang="en-US" dirty="0">
                <a:cs typeface="+mn-lt"/>
              </a:rPr>
            </a:br>
            <a:r>
              <a:rPr lang="en-US" dirty="0"/>
              <a:t> • Give full answers, not just one-word replies</a:t>
            </a:r>
            <a:br>
              <a:rPr lang="en-US" dirty="0">
                <a:cs typeface="+mn-lt"/>
              </a:rPr>
            </a:br>
            <a:r>
              <a:rPr lang="en-US" dirty="0"/>
              <a:t> • Use examples to show what you mean</a:t>
            </a:r>
            <a:br>
              <a:rPr lang="en-US" dirty="0">
                <a:cs typeface="+mn-lt"/>
              </a:rPr>
            </a:br>
            <a:r>
              <a:rPr lang="en-US" dirty="0"/>
              <a:t> • Stay on topic and answer the actual question</a:t>
            </a:r>
            <a:br>
              <a:rPr lang="en-US" dirty="0">
                <a:cs typeface="+mn-lt"/>
              </a:rPr>
            </a:br>
            <a:r>
              <a:rPr lang="en-US" dirty="0"/>
              <a:t> • Ask a question at the end if it’s suitable</a:t>
            </a:r>
            <a:endParaRPr lang="en-GB" dirty="0"/>
          </a:p>
          <a:p>
            <a:r>
              <a:rPr lang="en-US" dirty="0"/>
              <a:t>Non-verbal skills</a:t>
            </a:r>
            <a:br>
              <a:rPr lang="en-US" dirty="0">
                <a:cs typeface="+mn-lt"/>
              </a:rPr>
            </a:br>
            <a:r>
              <a:rPr lang="en-US" dirty="0"/>
              <a:t> • Sit up and look interested</a:t>
            </a:r>
            <a:br>
              <a:rPr lang="en-US" dirty="0">
                <a:cs typeface="+mn-lt"/>
              </a:rPr>
            </a:br>
            <a:r>
              <a:rPr lang="en-US" dirty="0"/>
              <a:t> • Use natural eye contact (don’t stare!)</a:t>
            </a:r>
            <a:br>
              <a:rPr lang="en-US" dirty="0">
                <a:cs typeface="+mn-lt"/>
              </a:rPr>
            </a:br>
            <a:r>
              <a:rPr lang="en-US" dirty="0"/>
              <a:t> • Nod or show you’re listening</a:t>
            </a:r>
            <a:br>
              <a:rPr lang="en-US" dirty="0">
                <a:cs typeface="+mn-lt"/>
              </a:rPr>
            </a:br>
            <a:r>
              <a:rPr lang="en-US" dirty="0"/>
              <a:t> • Keep fidgeting to a minimum</a:t>
            </a:r>
            <a:br>
              <a:rPr lang="en-US" dirty="0">
                <a:cs typeface="+mn-lt"/>
              </a:rPr>
            </a:br>
            <a:r>
              <a:rPr lang="en-US" dirty="0"/>
              <a:t> • Use hand gestures if they help you explain</a:t>
            </a:r>
            <a:endParaRPr lang="en-GB" dirty="0"/>
          </a:p>
          <a:p>
            <a:r>
              <a:rPr lang="en-US" dirty="0"/>
              <a:t>Attitude and </a:t>
            </a:r>
            <a:r>
              <a:rPr lang="en-US" dirty="0" err="1"/>
              <a:t>behaviour</a:t>
            </a:r>
            <a:br>
              <a:rPr lang="en-US" dirty="0">
                <a:cs typeface="+mn-lt"/>
              </a:rPr>
            </a:br>
            <a:r>
              <a:rPr lang="en-US" dirty="0"/>
              <a:t> • Come prepared—know what you want to say</a:t>
            </a:r>
            <a:br>
              <a:rPr lang="en-US" dirty="0">
                <a:cs typeface="+mn-lt"/>
              </a:rPr>
            </a:br>
            <a:r>
              <a:rPr lang="en-US" dirty="0"/>
              <a:t> • Be polite and respectful</a:t>
            </a:r>
            <a:br>
              <a:rPr lang="en-US" dirty="0">
                <a:cs typeface="+mn-lt"/>
              </a:rPr>
            </a:br>
            <a:r>
              <a:rPr lang="en-US" dirty="0"/>
              <a:t> • Take a moment to think before answering if you need to</a:t>
            </a:r>
            <a:br>
              <a:rPr lang="en-US" dirty="0">
                <a:cs typeface="+mn-lt"/>
              </a:rPr>
            </a:br>
            <a:r>
              <a:rPr lang="en-US" dirty="0"/>
              <a:t> • Stay calm, even if you get a tricky question</a:t>
            </a:r>
            <a:br>
              <a:rPr lang="en-US" dirty="0">
                <a:cs typeface="+mn-lt"/>
              </a:rPr>
            </a:br>
            <a:r>
              <a:rPr lang="en-US" dirty="0"/>
              <a:t> • Show enthusiasm for the opportunity</a:t>
            </a:r>
            <a:endParaRPr lang="en-GB" dirty="0"/>
          </a:p>
          <a:p>
            <a:br>
              <a:rPr lang="en-US" dirty="0"/>
            </a:br>
            <a:endParaRPr lang="en-US" dirty="0"/>
          </a:p>
          <a:p>
            <a:r>
              <a:rPr lang="en-GB" dirty="0"/>
              <a:t>For the interviewer</a:t>
            </a:r>
          </a:p>
          <a:p>
            <a:r>
              <a:rPr lang="en-US" dirty="0"/>
              <a:t>Verbal skills</a:t>
            </a:r>
            <a:br>
              <a:rPr lang="en-US" dirty="0">
                <a:cs typeface="+mn-lt"/>
              </a:rPr>
            </a:br>
            <a:r>
              <a:rPr lang="en-US" dirty="0"/>
              <a:t> • Ask clear, useful questions</a:t>
            </a:r>
            <a:br>
              <a:rPr lang="en-US" dirty="0">
                <a:cs typeface="+mn-lt"/>
              </a:rPr>
            </a:br>
            <a:r>
              <a:rPr lang="en-US" dirty="0"/>
              <a:t> • Encourage the learner to expand (“Can you tell me a bit more?”)</a:t>
            </a:r>
            <a:br>
              <a:rPr lang="en-US" dirty="0">
                <a:cs typeface="+mn-lt"/>
              </a:rPr>
            </a:br>
            <a:r>
              <a:rPr lang="en-US" dirty="0"/>
              <a:t> • Listen carefully and respond to what’s said</a:t>
            </a:r>
            <a:br>
              <a:rPr lang="en-US" dirty="0">
                <a:cs typeface="+mn-lt"/>
              </a:rPr>
            </a:br>
            <a:r>
              <a:rPr lang="en-US" dirty="0"/>
              <a:t> • Keep the tone friendly and supportive</a:t>
            </a:r>
            <a:br>
              <a:rPr lang="en-US" dirty="0">
                <a:cs typeface="+mn-lt"/>
              </a:rPr>
            </a:br>
            <a:r>
              <a:rPr lang="en-US" dirty="0"/>
              <a:t> • Check understanding if something isn’t clear</a:t>
            </a:r>
            <a:endParaRPr lang="en-GB" dirty="0"/>
          </a:p>
          <a:p>
            <a:r>
              <a:rPr lang="en-US" dirty="0"/>
              <a:t>Non-verbal skills</a:t>
            </a:r>
            <a:br>
              <a:rPr lang="en-US" dirty="0">
                <a:cs typeface="+mn-lt"/>
              </a:rPr>
            </a:br>
            <a:r>
              <a:rPr lang="en-US" dirty="0"/>
              <a:t> • Sit in an open, relaxed position</a:t>
            </a:r>
            <a:br>
              <a:rPr lang="en-US" dirty="0">
                <a:cs typeface="+mn-lt"/>
              </a:rPr>
            </a:br>
            <a:r>
              <a:rPr lang="en-US" dirty="0"/>
              <a:t> • Give eye contact that feels comfortable</a:t>
            </a:r>
            <a:br>
              <a:rPr lang="en-US" dirty="0">
                <a:cs typeface="+mn-lt"/>
              </a:rPr>
            </a:br>
            <a:r>
              <a:rPr lang="en-US" dirty="0"/>
              <a:t> • Look interested; avoid checking devices or looking bored</a:t>
            </a:r>
            <a:br>
              <a:rPr lang="en-US" dirty="0">
                <a:cs typeface="+mn-lt"/>
              </a:rPr>
            </a:br>
            <a:r>
              <a:rPr lang="en-US" dirty="0"/>
              <a:t> • Smile or nod to show you’re following</a:t>
            </a:r>
            <a:endParaRPr lang="en-GB" dirty="0"/>
          </a:p>
          <a:p>
            <a:r>
              <a:rPr lang="en-US" dirty="0"/>
              <a:t>Attitude and </a:t>
            </a:r>
            <a:r>
              <a:rPr lang="en-US" dirty="0" err="1"/>
              <a:t>behaviour</a:t>
            </a:r>
            <a:br>
              <a:rPr lang="en-US" dirty="0">
                <a:cs typeface="+mn-lt"/>
              </a:rPr>
            </a:br>
            <a:r>
              <a:rPr lang="en-US" dirty="0"/>
              <a:t> • Make the learner feel comfortable</a:t>
            </a:r>
            <a:br>
              <a:rPr lang="en-US" dirty="0">
                <a:cs typeface="+mn-lt"/>
              </a:rPr>
            </a:br>
            <a:r>
              <a:rPr lang="en-US" dirty="0"/>
              <a:t> • Give them time to think</a:t>
            </a:r>
            <a:br>
              <a:rPr lang="en-US" dirty="0">
                <a:cs typeface="+mn-lt"/>
              </a:rPr>
            </a:br>
            <a:r>
              <a:rPr lang="en-US" dirty="0"/>
              <a:t> • Stay fair and </a:t>
            </a:r>
            <a:r>
              <a:rPr lang="en-US" dirty="0" err="1"/>
              <a:t>non-judgemental</a:t>
            </a:r>
            <a:br>
              <a:rPr lang="en-US" dirty="0">
                <a:cs typeface="+mn-lt"/>
              </a:rPr>
            </a:br>
            <a:r>
              <a:rPr lang="en-US" dirty="0"/>
              <a:t> • Be genuinely interested in their answers</a:t>
            </a:r>
            <a:br>
              <a:rPr lang="en-US" dirty="0">
                <a:cs typeface="+mn-lt"/>
              </a:rPr>
            </a:br>
            <a:r>
              <a:rPr lang="en-US" dirty="0"/>
              <a:t> • Keep the conversation focused and balanced</a:t>
            </a:r>
            <a:endParaRPr lang="en-GB" dirty="0"/>
          </a:p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3534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800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5B99551A-4EE3-4761-8A74-10C83BA3CD74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3DDBE-D1D0-4C30-9949-910A858CD3C8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B7F7E1-FD8A-4ED7-95EF-B0539F18ABBD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222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4F18-FD76-43CE-9616-6FF9184BCDD2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06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C4FAF-EE30-4AE0-B17B-3BDDD0667A95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135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986FA-BC0B-46BD-A469-191E3189F5BA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01E3E-3A02-4CF8-BA31-28167BA39C45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FBC46-F6C7-4391-A2C3-C7778C669A38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38B0A-E5FB-47B6-A65C-2B6A84BDC34B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A520C-0651-4308-A6B5-27925400854D}" type="datetime1">
              <a:rPr lang="en-GB" smtClean="0"/>
              <a:t>03/03/2026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B7234C-A6C4-4686-86C9-1DBFC74BF016}" type="datetime1">
              <a:rPr lang="en-GB" smtClean="0"/>
              <a:t>03/03/2026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EBE3DE3B-B9CE-4C63-8F26-F1D323EBE03F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153927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3085D-5631-4594-89EE-D9662FCC4670}" type="datetime1">
              <a:rPr lang="en-GB" smtClean="0"/>
              <a:t>03/03/2026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A9D60-E1C2-4CA5-9F1C-A6C0EA3CB0BA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12CF1D-C3BE-4C23-A1C4-33B5F097C85A}" type="datetime1">
              <a:rPr lang="en-GB" smtClean="0"/>
              <a:t>03/03/2026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447C-B7CD-4CB2-9BE0-1F5E8543DF66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A552-301D-45E2-9075-1847C6DDE00D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AD881-15B9-43B3-959F-3FC6D8A6FD5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8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7F5B6-E472-4F26-A5B2-D78C977CB513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CC731-23EB-434C-B1C5-0E8EDB67B97C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17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E08A4-7CDA-4A6F-B9F6-1B53AF08A829}" type="datetime1">
              <a:rPr lang="en-GB" smtClean="0"/>
              <a:t>03/03/2026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98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0DDD9-301F-4106-9969-C813875FA592}" type="datetime1">
              <a:rPr lang="en-GB" smtClean="0"/>
              <a:t>03/03/2026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66C4-0682-44F0-9EA9-7D5FF94A2344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64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02527-5474-4018-928D-2FF530C550E3}" type="datetime1">
              <a:rPr lang="en-GB" smtClean="0"/>
              <a:t>03/03/2026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L2G4 Employability: 2.1 – Understanding the purpose of an interview and CV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2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DD8F8-8A83-4762-B50C-C35B07C06E98}" type="datetime1">
              <a:rPr lang="en-GB" smtClean="0"/>
              <a:t>03/03/2026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L2G4 Employability: 2.1 – Understanding the purpose of an interview and CV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22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6FDB3-F983-466F-8024-99565391FD76}" type="datetime1">
              <a:rPr lang="en-GB" smtClean="0"/>
              <a:t>03/03/2026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L2G4 Employability: 2.1 – Understanding the purpose of an interview and CV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SmosEsS_Dc?list=PLxN2aOOxTI7Ldvlpigdrw3tsae7Hu_gmR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D2454-2DBA-4A61-9021-64506AC5D61C}" type="datetime1">
              <a:rPr lang="en-GB" smtClean="0"/>
              <a:t>03/03/2026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052736"/>
            <a:ext cx="78867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>
                <a:latin typeface="+mn-lt"/>
              </a:rPr>
              <a:t>Section 2 – take part in an interview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191683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200" b="1" i="1" dirty="0"/>
              <a:t>Lesson Objective: to understand the purpose of an interview and a CV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46497" y="2991979"/>
            <a:ext cx="8496944" cy="307136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t"/>
          <a:lstStyle/>
          <a:p>
            <a:r>
              <a:rPr lang="en-GB" b="1" i="1" dirty="0"/>
              <a:t>Lesson Outcomes: </a:t>
            </a:r>
          </a:p>
          <a:p>
            <a:r>
              <a:rPr lang="en-GB" b="1" i="1" dirty="0"/>
              <a:t>By the end of this lesson, you should have:</a:t>
            </a:r>
            <a:br>
              <a:rPr lang="en-GB" b="1" i="1" dirty="0"/>
            </a:b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Defined the purpose of an interview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Identified the key elements of a successful interview</a:t>
            </a:r>
            <a:endParaRPr lang="en-GB" sz="1600" i="1" dirty="0">
              <a:ea typeface="Calibri"/>
              <a:cs typeface="Calibri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Explained the importance of providing a positive response during the interview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i="1" dirty="0"/>
              <a:t>Defined the purpose of a CV in the world of employment, and for this assessment task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5B8D27-27B3-EDC3-88CA-E701F6DB0E9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E42E0-BE49-1780-7BD6-9C53512D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492" y="1060114"/>
            <a:ext cx="7886700" cy="1080120"/>
          </a:xfrm>
        </p:spPr>
        <p:txBody>
          <a:bodyPr>
            <a:normAutofit/>
          </a:bodyPr>
          <a:lstStyle/>
          <a:p>
            <a:r>
              <a:rPr lang="en-GB" sz="2000" b="1" i="1" dirty="0">
                <a:latin typeface="+mn-lt"/>
              </a:rPr>
              <a:t>Look back at the list from the start of the lesson. Is there anything you would add or change now?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04C72F-5120-BA16-C4DF-8154AE832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C449-12F4-431E-A2BD-405518BE86FC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14359-C0F4-7B6C-8A11-FABE12015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AB6FF1-EED9-E711-E0E5-20039EB7D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480" y="4437112"/>
            <a:ext cx="2104827" cy="1691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6B6C04-26C1-914F-A293-E9EE1BB6C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61146" y="1957894"/>
            <a:ext cx="1864246" cy="14711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77D51F-C197-8FA8-2BEE-4D0C988DB4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3682" y="2427532"/>
            <a:ext cx="3316635" cy="25238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5FE8745-782E-1978-6A89-CC91CEB0969E}"/>
              </a:ext>
            </a:extLst>
          </p:cNvPr>
          <p:cNvSpPr txBox="1"/>
          <p:nvPr/>
        </p:nvSpPr>
        <p:spPr>
          <a:xfrm>
            <a:off x="3800990" y="3439886"/>
            <a:ext cx="17077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i="1" dirty="0">
                <a:latin typeface="+mn-lt"/>
              </a:rPr>
              <a:t>‘interview’</a:t>
            </a:r>
            <a:endParaRPr lang="en-GB" sz="2400" dirty="0"/>
          </a:p>
        </p:txBody>
      </p:sp>
      <p:pic>
        <p:nvPicPr>
          <p:cNvPr id="14" name="MS900074799[1].wav">
            <a:hlinkClick r:id="" action="ppaction://media"/>
            <a:extLst>
              <a:ext uri="{FF2B5EF4-FFF2-40B4-BE49-F238E27FC236}">
                <a16:creationId xmlns:a16="http://schemas.microsoft.com/office/drawing/2014/main" id="{8D0C5F64-2960-66C8-6F04-4D9C67455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38909" y="4693639"/>
            <a:ext cx="244475" cy="24447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2B5622E-79A4-5882-7526-96C67548C7E3}"/>
              </a:ext>
            </a:extLst>
          </p:cNvPr>
          <p:cNvSpPr/>
          <p:nvPr/>
        </p:nvSpPr>
        <p:spPr>
          <a:xfrm>
            <a:off x="6603640" y="3901551"/>
            <a:ext cx="2052228" cy="205222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CFE245F-1FE7-7CA8-8358-33A7070415DC}"/>
              </a:ext>
            </a:extLst>
          </p:cNvPr>
          <p:cNvSpPr/>
          <p:nvPr/>
        </p:nvSpPr>
        <p:spPr>
          <a:xfrm>
            <a:off x="6603640" y="3901551"/>
            <a:ext cx="2052228" cy="2052228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EDD4FC-A77A-4FAB-C670-B948190B65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8"/>
          <a:srcRect l="14665" t="1" r="11395" b="1"/>
          <a:stretch/>
        </p:blipFill>
        <p:spPr>
          <a:xfrm>
            <a:off x="8487930" y="6194073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62A7F12-31E5-A32C-383D-3FDD44375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9464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7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54176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BC7CD6-CDF1-40D7-8BE8-709AAB0B4BE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BEFCBF9-F759-E16F-DB43-A428665D5C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275777"/>
              </p:ext>
            </p:extLst>
          </p:nvPr>
        </p:nvGraphicFramePr>
        <p:xfrm>
          <a:off x="467544" y="1916832"/>
          <a:ext cx="8297674" cy="331565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44949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10545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10545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10545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10545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10545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48138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Section 2: Take Part in an Interview (2 minutes)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Pa</a:t>
                      </a:r>
                      <a:r>
                        <a:rPr lang="en-GB" sz="105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Good Pass</a:t>
                      </a:r>
                      <a:b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M</a:t>
                      </a: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e</a:t>
                      </a:r>
                      <a:r>
                        <a:rPr lang="en-GB" sz="105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r</a:t>
                      </a:r>
                      <a:r>
                        <a:rPr lang="en-GB" sz="105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Merit Plus</a:t>
                      </a:r>
                      <a:b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</a:b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(Endorsed)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Di</a:t>
                      </a: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s</a:t>
                      </a:r>
                      <a:r>
                        <a:rPr lang="en-GB" sz="1050" b="1" spc="1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</a:t>
                      </a:r>
                      <a:r>
                        <a:rPr lang="en-GB" sz="1050" b="1" spc="-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i</a:t>
                      </a:r>
                      <a:r>
                        <a:rPr lang="en-GB" sz="1050" b="1" spc="5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nc</a:t>
                      </a:r>
                      <a:r>
                        <a:rPr lang="en-GB" sz="1050" b="1" dirty="0">
                          <a:solidFill>
                            <a:srgbClr val="FFFFFF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tion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Calibri"/>
                      </a:endParaRPr>
                    </a:p>
                  </a:txBody>
                  <a:tcPr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414283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</a:pPr>
                      <a:r>
                        <a:rPr lang="en-GB" sz="105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Responding to Questions </a:t>
                      </a:r>
                      <a:endParaRPr lang="en-GB" sz="105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pertinent and brief </a:t>
                      </a:r>
                      <a:r>
                        <a:rPr lang="en-GB" sz="105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responses are given to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some</a:t>
                      </a:r>
                      <a:r>
                        <a:rPr lang="en-GB" sz="105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 questions. </a:t>
                      </a:r>
                      <a:endParaRPr lang="en-GB" sz="1050" b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Bef>
                          <a:spcPts val="100"/>
                        </a:spcBef>
                      </a:pPr>
                      <a:endParaRPr lang="en-GB" sz="1050" b="0">
                        <a:solidFill>
                          <a:srgbClr val="0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pertinent and brief responses are given </a:t>
                      </a:r>
                      <a:r>
                        <a:rPr lang="en-GB" sz="105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to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 all</a:t>
                      </a:r>
                      <a:r>
                        <a:rPr lang="en-GB" sz="105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 questions.</a:t>
                      </a:r>
                      <a:endParaRPr lang="en-GB" sz="1050" b="0">
                        <a:solidFill>
                          <a:schemeClr val="tx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pertinent and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full </a:t>
                      </a: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responses are given to questions in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a positive manner. </a:t>
                      </a:r>
                      <a:endParaRPr lang="en-GB" sz="105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pertinent and full responses are given to questions, positively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and confidently. </a:t>
                      </a:r>
                      <a:endParaRPr lang="en-GB" sz="105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confident and full responses are given to questions,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positively, confidently and persuasively.  </a:t>
                      </a:r>
                      <a:endParaRPr lang="en-GB" sz="105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2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  <a:tr h="1414283">
                <a:tc>
                  <a:txBody>
                    <a:bodyPr/>
                    <a:lstStyle/>
                    <a:p>
                      <a:pPr algn="ctr">
                        <a:lnSpc>
                          <a:spcPts val="121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1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Presentation of Knowledge and Skills </a:t>
                      </a:r>
                      <a:endParaRPr lang="en-GB" sz="105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Clear and brief </a:t>
                      </a: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presentation of knowledge and skills with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Calibri"/>
                        </a:rPr>
                        <a:t> two or more prompts from the assessor. </a:t>
                      </a:r>
                      <a:endParaRPr lang="en-GB" sz="105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Calibri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 and brief presentation of knowledge and skills with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one prompt from the assessor. </a:t>
                      </a:r>
                      <a:endParaRPr lang="en-GB" sz="1050" b="0">
                        <a:solidFill>
                          <a:srgbClr val="FF000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and full </a:t>
                      </a: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presentation of knowledge and skills with one prompt from the assessor. </a:t>
                      </a: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 and full presentation of knowledge and skills with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no prompts from the assessor</a:t>
                      </a: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. </a:t>
                      </a: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Clear, full and </a:t>
                      </a:r>
                      <a:r>
                        <a:rPr lang="en-GB" sz="105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persuasive</a:t>
                      </a:r>
                      <a:r>
                        <a:rPr lang="en-GB" sz="1050" b="0" dirty="0">
                          <a:effectLst/>
                          <a:latin typeface="Calibri"/>
                          <a:ea typeface="Times New Roman" panose="02020603050405020304" pitchFamily="18" charset="0"/>
                          <a:cs typeface="Times New Roman"/>
                        </a:rPr>
                        <a:t> presentation of knowledge and skills with no prompts from the assessor. </a:t>
                      </a: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endParaRPr lang="en-GB" sz="105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575506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DE1736C-8219-93B7-1414-A1D78711D51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EF54CCD-9D34-74AC-7084-CD4A18B4F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08280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AE42E0-BE49-1780-7BD6-9C53512DE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021818"/>
            <a:ext cx="7886700" cy="1080120"/>
          </a:xfrm>
        </p:spPr>
        <p:txBody>
          <a:bodyPr>
            <a:normAutofit/>
          </a:bodyPr>
          <a:lstStyle/>
          <a:p>
            <a:r>
              <a:rPr lang="en-GB" sz="2800" b="1" i="1" dirty="0">
                <a:latin typeface="+mn-lt"/>
              </a:rPr>
              <a:t>Write down everything you know, feel, or associate with the word ‘interview’ in 60 seconds.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04C72F-5120-BA16-C4DF-8154AE832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16EAB3-87D4-4C66-8533-9011D2A1084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A14359-C0F4-7B6C-8A11-FABE12015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DAB6FF1-EED9-E711-E0E5-20039EB7D1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480" y="4437112"/>
            <a:ext cx="2104827" cy="1691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86B6C04-26C1-914F-A293-E9EE1BB6C5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91622" y="1628800"/>
            <a:ext cx="1864246" cy="14711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077D51F-C197-8FA8-2BEE-4D0C988DB4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3682" y="2427532"/>
            <a:ext cx="3316635" cy="25238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5FE8745-782E-1978-6A89-CC91CEB0969E}"/>
              </a:ext>
            </a:extLst>
          </p:cNvPr>
          <p:cNvSpPr txBox="1"/>
          <p:nvPr/>
        </p:nvSpPr>
        <p:spPr>
          <a:xfrm>
            <a:off x="3800990" y="3439886"/>
            <a:ext cx="17077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1" i="1" dirty="0">
                <a:latin typeface="+mn-lt"/>
              </a:rPr>
              <a:t>‘interview’</a:t>
            </a:r>
            <a:endParaRPr lang="en-GB" sz="2400" dirty="0"/>
          </a:p>
        </p:txBody>
      </p:sp>
      <p:pic>
        <p:nvPicPr>
          <p:cNvPr id="14" name="MS900074799[1].wav">
            <a:hlinkClick r:id="" action="ppaction://media"/>
            <a:extLst>
              <a:ext uri="{FF2B5EF4-FFF2-40B4-BE49-F238E27FC236}">
                <a16:creationId xmlns:a16="http://schemas.microsoft.com/office/drawing/2014/main" id="{8D0C5F64-2960-66C8-6F04-4D9C67455E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6738909" y="4693639"/>
            <a:ext cx="244475" cy="24447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E2B5622E-79A4-5882-7526-96C67548C7E3}"/>
              </a:ext>
            </a:extLst>
          </p:cNvPr>
          <p:cNvSpPr/>
          <p:nvPr/>
        </p:nvSpPr>
        <p:spPr>
          <a:xfrm>
            <a:off x="6603640" y="3901551"/>
            <a:ext cx="2052228" cy="2052228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CFE245F-1FE7-7CA8-8358-33A7070415DC}"/>
              </a:ext>
            </a:extLst>
          </p:cNvPr>
          <p:cNvSpPr/>
          <p:nvPr/>
        </p:nvSpPr>
        <p:spPr>
          <a:xfrm>
            <a:off x="6603640" y="3901551"/>
            <a:ext cx="2052228" cy="2052228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206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D75EC1E-7A40-F1FB-CCA8-D17A3CBB76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8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CD2910B-8CB5-7BE8-A555-A8DE2177E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08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7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2195D-5C7F-D3A9-F6D2-106612D2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96752"/>
            <a:ext cx="7886700" cy="369332"/>
          </a:xfrm>
        </p:spPr>
        <p:txBody>
          <a:bodyPr>
            <a:noAutofit/>
          </a:bodyPr>
          <a:lstStyle/>
          <a:p>
            <a:r>
              <a:rPr lang="en-GB" sz="2800" b="1" i="1" dirty="0">
                <a:latin typeface="+mn-lt"/>
              </a:rPr>
              <a:t>Small group or pair discussions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8D1924-A347-5065-371D-0443CCA4F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63FC38-EAA5-4E72-A5D4-777801840BCF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0A2D6C-7F78-8C79-E936-DA6F02B8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9550A5-D056-00FD-741A-84FEC2993FFC}"/>
              </a:ext>
            </a:extLst>
          </p:cNvPr>
          <p:cNvSpPr txBox="1"/>
          <p:nvPr/>
        </p:nvSpPr>
        <p:spPr>
          <a:xfrm>
            <a:off x="377060" y="1537047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Discuss the following questions together: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C97A21A-4EA3-9DF0-6BFB-509A90F9A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780197"/>
              </p:ext>
            </p:extLst>
          </p:nvPr>
        </p:nvGraphicFramePr>
        <p:xfrm>
          <a:off x="395536" y="1941494"/>
          <a:ext cx="8352928" cy="28170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76464">
                  <a:extLst>
                    <a:ext uri="{9D8B030D-6E8A-4147-A177-3AD203B41FA5}">
                      <a16:colId xmlns:a16="http://schemas.microsoft.com/office/drawing/2014/main" val="315197514"/>
                    </a:ext>
                  </a:extLst>
                </a:gridCol>
                <a:gridCol w="4176464">
                  <a:extLst>
                    <a:ext uri="{9D8B030D-6E8A-4147-A177-3AD203B41FA5}">
                      <a16:colId xmlns:a16="http://schemas.microsoft.com/office/drawing/2014/main" val="2301787209"/>
                    </a:ext>
                  </a:extLst>
                </a:gridCol>
              </a:tblGrid>
              <a:tr h="463442"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What do you think the main purpose of an interview is?</a:t>
                      </a:r>
                    </a:p>
                  </a:txBody>
                  <a:tcPr anchor="ctr"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How does an interview help an employer (or college, university, etc.) to assess whether somebody is suitable?</a:t>
                      </a: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0221"/>
                  </a:ext>
                </a:extLst>
              </a:tr>
              <a:tr h="905617"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solidFill>
                      <a:srgbClr val="C2D7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dirty="0"/>
                    </a:p>
                  </a:txBody>
                  <a:tcPr anchor="ctr">
                    <a:solidFill>
                      <a:srgbClr val="FBD10A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923298"/>
                  </a:ext>
                </a:extLst>
              </a:tr>
              <a:tr h="407634">
                <a:tc>
                  <a:txBody>
                    <a:bodyPr/>
                    <a:lstStyle/>
                    <a:p>
                      <a:pPr algn="l"/>
                      <a:r>
                        <a:rPr lang="en-GB" dirty="0"/>
                        <a:t>What might an interviewer hope to learn from the interview?</a:t>
                      </a:r>
                    </a:p>
                  </a:txBody>
                  <a:tcPr anchor="ctr">
                    <a:solidFill>
                      <a:srgbClr val="E6141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How can the person being interviewed present themselves in a positive way during the interview?</a:t>
                      </a:r>
                    </a:p>
                  </a:txBody>
                  <a:tcPr anchor="ctr">
                    <a:solidFill>
                      <a:srgbClr val="F58A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249834"/>
                  </a:ext>
                </a:extLst>
              </a:tr>
              <a:tr h="90561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E6141C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 anchor="ctr">
                    <a:solidFill>
                      <a:srgbClr val="F58A1D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033035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9BE2454D-C35E-D07E-D0D8-1153AEEB7C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BC974B-045A-90DE-B234-8198F8234AF5}"/>
              </a:ext>
            </a:extLst>
          </p:cNvPr>
          <p:cNvSpPr txBox="1"/>
          <p:nvPr/>
        </p:nvSpPr>
        <p:spPr>
          <a:xfrm>
            <a:off x="402597" y="5107956"/>
            <a:ext cx="831615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i="1">
                <a:ea typeface="Calibri"/>
                <a:cs typeface="Calibri"/>
              </a:rPr>
              <a:t>Challenge: consider these questions from the perspective of the interviewee?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80F28CDE-9D62-ED61-BA21-9040E3AD2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8300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2195D-5C7F-D3A9-F6D2-106612D211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96752"/>
            <a:ext cx="7886700" cy="369332"/>
          </a:xfrm>
        </p:spPr>
        <p:txBody>
          <a:bodyPr>
            <a:noAutofit/>
          </a:bodyPr>
          <a:lstStyle/>
          <a:p>
            <a:r>
              <a:rPr lang="en-GB" sz="2800" b="1" i="1" dirty="0">
                <a:latin typeface="+mn-lt"/>
              </a:rPr>
              <a:t>Small group or pair discussions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8D1924-A347-5065-371D-0443CCA4F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87954-8CDA-45A6-ACC0-FDD1782DED6B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0A2D6C-7F78-8C79-E936-DA6F02B8E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9550A5-D056-00FD-741A-84FEC2993FFC}"/>
              </a:ext>
            </a:extLst>
          </p:cNvPr>
          <p:cNvSpPr txBox="1"/>
          <p:nvPr/>
        </p:nvSpPr>
        <p:spPr>
          <a:xfrm>
            <a:off x="377060" y="1537047"/>
            <a:ext cx="59766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Some ideas for further discussion: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2C97A21A-4EA3-9DF0-6BFB-509A90F9A2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186103"/>
              </p:ext>
            </p:extLst>
          </p:nvPr>
        </p:nvGraphicFramePr>
        <p:xfrm>
          <a:off x="467544" y="1568776"/>
          <a:ext cx="8477272" cy="44085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38636">
                  <a:extLst>
                    <a:ext uri="{9D8B030D-6E8A-4147-A177-3AD203B41FA5}">
                      <a16:colId xmlns:a16="http://schemas.microsoft.com/office/drawing/2014/main" val="315197514"/>
                    </a:ext>
                  </a:extLst>
                </a:gridCol>
                <a:gridCol w="4238636">
                  <a:extLst>
                    <a:ext uri="{9D8B030D-6E8A-4147-A177-3AD203B41FA5}">
                      <a16:colId xmlns:a16="http://schemas.microsoft.com/office/drawing/2014/main" val="2301787209"/>
                    </a:ext>
                  </a:extLst>
                </a:gridCol>
              </a:tblGrid>
              <a:tr h="758745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What do you think the main purpose of an interview is?</a:t>
                      </a:r>
                    </a:p>
                  </a:txBody>
                  <a:tcPr anchor="ctr"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How does an interview help an employer (or college, university, etc.) to assess whether somebody is suitable?</a:t>
                      </a:r>
                    </a:p>
                  </a:txBody>
                  <a:tcPr anchor="ctr">
                    <a:solidFill>
                      <a:srgbClr val="FBD1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40221"/>
                  </a:ext>
                </a:extLst>
              </a:tr>
              <a:tr h="1491323"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 anchor="ctr">
                    <a:solidFill>
                      <a:srgbClr val="C2D71E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GB" sz="1400" dirty="0"/>
                    </a:p>
                  </a:txBody>
                  <a:tcPr anchor="ctr">
                    <a:solidFill>
                      <a:srgbClr val="FBD10A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1923298"/>
                  </a:ext>
                </a:extLst>
              </a:tr>
              <a:tr h="667172">
                <a:tc>
                  <a:txBody>
                    <a:bodyPr/>
                    <a:lstStyle/>
                    <a:p>
                      <a:pPr algn="l"/>
                      <a:r>
                        <a:rPr lang="en-GB" sz="1400" dirty="0"/>
                        <a:t>What might an interviewer hope to learn from the interview?</a:t>
                      </a:r>
                    </a:p>
                  </a:txBody>
                  <a:tcPr anchor="ctr">
                    <a:solidFill>
                      <a:srgbClr val="E6141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How can the person being interviewed present themselves in a positive way during the interview?</a:t>
                      </a:r>
                    </a:p>
                  </a:txBody>
                  <a:tcPr anchor="ctr">
                    <a:solidFill>
                      <a:srgbClr val="F58A1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7249834"/>
                  </a:ext>
                </a:extLst>
              </a:tr>
              <a:tr h="1491323"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E6141C">
                        <a:alpha val="2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 anchor="ctr">
                    <a:solidFill>
                      <a:srgbClr val="F58A1D">
                        <a:alpha val="2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5033035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774CC39A-925B-5ACD-7EE8-8181EBCC155D}"/>
              </a:ext>
            </a:extLst>
          </p:cNvPr>
          <p:cNvSpPr txBox="1"/>
          <p:nvPr/>
        </p:nvSpPr>
        <p:spPr>
          <a:xfrm>
            <a:off x="550158" y="2441347"/>
            <a:ext cx="41764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GB" sz="1200" b="0" i="0" kern="1200" dirty="0">
                <a:solidFill>
                  <a:schemeClr val="tx1"/>
                </a:solidFill>
                <a:effectLst/>
              </a:rPr>
              <a:t>To evaluate a person’s qualifications and suitability for a specific position or role.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1200" b="0" i="0" kern="1200" dirty="0">
                <a:solidFill>
                  <a:schemeClr val="tx1"/>
                </a:solidFill>
                <a:effectLst/>
              </a:rPr>
              <a:t>To assess a person’s communication skills and how well they can express their experiences and ideas. 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1200" b="0" i="0" kern="1200" dirty="0">
                <a:solidFill>
                  <a:schemeClr val="tx1"/>
                </a:solidFill>
                <a:effectLst/>
              </a:rPr>
              <a:t>To reveal a person’s personality and determine if they would be a good fit for the company/college culture.</a:t>
            </a:r>
            <a:endParaRPr lang="en-GB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67CF7B8-4EA5-D6D5-F703-610B7518AE9D}"/>
              </a:ext>
            </a:extLst>
          </p:cNvPr>
          <p:cNvSpPr txBox="1"/>
          <p:nvPr/>
        </p:nvSpPr>
        <p:spPr>
          <a:xfrm>
            <a:off x="4705318" y="2439987"/>
            <a:ext cx="41764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eriod"/>
            </a:pPr>
            <a:r>
              <a:rPr lang="en-GB" sz="1200" b="0" i="0" kern="1200" dirty="0">
                <a:solidFill>
                  <a:schemeClr val="tx1"/>
                </a:solidFill>
                <a:effectLst/>
              </a:rPr>
              <a:t>Interviewer can evaluate a person's problem-solving abilities and how they handle challenging situations.</a:t>
            </a:r>
          </a:p>
          <a:p>
            <a:pPr marL="342900" indent="-342900" algn="l">
              <a:buFont typeface="+mj-lt"/>
              <a:buAutoNum type="arabicPeriod"/>
            </a:pPr>
            <a:r>
              <a:rPr lang="en-GB" sz="1200" b="0" i="0" kern="1200" dirty="0">
                <a:solidFill>
                  <a:schemeClr val="tx1"/>
                </a:solidFill>
                <a:effectLst/>
              </a:rPr>
              <a:t>Provides an opportunity for interviewer to assess a person’s motivation, passion, and enthusiasm for the position, job or course.</a:t>
            </a:r>
            <a:endParaRPr lang="en-GB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02A55E-7490-1C84-8A45-071C37D438D9}"/>
              </a:ext>
            </a:extLst>
          </p:cNvPr>
          <p:cNvSpPr txBox="1"/>
          <p:nvPr/>
        </p:nvSpPr>
        <p:spPr>
          <a:xfrm>
            <a:off x="467544" y="4690695"/>
            <a:ext cx="4176464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28600" indent="-228600">
              <a:buFont typeface="+mj-lt"/>
              <a:buAutoNum type="arabicPeriod"/>
            </a:pPr>
            <a:r>
              <a:rPr lang="en-GB" sz="1200" b="0" i="0" kern="1200" dirty="0">
                <a:effectLst/>
              </a:rPr>
              <a:t>Learn about a </a:t>
            </a:r>
            <a:r>
              <a:rPr lang="en-GB" sz="1200" dirty="0"/>
              <a:t>person's</a:t>
            </a:r>
            <a:r>
              <a:rPr lang="en-GB" sz="1200" b="0" i="0" kern="1200" dirty="0">
                <a:effectLst/>
              </a:rPr>
              <a:t> relevant work experience and how it aligns with the requirements of the position.</a:t>
            </a:r>
            <a:endParaRPr lang="en-GB" sz="1200" dirty="0">
              <a:ea typeface="Calibri"/>
              <a:cs typeface="Calibri"/>
            </a:endParaRPr>
          </a:p>
          <a:p>
            <a:pPr marL="228600" indent="-228600">
              <a:buFont typeface="+mj-lt"/>
              <a:buAutoNum type="arabicPeriod"/>
            </a:pPr>
            <a:r>
              <a:rPr lang="en-GB" sz="1200" dirty="0"/>
              <a:t>Interviewers hope to learn about a candidate's strengths, weaknesses, and areas where they can contribute to the company's success.</a:t>
            </a:r>
            <a:endParaRPr lang="en-GB" sz="1200">
              <a:ea typeface="Calibri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A1FBDE-0FFA-E5B6-6FFA-610C62A52B7C}"/>
              </a:ext>
            </a:extLst>
          </p:cNvPr>
          <p:cNvSpPr txBox="1"/>
          <p:nvPr/>
        </p:nvSpPr>
        <p:spPr>
          <a:xfrm>
            <a:off x="4768862" y="4783027"/>
            <a:ext cx="41764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1200" dirty="0"/>
              <a:t>Use positive body language to convey confidence and enthusiasm.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200" dirty="0"/>
              <a:t>Demonstrate a genuine interest in the topics asked about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200" dirty="0"/>
              <a:t>Highlight achievements and accomplishments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99CABD4-ABD8-AD6D-D2A2-636BD151F81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69703AFD-7821-6E7F-B64A-A68708A533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5702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64335-966E-DA9F-B714-93E06B56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19660"/>
            <a:ext cx="7886700" cy="648072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What does an ESB interview actually look like?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787379-58FE-D97B-52FA-BBD58F528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60876-5D53-4F31-B08A-D5771FDE53D6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5ADBE2-3D83-7463-A43C-F36E29775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pic>
        <p:nvPicPr>
          <p:cNvPr id="7" name="Online Media 6" title="L2G4 - Section 2 - Reapplying the Standard">
            <a:hlinkClick r:id="" action="ppaction://media"/>
            <a:extLst>
              <a:ext uri="{FF2B5EF4-FFF2-40B4-BE49-F238E27FC236}">
                <a16:creationId xmlns:a16="http://schemas.microsoft.com/office/drawing/2014/main" id="{1522E3F1-F2E9-77CD-8FDF-6E8C8DC72D1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95536" y="2025968"/>
            <a:ext cx="6570571" cy="37123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45572E-BD79-A4E2-5C2D-42286B4486B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5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C650C5AA-C236-3DF2-759E-7EB988ACE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77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6C798-E5D4-7565-0E2B-F756A987A5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136" y="1126392"/>
            <a:ext cx="8496944" cy="720080"/>
          </a:xfrm>
        </p:spPr>
        <p:txBody>
          <a:bodyPr>
            <a:normAutofit/>
          </a:bodyPr>
          <a:lstStyle/>
          <a:p>
            <a:r>
              <a:rPr lang="en-GB" b="1" i="1" dirty="0">
                <a:latin typeface="+mn-lt"/>
              </a:rPr>
              <a:t>What makes a successful interview?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E73632-64B9-6724-9B2F-74DA06D87F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D7B0B-473F-4873-8CC6-0A26D9ABF9A8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CF9BCA-4FD8-4756-FAF8-90548ED49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F80465A-6F2A-141F-1D6F-04DAF5446536}"/>
              </a:ext>
            </a:extLst>
          </p:cNvPr>
          <p:cNvSpPr/>
          <p:nvPr/>
        </p:nvSpPr>
        <p:spPr>
          <a:xfrm>
            <a:off x="1453259" y="3248010"/>
            <a:ext cx="2038621" cy="904011"/>
          </a:xfrm>
          <a:prstGeom prst="ellipse">
            <a:avLst/>
          </a:prstGeom>
          <a:solidFill>
            <a:srgbClr val="C4D821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400" b="1" i="1" dirty="0"/>
              <a:t>Positive verbal and non-verbal skills</a:t>
            </a:r>
            <a:endParaRPr lang="en-US" sz="1400" dirty="0">
              <a:ea typeface="Calibri"/>
              <a:cs typeface="Calibri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425A0CD2-8168-3A0F-A7B4-98C037AF5944}"/>
              </a:ext>
            </a:extLst>
          </p:cNvPr>
          <p:cNvSpPr/>
          <p:nvPr/>
        </p:nvSpPr>
        <p:spPr>
          <a:xfrm>
            <a:off x="5323036" y="3248010"/>
            <a:ext cx="2038621" cy="904011"/>
          </a:xfrm>
          <a:prstGeom prst="ellipse">
            <a:avLst/>
          </a:prstGeom>
          <a:solidFill>
            <a:srgbClr val="FBD10A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400" b="1" i="1" dirty="0"/>
              <a:t>Behaviours and attitudes</a:t>
            </a:r>
            <a:endParaRPr lang="en-US" sz="1400">
              <a:ea typeface="Calibri"/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FDF155-80B1-4748-5FE5-07C50D1A35D1}"/>
              </a:ext>
            </a:extLst>
          </p:cNvPr>
          <p:cNvSpPr txBox="1"/>
          <p:nvPr/>
        </p:nvSpPr>
        <p:spPr>
          <a:xfrm>
            <a:off x="395536" y="4494713"/>
            <a:ext cx="7004694" cy="1323439"/>
          </a:xfrm>
          <a:prstGeom prst="rect">
            <a:avLst/>
          </a:prstGeom>
          <a:solidFill>
            <a:srgbClr val="F58A1D">
              <a:alpha val="50196"/>
            </a:srgbClr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i="1" dirty="0"/>
              <a:t>Suggest qualities, behaviours, or characteristics that would help to create a successful  interview. Try to think from both the learner and the interviewer’s side. Think about verbal and non-verbal elements. </a:t>
            </a:r>
          </a:p>
          <a:p>
            <a:endParaRPr lang="en-GB" sz="1600" i="1" dirty="0"/>
          </a:p>
          <a:p>
            <a:r>
              <a:rPr lang="en-GB" sz="1600" i="1" dirty="0"/>
              <a:t>We have given a couple of examples to start you off. 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4A9F506A-6BB8-104B-2272-5EA04A364B07}"/>
              </a:ext>
            </a:extLst>
          </p:cNvPr>
          <p:cNvCxnSpPr/>
          <p:nvPr/>
        </p:nvCxnSpPr>
        <p:spPr>
          <a:xfrm flipH="1" flipV="1">
            <a:off x="1619672" y="2492896"/>
            <a:ext cx="504056" cy="74331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48FDC25E-ECB2-D413-6AFF-7ECEDFDF1FB8}"/>
              </a:ext>
            </a:extLst>
          </p:cNvPr>
          <p:cNvSpPr txBox="1"/>
          <p:nvPr/>
        </p:nvSpPr>
        <p:spPr>
          <a:xfrm>
            <a:off x="696392" y="2025478"/>
            <a:ext cx="152764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i="1" dirty="0"/>
              <a:t>Giving full answers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F8EA016-98E5-52D4-0E30-F2F90215A33C}"/>
              </a:ext>
            </a:extLst>
          </p:cNvPr>
          <p:cNvCxnSpPr>
            <a:cxnSpLocks/>
          </p:cNvCxnSpPr>
          <p:nvPr/>
        </p:nvCxnSpPr>
        <p:spPr>
          <a:xfrm flipV="1">
            <a:off x="6642174" y="2883133"/>
            <a:ext cx="378098" cy="3774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653CD1C-F524-345F-02EE-5B2537544A4C}"/>
              </a:ext>
            </a:extLst>
          </p:cNvPr>
          <p:cNvSpPr txBox="1"/>
          <p:nvPr/>
        </p:nvSpPr>
        <p:spPr>
          <a:xfrm>
            <a:off x="6642174" y="2298358"/>
            <a:ext cx="2250306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1600" i="1" dirty="0"/>
              <a:t>Polite and respectful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6DF46C2-423C-16BE-15E9-76A87B4E7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230" y="4342044"/>
            <a:ext cx="1466850" cy="16287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E2F3C50-7BF1-3CC8-9BAF-EF43C7BD71B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3" name="Footer Placeholder 3">
            <a:extLst>
              <a:ext uri="{FF2B5EF4-FFF2-40B4-BE49-F238E27FC236}">
                <a16:creationId xmlns:a16="http://schemas.microsoft.com/office/drawing/2014/main" id="{0D71CA32-BAD6-6C7E-72F2-16FA3D55B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744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03C8-BBD7-2FC9-FF18-2F8E657F5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1119660"/>
            <a:ext cx="7886700" cy="5760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What is a CV and why do you need one?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D865F7-E0B4-A535-218F-709573F8B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D045A-2AA0-4EBB-99E3-8DC2787A25E7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A0FB3C-CF35-A292-04BD-E0D93C600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C8EB38-014C-7AB2-A353-A92446889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4904" y="4144866"/>
            <a:ext cx="2162030" cy="183656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912AEA8-2464-DAF4-B116-56264AD16372}"/>
              </a:ext>
            </a:extLst>
          </p:cNvPr>
          <p:cNvSpPr txBox="1"/>
          <p:nvPr/>
        </p:nvSpPr>
        <p:spPr>
          <a:xfrm>
            <a:off x="707853" y="1964238"/>
            <a:ext cx="3919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i="1" dirty="0"/>
              <a:t>Curriculum Vitae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9BF1B81-5588-DFE6-5B41-FE1D367F1C20}"/>
              </a:ext>
            </a:extLst>
          </p:cNvPr>
          <p:cNvCxnSpPr>
            <a:cxnSpLocks/>
          </p:cNvCxnSpPr>
          <p:nvPr/>
        </p:nvCxnSpPr>
        <p:spPr>
          <a:xfrm flipH="1">
            <a:off x="1405517" y="2494183"/>
            <a:ext cx="576064" cy="5706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42341B9-0E65-D296-498E-669EB1034C21}"/>
              </a:ext>
            </a:extLst>
          </p:cNvPr>
          <p:cNvSpPr txBox="1"/>
          <p:nvPr/>
        </p:nvSpPr>
        <p:spPr>
          <a:xfrm>
            <a:off x="567354" y="3197904"/>
            <a:ext cx="1635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course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F9C7D34E-825F-6F51-0678-42D911100741}"/>
              </a:ext>
            </a:extLst>
          </p:cNvPr>
          <p:cNvCxnSpPr>
            <a:cxnSpLocks/>
          </p:cNvCxnSpPr>
          <p:nvPr/>
        </p:nvCxnSpPr>
        <p:spPr>
          <a:xfrm>
            <a:off x="3192876" y="2505868"/>
            <a:ext cx="434327" cy="482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2682D410-2ABC-A0F9-E0A8-FE6DCB8A5F84}"/>
              </a:ext>
            </a:extLst>
          </p:cNvPr>
          <p:cNvSpPr txBox="1"/>
          <p:nvPr/>
        </p:nvSpPr>
        <p:spPr>
          <a:xfrm>
            <a:off x="2953420" y="3201828"/>
            <a:ext cx="16355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life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4BBA904-3141-77CF-3AD1-89F10EB7641C}"/>
              </a:ext>
            </a:extLst>
          </p:cNvPr>
          <p:cNvCxnSpPr>
            <a:stCxn id="11" idx="2"/>
          </p:cNvCxnSpPr>
          <p:nvPr/>
        </p:nvCxnSpPr>
        <p:spPr>
          <a:xfrm>
            <a:off x="1385153" y="3567236"/>
            <a:ext cx="468125" cy="3954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1701389-5F7D-59F7-666C-55136F45430B}"/>
              </a:ext>
            </a:extLst>
          </p:cNvPr>
          <p:cNvCxnSpPr>
            <a:cxnSpLocks/>
          </p:cNvCxnSpPr>
          <p:nvPr/>
        </p:nvCxnSpPr>
        <p:spPr>
          <a:xfrm flipH="1">
            <a:off x="3154029" y="3591894"/>
            <a:ext cx="526952" cy="3707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9FB07099-F026-E125-3575-82DF6C9B83DC}"/>
              </a:ext>
            </a:extLst>
          </p:cNvPr>
          <p:cNvSpPr txBox="1"/>
          <p:nvPr/>
        </p:nvSpPr>
        <p:spPr>
          <a:xfrm>
            <a:off x="1385152" y="4144866"/>
            <a:ext cx="24117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0" i="0" dirty="0">
                <a:solidFill>
                  <a:srgbClr val="4D5156"/>
                </a:solidFill>
                <a:effectLst/>
                <a:latin typeface="Google Sans"/>
              </a:rPr>
              <a:t>“</a:t>
            </a:r>
            <a:r>
              <a:rPr lang="en-GB" b="0" i="0" dirty="0">
                <a:solidFill>
                  <a:srgbClr val="040C28"/>
                </a:solidFill>
                <a:effectLst/>
                <a:latin typeface="Google Sans"/>
              </a:rPr>
              <a:t>course of (one's) life</a:t>
            </a:r>
            <a:r>
              <a:rPr lang="en-GB" b="0" i="0" dirty="0">
                <a:solidFill>
                  <a:srgbClr val="4D5156"/>
                </a:solidFill>
                <a:effectLst/>
                <a:latin typeface="Google Sans"/>
              </a:rPr>
              <a:t>”</a:t>
            </a:r>
            <a:endParaRPr lang="en-GB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39BB6E04-94F8-789C-A269-1B058EB9A737}"/>
              </a:ext>
            </a:extLst>
          </p:cNvPr>
          <p:cNvCxnSpPr>
            <a:stCxn id="23" idx="2"/>
          </p:cNvCxnSpPr>
          <p:nvPr/>
        </p:nvCxnSpPr>
        <p:spPr>
          <a:xfrm flipH="1">
            <a:off x="2591043" y="4514198"/>
            <a:ext cx="1" cy="5668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A56F2F2A-74D6-094A-4CAB-0929861803FF}"/>
              </a:ext>
            </a:extLst>
          </p:cNvPr>
          <p:cNvSpPr txBox="1"/>
          <p:nvPr/>
        </p:nvSpPr>
        <p:spPr>
          <a:xfrm>
            <a:off x="1106923" y="5081017"/>
            <a:ext cx="3192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A short account of your career, qualifications, skills, experiences. Typically used when applying for jobs, helping you to stand out from the crowd.  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9BF1EEF-E157-3B5A-893D-A2FF940B0C68}"/>
              </a:ext>
            </a:extLst>
          </p:cNvPr>
          <p:cNvCxnSpPr>
            <a:cxnSpLocks/>
          </p:cNvCxnSpPr>
          <p:nvPr/>
        </p:nvCxnSpPr>
        <p:spPr>
          <a:xfrm flipH="1">
            <a:off x="1853278" y="1564089"/>
            <a:ext cx="558482" cy="5009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6DDAC9CD-20F0-CAF2-AB98-DDFAE3E0B3E3}"/>
              </a:ext>
            </a:extLst>
          </p:cNvPr>
          <p:cNvCxnSpPr>
            <a:cxnSpLocks/>
          </p:cNvCxnSpPr>
          <p:nvPr/>
        </p:nvCxnSpPr>
        <p:spPr>
          <a:xfrm>
            <a:off x="2702993" y="1578245"/>
            <a:ext cx="489883" cy="48681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D82F98EB-2A1B-E176-C4B7-DD57476E21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2195" y="1983250"/>
            <a:ext cx="2747448" cy="18883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EDD4FC-A77A-4FAB-C670-B948190B654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EDEE2EA9-A21A-E007-D430-889E6572F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45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5" grpId="0"/>
      <p:bldP spid="23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2478BF06-7747-E64C-0E96-4EBF474030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7888" y="1976239"/>
            <a:ext cx="2695128" cy="22322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9BB453-FB46-3773-F328-7D3DB72D5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532" y="1124744"/>
            <a:ext cx="8424936" cy="648072"/>
          </a:xfrm>
        </p:spPr>
        <p:txBody>
          <a:bodyPr>
            <a:normAutofit/>
          </a:bodyPr>
          <a:lstStyle/>
          <a:p>
            <a:r>
              <a:rPr lang="en-GB" sz="2400" b="1" i="1" dirty="0">
                <a:latin typeface="+mn-lt"/>
              </a:rPr>
              <a:t>Why do you need to write a CV for this part of your assessment?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FB9D94-C202-C070-6610-39CE5A7F1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9A831-CC39-4DB1-A028-0F01489B0ACA}" type="datetime1">
              <a:rPr lang="en-GB" smtClean="0"/>
              <a:t>03/03/2026</a:t>
            </a:fld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684014-DD42-7DFD-3B4B-89BDDD831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4D8A68-30D0-FDBC-FB23-DB8CAF7CFFD8}"/>
              </a:ext>
            </a:extLst>
          </p:cNvPr>
          <p:cNvSpPr txBox="1"/>
          <p:nvPr/>
        </p:nvSpPr>
        <p:spPr>
          <a:xfrm>
            <a:off x="3453324" y="2142449"/>
            <a:ext cx="23042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This is an oracy assessment, not a writing assessment. You won’t receive any marks for your CV in the assessment – so why do you need it?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C737ED4-E8DD-C915-FC48-6F0EB6907EE4}"/>
              </a:ext>
            </a:extLst>
          </p:cNvPr>
          <p:cNvSpPr/>
          <p:nvPr/>
        </p:nvSpPr>
        <p:spPr>
          <a:xfrm>
            <a:off x="359532" y="1952573"/>
            <a:ext cx="2499692" cy="1656184"/>
          </a:xfrm>
          <a:prstGeom prst="roundRect">
            <a:avLst/>
          </a:prstGeom>
          <a:solidFill>
            <a:srgbClr val="FBD10A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1. </a:t>
            </a:r>
            <a:r>
              <a:rPr lang="en-GB" sz="1600"/>
              <a:t>Valuable practice </a:t>
            </a:r>
            <a:r>
              <a:rPr lang="en-GB" sz="1600" dirty="0"/>
              <a:t>for a skill you will need to use many times in your future. 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1353CB80-9E53-0B9D-0803-917E23EA268A}"/>
              </a:ext>
            </a:extLst>
          </p:cNvPr>
          <p:cNvSpPr/>
          <p:nvPr/>
        </p:nvSpPr>
        <p:spPr>
          <a:xfrm>
            <a:off x="588436" y="3847523"/>
            <a:ext cx="2499692" cy="1656184"/>
          </a:xfrm>
          <a:prstGeom prst="roundRect">
            <a:avLst/>
          </a:prstGeom>
          <a:solidFill>
            <a:srgbClr val="C4D82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2. Helps you to reflect on your personal achievements, strengths, weaknesses and skills.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7F3F602-D8AD-BBB5-BC49-E2E65500E9F4}"/>
              </a:ext>
            </a:extLst>
          </p:cNvPr>
          <p:cNvSpPr/>
          <p:nvPr/>
        </p:nvSpPr>
        <p:spPr>
          <a:xfrm>
            <a:off x="3355606" y="4454326"/>
            <a:ext cx="2499692" cy="1656184"/>
          </a:xfrm>
          <a:prstGeom prst="roundRect">
            <a:avLst/>
          </a:prstGeom>
          <a:solidFill>
            <a:srgbClr val="F58A1D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3. Allows the assessor to tailor their questions to you, making a more realistic and individual interview experience.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B7752D1-65FE-AF79-276D-E715FBAABD40}"/>
              </a:ext>
            </a:extLst>
          </p:cNvPr>
          <p:cNvSpPr/>
          <p:nvPr/>
        </p:nvSpPr>
        <p:spPr>
          <a:xfrm>
            <a:off x="6181920" y="3841101"/>
            <a:ext cx="2499692" cy="1656184"/>
          </a:xfrm>
          <a:prstGeom prst="roundRect">
            <a:avLst/>
          </a:prstGeom>
          <a:solidFill>
            <a:srgbClr val="C3D821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600" dirty="0"/>
              <a:t>4. Encourages you to think about your career aspirations and explore possible paths.  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4A224B6-3207-D3C7-9D25-893D2FF9F6AD}"/>
              </a:ext>
            </a:extLst>
          </p:cNvPr>
          <p:cNvSpPr/>
          <p:nvPr/>
        </p:nvSpPr>
        <p:spPr>
          <a:xfrm>
            <a:off x="6351680" y="1952573"/>
            <a:ext cx="2499692" cy="1656184"/>
          </a:xfrm>
          <a:prstGeom prst="roundRect">
            <a:avLst/>
          </a:prstGeom>
          <a:solidFill>
            <a:srgbClr val="FBD10A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5. Boost your confidence before the assessment by focusing on your accomplishments.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755F463-4971-94BE-7D94-1E236631A63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l="14665" t="1" r="11395" b="1"/>
          <a:stretch/>
        </p:blipFill>
        <p:spPr>
          <a:xfrm>
            <a:off x="8477745" y="6275211"/>
            <a:ext cx="486743" cy="527403"/>
          </a:xfrm>
          <a:prstGeom prst="rect">
            <a:avLst/>
          </a:prstGeom>
        </p:spPr>
      </p:pic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A7639F2F-FBE5-B711-4FF6-11E6FB538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260948" cy="365125"/>
          </a:xfrm>
        </p:spPr>
        <p:txBody>
          <a:bodyPr/>
          <a:lstStyle/>
          <a:p>
            <a:r>
              <a:rPr lang="en-US" dirty="0"/>
              <a:t>ESB=RES-C261-L2G4-SpeechforEmployability-2.1-PPT-Purpose - Understanding the purpose of an interview and CV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070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6" ma:contentTypeDescription="Create a new document." ma:contentTypeScope="" ma:versionID="5e686ac674beeedb52dfa5ceb0283139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80d375d4e811b928badf1168cf02ca5c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D84D0D-5E21-495D-B7BB-713582AC4F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C691E91-53D2-4BDD-9AFE-3067445F3347}">
  <ds:schemaRefs>
    <ds:schemaRef ds:uri="http://schemas.microsoft.com/office/2006/metadata/properties"/>
    <ds:schemaRef ds:uri="http://www.w3.org/2000/xmlns/"/>
    <ds:schemaRef ds:uri="010c06fb-adfb-4972-b43b-36d810ddac6c"/>
    <ds:schemaRef ds:uri="http://schemas.microsoft.com/office/infopath/2007/PartnerControls"/>
    <ds:schemaRef ds:uri="0e08f774-c844-414b-8174-1931542ea424"/>
    <ds:schemaRef ds:uri="http://www.w3.org/2001/XMLSchema-instance"/>
  </ds:schemaRefs>
</ds:datastoreItem>
</file>

<file path=customXml/itemProps3.xml><?xml version="1.0" encoding="utf-8"?>
<ds:datastoreItem xmlns:ds="http://schemas.openxmlformats.org/officeDocument/2006/customXml" ds:itemID="{7A3B63BE-B112-4320-894C-6AC9590C87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1368</Words>
  <Application>Microsoft Office PowerPoint</Application>
  <PresentationFormat>On-screen Show (4:3)</PresentationFormat>
  <Paragraphs>124</Paragraphs>
  <Slides>10</Slides>
  <Notes>6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Google Sans</vt:lpstr>
      <vt:lpstr>Times New Roman</vt:lpstr>
      <vt:lpstr>Office Theme</vt:lpstr>
      <vt:lpstr>Custom Design</vt:lpstr>
      <vt:lpstr>PowerPoint Presentation</vt:lpstr>
      <vt:lpstr>Relevant Grade Descriptors</vt:lpstr>
      <vt:lpstr>Write down everything you know, feel, or associate with the word ‘interview’ in 60 seconds.</vt:lpstr>
      <vt:lpstr>Small group or pair discussions</vt:lpstr>
      <vt:lpstr>Small group or pair discussions</vt:lpstr>
      <vt:lpstr>What does an ESB interview actually look like?</vt:lpstr>
      <vt:lpstr>What makes a successful interview?</vt:lpstr>
      <vt:lpstr>What is a CV and why do you need one?</vt:lpstr>
      <vt:lpstr>Why do you need to write a CV for this part of your assessment?</vt:lpstr>
      <vt:lpstr>Look back at the list from the start of the lesson. Is there anything you would add or change now?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Anthea Wilson</cp:lastModifiedBy>
  <cp:revision>158</cp:revision>
  <dcterms:created xsi:type="dcterms:W3CDTF">2014-08-12T18:49:29Z</dcterms:created>
  <dcterms:modified xsi:type="dcterms:W3CDTF">2026-03-03T16:04:39Z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3600</vt:r8>
  </property>
  <property fmtid="{D5CDD505-2E9C-101B-9397-08002B2CF9AE}" pid="4" name="MediaServiceImageTags">
    <vt:lpwstr/>
  </property>
</Properties>
</file>