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4"/>
    <p:sldMasterId id="2147483686" r:id="rId5"/>
  </p:sldMasterIdLst>
  <p:notesMasterIdLst>
    <p:notesMasterId r:id="rId17"/>
  </p:notesMasterIdLst>
  <p:handoutMasterIdLst>
    <p:handoutMasterId r:id="rId18"/>
  </p:handoutMasterIdLst>
  <p:sldIdLst>
    <p:sldId id="269" r:id="rId6"/>
    <p:sldId id="270" r:id="rId7"/>
    <p:sldId id="271" r:id="rId8"/>
    <p:sldId id="272" r:id="rId9"/>
    <p:sldId id="273" r:id="rId10"/>
    <p:sldId id="277" r:id="rId11"/>
    <p:sldId id="267" r:id="rId12"/>
    <p:sldId id="274" r:id="rId13"/>
    <p:sldId id="268" r:id="rId14"/>
    <p:sldId id="276" r:id="rId15"/>
    <p:sldId id="279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C646402-DB4F-7FBF-FBDB-6DC2C1F8B3CE}" name="Nicola Holloway" initials="NH" userId="S::nicola.holloway@esbuk.org::495b01b1-cbe1-4db7-9a4c-b80dea6f9af9" providerId="AD"/>
  <p188:author id="{7F8ACAE1-D9C6-6BFB-BFB5-54FEAA3BB774}" name="Anthea Wilson" initials="AW" userId="S::anthea.wilson@esbuk.org::f289f84a-f1ae-46ed-b624-bcccc8b1693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D307"/>
    <a:srgbClr val="C4D821"/>
    <a:srgbClr val="F3F7D3"/>
    <a:srgbClr val="E7EFA6"/>
    <a:srgbClr val="FCE7E8"/>
    <a:srgbClr val="E6151D"/>
    <a:srgbClr val="E6E6E6"/>
    <a:srgbClr val="F5A1A5"/>
    <a:srgbClr val="AC4448"/>
    <a:srgbClr val="FBD0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F3E6D30-959D-43C8-BF15-23904D80821C}" v="13" dt="2026-03-03T16:25:18.99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04" autoAdjust="0"/>
    <p:restoredTop sz="74963" autoAdjust="0"/>
  </p:normalViewPr>
  <p:slideViewPr>
    <p:cSldViewPr>
      <p:cViewPr varScale="1">
        <p:scale>
          <a:sx n="62" d="100"/>
          <a:sy n="62" d="100"/>
        </p:scale>
        <p:origin x="2069" y="6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DB807F-0FD5-4A88-8FB3-075F68B5A7D4}" type="datetimeFigureOut">
              <a:rPr lang="en-US" smtClean="0"/>
              <a:t>3/3/2026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516E86-8231-49A1-B4E5-5BBA590972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338454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21BD46-CE3A-421D-905D-D937B3AF2197}" type="datetimeFigureOut">
              <a:rPr lang="en-GB" smtClean="0"/>
              <a:t>03/03/2026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78F5A5-0FCD-4566-AFD1-269E75FC08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9806646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Collect ideas from the group.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678F5A5-0FCD-4566-AFD1-269E75FC088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4700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ea typeface="Calibri"/>
                <a:cs typeface="Calibri"/>
              </a:rPr>
              <a:t>Questions to consider:</a:t>
            </a:r>
          </a:p>
          <a:p>
            <a:pPr marL="171450" indent="-171450">
              <a:buFont typeface="Arial"/>
              <a:buChar char="•"/>
            </a:pPr>
            <a:r>
              <a:rPr lang="en-US"/>
              <a:t>Why would ‘Hiya’ feel too informal in a professional interview?</a:t>
            </a:r>
          </a:p>
          <a:p>
            <a:pPr marL="171450" indent="-171450">
              <a:buFont typeface="Arial"/>
              <a:buChar char="•"/>
            </a:pPr>
            <a:r>
              <a:rPr lang="en-US"/>
              <a:t>What does your choice of greeting suggest about your attitude?</a:t>
            </a:r>
          </a:p>
          <a:p>
            <a:pPr marL="171450" indent="-171450">
              <a:buFont typeface="Arial"/>
              <a:buChar char="•"/>
            </a:pPr>
            <a:r>
              <a:rPr lang="en-US"/>
              <a:t>How does tone of voice change between these?</a:t>
            </a:r>
          </a:p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78F5A5-0FCD-4566-AFD1-269E75FC088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07279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78F5A5-0FCD-4566-AFD1-269E75FC088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64406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Please see the teacher guidance document for instructions. There are reflection questions for each activity in the workbook.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78F5A5-0FCD-4566-AFD1-269E75FC088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41504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78F5A5-0FCD-4566-AFD1-269E75FC0888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9215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78F5A5-0FCD-4566-AFD1-269E75FC0888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5252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59632" y="1330684"/>
            <a:ext cx="6858000" cy="1006476"/>
          </a:xfrm>
        </p:spPr>
        <p:txBody>
          <a:bodyPr anchor="b"/>
          <a:lstStyle>
            <a:lvl1pPr algn="ctr">
              <a:defRPr sz="4500" baseline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59632" y="2946705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bg2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Subtitle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4300" y="6356351"/>
            <a:ext cx="2057400" cy="365125"/>
          </a:xfrm>
        </p:spPr>
        <p:txBody>
          <a:bodyPr/>
          <a:lstStyle/>
          <a:p>
            <a:fld id="{9B30CF7F-D0B6-4EB9-8979-2542E12D1458}" type="datetime1">
              <a:rPr lang="en-GB" smtClean="0"/>
              <a:t>03/03/2026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086100" cy="365125"/>
          </a:xfrm>
        </p:spPr>
        <p:txBody>
          <a:bodyPr/>
          <a:lstStyle/>
          <a:p>
            <a:r>
              <a:rPr lang="sv-SE"/>
              <a:t>L2G4 Employability: 2.4 – Verbal and Non-Verbal Communication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880397" y="6356349"/>
            <a:ext cx="1623965" cy="365125"/>
          </a:xfrm>
        </p:spPr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6237312"/>
            <a:ext cx="432048" cy="351252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7507325" y="6237312"/>
            <a:ext cx="1022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@ESBUK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06" b="25809"/>
          <a:stretch/>
        </p:blipFill>
        <p:spPr>
          <a:xfrm>
            <a:off x="0" y="0"/>
            <a:ext cx="9144000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612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1B563-7961-46D4-A5F3-083095CF717A}" type="datetime1">
              <a:rPr lang="en-GB" smtClean="0"/>
              <a:t>03/03/2026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L2G4 Employability: 2.4 – Verbal and Non-Verbal Communication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1300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B8153B-6462-401D-A6BD-3E10F50AFB7D}" type="datetime1">
              <a:rPr lang="en-GB" smtClean="0"/>
              <a:t>03/03/2026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L2G4 Employability: 2.4 – Verbal and Non-Verbal Communication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0222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AE7F5-8E35-4102-8478-435F47C7FD32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L2G4 Employability: 2.4 – Verbal and Non-Verbal Communication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80653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2B786-92E3-44D9-8CE6-98427B6013AD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L2G4 Employability: 2.4 – Verbal and Non-Verbal Communication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71359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5DB29-7BB4-7A45-8D62-6B51BCB1C4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2C3B58-B294-A747-802A-776084A1CB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B4C665-2C0E-6542-A07A-63A1FFB8F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97C36-5359-4958-857B-1BDC7E297D1C}" type="datetime1">
              <a:rPr lang="en-GB" smtClean="0"/>
              <a:t>03/03/2026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44DD4D-CF83-434C-8DAA-BE867DCBC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L2G4 Employability: 2.4 – Verbal and Non-Verbal Communication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4E3668-F498-1C4F-8A7B-1DA4DA3D8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7287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44FF3-0293-F242-8A38-C19881589B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CC4797-360D-FB40-9984-BD6CA6D93F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BC5C93-C82D-6545-A89C-D1F018239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21904-ACDA-4EBD-AD81-C29006E918A4}" type="datetime1">
              <a:rPr lang="en-GB" smtClean="0"/>
              <a:t>03/03/2026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E0AAB1-487E-7448-BF62-D05379C1C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L2G4 Employability: 2.4 – Verbal and Non-Verbal Communication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E5DF2-6728-914C-B046-382A09BD37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7759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06FD78-2B18-5C41-9B2A-987A5E8F34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B1F8DF-4D26-0E4A-9B43-4C8CF4571E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2C0573-21A9-E245-A498-690B213596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893E0-C954-4721-A995-5C9B1B431C97}" type="datetime1">
              <a:rPr lang="en-GB" smtClean="0"/>
              <a:t>03/03/2026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FAED74-4105-0245-8D30-EBFFC80D4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L2G4 Employability: 2.4 – Verbal and Non-Verbal Communication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14EEF4-DE88-A34C-A097-3C67B2345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0592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69B44-87F1-9449-B428-9797FCCCBC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BD7D64-9149-E845-94AC-A63568B966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A5A46E-30F4-C64D-AA5C-2B26832E79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D23D10-C011-794C-BE2C-F90C533022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EC9C7-77B3-49C3-98C6-86FEACF0C8B3}" type="datetime1">
              <a:rPr lang="en-GB" smtClean="0"/>
              <a:t>03/03/2026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E9DA27-CCC0-C845-83E0-D2DAED940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L2G4 Employability: 2.4 – Verbal and Non-Verbal Communication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39F30F-B6CD-1E4C-9F8D-7D95E7319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3433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4BF9DC-E5DE-134E-A1F0-C6AB5B036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A7FA9A-4A58-514F-A496-7197565DD7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8BCDE2-6557-9F4F-A945-7859F5B9DD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D9D11B-2219-5549-9D7C-A2E1833CC7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0D6A558-8F49-FF47-942A-29E891C283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B389C6D-27D9-D34E-AD81-A008E03228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E82FC-910B-47E3-856C-185DB836168A}" type="datetime1">
              <a:rPr lang="en-GB" smtClean="0"/>
              <a:t>03/03/2026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CB338C-347E-FD4B-BBE5-9556FC8C7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L2G4 Employability: 2.4 – Verbal and Non-Verbal Communication</a:t>
            </a:r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83AFE20-7D27-9D4D-B202-493D1C173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1251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BF8765-84D7-744A-A329-2D253F5994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A89E971-D553-764B-B27A-EFC8EC426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FB2AF-5D97-4432-84CE-75F95FF4D6CE}" type="datetime1">
              <a:rPr lang="en-GB" smtClean="0"/>
              <a:t>03/03/2026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C0F501C-F391-A04B-A77F-E22C9149A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L2G4 Employability: 2.4 – Verbal and Non-Verbal Communication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490270-F13A-6042-AEFD-55131F5A4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049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484784"/>
            <a:ext cx="78867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79512" y="6356351"/>
            <a:ext cx="2057400" cy="365125"/>
          </a:xfrm>
        </p:spPr>
        <p:txBody>
          <a:bodyPr/>
          <a:lstStyle/>
          <a:p>
            <a:fld id="{AEAAEADF-7082-45FC-A427-871436F45AD7}" type="datetime1">
              <a:rPr lang="en-GB" smtClean="0"/>
              <a:t>03/03/2026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086100" cy="365125"/>
          </a:xfrm>
        </p:spPr>
        <p:txBody>
          <a:bodyPr/>
          <a:lstStyle/>
          <a:p>
            <a:r>
              <a:rPr lang="sv-SE"/>
              <a:t>L2G4 Employability: 2.4 – Verbal and Non-Verbal Communication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672708" y="6356351"/>
            <a:ext cx="1491580" cy="365125"/>
          </a:xfrm>
        </p:spPr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7E8AE4-960E-AD43-B751-DEF8CDFA61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06" b="25809"/>
          <a:stretch/>
        </p:blipFill>
        <p:spPr>
          <a:xfrm>
            <a:off x="0" y="0"/>
            <a:ext cx="9144000" cy="11521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3066A86-E4DD-F341-B26F-3E2EB20DE30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576" y="6356351"/>
            <a:ext cx="432048" cy="35125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596B760-A39D-D247-B599-343715BCDB13}"/>
              </a:ext>
            </a:extLst>
          </p:cNvPr>
          <p:cNvSpPr txBox="1"/>
          <p:nvPr userDrawn="1"/>
        </p:nvSpPr>
        <p:spPr>
          <a:xfrm>
            <a:off x="7510288" y="6352144"/>
            <a:ext cx="1022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@ESBUK</a:t>
            </a:r>
          </a:p>
        </p:txBody>
      </p:sp>
    </p:spTree>
    <p:extLst>
      <p:ext uri="{BB962C8B-B14F-4D97-AF65-F5344CB8AC3E}">
        <p14:creationId xmlns:p14="http://schemas.microsoft.com/office/powerpoint/2010/main" val="21539276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5C45B39-8F22-CD45-B2B2-D556B9E90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3BDA9-984C-495C-B179-DF9FEDBA5044}" type="datetime1">
              <a:rPr lang="en-GB" smtClean="0"/>
              <a:t>03/03/2026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730155F-E6BB-7D47-B74E-68E319176C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L2G4 Employability: 2.4 – Verbal and Non-Verbal Communication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838982-0AD9-5D43-AEA9-531E60410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4074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9692C-9455-564A-915B-AABAD5AE1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0D9C1C-A125-E249-B796-E218343EFB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676FDA-F4A5-3149-9428-0D5355FE42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AE388B-6BE2-6F42-9FCD-F7383A89D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60C90-0845-42FB-93E4-C35A46FCD1BF}" type="datetime1">
              <a:rPr lang="en-GB" smtClean="0"/>
              <a:t>03/03/2026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EECDA6-8AA7-BD4A-AD46-650DC514F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L2G4 Employability: 2.4 – Verbal and Non-Verbal Communication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585C52-9624-F146-8E17-61263F963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4396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CA5A5-E1D8-654A-99EB-B81115FAA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CA6445-0338-BC4A-8520-0A47F3460B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A2FAAF-1D5A-F74B-A238-BEE5395B26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1D4FBE-C7C1-6A4D-8763-912AE8099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DF090-82CF-4E0A-8B06-FF905BB9ED2A}" type="datetime1">
              <a:rPr lang="en-GB" smtClean="0"/>
              <a:t>03/03/2026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4223B2-4D22-4042-894B-5587E2F35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L2G4 Employability: 2.4 – Verbal and Non-Verbal Communication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0C9A0B-F2BA-F24A-9D99-DFA721710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2461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99AE1F-43EE-3748-8ED8-C691B6F3B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B80C4DA-3E51-2F4B-8402-3DBD7C69C7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366FBE-120C-6643-BC1D-FB83863045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5AF0A-4D13-4751-9BF2-36D38621D792}" type="datetime1">
              <a:rPr lang="en-GB" smtClean="0"/>
              <a:t>03/03/2026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E9543D-EA10-3546-8A86-631EC2720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L2G4 Employability: 2.4 – Verbal and Non-Verbal Communication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8A2AD0-F386-A740-A670-903E33000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618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963CBD5-2396-1E41-9333-AD414D435A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B5769-E401-E944-A524-C2C35A1081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14C7AC-73A6-3041-BB65-95F1FCE0A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51751-D89A-4EFF-8B08-40F1E2D8C7BA}" type="datetime1">
              <a:rPr lang="en-GB" smtClean="0"/>
              <a:t>03/03/2026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0587F6-75C7-2148-8B79-31080C0FC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L2G4 Employability: 2.4 – Verbal and Non-Verbal Communication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048A04-D702-C24C-9707-D3E019B60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443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CA838A-DCBF-49C3-B17A-A172548A3278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L2G4 Employability: 2.4 – Verbal and Non-Verbal Communication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0585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AAF40-781B-4A15-9F33-00BEFF85F949}" type="datetime1">
              <a:rPr lang="en-GB" smtClean="0"/>
              <a:t>03/03/2026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L2G4 Employability: 2.4 – Verbal and Non-Verbal Communication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0615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C7BF1-478D-4249-8E0A-66B3AF397392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L2G4 Employability: 2.4 – Verbal and Non-Verbal Communication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4177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C4497-CABF-46AE-B94F-1E2075CC14FD}" type="datetime1">
              <a:rPr lang="en-GB" smtClean="0"/>
              <a:t>03/03/2026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L2G4 Employability: 2.4 – Verbal and Non-Verbal Communication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77983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EFCD4-04A8-44EB-A969-AEF08EBFF501}" type="datetime1">
              <a:rPr lang="en-GB" smtClean="0"/>
              <a:t>03/03/2026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L2G4 Employability: 2.4 – Verbal and Non-Verbal Communication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482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DB854-1597-4F0E-BB75-D29220E73472}" type="datetime1">
              <a:rPr lang="en-GB" smtClean="0"/>
              <a:t>03/03/2026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L2G4 Employability: 2.4 – Verbal and Non-Verbal Communication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647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4EFD58-51C0-43A1-948E-9C950D82AAFE}" type="datetime1">
              <a:rPr lang="en-GB" smtClean="0"/>
              <a:t>03/03/2026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/>
              <a:t>L2G4 Employability: 2.4 – Verbal and Non-Verbal Communication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9275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85C628-8D5F-4218-A146-B254EBF1B0EB}" type="datetime1">
              <a:rPr lang="en-GB" smtClean="0"/>
              <a:t>03/03/2026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sv-SE"/>
              <a:t>L2G4 Employability: 2.4 – Verbal and Non-Verbal Communication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C07C4F-4DD7-4452-9CBE-7B4BC77324C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5221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5" r:id="rId2"/>
    <p:sldLayoutId id="2147483674" r:id="rId3"/>
    <p:sldLayoutId id="214748368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</p:sldLayoutIdLst>
  <p:hf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7B8F6DA-4F64-B141-A188-9B0FCB51C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A22BBE-F8C8-B04C-B0A8-E4551DD7CB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DFA96A-8A86-D041-B287-D9DB5F7BEA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30FC92-03DA-4C50-881B-B18386A0131D}" type="datetime1">
              <a:rPr lang="en-GB" smtClean="0"/>
              <a:t>03/03/2026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D5F56B-812F-FE48-B763-EDE7306DCB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sv-SE"/>
              <a:t>L2G4 Employability: 2.4 – Verbal and Non-Verbal Communication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560CD7-9D28-234B-8A60-02B8976E02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313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9.xml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11" Type="http://schemas.openxmlformats.org/officeDocument/2006/relationships/image" Target="../media/image3.png"/><Relationship Id="rId5" Type="http://schemas.openxmlformats.org/officeDocument/2006/relationships/image" Target="../media/image13.png"/><Relationship Id="rId10" Type="http://schemas.openxmlformats.org/officeDocument/2006/relationships/image" Target="../media/image16.jpeg"/><Relationship Id="rId4" Type="http://schemas.openxmlformats.org/officeDocument/2006/relationships/image" Target="../media/image12.png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9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E7C02B-C5E1-7A4E-85E0-707A23B3F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6F964-07D7-4C58-86B5-A9BB0426FD23}" type="datetime1">
              <a:rPr lang="en-GB" smtClean="0"/>
              <a:t>03/03/2026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758FB9-9D8A-6B4F-90F2-BDD3ED420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528392" cy="365125"/>
          </a:xfrm>
        </p:spPr>
        <p:txBody>
          <a:bodyPr/>
          <a:lstStyle/>
          <a:p>
            <a:r>
              <a:rPr lang="sv-SE" dirty="0"/>
              <a:t>ESB-RES-C265-L2G4-SpeechforEmployability-2.4-PPT-Communication v1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69DDC0-3EF1-4D47-B239-B6DE7EB0D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1</a:t>
            </a:fld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0C97A73-8511-DD43-BE87-4328925D31A2}"/>
              </a:ext>
            </a:extLst>
          </p:cNvPr>
          <p:cNvSpPr txBox="1">
            <a:spLocks/>
          </p:cNvSpPr>
          <p:nvPr/>
        </p:nvSpPr>
        <p:spPr>
          <a:xfrm>
            <a:off x="323528" y="1052736"/>
            <a:ext cx="788670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i="1">
                <a:latin typeface="+mn-lt"/>
              </a:rPr>
              <a:t>Section 2 – take part in an interview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9D1078A-C66D-48F3-9603-61AA1E82CA34}"/>
              </a:ext>
            </a:extLst>
          </p:cNvPr>
          <p:cNvSpPr/>
          <p:nvPr/>
        </p:nvSpPr>
        <p:spPr>
          <a:xfrm>
            <a:off x="323528" y="1916832"/>
            <a:ext cx="8496944" cy="792088"/>
          </a:xfrm>
          <a:prstGeom prst="rect">
            <a:avLst/>
          </a:prstGeom>
          <a:solidFill>
            <a:srgbClr val="C3D62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2400" b="1" i="1" dirty="0"/>
              <a:t>Lesson Objective: practise using verbal and non-verbal communication in an interview situation.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D802D75-4751-4BB2-B5BD-7B9278E0C5BA}"/>
              </a:ext>
            </a:extLst>
          </p:cNvPr>
          <p:cNvSpPr/>
          <p:nvPr/>
        </p:nvSpPr>
        <p:spPr>
          <a:xfrm>
            <a:off x="346497" y="2991979"/>
            <a:ext cx="8496944" cy="3071368"/>
          </a:xfrm>
          <a:prstGeom prst="rect">
            <a:avLst/>
          </a:prstGeom>
          <a:solidFill>
            <a:srgbClr val="FBD10B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t"/>
          <a:lstStyle/>
          <a:p>
            <a:r>
              <a:rPr lang="en-GB" b="1" i="1" dirty="0"/>
              <a:t>Lesson Outcomes: </a:t>
            </a:r>
          </a:p>
          <a:p>
            <a:r>
              <a:rPr lang="en-GB" b="1" i="1" dirty="0"/>
              <a:t>By the end of this lesson, you should have:</a:t>
            </a:r>
          </a:p>
          <a:p>
            <a:endParaRPr lang="en-GB" i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i="1" dirty="0"/>
              <a:t>Explored different levels of formality</a:t>
            </a:r>
            <a:endParaRPr lang="en-GB" i="1" dirty="0">
              <a:ea typeface="Calibri" panose="020F0502020204030204"/>
              <a:cs typeface="Calibri" panose="020F0502020204030204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i="1" dirty="0"/>
              <a:t>Thought about what is appropriate body language to use in an interview situation</a:t>
            </a:r>
            <a:endParaRPr lang="en-GB" i="1" dirty="0">
              <a:ea typeface="Calibri"/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i="1" dirty="0"/>
              <a:t>Considered the impact of different examples of non-verbal communication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i="1" dirty="0"/>
              <a:t>Practised responding to questions</a:t>
            </a:r>
            <a:endParaRPr lang="en-GB" b="1" i="1" dirty="0"/>
          </a:p>
          <a:p>
            <a:br>
              <a:rPr lang="en-GB" b="1" i="1" dirty="0"/>
            </a:br>
            <a:endParaRPr lang="en-GB" b="1" i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3CAA424-0AA8-B403-F59A-39DEFB404E9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l="14665" t="1" r="11395" b="1"/>
          <a:stretch/>
        </p:blipFill>
        <p:spPr>
          <a:xfrm>
            <a:off x="8502038" y="6235932"/>
            <a:ext cx="486743" cy="527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731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533466-3781-783C-A535-2EB7BE513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1119660"/>
            <a:ext cx="7886700" cy="576064"/>
          </a:xfrm>
        </p:spPr>
        <p:txBody>
          <a:bodyPr/>
          <a:lstStyle/>
          <a:p>
            <a:r>
              <a:rPr lang="en-GB" b="1" i="1" dirty="0">
                <a:latin typeface="+mn-lt"/>
              </a:rPr>
              <a:t>Positive or negative</a:t>
            </a:r>
            <a:endParaRPr lang="en-GB" dirty="0">
              <a:latin typeface="+mn-lt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CC3BE50-C091-1A04-6974-EADD2DCF9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A68114-E092-4896-972F-22A9A76EF0A5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308E99-AF2D-72BE-E056-CF32B4A47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10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9DB3221-B350-0D36-B0E1-7F8F128F274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-2271" b="55026"/>
          <a:stretch>
            <a:fillRect/>
          </a:stretch>
        </p:blipFill>
        <p:spPr>
          <a:xfrm>
            <a:off x="628363" y="2464178"/>
            <a:ext cx="1645082" cy="1489943"/>
          </a:xfrm>
          <a:prstGeom prst="rect">
            <a:avLst/>
          </a:prstGeom>
        </p:spPr>
      </p:pic>
      <p:pic>
        <p:nvPicPr>
          <p:cNvPr id="11" name="Picture 10">
            <a:hlinkClick r:id="rId3" action="ppaction://hlinksldjump"/>
            <a:extLst>
              <a:ext uri="{FF2B5EF4-FFF2-40B4-BE49-F238E27FC236}">
                <a16:creationId xmlns:a16="http://schemas.microsoft.com/office/drawing/2014/main" id="{145A516B-5467-9C73-C3E6-D9D8F89B27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7511" y="1278657"/>
            <a:ext cx="1571625" cy="12763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5BCDEC1-1688-55F4-2963-FCCCFFF0EF0E}"/>
              </a:ext>
            </a:extLst>
          </p:cNvPr>
          <p:cNvSpPr txBox="1"/>
          <p:nvPr/>
        </p:nvSpPr>
        <p:spPr>
          <a:xfrm>
            <a:off x="2441476" y="2714004"/>
            <a:ext cx="6462464" cy="310854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1400" dirty="0"/>
              <a:t>How did the engaged and disinterested listeners' actions affect your storytelling experience?</a:t>
            </a:r>
            <a:endParaRPr lang="en-GB" sz="1400" dirty="0">
              <a:ea typeface="Calibri"/>
              <a:cs typeface="Calibri"/>
            </a:endParaRPr>
          </a:p>
          <a:p>
            <a:endParaRPr lang="en-GB" sz="1400" dirty="0">
              <a:ea typeface="Calibri"/>
              <a:cs typeface="Calibri"/>
            </a:endParaRPr>
          </a:p>
          <a:p>
            <a:r>
              <a:rPr lang="en-GB" sz="1400" dirty="0"/>
              <a:t>What were the most noticeable body language cues from the engaged listener that encouraged you during your story?</a:t>
            </a:r>
            <a:endParaRPr lang="en-GB" sz="1400" dirty="0">
              <a:ea typeface="Calibri"/>
              <a:cs typeface="Calibri"/>
            </a:endParaRPr>
          </a:p>
          <a:p>
            <a:endParaRPr lang="en-GB" sz="1400" dirty="0">
              <a:ea typeface="Calibri"/>
              <a:cs typeface="Calibri"/>
            </a:endParaRPr>
          </a:p>
          <a:p>
            <a:r>
              <a:rPr lang="en-GB" sz="1400" dirty="0"/>
              <a:t>What challenges did you face when trying to display disinterest as the disinterested listener?</a:t>
            </a:r>
            <a:endParaRPr lang="en-GB" sz="1400" dirty="0">
              <a:ea typeface="Calibri"/>
              <a:cs typeface="Calibri"/>
            </a:endParaRPr>
          </a:p>
          <a:p>
            <a:endParaRPr lang="en-GB" sz="1400" dirty="0">
              <a:ea typeface="Calibri"/>
              <a:cs typeface="Calibri"/>
            </a:endParaRPr>
          </a:p>
          <a:p>
            <a:r>
              <a:rPr lang="en-GB" sz="1400" dirty="0"/>
              <a:t>Did the exaggerated disinterested body language affect your confidence or enthusiasm as a storyteller? How?</a:t>
            </a:r>
            <a:endParaRPr lang="en-GB" sz="1400" dirty="0">
              <a:ea typeface="Calibri"/>
              <a:cs typeface="Calibri"/>
            </a:endParaRPr>
          </a:p>
          <a:p>
            <a:endParaRPr lang="en-GB" sz="1400" dirty="0">
              <a:ea typeface="Calibri"/>
              <a:cs typeface="Calibri"/>
            </a:endParaRPr>
          </a:p>
          <a:p>
            <a:r>
              <a:rPr lang="en-GB" sz="1400" dirty="0"/>
              <a:t>How can this game help you understand the importance of non-verbal communication in real-life situations?</a:t>
            </a:r>
            <a:endParaRPr lang="en-GB" sz="1400" dirty="0">
              <a:ea typeface="Calibri"/>
              <a:cs typeface="Calibri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AEFFF58-7BB6-8D14-09BD-25078A6CA58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5"/>
          <a:srcRect l="14665" t="1" r="11395" b="1"/>
          <a:stretch/>
        </p:blipFill>
        <p:spPr>
          <a:xfrm>
            <a:off x="8502038" y="6235932"/>
            <a:ext cx="486743" cy="527403"/>
          </a:xfrm>
          <a:prstGeom prst="rect">
            <a:avLst/>
          </a:prstGeom>
        </p:spPr>
      </p:pic>
      <p:pic>
        <p:nvPicPr>
          <p:cNvPr id="9" name="Picture 8" descr="A person yawning with his hand on his mouth&#10;&#10;AI-generated content may be incorrect.">
            <a:extLst>
              <a:ext uri="{FF2B5EF4-FFF2-40B4-BE49-F238E27FC236}">
                <a16:creationId xmlns:a16="http://schemas.microsoft.com/office/drawing/2014/main" id="{AE24FD2D-2396-6C3D-F29D-1A1C434E39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7696" y="4133686"/>
            <a:ext cx="1762125" cy="1533525"/>
          </a:xfrm>
          <a:prstGeom prst="rect">
            <a:avLst/>
          </a:prstGeom>
        </p:spPr>
      </p:pic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CE042E93-551E-18C2-E0BE-C545B1E8E2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528392" cy="365125"/>
          </a:xfrm>
        </p:spPr>
        <p:txBody>
          <a:bodyPr/>
          <a:lstStyle/>
          <a:p>
            <a:r>
              <a:rPr lang="sv-SE" dirty="0"/>
              <a:t>ESB-RES-C265-L2G4-SpeechforEmployability-2.4-PPT-Communication v1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10973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46C7B6-482D-B3F9-8015-268C81F6C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818972"/>
            <a:ext cx="7886700" cy="936104"/>
          </a:xfrm>
        </p:spPr>
        <p:txBody>
          <a:bodyPr/>
          <a:lstStyle/>
          <a:p>
            <a:r>
              <a:rPr lang="en-GB" b="1" i="1" dirty="0">
                <a:latin typeface="+mn-lt"/>
              </a:rPr>
              <a:t>Practise together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5DA2DE-DC1A-88A2-0DB1-283839128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03548-A716-40FC-8C61-98C951D022CF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1416EB-68BE-D558-69A0-A181E1989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11</a:t>
            </a:fld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128D59E-6D60-C839-44E1-8FECB30E2791}"/>
              </a:ext>
            </a:extLst>
          </p:cNvPr>
          <p:cNvSpPr/>
          <p:nvPr/>
        </p:nvSpPr>
        <p:spPr>
          <a:xfrm>
            <a:off x="476354" y="1880828"/>
            <a:ext cx="3816424" cy="3096344"/>
          </a:xfrm>
          <a:prstGeom prst="rect">
            <a:avLst/>
          </a:prstGeom>
          <a:solidFill>
            <a:srgbClr val="FBD30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400" dirty="0">
                <a:solidFill>
                  <a:schemeClr val="tx1"/>
                </a:solidFill>
              </a:rPr>
              <a:t>Pair up and have a go at interviewing one another. You can:</a:t>
            </a:r>
          </a:p>
          <a:p>
            <a:endParaRPr lang="en-GB" sz="1400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tx1"/>
                </a:solidFill>
              </a:rPr>
              <a:t>Use the mock interview questions in the workbook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tx1"/>
                </a:solidFill>
              </a:rPr>
              <a:t>Use the ‘weird and wonderful’ questions in the workbook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tx1"/>
                </a:solidFill>
              </a:rPr>
              <a:t>Use one another’s CVs to ask your own questions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tx1"/>
                </a:solidFill>
              </a:rPr>
              <a:t>Use the constructive feedback sentence starters to help one another improve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tx1"/>
                </a:solidFill>
              </a:rPr>
              <a:t>Tell each other what you have done well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tx1"/>
                </a:solidFill>
              </a:rPr>
              <a:t>Use the self-assessment tool to see what you would like to work on next.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82F43D9-F160-B0F0-D40B-06A201A253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10"/>
          <a:stretch/>
        </p:blipFill>
        <p:spPr>
          <a:xfrm>
            <a:off x="4880620" y="1340768"/>
            <a:ext cx="3312368" cy="446449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8DB718E-C375-6358-B6D3-99F8548E19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2533" y="5102924"/>
            <a:ext cx="1491580" cy="127239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0865DD8-1A5C-543A-16AD-FD14685BFA0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5"/>
          <a:srcRect l="14665" t="1" r="11395" b="1"/>
          <a:stretch/>
        </p:blipFill>
        <p:spPr>
          <a:xfrm>
            <a:off x="8502038" y="6235932"/>
            <a:ext cx="486743" cy="527403"/>
          </a:xfrm>
          <a:prstGeom prst="rect">
            <a:avLst/>
          </a:prstGeom>
        </p:spPr>
      </p:pic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A048AC2C-4D0A-2EF1-E659-EC1C9581FD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528392" cy="365125"/>
          </a:xfrm>
        </p:spPr>
        <p:txBody>
          <a:bodyPr/>
          <a:lstStyle/>
          <a:p>
            <a:r>
              <a:rPr lang="sv-SE" dirty="0"/>
              <a:t>ESB-RES-C265-L2G4-SpeechforEmployability-2.4-PPT-Communication v1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16326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756" y="1127167"/>
            <a:ext cx="7886700" cy="348194"/>
          </a:xfrm>
        </p:spPr>
        <p:txBody>
          <a:bodyPr>
            <a:noAutofit/>
          </a:bodyPr>
          <a:lstStyle/>
          <a:p>
            <a:r>
              <a:rPr lang="en-GB" sz="2800" b="1" i="1" dirty="0">
                <a:latin typeface="+mn-lt"/>
              </a:rPr>
              <a:t>Relevant Grade Descriptors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3205D-7162-4FED-86DA-748B14B7EEC0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2</a:t>
            </a:fld>
            <a:endParaRPr lang="en-GB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5242093"/>
              </p:ext>
            </p:extLst>
          </p:nvPr>
        </p:nvGraphicFramePr>
        <p:xfrm>
          <a:off x="405756" y="1628800"/>
          <a:ext cx="8297676" cy="311899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429940">
                  <a:extLst>
                    <a:ext uri="{9D8B030D-6E8A-4147-A177-3AD203B41FA5}">
                      <a16:colId xmlns:a16="http://schemas.microsoft.com/office/drawing/2014/main" val="586849962"/>
                    </a:ext>
                  </a:extLst>
                </a:gridCol>
                <a:gridCol w="1129196">
                  <a:extLst>
                    <a:ext uri="{9D8B030D-6E8A-4147-A177-3AD203B41FA5}">
                      <a16:colId xmlns:a16="http://schemas.microsoft.com/office/drawing/2014/main" val="432970131"/>
                    </a:ext>
                  </a:extLst>
                </a:gridCol>
                <a:gridCol w="1434635">
                  <a:extLst>
                    <a:ext uri="{9D8B030D-6E8A-4147-A177-3AD203B41FA5}">
                      <a16:colId xmlns:a16="http://schemas.microsoft.com/office/drawing/2014/main" val="2677484745"/>
                    </a:ext>
                  </a:extLst>
                </a:gridCol>
                <a:gridCol w="1434635">
                  <a:extLst>
                    <a:ext uri="{9D8B030D-6E8A-4147-A177-3AD203B41FA5}">
                      <a16:colId xmlns:a16="http://schemas.microsoft.com/office/drawing/2014/main" val="3149520564"/>
                    </a:ext>
                  </a:extLst>
                </a:gridCol>
                <a:gridCol w="1474142">
                  <a:extLst>
                    <a:ext uri="{9D8B030D-6E8A-4147-A177-3AD203B41FA5}">
                      <a16:colId xmlns:a16="http://schemas.microsoft.com/office/drawing/2014/main" val="1215520350"/>
                    </a:ext>
                  </a:extLst>
                </a:gridCol>
                <a:gridCol w="1395128">
                  <a:extLst>
                    <a:ext uri="{9D8B030D-6E8A-4147-A177-3AD203B41FA5}">
                      <a16:colId xmlns:a16="http://schemas.microsoft.com/office/drawing/2014/main" val="1411141566"/>
                    </a:ext>
                  </a:extLst>
                </a:gridCol>
              </a:tblGrid>
              <a:tr h="4813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spc="-5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Section 2: Take Part in an Interview (2 minutes)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C2D7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Pa</a:t>
                      </a:r>
                      <a:r>
                        <a:rPr lang="en-GB" sz="1000" b="1" spc="-5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</a:t>
                      </a:r>
                      <a:r>
                        <a:rPr lang="en-GB" sz="10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C2D7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Good Pass</a:t>
                      </a:r>
                      <a:br>
                        <a:rPr lang="en-GB" sz="10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GB" sz="10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(Endorsed)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C2D7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spc="5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</a:t>
                      </a:r>
                      <a:r>
                        <a:rPr lang="en-GB" sz="10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</a:t>
                      </a:r>
                      <a:r>
                        <a:rPr lang="en-GB" sz="1000" b="1" spc="5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</a:t>
                      </a:r>
                      <a:r>
                        <a:rPr lang="en-GB" sz="1000" b="1" spc="-5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i</a:t>
                      </a:r>
                      <a:r>
                        <a:rPr lang="en-GB" sz="10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C2D7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  <a:t>Merit Plus</a:t>
                      </a:r>
                      <a:br>
                        <a:rPr lang="en-GB" sz="1000" b="1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</a:br>
                      <a:r>
                        <a:rPr lang="en-GB" sz="1000" b="1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  <a:t>(Endorsed)</a:t>
                      </a:r>
                      <a:endParaRPr lang="en-GB" sz="1100" dirty="0">
                        <a:effectLst/>
                        <a:latin typeface="Calibri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anchor="ctr">
                    <a:solidFill>
                      <a:srgbClr val="C2D7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spc="-5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Di</a:t>
                      </a:r>
                      <a:r>
                        <a:rPr lang="en-GB" sz="1000" b="1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s</a:t>
                      </a:r>
                      <a:r>
                        <a:rPr lang="en-GB" sz="1000" b="1" spc="15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t</a:t>
                      </a:r>
                      <a:r>
                        <a:rPr lang="en-GB" sz="1000" b="1" spc="-5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i</a:t>
                      </a:r>
                      <a:r>
                        <a:rPr lang="en-GB" sz="1000" b="1" spc="5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nc</a:t>
                      </a:r>
                      <a:r>
                        <a:rPr lang="en-GB" sz="1000" b="1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tion</a:t>
                      </a:r>
                      <a:endParaRPr lang="en-GB" sz="1100" dirty="0">
                        <a:effectLst/>
                        <a:latin typeface="Calibri"/>
                        <a:ea typeface="Calibri" panose="020F0502020204030204" pitchFamily="34" charset="0"/>
                        <a:cs typeface="Calibri"/>
                      </a:endParaRPr>
                    </a:p>
                  </a:txBody>
                  <a:tcPr anchor="ctr">
                    <a:solidFill>
                      <a:srgbClr val="C2D7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651259"/>
                  </a:ext>
                </a:extLst>
              </a:tr>
              <a:tr h="1414283">
                <a:tc>
                  <a:txBody>
                    <a:bodyPr/>
                    <a:lstStyle/>
                    <a:p>
                      <a:pPr algn="ctr">
                        <a:lnSpc>
                          <a:spcPts val="121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000" b="1" dirty="0">
                          <a:effectLst/>
                          <a:latin typeface="Calibri"/>
                          <a:ea typeface="Calibri"/>
                          <a:cs typeface="Calibri"/>
                        </a:rPr>
                        <a:t>Interviewer Awareness</a:t>
                      </a:r>
                      <a:endParaRPr lang="en-US" dirty="0">
                        <a:latin typeface="Calibri"/>
                      </a:endParaRPr>
                    </a:p>
                    <a:p>
                      <a:pPr algn="ctr">
                        <a:lnSpc>
                          <a:spcPts val="121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solidFill>
                      <a:srgbClr val="C2D72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200" b="0" dirty="0">
                          <a:effectLst/>
                          <a:latin typeface="Calibri"/>
                          <a:ea typeface="Calibri"/>
                          <a:cs typeface="Calibri"/>
                        </a:rPr>
                        <a:t>There is some eye contact with the assessor </a:t>
                      </a:r>
                      <a:r>
                        <a:rPr lang="en-GB" sz="1200" b="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at the beginning and end of the interview. </a:t>
                      </a: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endParaRPr lang="en-GB" sz="1200" b="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</a:pPr>
                      <a:r>
                        <a:rPr lang="en-GB" sz="1200" b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There is some eye contact with the assessor</a:t>
                      </a:r>
                      <a:r>
                        <a:rPr lang="en-GB" sz="1200" b="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 during most of the interview.</a:t>
                      </a:r>
                    </a:p>
                    <a:p>
                      <a:pPr>
                        <a:spcBef>
                          <a:spcPts val="100"/>
                        </a:spcBef>
                      </a:pPr>
                      <a:endParaRPr lang="en-GB" sz="1200" b="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</a:pPr>
                      <a:r>
                        <a:rPr lang="en-GB" sz="1200" b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There is </a:t>
                      </a:r>
                      <a:r>
                        <a:rPr lang="en-GB" sz="1200" b="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regular </a:t>
                      </a:r>
                      <a:r>
                        <a:rPr lang="en-GB" sz="1200" b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eye contact with the assessor </a:t>
                      </a:r>
                      <a:r>
                        <a:rPr lang="en-GB" sz="1200" b="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during most of the interview</a:t>
                      </a:r>
                      <a:r>
                        <a:rPr lang="en-GB" sz="1200" b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. </a:t>
                      </a:r>
                      <a:endParaRPr lang="en-GB" sz="1200" b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  <a:p>
                      <a:pPr>
                        <a:spcBef>
                          <a:spcPts val="100"/>
                        </a:spcBef>
                      </a:pPr>
                      <a:endParaRPr lang="en-GB" sz="1200" b="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  <a:p>
                      <a:pPr>
                        <a:spcBef>
                          <a:spcPts val="100"/>
                        </a:spcBef>
                      </a:pPr>
                      <a:r>
                        <a:rPr lang="en-GB" sz="1200" b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There </a:t>
                      </a:r>
                      <a:r>
                        <a:rPr lang="en-GB" sz="1200" b="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is appropriate body language </a:t>
                      </a:r>
                      <a:r>
                        <a:rPr lang="en-GB" sz="1200" b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(facial expression, gesture, etc.).</a:t>
                      </a:r>
                      <a:endParaRPr lang="en-GB" sz="1200" b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  <a:p>
                      <a:pPr>
                        <a:spcBef>
                          <a:spcPts val="100"/>
                        </a:spcBef>
                      </a:pPr>
                      <a:endParaRPr lang="en-GB" sz="1200" b="0" dirty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200" b="0" dirty="0">
                          <a:effectLst/>
                          <a:latin typeface="Calibri"/>
                          <a:ea typeface="Calibri"/>
                          <a:cs typeface="Calibri"/>
                        </a:rPr>
                        <a:t>There is regular eye contact with the </a:t>
                      </a:r>
                      <a:r>
                        <a:rPr lang="en-GB" sz="1200" b="0">
                          <a:effectLst/>
                          <a:latin typeface="Calibri"/>
                          <a:ea typeface="Calibri"/>
                          <a:cs typeface="Calibri"/>
                        </a:rPr>
                        <a:t>assessor throughout the </a:t>
                      </a:r>
                      <a:r>
                        <a:rPr lang="en-GB" sz="1200" b="0" dirty="0">
                          <a:effectLst/>
                          <a:latin typeface="Calibri"/>
                          <a:ea typeface="Calibri"/>
                          <a:cs typeface="Calibri"/>
                        </a:rPr>
                        <a:t>interview. </a:t>
                      </a: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200" b="0" dirty="0">
                          <a:effectLst/>
                          <a:latin typeface="Calibri"/>
                          <a:ea typeface="Calibri"/>
                          <a:cs typeface="Calibri"/>
                        </a:rPr>
                        <a:t>There is appropriate </a:t>
                      </a:r>
                      <a:r>
                        <a:rPr lang="en-GB" sz="1200" b="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and consistent use</a:t>
                      </a:r>
                      <a:r>
                        <a:rPr lang="en-GB" sz="1200" b="0" dirty="0">
                          <a:effectLst/>
                          <a:latin typeface="Calibri"/>
                          <a:ea typeface="Calibri"/>
                          <a:cs typeface="Calibri"/>
                        </a:rPr>
                        <a:t> of body language (facial expression, gesture, etc.).</a:t>
                      </a: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endParaRPr lang="en-GB" sz="1200" b="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200" b="0" dirty="0">
                          <a:effectLst/>
                          <a:latin typeface="Calibri"/>
                          <a:ea typeface="Calibri"/>
                          <a:cs typeface="Calibri"/>
                        </a:rPr>
                        <a:t>There is regular and </a:t>
                      </a:r>
                      <a:r>
                        <a:rPr lang="en-GB" sz="1200" b="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confident </a:t>
                      </a:r>
                      <a:r>
                        <a:rPr lang="en-GB" sz="1200" b="0" dirty="0">
                          <a:effectLst/>
                          <a:latin typeface="Calibri"/>
                          <a:ea typeface="Calibri"/>
                          <a:cs typeface="Calibri"/>
                        </a:rPr>
                        <a:t>eye contact </a:t>
                      </a: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with the assessor throughout</a:t>
                      </a:r>
                      <a:r>
                        <a:rPr lang="en-GB" sz="1200" b="0" dirty="0">
                          <a:effectLst/>
                          <a:latin typeface="Calibri"/>
                          <a:ea typeface="Calibri"/>
                          <a:cs typeface="Calibri"/>
                        </a:rPr>
                        <a:t> the interview. </a:t>
                      </a: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200" b="0" dirty="0">
                          <a:effectLst/>
                          <a:latin typeface="Calibri"/>
                          <a:ea typeface="Calibri"/>
                          <a:cs typeface="Calibri"/>
                        </a:rPr>
                        <a:t>There is an appropriate and </a:t>
                      </a:r>
                      <a:r>
                        <a:rPr lang="en-GB" sz="1200" b="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confident </a:t>
                      </a:r>
                      <a:r>
                        <a:rPr lang="en-GB" sz="1200" b="0" dirty="0">
                          <a:effectLst/>
                          <a:latin typeface="Calibri"/>
                          <a:ea typeface="Calibri"/>
                          <a:cs typeface="Calibri"/>
                        </a:rPr>
                        <a:t>use of body language (facial expression, gesture, etc.).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1698713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EFD0C581-07F7-7926-FD79-7B00AD076A7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l="14665" t="1" r="11395" b="1"/>
          <a:stretch/>
        </p:blipFill>
        <p:spPr>
          <a:xfrm>
            <a:off x="8502038" y="6235932"/>
            <a:ext cx="486743" cy="527403"/>
          </a:xfrm>
          <a:prstGeom prst="rect">
            <a:avLst/>
          </a:prstGeom>
        </p:spPr>
      </p:pic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63B1990C-18DA-3898-95B0-321BD6DE7D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528392" cy="365125"/>
          </a:xfrm>
        </p:spPr>
        <p:txBody>
          <a:bodyPr/>
          <a:lstStyle/>
          <a:p>
            <a:r>
              <a:rPr lang="sv-SE" dirty="0"/>
              <a:t>ESB-RES-C265-L2G4-SpeechforEmployability-2.4-PPT-Communication v1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8280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83B57150-3BDD-F788-708E-B26A069FFFD5}"/>
              </a:ext>
            </a:extLst>
          </p:cNvPr>
          <p:cNvCxnSpPr/>
          <p:nvPr/>
        </p:nvCxnSpPr>
        <p:spPr>
          <a:xfrm>
            <a:off x="395536" y="3833493"/>
            <a:ext cx="8496944" cy="0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98D80B65-55D7-139F-2123-D467682B49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946868"/>
            <a:ext cx="7886700" cy="792088"/>
          </a:xfrm>
        </p:spPr>
        <p:txBody>
          <a:bodyPr/>
          <a:lstStyle/>
          <a:p>
            <a:r>
              <a:rPr lang="en-GB" b="1" i="1" dirty="0">
                <a:latin typeface="+mn-lt"/>
              </a:rPr>
              <a:t>Formal or informal?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79C9FD-3C02-4A74-BD4D-EBE40A5D0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45629-25E7-4433-A14F-07818850499E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2E5591-040C-BA9A-0460-D57E821AFD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3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E64F6FF-08F8-8893-B81E-96E683D189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4116" y="3283877"/>
            <a:ext cx="1198792" cy="120440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4EF0CCF-48C2-BE59-EC7D-9F4CEFF601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7262" y="3231289"/>
            <a:ext cx="1309720" cy="120440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AF07130-3CF8-1077-C9A8-C98B7E61ACD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12"/>
          <a:stretch/>
        </p:blipFill>
        <p:spPr>
          <a:xfrm>
            <a:off x="1083233" y="3121454"/>
            <a:ext cx="1153679" cy="142407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B5B0B5B-61B2-1CD7-0012-162A02ECE4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94374" y="2977531"/>
            <a:ext cx="1166392" cy="1711923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C72095B-813B-2310-4F0F-6AD5F6935C8F}"/>
              </a:ext>
            </a:extLst>
          </p:cNvPr>
          <p:cNvSpPr/>
          <p:nvPr/>
        </p:nvSpPr>
        <p:spPr>
          <a:xfrm>
            <a:off x="467544" y="1738956"/>
            <a:ext cx="8352928" cy="537916"/>
          </a:xfrm>
          <a:prstGeom prst="rect">
            <a:avLst/>
          </a:prstGeom>
          <a:solidFill>
            <a:srgbClr val="FBD10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ysClr val="windowText" lastClr="000000"/>
                </a:solidFill>
              </a:rPr>
              <a:t>We have provided two lists of phrases used for greeting and saying farewell. In groups, discuss one of the lists and place the phrases on the formality scale below: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5CAF4F0-47D4-5463-0114-97F8189EA974}"/>
              </a:ext>
            </a:extLst>
          </p:cNvPr>
          <p:cNvSpPr/>
          <p:nvPr/>
        </p:nvSpPr>
        <p:spPr>
          <a:xfrm>
            <a:off x="899592" y="4868806"/>
            <a:ext cx="1512168" cy="583698"/>
          </a:xfrm>
          <a:prstGeom prst="rect">
            <a:avLst/>
          </a:prstGeom>
          <a:solidFill>
            <a:srgbClr val="FCE7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</a:rPr>
              <a:t>Good day, esteemed sir</a:t>
            </a:r>
            <a:r>
              <a:rPr lang="en-GB" sz="1200">
                <a:solidFill>
                  <a:schemeClr val="tx1"/>
                </a:solidFill>
              </a:rPr>
              <a:t>/madam.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EA24423-2BED-F9A3-0EB6-632FFDE1F6DF}"/>
              </a:ext>
            </a:extLst>
          </p:cNvPr>
          <p:cNvSpPr txBox="1"/>
          <p:nvPr/>
        </p:nvSpPr>
        <p:spPr>
          <a:xfrm>
            <a:off x="323528" y="2335026"/>
            <a:ext cx="2376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For example: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F410EFD-57A3-20AC-84B7-8E0A89FE2B5B}"/>
              </a:ext>
            </a:extLst>
          </p:cNvPr>
          <p:cNvSpPr/>
          <p:nvPr/>
        </p:nvSpPr>
        <p:spPr>
          <a:xfrm>
            <a:off x="2767665" y="4868806"/>
            <a:ext cx="1512168" cy="583698"/>
          </a:xfrm>
          <a:prstGeom prst="rect">
            <a:avLst/>
          </a:prstGeom>
          <a:solidFill>
            <a:srgbClr val="FCE7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</a:rPr>
              <a:t>Hello, pleased to meet you.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F83AF7D-D163-BB05-026E-7436221858C9}"/>
              </a:ext>
            </a:extLst>
          </p:cNvPr>
          <p:cNvSpPr/>
          <p:nvPr/>
        </p:nvSpPr>
        <p:spPr>
          <a:xfrm>
            <a:off x="4890437" y="4863138"/>
            <a:ext cx="1512168" cy="583698"/>
          </a:xfrm>
          <a:prstGeom prst="rect">
            <a:avLst/>
          </a:prstGeom>
          <a:solidFill>
            <a:srgbClr val="FCE7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</a:rPr>
              <a:t>Hiya.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BD33A3F-C6B5-02EC-86B5-20283E551E26}"/>
              </a:ext>
            </a:extLst>
          </p:cNvPr>
          <p:cNvSpPr/>
          <p:nvPr/>
        </p:nvSpPr>
        <p:spPr>
          <a:xfrm>
            <a:off x="6894374" y="4866436"/>
            <a:ext cx="1512168" cy="583698"/>
          </a:xfrm>
          <a:prstGeom prst="rect">
            <a:avLst/>
          </a:prstGeom>
          <a:solidFill>
            <a:srgbClr val="FCE78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</a:rPr>
              <a:t>Alright mate?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28C83C1-F113-9281-FBF5-2D2BDE886179}"/>
              </a:ext>
            </a:extLst>
          </p:cNvPr>
          <p:cNvSpPr/>
          <p:nvPr/>
        </p:nvSpPr>
        <p:spPr>
          <a:xfrm>
            <a:off x="467544" y="5805264"/>
            <a:ext cx="8352928" cy="365119"/>
          </a:xfrm>
          <a:prstGeom prst="rect">
            <a:avLst/>
          </a:prstGeom>
          <a:solidFill>
            <a:srgbClr val="E6151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/>
              <a:t>Where on the scale do you think you need to be for your 1:1 interview with the ESB assessor?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6A6DB4C-BB0B-12AE-DC60-CE3E6E13020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7"/>
          <a:srcRect l="14665" t="1" r="11395" b="1"/>
          <a:stretch/>
        </p:blipFill>
        <p:spPr>
          <a:xfrm>
            <a:off x="8502038" y="6235932"/>
            <a:ext cx="486743" cy="527403"/>
          </a:xfrm>
          <a:prstGeom prst="rect">
            <a:avLst/>
          </a:prstGeom>
        </p:spPr>
      </p:pic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295811DB-BFD3-30C2-922C-BEE0D0E11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528392" cy="365125"/>
          </a:xfrm>
        </p:spPr>
        <p:txBody>
          <a:bodyPr/>
          <a:lstStyle/>
          <a:p>
            <a:r>
              <a:rPr lang="sv-SE" dirty="0"/>
              <a:t>ESB-RES-C265-L2G4-SpeechforEmployability-2.4-PPT-Communication v1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720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C56AD8-579C-C71C-99E9-D19EB6D9AE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1133204"/>
            <a:ext cx="8820472" cy="720080"/>
          </a:xfrm>
        </p:spPr>
        <p:txBody>
          <a:bodyPr>
            <a:noAutofit/>
          </a:bodyPr>
          <a:lstStyle/>
          <a:p>
            <a:r>
              <a:rPr lang="en-GB" sz="2300" b="1" i="1" dirty="0">
                <a:latin typeface="+mn-lt"/>
              </a:rPr>
              <a:t>What is appropriate body language to use in an interview situation?</a:t>
            </a:r>
            <a:endParaRPr lang="en-GB" sz="2300" b="1" dirty="0">
              <a:latin typeface="+mn-lt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7FB7595-D213-0537-11F1-C5BD673973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BE980-A844-4990-A958-EAB87E93BDE4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0299BA-FC77-7431-12D6-81133AD73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4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82667A0-8465-2BD4-F07A-CE37CA3A43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367" y="2345766"/>
            <a:ext cx="1516025" cy="213717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B6ABC5F-5CCE-B04B-02CE-6ECC196C9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703" y="2193867"/>
            <a:ext cx="1689014" cy="244097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D1CA5FA-07D1-139D-FC24-E0C1605C8C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8264" y="2194755"/>
            <a:ext cx="1181100" cy="22479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523A641-869D-5B77-68D8-3F0A3893BE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0978" y="2328503"/>
            <a:ext cx="1790700" cy="20193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28F85E95-3AD7-296A-6DA3-25707D1EFAF7}"/>
              </a:ext>
            </a:extLst>
          </p:cNvPr>
          <p:cNvSpPr/>
          <p:nvPr/>
        </p:nvSpPr>
        <p:spPr>
          <a:xfrm>
            <a:off x="487089" y="4769761"/>
            <a:ext cx="8227777" cy="1354335"/>
          </a:xfrm>
          <a:prstGeom prst="rect">
            <a:avLst/>
          </a:prstGeom>
          <a:solidFill>
            <a:srgbClr val="C4D8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400" dirty="0">
                <a:solidFill>
                  <a:schemeClr val="tx1"/>
                </a:solidFill>
              </a:rPr>
              <a:t>Working in pairs, groups, or as a whole class: discuss what body language you think would be appropriate or inappropriate to use in an interview. </a:t>
            </a:r>
          </a:p>
          <a:p>
            <a:endParaRPr lang="en-GB" sz="1400" dirty="0">
              <a:solidFill>
                <a:schemeClr val="tx1"/>
              </a:solidFill>
            </a:endParaRPr>
          </a:p>
          <a:p>
            <a:r>
              <a:rPr lang="en-GB" sz="1400" dirty="0">
                <a:solidFill>
                  <a:schemeClr val="tx1"/>
                </a:solidFill>
              </a:rPr>
              <a:t>Additional task: create a poster showing a list of ‘Dos and Don’ts’ for interviewees. You could illustrate your poster with images found online, drawn by hand, or use photos of yourselves demonstrating your ideas.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765749F-5817-1AC8-AF7C-F874957EF55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6"/>
          <a:srcRect l="14665" t="1" r="11395" b="1"/>
          <a:stretch/>
        </p:blipFill>
        <p:spPr>
          <a:xfrm>
            <a:off x="8502038" y="6235932"/>
            <a:ext cx="486743" cy="527403"/>
          </a:xfrm>
          <a:prstGeom prst="rect">
            <a:avLst/>
          </a:prstGeom>
        </p:spPr>
      </p:pic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76BA0455-BE8A-65FA-9880-FF6ECC68A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528392" cy="365125"/>
          </a:xfrm>
        </p:spPr>
        <p:txBody>
          <a:bodyPr/>
          <a:lstStyle/>
          <a:p>
            <a:r>
              <a:rPr lang="sv-SE" dirty="0"/>
              <a:t>ESB-RES-C265-L2G4-SpeechforEmployability-2.4-PPT-Communication v1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45120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DEAB1D-168B-8D0A-C597-CEC6DEFDA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980727"/>
            <a:ext cx="7886700" cy="507601"/>
          </a:xfrm>
        </p:spPr>
        <p:txBody>
          <a:bodyPr>
            <a:normAutofit/>
          </a:bodyPr>
          <a:lstStyle/>
          <a:p>
            <a:r>
              <a:rPr lang="en-GB" sz="2800" b="1" i="1" dirty="0">
                <a:latin typeface="+mn-lt"/>
              </a:rPr>
              <a:t>Non-verbal language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81DB6A-A729-387B-4C42-DCCF7D258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65020-DE5A-493C-B704-27CA93712132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44FA45-7E84-A0FD-A626-D88139D124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5</a:t>
            </a:fld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4098BD9-6145-A692-EAC6-BE76D25CD1DD}"/>
              </a:ext>
            </a:extLst>
          </p:cNvPr>
          <p:cNvSpPr/>
          <p:nvPr/>
        </p:nvSpPr>
        <p:spPr>
          <a:xfrm>
            <a:off x="323528" y="1488329"/>
            <a:ext cx="8352928" cy="365125"/>
          </a:xfrm>
          <a:prstGeom prst="rect">
            <a:avLst/>
          </a:prstGeom>
          <a:solidFill>
            <a:srgbClr val="FBD10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Think about the non-verbal communication and suggest the impression it gives.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ACFF6F82-F74E-63CB-55E6-8C4A96D64D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5644059"/>
              </p:ext>
            </p:extLst>
          </p:nvPr>
        </p:nvGraphicFramePr>
        <p:xfrm>
          <a:off x="325834" y="1988840"/>
          <a:ext cx="8350622" cy="40827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5311">
                  <a:extLst>
                    <a:ext uri="{9D8B030D-6E8A-4147-A177-3AD203B41FA5}">
                      <a16:colId xmlns:a16="http://schemas.microsoft.com/office/drawing/2014/main" val="715662693"/>
                    </a:ext>
                  </a:extLst>
                </a:gridCol>
                <a:gridCol w="4175311">
                  <a:extLst>
                    <a:ext uri="{9D8B030D-6E8A-4147-A177-3AD203B41FA5}">
                      <a16:colId xmlns:a16="http://schemas.microsoft.com/office/drawing/2014/main" val="744376861"/>
                    </a:ext>
                  </a:extLst>
                </a:gridCol>
              </a:tblGrid>
              <a:tr h="374385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Non-verbal communication</a:t>
                      </a:r>
                    </a:p>
                  </a:txBody>
                  <a:tcPr anchor="ctr">
                    <a:solidFill>
                      <a:srgbClr val="C4D82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Impression</a:t>
                      </a:r>
                    </a:p>
                  </a:txBody>
                  <a:tcPr anchor="ctr">
                    <a:solidFill>
                      <a:srgbClr val="C4D8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69314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Smiling whilst talking about a hobby</a:t>
                      </a:r>
                    </a:p>
                  </a:txBody>
                  <a:tcPr anchor="ctr">
                    <a:solidFill>
                      <a:srgbClr val="C4D82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solidFill>
                      <a:srgbClr val="C4D821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5046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Nodding when somebody is talking to you</a:t>
                      </a:r>
                    </a:p>
                  </a:txBody>
                  <a:tcPr anchor="ctr">
                    <a:solidFill>
                      <a:srgbClr val="C4D82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solidFill>
                      <a:srgbClr val="C4D821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02597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Rolling your eyes in response to a question</a:t>
                      </a:r>
                    </a:p>
                  </a:txBody>
                  <a:tcPr anchor="ctr">
                    <a:solidFill>
                      <a:srgbClr val="E7EFA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solidFill>
                      <a:srgbClr val="E7EF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24583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Sitting with arms folded over your chest</a:t>
                      </a:r>
                    </a:p>
                  </a:txBody>
                  <a:tcPr anchor="ctr">
                    <a:solidFill>
                      <a:srgbClr val="F3F7D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solidFill>
                      <a:srgbClr val="F3F7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7731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Leaning forward when somebody is speaking to you</a:t>
                      </a:r>
                    </a:p>
                  </a:txBody>
                  <a:tcPr anchor="ctr">
                    <a:solidFill>
                      <a:srgbClr val="E7EFA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solidFill>
                      <a:srgbClr val="E7EF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8569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Slouching in the chair</a:t>
                      </a:r>
                    </a:p>
                  </a:txBody>
                  <a:tcPr anchor="ctr">
                    <a:solidFill>
                      <a:srgbClr val="F3F7D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solidFill>
                      <a:srgbClr val="F3F7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30151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Using hand gestures to demonstrate an action or concept</a:t>
                      </a:r>
                    </a:p>
                  </a:txBody>
                  <a:tcPr anchor="ctr">
                    <a:solidFill>
                      <a:srgbClr val="E7EFA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solidFill>
                      <a:srgbClr val="E7EF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78332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Making a pained expression in response to a question</a:t>
                      </a:r>
                    </a:p>
                  </a:txBody>
                  <a:tcPr anchor="ctr">
                    <a:solidFill>
                      <a:srgbClr val="F3F7D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solidFill>
                      <a:srgbClr val="F3F7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27680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Sitting on your hands</a:t>
                      </a:r>
                    </a:p>
                  </a:txBody>
                  <a:tcPr anchor="ctr">
                    <a:solidFill>
                      <a:srgbClr val="E7EFA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solidFill>
                      <a:srgbClr val="E7EF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35332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Looking out of the window</a:t>
                      </a:r>
                    </a:p>
                  </a:txBody>
                  <a:tcPr anchor="ctr">
                    <a:solidFill>
                      <a:srgbClr val="F3F7D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solidFill>
                      <a:srgbClr val="F3F7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7428541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F0DA5AEB-54AE-587B-5DF4-794058E99DA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l="14665" t="1" r="11395" b="1"/>
          <a:stretch/>
        </p:blipFill>
        <p:spPr>
          <a:xfrm>
            <a:off x="8502038" y="6235932"/>
            <a:ext cx="486743" cy="527403"/>
          </a:xfrm>
          <a:prstGeom prst="rect">
            <a:avLst/>
          </a:prstGeom>
        </p:spPr>
      </p:pic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C5A06521-9D1E-562B-C4DC-D0F9989702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528392" cy="365125"/>
          </a:xfrm>
        </p:spPr>
        <p:txBody>
          <a:bodyPr/>
          <a:lstStyle/>
          <a:p>
            <a:r>
              <a:rPr lang="sv-SE" dirty="0"/>
              <a:t>ESB-RES-C265-L2G4-SpeechforEmployability-2.4-PPT-Communication v1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72741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DEAB1D-168B-8D0A-C597-CEC6DEFDA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908721"/>
            <a:ext cx="7886700" cy="579608"/>
          </a:xfrm>
        </p:spPr>
        <p:txBody>
          <a:bodyPr>
            <a:normAutofit/>
          </a:bodyPr>
          <a:lstStyle/>
          <a:p>
            <a:r>
              <a:rPr lang="en-GB" sz="2800" b="1" i="1" dirty="0">
                <a:latin typeface="+mn-lt"/>
              </a:rPr>
              <a:t>Non-verbal language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81DB6A-A729-387B-4C42-DCCF7D258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4DA18-F718-4E87-B22F-6A22CDA25D92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44FA45-7E84-A0FD-A626-D88139D124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96136" y="6356351"/>
            <a:ext cx="1491580" cy="365125"/>
          </a:xfrm>
        </p:spPr>
        <p:txBody>
          <a:bodyPr/>
          <a:lstStyle/>
          <a:p>
            <a:fld id="{EFC07C4F-4DD7-4452-9CBE-7B4BC77324C7}" type="slidenum">
              <a:rPr lang="en-GB" smtClean="0"/>
              <a:t>6</a:t>
            </a:fld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4098BD9-6145-A692-EAC6-BE76D25CD1DD}"/>
              </a:ext>
            </a:extLst>
          </p:cNvPr>
          <p:cNvSpPr/>
          <p:nvPr/>
        </p:nvSpPr>
        <p:spPr>
          <a:xfrm>
            <a:off x="323528" y="1488329"/>
            <a:ext cx="8352928" cy="365125"/>
          </a:xfrm>
          <a:prstGeom prst="rect">
            <a:avLst/>
          </a:prstGeom>
          <a:solidFill>
            <a:srgbClr val="FBD10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400" dirty="0">
                <a:solidFill>
                  <a:schemeClr val="tx1"/>
                </a:solidFill>
              </a:rPr>
              <a:t>Suggested responses: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ACFF6F82-F74E-63CB-55E6-8C4A96D64D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6814044"/>
              </p:ext>
            </p:extLst>
          </p:nvPr>
        </p:nvGraphicFramePr>
        <p:xfrm>
          <a:off x="325834" y="1988840"/>
          <a:ext cx="8350622" cy="42148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5311">
                  <a:extLst>
                    <a:ext uri="{9D8B030D-6E8A-4147-A177-3AD203B41FA5}">
                      <a16:colId xmlns:a16="http://schemas.microsoft.com/office/drawing/2014/main" val="715662693"/>
                    </a:ext>
                  </a:extLst>
                </a:gridCol>
                <a:gridCol w="4175311">
                  <a:extLst>
                    <a:ext uri="{9D8B030D-6E8A-4147-A177-3AD203B41FA5}">
                      <a16:colId xmlns:a16="http://schemas.microsoft.com/office/drawing/2014/main" val="744376861"/>
                    </a:ext>
                  </a:extLst>
                </a:gridCol>
              </a:tblGrid>
              <a:tr h="374385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Non-verbal communication</a:t>
                      </a:r>
                    </a:p>
                  </a:txBody>
                  <a:tcPr anchor="ctr">
                    <a:solidFill>
                      <a:srgbClr val="C4D82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Impression</a:t>
                      </a:r>
                    </a:p>
                  </a:txBody>
                  <a:tcPr anchor="ctr">
                    <a:solidFill>
                      <a:srgbClr val="C4D8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69314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Smiling whilst talking about a hobby</a:t>
                      </a:r>
                    </a:p>
                  </a:txBody>
                  <a:tcPr anchor="ctr">
                    <a:solidFill>
                      <a:srgbClr val="C4D821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You enjoy your hobby</a:t>
                      </a:r>
                    </a:p>
                  </a:txBody>
                  <a:tcPr anchor="ctr">
                    <a:solidFill>
                      <a:srgbClr val="C4D821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5046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Nodding when somebody is talking to you</a:t>
                      </a:r>
                    </a:p>
                  </a:txBody>
                  <a:tcPr anchor="ctr">
                    <a:solidFill>
                      <a:srgbClr val="C4D82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You are actively listening</a:t>
                      </a:r>
                      <a:endParaRPr lang="en-GB" dirty="0"/>
                    </a:p>
                  </a:txBody>
                  <a:tcPr anchor="ctr">
                    <a:solidFill>
                      <a:srgbClr val="C4D821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02597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Rolling your eyes in response to a question</a:t>
                      </a:r>
                    </a:p>
                  </a:txBody>
                  <a:tcPr anchor="ctr">
                    <a:solidFill>
                      <a:srgbClr val="E7EFA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You are rude</a:t>
                      </a:r>
                      <a:endParaRPr lang="en-GB" dirty="0"/>
                    </a:p>
                  </a:txBody>
                  <a:tcPr anchor="ctr">
                    <a:solidFill>
                      <a:srgbClr val="E7EF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24583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Sitting with arms folded over your chest</a:t>
                      </a:r>
                    </a:p>
                  </a:txBody>
                  <a:tcPr anchor="ctr">
                    <a:solidFill>
                      <a:srgbClr val="F3F7D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You are anxious or nervous</a:t>
                      </a:r>
                      <a:endParaRPr lang="en-GB" dirty="0"/>
                    </a:p>
                  </a:txBody>
                  <a:tcPr anchor="ctr">
                    <a:solidFill>
                      <a:srgbClr val="F3F7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7731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Leaning forward when somebody is speaking to you</a:t>
                      </a:r>
                    </a:p>
                  </a:txBody>
                  <a:tcPr anchor="ctr">
                    <a:solidFill>
                      <a:srgbClr val="E7EFA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You are interested in what the other person is saying</a:t>
                      </a:r>
                      <a:endParaRPr lang="en-GB" dirty="0"/>
                    </a:p>
                  </a:txBody>
                  <a:tcPr anchor="ctr">
                    <a:solidFill>
                      <a:srgbClr val="E7EF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8569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Slouching in the chair</a:t>
                      </a:r>
                    </a:p>
                  </a:txBody>
                  <a:tcPr anchor="ctr">
                    <a:solidFill>
                      <a:srgbClr val="F3F7D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You are not bothered about your interview</a:t>
                      </a:r>
                      <a:endParaRPr lang="en-GB" dirty="0"/>
                    </a:p>
                  </a:txBody>
                  <a:tcPr anchor="ctr">
                    <a:solidFill>
                      <a:srgbClr val="F3F7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30151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Using hand gestures to demonstrate an action or concept</a:t>
                      </a:r>
                    </a:p>
                  </a:txBody>
                  <a:tcPr anchor="ctr">
                    <a:solidFill>
                      <a:srgbClr val="E7EFA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You have a confident understanding in what you are talking about</a:t>
                      </a:r>
                    </a:p>
                  </a:txBody>
                  <a:tcPr anchor="ctr">
                    <a:solidFill>
                      <a:srgbClr val="E7EF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78332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Making a pained expression in response to a question</a:t>
                      </a:r>
                    </a:p>
                  </a:txBody>
                  <a:tcPr anchor="ctr">
                    <a:solidFill>
                      <a:srgbClr val="F3F7D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You do not want to answer</a:t>
                      </a:r>
                      <a:endParaRPr lang="en-GB" dirty="0"/>
                    </a:p>
                  </a:txBody>
                  <a:tcPr anchor="ctr">
                    <a:solidFill>
                      <a:srgbClr val="F3F7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27680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Sitting on your hands</a:t>
                      </a:r>
                    </a:p>
                  </a:txBody>
                  <a:tcPr anchor="ctr">
                    <a:solidFill>
                      <a:srgbClr val="E7EFA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/>
                        <a:t>You are uncomfortable</a:t>
                      </a:r>
                      <a:endParaRPr lang="en-GB" dirty="0"/>
                    </a:p>
                  </a:txBody>
                  <a:tcPr anchor="ctr">
                    <a:solidFill>
                      <a:srgbClr val="E7EF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35332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Looking out of the window</a:t>
                      </a:r>
                    </a:p>
                  </a:txBody>
                  <a:tcPr anchor="ctr">
                    <a:solidFill>
                      <a:srgbClr val="F3F7D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You would rather be somewhere else</a:t>
                      </a:r>
                    </a:p>
                  </a:txBody>
                  <a:tcPr anchor="ctr">
                    <a:solidFill>
                      <a:srgbClr val="F3F7D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7428541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F8A1E9F2-6274-3929-4399-B7814E2CEF2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l="14665" t="1" r="11395" b="1"/>
          <a:stretch/>
        </p:blipFill>
        <p:spPr>
          <a:xfrm>
            <a:off x="8502038" y="6235932"/>
            <a:ext cx="486743" cy="527403"/>
          </a:xfrm>
          <a:prstGeom prst="rect">
            <a:avLst/>
          </a:prstGeom>
        </p:spPr>
      </p:pic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4343D272-5B46-988D-A73D-3C4831E90C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528392" cy="365125"/>
          </a:xfrm>
        </p:spPr>
        <p:txBody>
          <a:bodyPr/>
          <a:lstStyle/>
          <a:p>
            <a:r>
              <a:rPr lang="sv-SE" dirty="0"/>
              <a:t>ESB-RES-C265-L2G4-SpeechforEmployability-2.4-PPT-Communication v1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75406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97A73-8511-DD43-BE87-4328925D3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980728"/>
            <a:ext cx="7886700" cy="864096"/>
          </a:xfrm>
        </p:spPr>
        <p:txBody>
          <a:bodyPr>
            <a:normAutofit fontScale="90000"/>
          </a:bodyPr>
          <a:lstStyle/>
          <a:p>
            <a:r>
              <a:rPr lang="en-US" b="1" i="1" dirty="0">
                <a:latin typeface="+mn-lt"/>
              </a:rPr>
              <a:t>Activities to </a:t>
            </a:r>
            <a:r>
              <a:rPr lang="en-US" b="1" i="1" dirty="0" err="1">
                <a:latin typeface="+mn-lt"/>
              </a:rPr>
              <a:t>practise</a:t>
            </a:r>
            <a:r>
              <a:rPr lang="en-US" b="1" i="1" dirty="0">
                <a:latin typeface="+mn-lt"/>
              </a:rPr>
              <a:t> using non-verbal language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E7C02B-C5E1-7A4E-85E0-707A23B3F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85485-BEFC-40AC-BDBD-03CF70BF887D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69DDC0-3EF1-4D47-B239-B6DE7EB0D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7</a:t>
            </a:fld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D64BE1A-AC53-F52D-B734-76585ECD911D}"/>
              </a:ext>
            </a:extLst>
          </p:cNvPr>
          <p:cNvSpPr txBox="1"/>
          <p:nvPr/>
        </p:nvSpPr>
        <p:spPr>
          <a:xfrm>
            <a:off x="3682032" y="3837237"/>
            <a:ext cx="19259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i="1" dirty="0">
                <a:effectLst/>
              </a:rPr>
              <a:t>Partner Mirroring</a:t>
            </a:r>
            <a:endParaRPr lang="en-GB" b="1" i="1" dirty="0"/>
          </a:p>
        </p:txBody>
      </p:sp>
      <p:pic>
        <p:nvPicPr>
          <p:cNvPr id="23" name="Picture 22">
            <a:hlinkClick r:id="rId3" action="ppaction://hlinksldjump"/>
            <a:extLst>
              <a:ext uri="{FF2B5EF4-FFF2-40B4-BE49-F238E27FC236}">
                <a16:creationId xmlns:a16="http://schemas.microsoft.com/office/drawing/2014/main" id="{7560F2FE-9746-BFFC-F209-93702F7FD6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7864" y="4423328"/>
            <a:ext cx="1211337" cy="1668184"/>
          </a:xfrm>
          <a:prstGeom prst="rect">
            <a:avLst/>
          </a:prstGeom>
        </p:spPr>
      </p:pic>
      <p:pic>
        <p:nvPicPr>
          <p:cNvPr id="25" name="Picture 24">
            <a:hlinkClick r:id="rId3" action="ppaction://hlinksldjump"/>
            <a:extLst>
              <a:ext uri="{FF2B5EF4-FFF2-40B4-BE49-F238E27FC236}">
                <a16:creationId xmlns:a16="http://schemas.microsoft.com/office/drawing/2014/main" id="{307AD06C-539A-BAA5-2061-49FC4B35AC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4453694" y="4286420"/>
            <a:ext cx="1321854" cy="1674497"/>
          </a:xfrm>
          <a:prstGeom prst="rect">
            <a:avLst/>
          </a:prstGeom>
        </p:spPr>
      </p:pic>
      <p:pic>
        <p:nvPicPr>
          <p:cNvPr id="10" name="Picture 9">
            <a:hlinkClick r:id="rId6" action="ppaction://hlinksldjump"/>
            <a:extLst>
              <a:ext uri="{FF2B5EF4-FFF2-40B4-BE49-F238E27FC236}">
                <a16:creationId xmlns:a16="http://schemas.microsoft.com/office/drawing/2014/main" id="{97697CBE-5CF7-4B4E-85FA-534B5B3EE21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3080" y="2920625"/>
            <a:ext cx="1618680" cy="167449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3C8476E-1990-ACFA-F7C6-6D018ECA5295}"/>
              </a:ext>
            </a:extLst>
          </p:cNvPr>
          <p:cNvSpPr txBox="1"/>
          <p:nvPr/>
        </p:nvSpPr>
        <p:spPr>
          <a:xfrm>
            <a:off x="775964" y="2235197"/>
            <a:ext cx="19259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i="1" dirty="0">
                <a:effectLst/>
              </a:rPr>
              <a:t>Facial Expressions</a:t>
            </a:r>
            <a:endParaRPr lang="en-GB" b="1" i="1" dirty="0"/>
          </a:p>
        </p:txBody>
      </p:sp>
      <p:pic>
        <p:nvPicPr>
          <p:cNvPr id="14" name="Picture 13">
            <a:hlinkClick r:id="rId8" action="ppaction://hlinksldjump"/>
            <a:extLst>
              <a:ext uri="{FF2B5EF4-FFF2-40B4-BE49-F238E27FC236}">
                <a16:creationId xmlns:a16="http://schemas.microsoft.com/office/drawing/2014/main" id="{76C6A056-ABD0-6B1D-60E3-3919769F972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23557" y="2436026"/>
            <a:ext cx="1571625" cy="127635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BBD2B9E-8A96-35F6-BFAE-ECF91324E749}"/>
              </a:ext>
            </a:extLst>
          </p:cNvPr>
          <p:cNvSpPr txBox="1"/>
          <p:nvPr/>
        </p:nvSpPr>
        <p:spPr>
          <a:xfrm>
            <a:off x="6006876" y="1981732"/>
            <a:ext cx="23095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i="1" dirty="0"/>
              <a:t>Positive or Negative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F3CD447-8DB2-9A8C-B8AA-099B624A5E3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4188920"/>
            <a:ext cx="2488795" cy="169088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2066A57-7FB3-A0A6-0EF9-34E58A5D89E0}"/>
              </a:ext>
            </a:extLst>
          </p:cNvPr>
          <p:cNvSpPr txBox="1"/>
          <p:nvPr/>
        </p:nvSpPr>
        <p:spPr>
          <a:xfrm>
            <a:off x="6372200" y="4488799"/>
            <a:ext cx="207532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Click an image to take you to a non-verbal language game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F82EA9A-6886-C2A4-09F0-54C5E9DB9F0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11"/>
          <a:srcRect l="14665" t="1" r="11395" b="1"/>
          <a:stretch/>
        </p:blipFill>
        <p:spPr>
          <a:xfrm>
            <a:off x="8502038" y="6235932"/>
            <a:ext cx="486743" cy="527403"/>
          </a:xfrm>
          <a:prstGeom prst="rect">
            <a:avLst/>
          </a:prstGeom>
        </p:spPr>
      </p:pic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5C129AFD-C139-C050-CF14-AA71C4CC8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528392" cy="365125"/>
          </a:xfrm>
        </p:spPr>
        <p:txBody>
          <a:bodyPr/>
          <a:lstStyle/>
          <a:p>
            <a:r>
              <a:rPr lang="sv-SE" dirty="0"/>
              <a:t>ESB-RES-C265-L2G4-SpeechforEmployability-2.4-PPT-Communication v1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81098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41B9E90-6A03-9CDC-E869-171C03BA4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44874">
            <a:off x="4670349" y="1805795"/>
            <a:ext cx="3502497" cy="429385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8546023-7290-5814-B8A5-7F42FE5BB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1093962"/>
            <a:ext cx="7886700" cy="576064"/>
          </a:xfrm>
        </p:spPr>
        <p:txBody>
          <a:bodyPr/>
          <a:lstStyle/>
          <a:p>
            <a:r>
              <a:rPr lang="en-GB" b="1" i="1" dirty="0">
                <a:latin typeface="+mn-lt"/>
              </a:rPr>
              <a:t>Facial expressions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D6A66F-85C1-3EC9-E185-8609D1247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824F1-214B-4EDA-B1E1-11B6FCAD6879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E37F21-35D3-27C0-DFA5-17C2FDC26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8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4AC9644-E1E0-EE2C-42D4-F2B5FBEFBD2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l="14665" t="1" r="11395" b="1"/>
          <a:stretch/>
        </p:blipFill>
        <p:spPr>
          <a:xfrm>
            <a:off x="8502038" y="6235932"/>
            <a:ext cx="486743" cy="5274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09C7907-E85F-4805-780B-06719E6283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1124041" y="1589352"/>
            <a:ext cx="3557763" cy="4726742"/>
          </a:xfrm>
          <a:prstGeom prst="rect">
            <a:avLst/>
          </a:prstGeom>
        </p:spPr>
      </p:pic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7DB6B0D5-517C-BAA5-4244-B153AE281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528392" cy="365125"/>
          </a:xfrm>
        </p:spPr>
        <p:txBody>
          <a:bodyPr/>
          <a:lstStyle/>
          <a:p>
            <a:r>
              <a:rPr lang="sv-SE" dirty="0"/>
              <a:t>ESB-RES-C265-L2G4-SpeechforEmployability-2.4-PPT-Communication v1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75168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97A73-8511-DD43-BE87-4328925D3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1196752"/>
            <a:ext cx="2736304" cy="365125"/>
          </a:xfrm>
        </p:spPr>
        <p:txBody>
          <a:bodyPr>
            <a:normAutofit fontScale="90000"/>
          </a:bodyPr>
          <a:lstStyle/>
          <a:p>
            <a:r>
              <a:rPr lang="en-US" sz="2800" b="1" i="1" dirty="0">
                <a:latin typeface="+mn-lt"/>
              </a:rPr>
              <a:t>Partner mirroring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E7C02B-C5E1-7A4E-85E0-707A23B3F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21E30-6032-4035-8671-F4D3E3060B93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69DDC0-3EF1-4D47-B239-B6DE7EB0D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9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B80B51-4D4D-765A-BB2C-DB584C0009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827" y="2498830"/>
            <a:ext cx="1885386" cy="25964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816E118-EFA7-2EF7-2F5D-FC2D34CDAF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316012" y="2343795"/>
            <a:ext cx="2057400" cy="260627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DB63918-F6A6-8201-F559-AF63B218B1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838494">
            <a:off x="5422151" y="2033580"/>
            <a:ext cx="2915174" cy="3819883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69FC0227-CD4C-15FE-B617-77FE6DBF150D}"/>
              </a:ext>
            </a:extLst>
          </p:cNvPr>
          <p:cNvSpPr txBox="1">
            <a:spLocks/>
          </p:cNvSpPr>
          <p:nvPr/>
        </p:nvSpPr>
        <p:spPr>
          <a:xfrm>
            <a:off x="5796136" y="1269275"/>
            <a:ext cx="2736304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800" b="1" i="1" dirty="0">
                <a:latin typeface="+mn-lt"/>
              </a:rPr>
              <a:t>Reflection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BFC171A-EA9D-2163-54FC-86E29F50EAD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6"/>
          <a:srcRect l="14665" t="1" r="11395" b="1"/>
          <a:stretch/>
        </p:blipFill>
        <p:spPr>
          <a:xfrm>
            <a:off x="8502038" y="6235932"/>
            <a:ext cx="486743" cy="527403"/>
          </a:xfrm>
          <a:prstGeom prst="rect">
            <a:avLst/>
          </a:prstGeom>
        </p:spPr>
      </p:pic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92CB75D8-14B2-AFFA-1ADB-3CE4457007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528392" cy="365125"/>
          </a:xfrm>
        </p:spPr>
        <p:txBody>
          <a:bodyPr/>
          <a:lstStyle/>
          <a:p>
            <a:r>
              <a:rPr lang="sv-SE" dirty="0"/>
              <a:t>ESB-RES-C265-L2G4-SpeechforEmployability-2.4-PPT-Communication v1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49421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54722D9B506340931AF81ABA667AF9" ma:contentTypeVersion="16" ma:contentTypeDescription="Create a new document." ma:contentTypeScope="" ma:versionID="5e686ac674beeedb52dfa5ceb0283139">
  <xsd:schema xmlns:xsd="http://www.w3.org/2001/XMLSchema" xmlns:xs="http://www.w3.org/2001/XMLSchema" xmlns:p="http://schemas.microsoft.com/office/2006/metadata/properties" xmlns:ns2="010c06fb-adfb-4972-b43b-36d810ddac6c" xmlns:ns3="0e08f774-c844-414b-8174-1931542ea424" targetNamespace="http://schemas.microsoft.com/office/2006/metadata/properties" ma:root="true" ma:fieldsID="80d375d4e811b928badf1168cf02ca5c" ns2:_="" ns3:_="">
    <xsd:import namespace="010c06fb-adfb-4972-b43b-36d810ddac6c"/>
    <xsd:import namespace="0e08f774-c844-414b-8174-1931542ea42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0c06fb-adfb-4972-b43b-36d810ddac6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95101557-b141-4344-8eed-a9c28da8fbb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08f774-c844-414b-8174-1931542ea424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ae4e3543-e7fe-4604-9e90-4040997bc85a}" ma:internalName="TaxCatchAll" ma:showField="CatchAllData" ma:web="0e08f774-c844-414b-8174-1931542ea42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10c06fb-adfb-4972-b43b-36d810ddac6c">
      <Terms xmlns="http://schemas.microsoft.com/office/infopath/2007/PartnerControls"/>
    </lcf76f155ced4ddcb4097134ff3c332f>
    <TaxCatchAll xmlns="0e08f774-c844-414b-8174-1931542ea424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2914D9A-DF9C-4BC4-95A3-820A7752496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10c06fb-adfb-4972-b43b-36d810ddac6c"/>
    <ds:schemaRef ds:uri="0e08f774-c844-414b-8174-1931542ea42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C691E91-53D2-4BDD-9AFE-3067445F3347}">
  <ds:schemaRefs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purl.org/dc/elements/1.1/"/>
    <ds:schemaRef ds:uri="http://purl.org/dc/terms/"/>
    <ds:schemaRef ds:uri="http://schemas.openxmlformats.org/package/2006/metadata/core-properties"/>
    <ds:schemaRef ds:uri="0e08f774-c844-414b-8174-1931542ea424"/>
    <ds:schemaRef ds:uri="010c06fb-adfb-4972-b43b-36d810ddac6c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4D84D0D-5E21-495D-B7BB-713582AC4F2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902</Words>
  <Application>Microsoft Office PowerPoint</Application>
  <PresentationFormat>On-screen Show (4:3)</PresentationFormat>
  <Paragraphs>149</Paragraphs>
  <Slides>11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Custom Design</vt:lpstr>
      <vt:lpstr>PowerPoint Presentation</vt:lpstr>
      <vt:lpstr>Relevant Grade Descriptors</vt:lpstr>
      <vt:lpstr>Formal or informal?</vt:lpstr>
      <vt:lpstr>What is appropriate body language to use in an interview situation?</vt:lpstr>
      <vt:lpstr>Non-verbal language</vt:lpstr>
      <vt:lpstr>Non-verbal language</vt:lpstr>
      <vt:lpstr>Activities to practise using non-verbal language</vt:lpstr>
      <vt:lpstr>Facial expressions</vt:lpstr>
      <vt:lpstr>Partner mirroring</vt:lpstr>
      <vt:lpstr>Positive or negative</vt:lpstr>
      <vt:lpstr>Practise together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Liam</dc:creator>
  <cp:lastModifiedBy>Anthea Wilson</cp:lastModifiedBy>
  <cp:revision>152</cp:revision>
  <dcterms:created xsi:type="dcterms:W3CDTF">2014-08-12T18:49:29Z</dcterms:created>
  <dcterms:modified xsi:type="dcterms:W3CDTF">2026-03-03T16:25:54Z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0x0101005854722D9B506340931AF81ABA667AF9</vt:lpwstr>
  </property>
  <property fmtid="{D5CDD505-2E9C-101B-9397-08002B2CF9AE}" pid="3" name="Order">
    <vt:r8>3600</vt:r8>
  </property>
  <property fmtid="{D5CDD505-2E9C-101B-9397-08002B2CF9AE}" pid="4" name="MediaServiceImageTags">
    <vt:lpwstr/>
  </property>
</Properties>
</file>