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86" r:id="rId4"/>
    <p:sldMasterId id="2147483711" r:id="rId5"/>
  </p:sldMasterIdLst>
  <p:notesMasterIdLst>
    <p:notesMasterId r:id="rId35"/>
  </p:notesMasterIdLst>
  <p:handoutMasterIdLst>
    <p:handoutMasterId r:id="rId36"/>
  </p:handoutMasterIdLst>
  <p:sldIdLst>
    <p:sldId id="368" r:id="rId6"/>
    <p:sldId id="287" r:id="rId7"/>
    <p:sldId id="266" r:id="rId8"/>
    <p:sldId id="284" r:id="rId9"/>
    <p:sldId id="325" r:id="rId10"/>
    <p:sldId id="326" r:id="rId11"/>
    <p:sldId id="344" r:id="rId12"/>
    <p:sldId id="345" r:id="rId13"/>
    <p:sldId id="346" r:id="rId14"/>
    <p:sldId id="347" r:id="rId15"/>
    <p:sldId id="348" r:id="rId16"/>
    <p:sldId id="349" r:id="rId17"/>
    <p:sldId id="350" r:id="rId18"/>
    <p:sldId id="351" r:id="rId19"/>
    <p:sldId id="352" r:id="rId20"/>
    <p:sldId id="353" r:id="rId21"/>
    <p:sldId id="369" r:id="rId22"/>
    <p:sldId id="355" r:id="rId23"/>
    <p:sldId id="356" r:id="rId24"/>
    <p:sldId id="357" r:id="rId25"/>
    <p:sldId id="360" r:id="rId26"/>
    <p:sldId id="358" r:id="rId27"/>
    <p:sldId id="359" r:id="rId28"/>
    <p:sldId id="362" r:id="rId29"/>
    <p:sldId id="366" r:id="rId30"/>
    <p:sldId id="363" r:id="rId31"/>
    <p:sldId id="364" r:id="rId32"/>
    <p:sldId id="367" r:id="rId33"/>
    <p:sldId id="342" r:id="rId34"/>
  </p:sldIdLst>
  <p:sldSz cx="6858000" cy="9906000" type="A4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2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2C1C0E40-34EA-DA0C-9181-768F35F2C384}" name="Tina Renshaw BA Hons (Oxon), MA (Oxon), PGCE, PGCHRM" initials="TP" userId="S::tina.renshaw@esbuk.org::94dc95e1-b3b7-4783-9628-eae13940e46e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DAF3F"/>
    <a:srgbClr val="FCE784"/>
    <a:srgbClr val="F6F9DE"/>
    <a:srgbClr val="FBD10A"/>
    <a:srgbClr val="F6881F"/>
    <a:srgbClr val="E01D26"/>
    <a:srgbClr val="FBD10C"/>
    <a:srgbClr val="C4D821"/>
    <a:srgbClr val="E7141C"/>
    <a:srgbClr val="FBD20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7C8894E-981B-473E-A133-F529D7B88700}" v="29" dt="2026-03-03T16:35:13.22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EB344D84-9AFB-497E-A393-DC336BA19D2E}" styleName="Medium Style 3 - Accent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941" autoAdjust="0"/>
    <p:restoredTop sz="95706" autoAdjust="0"/>
  </p:normalViewPr>
  <p:slideViewPr>
    <p:cSldViewPr>
      <p:cViewPr varScale="1">
        <p:scale>
          <a:sx n="58" d="100"/>
          <a:sy n="58" d="100"/>
        </p:scale>
        <p:origin x="2938" y="67"/>
      </p:cViewPr>
      <p:guideLst>
        <p:guide orient="horz" pos="312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theme" Target="theme/theme1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microsoft.com/office/2018/10/relationships/authors" Target="authors.xml"/><Relationship Id="rId7" Type="http://schemas.openxmlformats.org/officeDocument/2006/relationships/slide" Target="slides/slide2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41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3.xml"/><Relationship Id="rId3" Type="http://schemas.openxmlformats.org/officeDocument/2006/relationships/customXml" Target="../customXml/item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DB807F-0FD5-4A88-8FB3-075F68B5A7D4}" type="datetimeFigureOut">
              <a:rPr lang="en-US" smtClean="0"/>
              <a:t>3/3/2026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516E86-8231-49A1-B4E5-5BBA590972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7338454"/>
      </p:ext>
    </p:extLst>
  </p:cSld>
  <p:clrMap bg1="lt1" tx1="dk1" bg2="lt2" tx2="dk2" accent1="accent1" accent2="accent2" accent3="accent3" accent4="accent4" accent5="accent5" accent6="accent6" hlink="hlink" folHlink="folHlink"/>
  <p:hf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A21BD46-CE3A-421D-905D-D937B3AF2197}" type="datetimeFigureOut">
              <a:rPr lang="en-GB" smtClean="0"/>
              <a:t>03/03/2026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39963" y="1241425"/>
            <a:ext cx="2317750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678F5A5-0FCD-4566-AFD1-269E75FC088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39806646"/>
      </p:ext>
    </p:extLst>
  </p:cSld>
  <p:clrMap bg1="lt1" tx1="dk1" bg2="lt2" tx2="dk2" accent1="accent1" accent2="accent2" accent3="accent3" accent4="accent4" accent5="accent5" accent6="accent6" hlink="hlink" folHlink="folHlink"/>
  <p:hf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678F5A5-0FCD-4566-AFD1-269E75FC0888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746423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Suitable for Y9-10</a:t>
            </a:r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678F5A5-0FCD-4566-AFD1-269E75FC0888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445506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15DB29-7BB4-7A45-8D62-6B51BCB1C4C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57250" y="1621191"/>
            <a:ext cx="5143500" cy="3448756"/>
          </a:xfrm>
        </p:spPr>
        <p:txBody>
          <a:bodyPr anchor="b"/>
          <a:lstStyle>
            <a:lvl1pPr algn="ctr">
              <a:defRPr sz="4499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E2C3B58-B294-A747-802A-776084A1CB5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878" indent="0" algn="ctr">
              <a:buNone/>
              <a:defRPr sz="1500"/>
            </a:lvl2pPr>
            <a:lvl3pPr marL="685754" indent="0" algn="ctr">
              <a:buNone/>
              <a:defRPr sz="1350"/>
            </a:lvl3pPr>
            <a:lvl4pPr marL="1028632" indent="0" algn="ctr">
              <a:buNone/>
              <a:defRPr sz="1200"/>
            </a:lvl4pPr>
            <a:lvl5pPr marL="1371508" indent="0" algn="ctr">
              <a:buNone/>
              <a:defRPr sz="1200"/>
            </a:lvl5pPr>
            <a:lvl6pPr marL="1714385" indent="0" algn="ctr">
              <a:buNone/>
              <a:defRPr sz="1200"/>
            </a:lvl6pPr>
            <a:lvl7pPr marL="2057262" indent="0" algn="ctr">
              <a:buNone/>
              <a:defRPr sz="1200"/>
            </a:lvl7pPr>
            <a:lvl8pPr marL="2400140" indent="0" algn="ctr">
              <a:buNone/>
              <a:defRPr sz="1200"/>
            </a:lvl8pPr>
            <a:lvl9pPr marL="2743017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FB4C665-2C0E-6542-A07A-63A1FFB8F2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FF3AE7-A985-4708-AB31-02FB050D4284}" type="datetime1">
              <a:rPr lang="en-GB" smtClean="0"/>
              <a:t>03/03/2026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A44DD4D-CF83-434C-8DAA-BE867DCBC2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Learner Workbook Level 2 Certificate in Speech (Grade 4) - Speech for Employability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94E3668-F498-1C4F-8A7B-1DA4DA3D81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F4B7D-873E-F24F-88CE-73B8D20481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87287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99AE1F-43EE-3748-8ED8-C691B6F3BA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B80C4DA-3E51-2F4B-8402-3DBD7C69C75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366FBE-120C-6643-BC1D-FB83863045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2F77B8-BC4A-4931-B64A-467244C6F3A6}" type="datetime1">
              <a:rPr lang="en-GB" smtClean="0"/>
              <a:t>03/03/2026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E9543D-EA10-3546-8A86-631EC27203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Learner Workbook Level 2 Certificate in Speech (Grade 4) - Speech for Employability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A8A2AD0-F386-A740-A670-903E330009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F4B7D-873E-F24F-88CE-73B8D20481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0618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963CBD5-2396-1E41-9333-AD414D435A2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4907758" y="527403"/>
            <a:ext cx="1478756" cy="839487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0BB5769-E401-E944-A524-C2C35A1081F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471491" y="527403"/>
            <a:ext cx="4321969" cy="8394877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714C7AC-73A6-3041-BB65-95F1FCE0AA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5611BC-417F-4384-96E5-39FEC4AD823E}" type="datetime1">
              <a:rPr lang="en-GB" smtClean="0"/>
              <a:t>03/03/2026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70587F6-75C7-2148-8B79-31080C0FC5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Learner Workbook Level 2 Certificate in Speech (Grade 4) - Speech for Employability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048A04-D702-C24C-9707-D3E019B605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F4B7D-873E-F24F-88CE-73B8D20481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244327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FC045-A223-40A0-B1CD-EC9D78EA62BE}" type="datetime1">
              <a:rPr lang="en-GB" smtClean="0"/>
              <a:t>03/03/2026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Learner Workbook Level 2 Certificate in Speech (Grade 4) - Speech for Employability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07C4F-4DD7-4452-9CBE-7B4BC77324C7}" type="slidenum">
              <a:rPr lang="en-GB" smtClean="0"/>
              <a:t>‹#›</a:t>
            </a:fld>
            <a:endParaRPr lang="en-GB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600C886-C942-4FFD-AD45-A0EDD8F9637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9330" y="9009451"/>
            <a:ext cx="324036" cy="50736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63021D0F-5EA6-414F-93CA-2218D946A096}"/>
              </a:ext>
            </a:extLst>
          </p:cNvPr>
          <p:cNvSpPr txBox="1"/>
          <p:nvPr userDrawn="1"/>
        </p:nvSpPr>
        <p:spPr>
          <a:xfrm>
            <a:off x="5630495" y="9009452"/>
            <a:ext cx="766614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350" dirty="0"/>
              <a:t>@ESBUK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3E1708B-C169-428E-98D3-C8A3DB0C957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006" b="25809"/>
          <a:stretch/>
        </p:blipFill>
        <p:spPr>
          <a:xfrm>
            <a:off x="0" y="0"/>
            <a:ext cx="6858000" cy="1664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089631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0BE6E8-6BFB-4C11-BCA1-E8D1B9000994}" type="datetime1">
              <a:rPr lang="en-GB" smtClean="0"/>
              <a:t>03/03/2026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Learner Workbook Level 2 Certificate in Speech (Grade 4) - Speech for Employability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07C4F-4DD7-4452-9CBE-7B4BC77324C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1697649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56494A-9260-4135-82A1-751CF3EC6583}" type="datetime1">
              <a:rPr lang="en-GB" smtClean="0"/>
              <a:t>03/03/2026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Learner Workbook Level 2 Certificate in Speech (Grade 4) - Speech for Employability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07C4F-4DD7-4452-9CBE-7B4BC77324C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9726323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3A3753-8669-4DE7-82F8-0AA784B614EB}" type="datetime1">
              <a:rPr lang="en-GB" smtClean="0"/>
              <a:t>03/03/2026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Learner Workbook Level 2 Certificate in Speech (Grade 4) - Speech for Employability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07C4F-4DD7-4452-9CBE-7B4BC77324C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8638580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DC57F-73E4-42F2-8C6C-751DB0219805}" type="datetime1">
              <a:rPr lang="en-GB" smtClean="0"/>
              <a:t>03/03/2026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Learner Workbook Level 2 Certificate in Speech (Grade 4) - Speech for Employability</a:t>
            </a:r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07C4F-4DD7-4452-9CBE-7B4BC77324C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1611503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C2635C-3A8E-45B9-9EFF-DA3AC34B2B4F}" type="datetime1">
              <a:rPr lang="en-GB" smtClean="0"/>
              <a:t>03/03/2026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Learner Workbook Level 2 Certificate in Speech (Grade 4) - Speech for Employability</a:t>
            </a: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07C4F-4DD7-4452-9CBE-7B4BC77324C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5132269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E024E-85F7-4807-91E7-3F11449278B5}" type="datetime1">
              <a:rPr lang="en-GB" smtClean="0"/>
              <a:t>03/03/2026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Learner Workbook Level 2 Certificate in Speech (Grade 4) - Speech for Employability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07C4F-4DD7-4452-9CBE-7B4BC77324C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5475330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59C0A-66F5-46E4-B250-FE3C55793233}" type="datetime1">
              <a:rPr lang="en-GB" smtClean="0"/>
              <a:t>03/03/2026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Learner Workbook Level 2 Certificate in Speech (Grade 4) - Speech for Employability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07C4F-4DD7-4452-9CBE-7B4BC77324C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031721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A44FF3-0293-F242-8A38-C19881589B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CC4797-360D-FB40-9984-BD6CA6D93FD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EBC5C93-C82D-6545-A89C-D1F0182391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D9BFCA-0738-49A7-B516-75DCBDE2D80F}" type="datetime1">
              <a:rPr lang="en-GB" smtClean="0"/>
              <a:t>03/03/2026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E0AAB1-487E-7448-BF62-D05379C1CA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Learner Workbook Level 2 Certificate in Speech (Grade 4) - Speech for Employability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0E5DF2-6728-914C-B046-382A09BD37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F4B7D-873E-F24F-88CE-73B8D20481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277596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D5AA74-3383-4C02-B13E-A2453F0215DE}" type="datetime1">
              <a:rPr lang="en-GB" smtClean="0"/>
              <a:t>03/03/2026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Learner Workbook Level 2 Certificate in Speech (Grade 4) - Speech for Employability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07C4F-4DD7-4452-9CBE-7B4BC77324C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2123156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79DDC-7E07-421C-84D5-6E5BB9E29095}" type="datetime1">
              <a:rPr lang="en-GB" smtClean="0"/>
              <a:t>03/03/2026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Learner Workbook Level 2 Certificate in Speech (Grade 4) - Speech for Employability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07C4F-4DD7-4452-9CBE-7B4BC77324C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0793481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85B9D1-553A-4BA7-8A77-8A2FBB3D7896}" type="datetime1">
              <a:rPr lang="en-GB" smtClean="0"/>
              <a:t>03/03/2026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Learner Workbook Level 2 Certificate in Speech (Grade 4) - Speech for Employability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07C4F-4DD7-4452-9CBE-7B4BC77324C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4736785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1488" y="2144693"/>
            <a:ext cx="5915025" cy="1914702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134634" y="9181402"/>
            <a:ext cx="1543050" cy="527403"/>
          </a:xfrm>
        </p:spPr>
        <p:txBody>
          <a:bodyPr/>
          <a:lstStyle/>
          <a:p>
            <a:fld id="{9C91B9CF-AF0E-489D-97C4-EBB7EA04BB95}" type="datetime1">
              <a:rPr lang="en-GB" smtClean="0"/>
              <a:t>03/03/2026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1808822" y="9181402"/>
            <a:ext cx="2314575" cy="527403"/>
          </a:xfrm>
        </p:spPr>
        <p:txBody>
          <a:bodyPr/>
          <a:lstStyle/>
          <a:p>
            <a:r>
              <a:rPr lang="en-US"/>
              <a:t>Learner Workbook Level 2 Certificate in Speech (Grade 4) - Speech for Employability</a:t>
            </a: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4254533" y="9181402"/>
            <a:ext cx="1118685" cy="527403"/>
          </a:xfrm>
        </p:spPr>
        <p:txBody>
          <a:bodyPr/>
          <a:lstStyle/>
          <a:p>
            <a:fld id="{EFC07C4F-4DD7-4452-9CBE-7B4BC77324C7}" type="slidenum">
              <a:rPr lang="en-GB" smtClean="0"/>
              <a:t>‹#›</a:t>
            </a:fld>
            <a:endParaRPr lang="en-GB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3066A86-E4DD-F341-B26F-3E2EB20DE30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7810" y="9181396"/>
            <a:ext cx="415556" cy="461579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2596B760-A39D-D247-B599-343715BCDB13}"/>
              </a:ext>
            </a:extLst>
          </p:cNvPr>
          <p:cNvSpPr txBox="1"/>
          <p:nvPr userDrawn="1"/>
        </p:nvSpPr>
        <p:spPr>
          <a:xfrm>
            <a:off x="5504354" y="9261430"/>
            <a:ext cx="894977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350" dirty="0"/>
              <a:t>@ESBUK</a:t>
            </a:r>
          </a:p>
        </p:txBody>
      </p:sp>
      <p:pic>
        <p:nvPicPr>
          <p:cNvPr id="10" name="Picture 9" descr="Graphical user interface&#10;&#10;Description automatically generated with medium confidence">
            <a:extLst>
              <a:ext uri="{FF2B5EF4-FFF2-40B4-BE49-F238E27FC236}">
                <a16:creationId xmlns:a16="http://schemas.microsoft.com/office/drawing/2014/main" id="{1C76E616-E364-4CA6-B271-13B56839196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856"/>
            <a:ext cx="6858000" cy="1412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495839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944724" y="1922099"/>
            <a:ext cx="5143500" cy="1453799"/>
          </a:xfrm>
        </p:spPr>
        <p:txBody>
          <a:bodyPr anchor="b"/>
          <a:lstStyle>
            <a:lvl1pPr algn="ctr">
              <a:defRPr sz="3375" baseline="0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944724" y="4256352"/>
            <a:ext cx="5143500" cy="2391656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bg2">
                    <a:lumMod val="50000"/>
                  </a:schemeClr>
                </a:solidFill>
              </a:defRPr>
            </a:lvl1pPr>
            <a:lvl2pPr marL="257158" indent="0" algn="ctr">
              <a:buNone/>
              <a:defRPr sz="1125"/>
            </a:lvl2pPr>
            <a:lvl3pPr marL="514316" indent="0" algn="ctr">
              <a:buNone/>
              <a:defRPr sz="1013"/>
            </a:lvl3pPr>
            <a:lvl4pPr marL="771473" indent="0" algn="ctr">
              <a:buNone/>
              <a:defRPr sz="900"/>
            </a:lvl4pPr>
            <a:lvl5pPr marL="1028632" indent="0" algn="ctr">
              <a:buNone/>
              <a:defRPr sz="900"/>
            </a:lvl5pPr>
            <a:lvl6pPr marL="1285789" indent="0" algn="ctr">
              <a:buNone/>
              <a:defRPr sz="900"/>
            </a:lvl6pPr>
            <a:lvl7pPr marL="1542947" indent="0" algn="ctr">
              <a:buNone/>
              <a:defRPr sz="900"/>
            </a:lvl7pPr>
            <a:lvl8pPr marL="1800105" indent="0" algn="ctr">
              <a:buNone/>
              <a:defRPr sz="900"/>
            </a:lvl8pPr>
            <a:lvl9pPr marL="2057262" indent="0" algn="ctr">
              <a:buNone/>
              <a:defRPr sz="900"/>
            </a:lvl9pPr>
          </a:lstStyle>
          <a:p>
            <a:r>
              <a:rPr lang="en-US" dirty="0"/>
              <a:t>Subtitle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5725" y="9181402"/>
            <a:ext cx="1543050" cy="527403"/>
          </a:xfrm>
        </p:spPr>
        <p:txBody>
          <a:bodyPr/>
          <a:lstStyle/>
          <a:p>
            <a:fld id="{B8147EA4-A622-4C8A-87D9-7DE0E1D7DCE0}" type="datetime1">
              <a:rPr lang="en-GB" smtClean="0"/>
              <a:t>03/03/2026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862828" y="9181401"/>
            <a:ext cx="2314575" cy="527403"/>
          </a:xfrm>
        </p:spPr>
        <p:txBody>
          <a:bodyPr/>
          <a:lstStyle/>
          <a:p>
            <a:r>
              <a:rPr lang="en-US"/>
              <a:t>Learner Workbook Level 2 Certificate in Speech (Grade 4) - Speech for Employability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410300" y="9181399"/>
            <a:ext cx="1217974" cy="527403"/>
          </a:xfrm>
        </p:spPr>
        <p:txBody>
          <a:bodyPr/>
          <a:lstStyle/>
          <a:p>
            <a:fld id="{EFC07C4F-4DD7-4452-9CBE-7B4BC77324C7}" type="slidenum">
              <a:rPr lang="en-GB" smtClean="0"/>
              <a:t>‹#›</a:t>
            </a:fld>
            <a:endParaRPr lang="en-GB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9330" y="9009451"/>
            <a:ext cx="324036" cy="507364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5630495" y="9009452"/>
            <a:ext cx="766614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350" dirty="0"/>
              <a:t>@ESBUK</a:t>
            </a:r>
          </a:p>
        </p:txBody>
      </p:sp>
      <p:pic>
        <p:nvPicPr>
          <p:cNvPr id="11" name="Picture 10" descr="Graphical user interface&#10;&#10;Description automatically generated with medium confidence">
            <a:extLst>
              <a:ext uri="{FF2B5EF4-FFF2-40B4-BE49-F238E27FC236}">
                <a16:creationId xmlns:a16="http://schemas.microsoft.com/office/drawing/2014/main" id="{5CFDA9DD-4E7C-4498-9198-6EB032F867F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856"/>
            <a:ext cx="6858000" cy="1412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061235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A4565A-5218-4882-974D-ABB1D1903A7D}" type="datetime1">
              <a:rPr lang="en-GB" smtClean="0"/>
              <a:t>03/03/2026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Learner Workbook Level 2 Certificate in Speech (Grade 4) - Speech for Employability</a:t>
            </a: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07C4F-4DD7-4452-9CBE-7B4BC77324C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106158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06FD78-2B18-5C41-9B2A-987A5E8F34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918" y="2469625"/>
            <a:ext cx="5915025" cy="4120620"/>
          </a:xfrm>
        </p:spPr>
        <p:txBody>
          <a:bodyPr anchor="b"/>
          <a:lstStyle>
            <a:lvl1pPr>
              <a:defRPr sz="4499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3B1F8DF-4D26-0E4A-9B43-4C8CF4571E7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67918" y="6629231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87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754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63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508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38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26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14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017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E2C0573-21A9-E245-A498-690B213596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D33671-FDC4-49B9-BB07-C0E9C031A4C5}" type="datetime1">
              <a:rPr lang="en-GB" smtClean="0"/>
              <a:t>03/03/2026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EFAED74-4105-0245-8D30-EBFFC80D4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Learner Workbook Level 2 Certificate in Speech (Grade 4) - Speech for Employability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114EEF4-DE88-A34C-A097-3C67B23456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F4B7D-873E-F24F-88CE-73B8D20481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80592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A69B44-87F1-9449-B428-9797FCCCBC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BD7D64-9149-E845-94AC-A63568B966C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71489" y="2637014"/>
            <a:ext cx="2900363" cy="628526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3A5A46E-30F4-C64D-AA5C-2B26832E791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486153" y="2637014"/>
            <a:ext cx="2900363" cy="628526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5D23D10-C011-794C-BE2C-F90C533022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7CD87-AF22-4D66-A108-585D3D2935B3}" type="datetime1">
              <a:rPr lang="en-GB" smtClean="0"/>
              <a:t>03/03/2026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CE9DA27-CCC0-C845-83E0-D2DAED9401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Learner Workbook Level 2 Certificate in Speech (Grade 4) - Speech for Employability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739F30F-B6CD-1E4C-9F8D-7D95E73193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F4B7D-873E-F24F-88CE-73B8D20481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73433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4BF9DC-E5DE-134E-A1F0-C6AB5B0361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2679" y="527409"/>
            <a:ext cx="5915025" cy="191470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1A7FA9A-4A58-514F-A496-7197565DD70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2682" y="2428348"/>
            <a:ext cx="290155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878" indent="0">
              <a:buNone/>
              <a:defRPr sz="1500" b="1"/>
            </a:lvl2pPr>
            <a:lvl3pPr marL="685754" indent="0">
              <a:buNone/>
              <a:defRPr sz="1350" b="1"/>
            </a:lvl3pPr>
            <a:lvl4pPr marL="1028632" indent="0">
              <a:buNone/>
              <a:defRPr sz="1200" b="1"/>
            </a:lvl4pPr>
            <a:lvl5pPr marL="1371508" indent="0">
              <a:buNone/>
              <a:defRPr sz="1200" b="1"/>
            </a:lvl5pPr>
            <a:lvl6pPr marL="1714385" indent="0">
              <a:buNone/>
              <a:defRPr sz="1200" b="1"/>
            </a:lvl6pPr>
            <a:lvl7pPr marL="2057262" indent="0">
              <a:buNone/>
              <a:defRPr sz="1200" b="1"/>
            </a:lvl7pPr>
            <a:lvl8pPr marL="2400140" indent="0">
              <a:buNone/>
              <a:defRPr sz="1200" b="1"/>
            </a:lvl8pPr>
            <a:lvl9pPr marL="2743017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A8BCDE2-6557-9F4F-A945-7859F5B9DD2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72682" y="3618443"/>
            <a:ext cx="2901553" cy="532218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BD9D11B-2219-5549-9D7C-A2E1833CC7A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3471864" y="2428348"/>
            <a:ext cx="2915841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878" indent="0">
              <a:buNone/>
              <a:defRPr sz="1500" b="1"/>
            </a:lvl2pPr>
            <a:lvl3pPr marL="685754" indent="0">
              <a:buNone/>
              <a:defRPr sz="1350" b="1"/>
            </a:lvl3pPr>
            <a:lvl4pPr marL="1028632" indent="0">
              <a:buNone/>
              <a:defRPr sz="1200" b="1"/>
            </a:lvl4pPr>
            <a:lvl5pPr marL="1371508" indent="0">
              <a:buNone/>
              <a:defRPr sz="1200" b="1"/>
            </a:lvl5pPr>
            <a:lvl6pPr marL="1714385" indent="0">
              <a:buNone/>
              <a:defRPr sz="1200" b="1"/>
            </a:lvl6pPr>
            <a:lvl7pPr marL="2057262" indent="0">
              <a:buNone/>
              <a:defRPr sz="1200" b="1"/>
            </a:lvl7pPr>
            <a:lvl8pPr marL="2400140" indent="0">
              <a:buNone/>
              <a:defRPr sz="1200" b="1"/>
            </a:lvl8pPr>
            <a:lvl9pPr marL="2743017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0D6A558-8F49-FF47-942A-29E891C2833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3471864" y="3618443"/>
            <a:ext cx="2915841" cy="532218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B389C6D-27D9-D34E-AD81-A008E03228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66D992-E071-4503-9219-46AF66AAFD14}" type="datetime1">
              <a:rPr lang="en-GB" smtClean="0"/>
              <a:t>03/03/2026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ECB338C-347E-FD4B-BBE5-9556FC8C7F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Learner Workbook Level 2 Certificate in Speech (Grade 4) - Speech for Employability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83AFE20-7D27-9D4D-B202-493D1C173A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F4B7D-873E-F24F-88CE-73B8D20481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91251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BF8765-84D7-744A-A329-2D253F5994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A89E971-D553-764B-B27A-EFC8EC4268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CCAEF6-5D4D-4F1E-B7AF-9561F0960192}" type="datetime1">
              <a:rPr lang="en-GB" smtClean="0"/>
              <a:t>03/03/2026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C0F501C-F391-A04B-A77F-E22C9149A6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Learner Workbook Level 2 Certificate in Speech (Grade 4) - Speech for Employability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8490270-F13A-6042-AEFD-55131F5A4D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F4B7D-873E-F24F-88CE-73B8D20481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10498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5C45B39-8F22-CD45-B2B2-D556B9E90C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712FD4-F005-4CB6-8BCE-AA71FB08749B}" type="datetime1">
              <a:rPr lang="en-GB" smtClean="0"/>
              <a:t>03/03/2026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730155F-E6BB-7D47-B74E-68E319176C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Learner Workbook Level 2 Certificate in Speech (Grade 4) - Speech for Employability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1838982-0AD9-5D43-AEA9-531E60410A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F4B7D-873E-F24F-88CE-73B8D20481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84074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79692C-9455-564A-915B-AABAD5AE1A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2682" y="660400"/>
            <a:ext cx="2212181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50D9C1C-A125-E249-B796-E218343EFB5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15844" y="1426287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A676FDA-F4A5-3149-9428-0D5355FE427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72682" y="2971800"/>
            <a:ext cx="2212181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878" indent="0">
              <a:buNone/>
              <a:defRPr sz="1050"/>
            </a:lvl2pPr>
            <a:lvl3pPr marL="685754" indent="0">
              <a:buNone/>
              <a:defRPr sz="900"/>
            </a:lvl3pPr>
            <a:lvl4pPr marL="1028632" indent="0">
              <a:buNone/>
              <a:defRPr sz="750"/>
            </a:lvl4pPr>
            <a:lvl5pPr marL="1371508" indent="0">
              <a:buNone/>
              <a:defRPr sz="750"/>
            </a:lvl5pPr>
            <a:lvl6pPr marL="1714385" indent="0">
              <a:buNone/>
              <a:defRPr sz="750"/>
            </a:lvl6pPr>
            <a:lvl7pPr marL="2057262" indent="0">
              <a:buNone/>
              <a:defRPr sz="750"/>
            </a:lvl7pPr>
            <a:lvl8pPr marL="2400140" indent="0">
              <a:buNone/>
              <a:defRPr sz="750"/>
            </a:lvl8pPr>
            <a:lvl9pPr marL="2743017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EAE388B-6BE2-6F42-9FCD-F7383A89D2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BEE904-3AEB-46EF-AF7B-CDC4C164DC9A}" type="datetime1">
              <a:rPr lang="en-GB" smtClean="0"/>
              <a:t>03/03/2026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4EECDA6-8AA7-BD4A-AD46-650DC514F6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Learner Workbook Level 2 Certificate in Speech (Grade 4) - Speech for Employability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8585C52-9624-F146-8E17-61263F9638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F4B7D-873E-F24F-88CE-73B8D20481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34396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9CA5A5-E1D8-654A-99EB-B81115FAA7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2682" y="660400"/>
            <a:ext cx="2212181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5CA6445-0338-BC4A-8520-0A47F3460BE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2915844" y="1426287"/>
            <a:ext cx="3471863" cy="7039681"/>
          </a:xfrm>
        </p:spPr>
        <p:txBody>
          <a:bodyPr/>
          <a:lstStyle>
            <a:lvl1pPr marL="0" indent="0">
              <a:buNone/>
              <a:defRPr sz="2400"/>
            </a:lvl1pPr>
            <a:lvl2pPr marL="342878" indent="0">
              <a:buNone/>
              <a:defRPr sz="2100"/>
            </a:lvl2pPr>
            <a:lvl3pPr marL="685754" indent="0">
              <a:buNone/>
              <a:defRPr sz="1800"/>
            </a:lvl3pPr>
            <a:lvl4pPr marL="1028632" indent="0">
              <a:buNone/>
              <a:defRPr sz="1500"/>
            </a:lvl4pPr>
            <a:lvl5pPr marL="1371508" indent="0">
              <a:buNone/>
              <a:defRPr sz="1500"/>
            </a:lvl5pPr>
            <a:lvl6pPr marL="1714385" indent="0">
              <a:buNone/>
              <a:defRPr sz="1500"/>
            </a:lvl6pPr>
            <a:lvl7pPr marL="2057262" indent="0">
              <a:buNone/>
              <a:defRPr sz="1500"/>
            </a:lvl7pPr>
            <a:lvl8pPr marL="2400140" indent="0">
              <a:buNone/>
              <a:defRPr sz="1500"/>
            </a:lvl8pPr>
            <a:lvl9pPr marL="2743017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5A2FAAF-1D5A-F74B-A238-BEE5395B269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72682" y="2971800"/>
            <a:ext cx="2212181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878" indent="0">
              <a:buNone/>
              <a:defRPr sz="1050"/>
            </a:lvl2pPr>
            <a:lvl3pPr marL="685754" indent="0">
              <a:buNone/>
              <a:defRPr sz="900"/>
            </a:lvl3pPr>
            <a:lvl4pPr marL="1028632" indent="0">
              <a:buNone/>
              <a:defRPr sz="750"/>
            </a:lvl4pPr>
            <a:lvl5pPr marL="1371508" indent="0">
              <a:buNone/>
              <a:defRPr sz="750"/>
            </a:lvl5pPr>
            <a:lvl6pPr marL="1714385" indent="0">
              <a:buNone/>
              <a:defRPr sz="750"/>
            </a:lvl6pPr>
            <a:lvl7pPr marL="2057262" indent="0">
              <a:buNone/>
              <a:defRPr sz="750"/>
            </a:lvl7pPr>
            <a:lvl8pPr marL="2400140" indent="0">
              <a:buNone/>
              <a:defRPr sz="750"/>
            </a:lvl8pPr>
            <a:lvl9pPr marL="2743017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91D4FBE-C7C1-6A4D-8763-912AE80996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8C5DFD-FD9B-4408-B86D-427355F9E215}" type="datetime1">
              <a:rPr lang="en-GB" smtClean="0"/>
              <a:t>03/03/2026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04223B2-4D22-4042-894B-5587E2F35A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Learner Workbook Level 2 Certificate in Speech (Grade 4) - Speech for Employability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F0C9A0B-F2BA-F24A-9D99-DFA721710B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F4B7D-873E-F24F-88CE-73B8D20481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72461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7B8F6DA-4F64-B141-A188-9B0FCB51C4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1488" y="527409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FA22BBE-F8C8-B04C-B0A8-E4551DD7CB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7DFA96A-8A86-D041-B287-D9DB5F7BEA1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71488" y="9181401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495A52-F456-4AAC-A390-F986E7973ED4}" type="datetime1">
              <a:rPr lang="en-GB" smtClean="0"/>
              <a:t>03/03/2026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8D5F56B-812F-FE48-B763-EDE7306DCB3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271713" y="9181401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Learner Workbook Level 2 Certificate in Speech (Grade 4) - Speech for Employability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1560CD7-9D28-234B-8A60-02B8976E029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843463" y="9181401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8F4B7D-873E-F24F-88CE-73B8D20481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83133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</p:sldLayoutIdLst>
  <p:hf hdr="0"/>
  <p:txStyles>
    <p:titleStyle>
      <a:lvl1pPr algn="l" defTabSz="685754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38" indent="-171438" algn="l" defTabSz="685754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16" indent="-171438" algn="l" defTabSz="685754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192" indent="-171438" algn="l" defTabSz="685754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070" indent="-171438" algn="l" defTabSz="685754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2947" indent="-171438" algn="l" defTabSz="685754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824" indent="-171438" algn="l" defTabSz="685754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702" indent="-171438" algn="l" defTabSz="685754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578" indent="-171438" algn="l" defTabSz="685754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455" indent="-171438" algn="l" defTabSz="685754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754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78" algn="l" defTabSz="685754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754" algn="l" defTabSz="685754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632" algn="l" defTabSz="685754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508" algn="l" defTabSz="685754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385" algn="l" defTabSz="685754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262" algn="l" defTabSz="685754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140" algn="l" defTabSz="685754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017" algn="l" defTabSz="685754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B33329-19A8-46CB-9777-5BE64F609CFC}" type="datetime1">
              <a:rPr lang="en-GB" smtClean="0"/>
              <a:t>03/03/2026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Learner Workbook Level 2 Certificate in Speech (Grade 4) - Speech for Employability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8F4B7D-873E-F24F-88CE-73B8D20481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16865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2" r:id="rId1"/>
    <p:sldLayoutId id="2147483713" r:id="rId2"/>
    <p:sldLayoutId id="2147483714" r:id="rId3"/>
    <p:sldLayoutId id="2147483715" r:id="rId4"/>
    <p:sldLayoutId id="2147483716" r:id="rId5"/>
    <p:sldLayoutId id="2147483717" r:id="rId6"/>
    <p:sldLayoutId id="2147483718" r:id="rId7"/>
    <p:sldLayoutId id="2147483719" r:id="rId8"/>
    <p:sldLayoutId id="2147483720" r:id="rId9"/>
    <p:sldLayoutId id="2147483721" r:id="rId10"/>
    <p:sldLayoutId id="2147483722" r:id="rId11"/>
    <p:sldLayoutId id="2147483723" r:id="rId12"/>
    <p:sldLayoutId id="2147483673" r:id="rId13"/>
    <p:sldLayoutId id="2147483684" r:id="rId14"/>
  </p:sldLayoutIdLst>
  <p:hf hdr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3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6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slide" Target="slide8.xml"/><Relationship Id="rId1" Type="http://schemas.openxmlformats.org/officeDocument/2006/relationships/slideLayout" Target="../slideLayouts/slideLayout23.xml"/><Relationship Id="rId5" Type="http://schemas.openxmlformats.org/officeDocument/2006/relationships/image" Target="../media/image29.png"/><Relationship Id="rId4" Type="http://schemas.openxmlformats.org/officeDocument/2006/relationships/image" Target="../media/image6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slide" Target="slide10.xml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6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6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7559040"/>
            <a:ext cx="6858000" cy="2346960"/>
          </a:xfrm>
          <a:prstGeom prst="rect">
            <a:avLst/>
          </a:prstGeom>
          <a:solidFill>
            <a:srgbClr val="DDAF3F"/>
          </a:solidFill>
          <a:ln>
            <a:solidFill>
              <a:srgbClr val="BFD45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itle 7">
            <a:extLst>
              <a:ext uri="{FF2B5EF4-FFF2-40B4-BE49-F238E27FC236}">
                <a16:creationId xmlns:a16="http://schemas.microsoft.com/office/drawing/2014/main" id="{A04E0E42-9FD2-4132-832C-37EC2E237E60}"/>
              </a:ext>
            </a:extLst>
          </p:cNvPr>
          <p:cNvSpPr txBox="1">
            <a:spLocks/>
          </p:cNvSpPr>
          <p:nvPr/>
        </p:nvSpPr>
        <p:spPr>
          <a:xfrm>
            <a:off x="881856" y="7393818"/>
            <a:ext cx="5094288" cy="1591630"/>
          </a:xfrm>
          <a:prstGeom prst="rect">
            <a:avLst/>
          </a:prstGeom>
          <a:solidFill>
            <a:srgbClr val="FFFFFF"/>
          </a:solidFill>
          <a:ln w="38100">
            <a:solidFill>
              <a:srgbClr val="DDAF3F"/>
            </a:solidFill>
            <a:miter lim="800000"/>
          </a:ln>
        </p:spPr>
        <p:txBody>
          <a:bodyPr vert="horz" lIns="91440" tIns="108000" rIns="91440" bIns="72000" rtlCol="0" anchor="ctr" anchorCtr="0">
            <a:normAutofit lnSpcReduction="10000"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600"/>
              </a:spcBef>
            </a:pPr>
            <a:r>
              <a:rPr lang="en-US" sz="3300" b="1" i="1">
                <a:latin typeface="+mn-lt"/>
              </a:rPr>
              <a:t>Learner Workbook</a:t>
            </a:r>
            <a:br>
              <a:rPr lang="en-US" b="1" i="1">
                <a:latin typeface="+mn-lt"/>
              </a:rPr>
            </a:br>
            <a:br>
              <a:rPr lang="en-US" b="1" i="1">
                <a:latin typeface="+mn-lt"/>
              </a:rPr>
            </a:br>
            <a:r>
              <a:rPr lang="en-US" sz="2800" b="1" i="1">
                <a:latin typeface="+mn-lt"/>
              </a:rPr>
              <a:t>Name:______________________</a:t>
            </a:r>
            <a:endParaRPr lang="en-US" b="1" i="1">
              <a:latin typeface="+mn-lt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9D07F53-3A57-76B7-86DC-7A96890A08C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4197"/>
            <a:ext cx="6864243" cy="69142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069748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73060E-91FE-3B78-DBA3-E793BE4D4A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0386" y="932546"/>
            <a:ext cx="5915025" cy="738044"/>
          </a:xfrm>
        </p:spPr>
        <p:txBody>
          <a:bodyPr/>
          <a:lstStyle/>
          <a:p>
            <a:r>
              <a:rPr lang="en-GB" b="1" i="1" dirty="0"/>
              <a:t>Subject battle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16564F7-CFEA-9D4B-C6FE-6D7ABB690D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3B36DB-D15F-4149-9C20-C5CAEF7E995A}" type="datetime1">
              <a:rPr lang="en-GB" smtClean="0"/>
              <a:t>03/03/2026</a:t>
            </a:fld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2D0F897-0970-6A86-4D5D-2B72FDD51B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07C4F-4DD7-4452-9CBE-7B4BC77324C7}" type="slidenum">
              <a:rPr lang="en-GB" smtClean="0"/>
              <a:t>10</a:t>
            </a:fld>
            <a:endParaRPr lang="en-GB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171CCCAA-D663-647B-EA62-03A7D8C1D47E}"/>
              </a:ext>
            </a:extLst>
          </p:cNvPr>
          <p:cNvGrpSpPr/>
          <p:nvPr/>
        </p:nvGrpSpPr>
        <p:grpSpPr>
          <a:xfrm>
            <a:off x="404664" y="1892415"/>
            <a:ext cx="6048672" cy="3290980"/>
            <a:chOff x="419672" y="2434436"/>
            <a:chExt cx="8432773" cy="3226459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C1584819-7331-E294-DA29-EE6AF3CE91A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996646" y="2755391"/>
              <a:ext cx="1390650" cy="2190750"/>
            </a:xfrm>
            <a:prstGeom prst="rect">
              <a:avLst/>
            </a:prstGeom>
          </p:spPr>
        </p:pic>
        <p:sp>
          <p:nvSpPr>
            <p:cNvPr id="8" name="Rectangle: Rounded Corners 7">
              <a:extLst>
                <a:ext uri="{FF2B5EF4-FFF2-40B4-BE49-F238E27FC236}">
                  <a16:creationId xmlns:a16="http://schemas.microsoft.com/office/drawing/2014/main" id="{BF419B8E-24AB-37A3-C455-089B518B4DB8}"/>
                </a:ext>
              </a:extLst>
            </p:cNvPr>
            <p:cNvSpPr/>
            <p:nvPr/>
          </p:nvSpPr>
          <p:spPr>
            <a:xfrm>
              <a:off x="3644752" y="2857965"/>
              <a:ext cx="1368000" cy="576064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GB" sz="1400" i="1" dirty="0"/>
            </a:p>
          </p:txBody>
        </p:sp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AC33CD3D-E568-1E7F-B4F4-6C4C9D03E08A}"/>
                </a:ext>
              </a:extLst>
            </p:cNvPr>
            <p:cNvSpPr/>
            <p:nvPr/>
          </p:nvSpPr>
          <p:spPr>
            <a:xfrm>
              <a:off x="7678957" y="2434436"/>
              <a:ext cx="1173488" cy="576064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GB" sz="1400" i="1" dirty="0"/>
            </a:p>
          </p:txBody>
        </p:sp>
        <p:sp>
          <p:nvSpPr>
            <p:cNvPr id="10" name="Rectangle: Rounded Corners 9">
              <a:extLst>
                <a:ext uri="{FF2B5EF4-FFF2-40B4-BE49-F238E27FC236}">
                  <a16:creationId xmlns:a16="http://schemas.microsoft.com/office/drawing/2014/main" id="{4A7BAC62-6C4B-A946-FDEB-99736CE5375D}"/>
                </a:ext>
              </a:extLst>
            </p:cNvPr>
            <p:cNvSpPr/>
            <p:nvPr/>
          </p:nvSpPr>
          <p:spPr>
            <a:xfrm>
              <a:off x="7678957" y="3145997"/>
              <a:ext cx="1173488" cy="576064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GB" sz="1400" i="1" dirty="0"/>
            </a:p>
          </p:txBody>
        </p:sp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id="{3218F04B-318A-A07F-4D9C-43DAF41A9E4D}"/>
                </a:ext>
              </a:extLst>
            </p:cNvPr>
            <p:cNvSpPr/>
            <p:nvPr/>
          </p:nvSpPr>
          <p:spPr>
            <a:xfrm>
              <a:off x="7678957" y="4363431"/>
              <a:ext cx="1173488" cy="576064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GB" sz="1400" i="1" dirty="0"/>
            </a:p>
          </p:txBody>
        </p:sp>
        <p:sp>
          <p:nvSpPr>
            <p:cNvPr id="12" name="Rectangle: Rounded Corners 11">
              <a:extLst>
                <a:ext uri="{FF2B5EF4-FFF2-40B4-BE49-F238E27FC236}">
                  <a16:creationId xmlns:a16="http://schemas.microsoft.com/office/drawing/2014/main" id="{2A0A58BB-ECC7-C8B7-85EB-6F26993A67AE}"/>
                </a:ext>
              </a:extLst>
            </p:cNvPr>
            <p:cNvSpPr/>
            <p:nvPr/>
          </p:nvSpPr>
          <p:spPr>
            <a:xfrm>
              <a:off x="7678957" y="5074992"/>
              <a:ext cx="1173488" cy="576064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GB" sz="1400" i="1" dirty="0"/>
            </a:p>
          </p:txBody>
        </p:sp>
        <p:sp>
          <p:nvSpPr>
            <p:cNvPr id="13" name="Rectangle: Rounded Corners 12">
              <a:extLst>
                <a:ext uri="{FF2B5EF4-FFF2-40B4-BE49-F238E27FC236}">
                  <a16:creationId xmlns:a16="http://schemas.microsoft.com/office/drawing/2014/main" id="{9693D828-56D9-5DCD-90AB-11EFE8D340BC}"/>
                </a:ext>
              </a:extLst>
            </p:cNvPr>
            <p:cNvSpPr/>
            <p:nvPr/>
          </p:nvSpPr>
          <p:spPr>
            <a:xfrm>
              <a:off x="6010074" y="2793940"/>
              <a:ext cx="1173488" cy="576064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GB" sz="1400" i="1" dirty="0"/>
            </a:p>
          </p:txBody>
        </p:sp>
        <p:sp>
          <p:nvSpPr>
            <p:cNvPr id="14" name="Rectangle: Rounded Corners 13">
              <a:extLst>
                <a:ext uri="{FF2B5EF4-FFF2-40B4-BE49-F238E27FC236}">
                  <a16:creationId xmlns:a16="http://schemas.microsoft.com/office/drawing/2014/main" id="{F0A48436-7700-6A27-82F0-7AAC405C9AEB}"/>
                </a:ext>
              </a:extLst>
            </p:cNvPr>
            <p:cNvSpPr/>
            <p:nvPr/>
          </p:nvSpPr>
          <p:spPr>
            <a:xfrm>
              <a:off x="6010074" y="4719613"/>
              <a:ext cx="1173488" cy="576064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GB" sz="1400" i="1" dirty="0"/>
            </a:p>
          </p:txBody>
        </p:sp>
        <p:sp>
          <p:nvSpPr>
            <p:cNvPr id="15" name="Left Brace 14">
              <a:extLst>
                <a:ext uri="{FF2B5EF4-FFF2-40B4-BE49-F238E27FC236}">
                  <a16:creationId xmlns:a16="http://schemas.microsoft.com/office/drawing/2014/main" id="{3898C343-B1F0-3FCE-0EDD-90527ED976D1}"/>
                </a:ext>
              </a:extLst>
            </p:cNvPr>
            <p:cNvSpPr/>
            <p:nvPr/>
          </p:nvSpPr>
          <p:spPr>
            <a:xfrm>
              <a:off x="7188129" y="2585491"/>
              <a:ext cx="490828" cy="992962"/>
            </a:xfrm>
            <a:prstGeom prst="leftBrac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 i="1"/>
            </a:p>
          </p:txBody>
        </p:sp>
        <p:sp>
          <p:nvSpPr>
            <p:cNvPr id="16" name="Left Brace 15">
              <a:extLst>
                <a:ext uri="{FF2B5EF4-FFF2-40B4-BE49-F238E27FC236}">
                  <a16:creationId xmlns:a16="http://schemas.microsoft.com/office/drawing/2014/main" id="{F75A59E6-FF71-CF8A-1431-3FEEAA134879}"/>
                </a:ext>
              </a:extLst>
            </p:cNvPr>
            <p:cNvSpPr/>
            <p:nvPr/>
          </p:nvSpPr>
          <p:spPr>
            <a:xfrm>
              <a:off x="7183562" y="4526580"/>
              <a:ext cx="490828" cy="992962"/>
            </a:xfrm>
            <a:prstGeom prst="leftBrac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 i="1"/>
            </a:p>
          </p:txBody>
        </p:sp>
        <p:sp>
          <p:nvSpPr>
            <p:cNvPr id="17" name="Left Brace 16">
              <a:extLst>
                <a:ext uri="{FF2B5EF4-FFF2-40B4-BE49-F238E27FC236}">
                  <a16:creationId xmlns:a16="http://schemas.microsoft.com/office/drawing/2014/main" id="{91E8E99D-9F79-8873-0F1F-8627D16ED2A7}"/>
                </a:ext>
              </a:extLst>
            </p:cNvPr>
            <p:cNvSpPr/>
            <p:nvPr/>
          </p:nvSpPr>
          <p:spPr>
            <a:xfrm>
              <a:off x="5497860" y="3079610"/>
              <a:ext cx="490828" cy="1995382"/>
            </a:xfrm>
            <a:prstGeom prst="leftBrac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 i="1"/>
            </a:p>
          </p:txBody>
        </p:sp>
        <p:sp>
          <p:nvSpPr>
            <p:cNvPr id="18" name="Rectangle: Rounded Corners 17">
              <a:extLst>
                <a:ext uri="{FF2B5EF4-FFF2-40B4-BE49-F238E27FC236}">
                  <a16:creationId xmlns:a16="http://schemas.microsoft.com/office/drawing/2014/main" id="{FB28D005-77FE-D63E-3DF3-4E08BDACFC03}"/>
                </a:ext>
              </a:extLst>
            </p:cNvPr>
            <p:cNvSpPr/>
            <p:nvPr/>
          </p:nvSpPr>
          <p:spPr>
            <a:xfrm flipH="1">
              <a:off x="419672" y="2444275"/>
              <a:ext cx="1181795" cy="576064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GB" sz="1400" i="1" dirty="0"/>
            </a:p>
          </p:txBody>
        </p:sp>
        <p:sp>
          <p:nvSpPr>
            <p:cNvPr id="19" name="Rectangle: Rounded Corners 18">
              <a:extLst>
                <a:ext uri="{FF2B5EF4-FFF2-40B4-BE49-F238E27FC236}">
                  <a16:creationId xmlns:a16="http://schemas.microsoft.com/office/drawing/2014/main" id="{036F855D-8620-9081-3A5C-42211CF4A88C}"/>
                </a:ext>
              </a:extLst>
            </p:cNvPr>
            <p:cNvSpPr/>
            <p:nvPr/>
          </p:nvSpPr>
          <p:spPr>
            <a:xfrm flipH="1">
              <a:off x="419672" y="3155836"/>
              <a:ext cx="1181795" cy="576064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GB" sz="1400" i="1" dirty="0"/>
            </a:p>
          </p:txBody>
        </p:sp>
        <p:sp>
          <p:nvSpPr>
            <p:cNvPr id="20" name="Rectangle: Rounded Corners 19">
              <a:extLst>
                <a:ext uri="{FF2B5EF4-FFF2-40B4-BE49-F238E27FC236}">
                  <a16:creationId xmlns:a16="http://schemas.microsoft.com/office/drawing/2014/main" id="{F001C547-E120-46FA-CF4D-EB72DE2CEC81}"/>
                </a:ext>
              </a:extLst>
            </p:cNvPr>
            <p:cNvSpPr/>
            <p:nvPr/>
          </p:nvSpPr>
          <p:spPr>
            <a:xfrm flipH="1">
              <a:off x="419672" y="4373270"/>
              <a:ext cx="1181795" cy="576064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GB" sz="1400" i="1" dirty="0"/>
            </a:p>
          </p:txBody>
        </p:sp>
        <p:sp>
          <p:nvSpPr>
            <p:cNvPr id="21" name="Rectangle: Rounded Corners 20">
              <a:extLst>
                <a:ext uri="{FF2B5EF4-FFF2-40B4-BE49-F238E27FC236}">
                  <a16:creationId xmlns:a16="http://schemas.microsoft.com/office/drawing/2014/main" id="{B86B78AB-5EC5-A66A-56F4-34D3613E0306}"/>
                </a:ext>
              </a:extLst>
            </p:cNvPr>
            <p:cNvSpPr/>
            <p:nvPr/>
          </p:nvSpPr>
          <p:spPr>
            <a:xfrm flipH="1">
              <a:off x="419672" y="5084831"/>
              <a:ext cx="1181795" cy="576064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GB" sz="1400" i="1" dirty="0"/>
            </a:p>
          </p:txBody>
        </p:sp>
        <p:sp>
          <p:nvSpPr>
            <p:cNvPr id="22" name="Rectangle: Rounded Corners 21">
              <a:extLst>
                <a:ext uri="{FF2B5EF4-FFF2-40B4-BE49-F238E27FC236}">
                  <a16:creationId xmlns:a16="http://schemas.microsoft.com/office/drawing/2014/main" id="{64A45BDE-6CDB-2A2E-ED9C-834914D0F8DF}"/>
                </a:ext>
              </a:extLst>
            </p:cNvPr>
            <p:cNvSpPr/>
            <p:nvPr/>
          </p:nvSpPr>
          <p:spPr>
            <a:xfrm flipH="1">
              <a:off x="2100368" y="2803779"/>
              <a:ext cx="1181795" cy="576064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GB" sz="1400" i="1" dirty="0"/>
            </a:p>
          </p:txBody>
        </p:sp>
        <p:sp>
          <p:nvSpPr>
            <p:cNvPr id="23" name="Rectangle: Rounded Corners 22">
              <a:extLst>
                <a:ext uri="{FF2B5EF4-FFF2-40B4-BE49-F238E27FC236}">
                  <a16:creationId xmlns:a16="http://schemas.microsoft.com/office/drawing/2014/main" id="{C66B8B4D-E10E-B9E9-45C0-8998BD8B381A}"/>
                </a:ext>
              </a:extLst>
            </p:cNvPr>
            <p:cNvSpPr/>
            <p:nvPr/>
          </p:nvSpPr>
          <p:spPr>
            <a:xfrm flipH="1">
              <a:off x="2100368" y="4729452"/>
              <a:ext cx="1181795" cy="576064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GB" sz="1400" i="1" dirty="0"/>
            </a:p>
          </p:txBody>
        </p:sp>
        <p:sp>
          <p:nvSpPr>
            <p:cNvPr id="24" name="Left Brace 23">
              <a:extLst>
                <a:ext uri="{FF2B5EF4-FFF2-40B4-BE49-F238E27FC236}">
                  <a16:creationId xmlns:a16="http://schemas.microsoft.com/office/drawing/2014/main" id="{05310830-5CA9-15D2-EAA7-A955B90C135C}"/>
                </a:ext>
              </a:extLst>
            </p:cNvPr>
            <p:cNvSpPr/>
            <p:nvPr/>
          </p:nvSpPr>
          <p:spPr>
            <a:xfrm flipH="1">
              <a:off x="1601467" y="2595330"/>
              <a:ext cx="494302" cy="992962"/>
            </a:xfrm>
            <a:prstGeom prst="leftBrac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 i="1"/>
            </a:p>
          </p:txBody>
        </p:sp>
        <p:sp>
          <p:nvSpPr>
            <p:cNvPr id="25" name="Left Brace 24">
              <a:extLst>
                <a:ext uri="{FF2B5EF4-FFF2-40B4-BE49-F238E27FC236}">
                  <a16:creationId xmlns:a16="http://schemas.microsoft.com/office/drawing/2014/main" id="{C374B3B8-92B8-FEAB-4B7B-28D42C149DBD}"/>
                </a:ext>
              </a:extLst>
            </p:cNvPr>
            <p:cNvSpPr/>
            <p:nvPr/>
          </p:nvSpPr>
          <p:spPr>
            <a:xfrm flipH="1">
              <a:off x="1606066" y="4536419"/>
              <a:ext cx="494302" cy="992962"/>
            </a:xfrm>
            <a:prstGeom prst="leftBrac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 i="1"/>
            </a:p>
          </p:txBody>
        </p:sp>
        <p:sp>
          <p:nvSpPr>
            <p:cNvPr id="26" name="Left Brace 25">
              <a:extLst>
                <a:ext uri="{FF2B5EF4-FFF2-40B4-BE49-F238E27FC236}">
                  <a16:creationId xmlns:a16="http://schemas.microsoft.com/office/drawing/2014/main" id="{B2624AD1-D553-1E95-5196-F6DD67EE5C3B}"/>
                </a:ext>
              </a:extLst>
            </p:cNvPr>
            <p:cNvSpPr/>
            <p:nvPr/>
          </p:nvSpPr>
          <p:spPr>
            <a:xfrm flipH="1">
              <a:off x="3303700" y="3089449"/>
              <a:ext cx="494302" cy="1995382"/>
            </a:xfrm>
            <a:prstGeom prst="leftBrac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 i="1"/>
            </a:p>
          </p:txBody>
        </p:sp>
        <p:sp>
          <p:nvSpPr>
            <p:cNvPr id="27" name="Rectangle: Rounded Corners 26">
              <a:extLst>
                <a:ext uri="{FF2B5EF4-FFF2-40B4-BE49-F238E27FC236}">
                  <a16:creationId xmlns:a16="http://schemas.microsoft.com/office/drawing/2014/main" id="{9101DF37-17CB-6214-91AE-FDF2768868BE}"/>
                </a:ext>
              </a:extLst>
            </p:cNvPr>
            <p:cNvSpPr/>
            <p:nvPr/>
          </p:nvSpPr>
          <p:spPr>
            <a:xfrm>
              <a:off x="4283110" y="4508767"/>
              <a:ext cx="1368000" cy="576064"/>
            </a:xfrm>
            <a:prstGeom prst="roundRect">
              <a:avLst/>
            </a:prstGeom>
            <a:pattFill prst="pct5">
              <a:fgClr>
                <a:schemeClr val="lt1"/>
              </a:fgClr>
              <a:bgClr>
                <a:schemeClr val="bg1"/>
              </a:bgClr>
            </a:patt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GB" sz="1400" i="1" dirty="0"/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097E2D9F-B0AC-D80D-7203-110F8D0BBB2A}"/>
              </a:ext>
            </a:extLst>
          </p:cNvPr>
          <p:cNvGrpSpPr/>
          <p:nvPr/>
        </p:nvGrpSpPr>
        <p:grpSpPr>
          <a:xfrm>
            <a:off x="404664" y="5682474"/>
            <a:ext cx="6048672" cy="3290980"/>
            <a:chOff x="419672" y="2434436"/>
            <a:chExt cx="8432773" cy="3226459"/>
          </a:xfrm>
        </p:grpSpPr>
        <p:pic>
          <p:nvPicPr>
            <p:cNvPr id="29" name="Picture 28">
              <a:extLst>
                <a:ext uri="{FF2B5EF4-FFF2-40B4-BE49-F238E27FC236}">
                  <a16:creationId xmlns:a16="http://schemas.microsoft.com/office/drawing/2014/main" id="{27C1D270-37E0-07B9-6BE0-09E4B8DB223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996646" y="2755391"/>
              <a:ext cx="1390650" cy="2190750"/>
            </a:xfrm>
            <a:prstGeom prst="rect">
              <a:avLst/>
            </a:prstGeom>
          </p:spPr>
        </p:pic>
        <p:sp>
          <p:nvSpPr>
            <p:cNvPr id="30" name="Rectangle: Rounded Corners 29">
              <a:extLst>
                <a:ext uri="{FF2B5EF4-FFF2-40B4-BE49-F238E27FC236}">
                  <a16:creationId xmlns:a16="http://schemas.microsoft.com/office/drawing/2014/main" id="{E9BABA08-BEB0-E580-3B66-F18329485B21}"/>
                </a:ext>
              </a:extLst>
            </p:cNvPr>
            <p:cNvSpPr/>
            <p:nvPr/>
          </p:nvSpPr>
          <p:spPr>
            <a:xfrm>
              <a:off x="3644752" y="2857965"/>
              <a:ext cx="1368000" cy="576064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GB" sz="1400" i="1" dirty="0"/>
            </a:p>
          </p:txBody>
        </p:sp>
        <p:sp>
          <p:nvSpPr>
            <p:cNvPr id="31" name="Rectangle: Rounded Corners 30">
              <a:extLst>
                <a:ext uri="{FF2B5EF4-FFF2-40B4-BE49-F238E27FC236}">
                  <a16:creationId xmlns:a16="http://schemas.microsoft.com/office/drawing/2014/main" id="{C9AF7F12-CD7D-60E2-7777-3A7BA33890AC}"/>
                </a:ext>
              </a:extLst>
            </p:cNvPr>
            <p:cNvSpPr/>
            <p:nvPr/>
          </p:nvSpPr>
          <p:spPr>
            <a:xfrm>
              <a:off x="7678957" y="2434436"/>
              <a:ext cx="1173488" cy="576064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GB" sz="1400" i="1" dirty="0"/>
            </a:p>
          </p:txBody>
        </p:sp>
        <p:sp>
          <p:nvSpPr>
            <p:cNvPr id="32" name="Rectangle: Rounded Corners 31">
              <a:extLst>
                <a:ext uri="{FF2B5EF4-FFF2-40B4-BE49-F238E27FC236}">
                  <a16:creationId xmlns:a16="http://schemas.microsoft.com/office/drawing/2014/main" id="{C2FFC5FE-E685-E196-2636-919AF71926E2}"/>
                </a:ext>
              </a:extLst>
            </p:cNvPr>
            <p:cNvSpPr/>
            <p:nvPr/>
          </p:nvSpPr>
          <p:spPr>
            <a:xfrm>
              <a:off x="7678957" y="3145997"/>
              <a:ext cx="1173488" cy="576064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GB" sz="1400" i="1" dirty="0"/>
            </a:p>
          </p:txBody>
        </p:sp>
        <p:sp>
          <p:nvSpPr>
            <p:cNvPr id="33" name="Rectangle: Rounded Corners 32">
              <a:extLst>
                <a:ext uri="{FF2B5EF4-FFF2-40B4-BE49-F238E27FC236}">
                  <a16:creationId xmlns:a16="http://schemas.microsoft.com/office/drawing/2014/main" id="{E0C37CE3-69B6-E2BA-9D1E-3D402A80513D}"/>
                </a:ext>
              </a:extLst>
            </p:cNvPr>
            <p:cNvSpPr/>
            <p:nvPr/>
          </p:nvSpPr>
          <p:spPr>
            <a:xfrm>
              <a:off x="7678957" y="4363431"/>
              <a:ext cx="1173488" cy="576064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GB" sz="1400" i="1" dirty="0"/>
            </a:p>
          </p:txBody>
        </p:sp>
        <p:sp>
          <p:nvSpPr>
            <p:cNvPr id="34" name="Rectangle: Rounded Corners 33">
              <a:extLst>
                <a:ext uri="{FF2B5EF4-FFF2-40B4-BE49-F238E27FC236}">
                  <a16:creationId xmlns:a16="http://schemas.microsoft.com/office/drawing/2014/main" id="{0BBE927A-B229-ABDD-723F-9EF47BE268AD}"/>
                </a:ext>
              </a:extLst>
            </p:cNvPr>
            <p:cNvSpPr/>
            <p:nvPr/>
          </p:nvSpPr>
          <p:spPr>
            <a:xfrm>
              <a:off x="7678957" y="5074992"/>
              <a:ext cx="1173488" cy="576064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GB" sz="1400" i="1" dirty="0"/>
            </a:p>
          </p:txBody>
        </p:sp>
        <p:sp>
          <p:nvSpPr>
            <p:cNvPr id="35" name="Rectangle: Rounded Corners 34">
              <a:extLst>
                <a:ext uri="{FF2B5EF4-FFF2-40B4-BE49-F238E27FC236}">
                  <a16:creationId xmlns:a16="http://schemas.microsoft.com/office/drawing/2014/main" id="{2BC721E5-A0EB-A053-0569-F756713EBC93}"/>
                </a:ext>
              </a:extLst>
            </p:cNvPr>
            <p:cNvSpPr/>
            <p:nvPr/>
          </p:nvSpPr>
          <p:spPr>
            <a:xfrm>
              <a:off x="6010074" y="2793940"/>
              <a:ext cx="1173488" cy="576064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GB" sz="1400" i="1" dirty="0"/>
            </a:p>
          </p:txBody>
        </p:sp>
        <p:sp>
          <p:nvSpPr>
            <p:cNvPr id="36" name="Rectangle: Rounded Corners 35">
              <a:extLst>
                <a:ext uri="{FF2B5EF4-FFF2-40B4-BE49-F238E27FC236}">
                  <a16:creationId xmlns:a16="http://schemas.microsoft.com/office/drawing/2014/main" id="{E99F5D8B-477B-CD3B-B917-C7BCEE3914D3}"/>
                </a:ext>
              </a:extLst>
            </p:cNvPr>
            <p:cNvSpPr/>
            <p:nvPr/>
          </p:nvSpPr>
          <p:spPr>
            <a:xfrm>
              <a:off x="6010074" y="4719613"/>
              <a:ext cx="1173488" cy="576064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GB" sz="1400" i="1" dirty="0"/>
            </a:p>
          </p:txBody>
        </p:sp>
        <p:sp>
          <p:nvSpPr>
            <p:cNvPr id="37" name="Left Brace 36">
              <a:extLst>
                <a:ext uri="{FF2B5EF4-FFF2-40B4-BE49-F238E27FC236}">
                  <a16:creationId xmlns:a16="http://schemas.microsoft.com/office/drawing/2014/main" id="{40999AB0-0F38-101D-0CC7-3408E629F251}"/>
                </a:ext>
              </a:extLst>
            </p:cNvPr>
            <p:cNvSpPr/>
            <p:nvPr/>
          </p:nvSpPr>
          <p:spPr>
            <a:xfrm>
              <a:off x="7188129" y="2585491"/>
              <a:ext cx="490828" cy="992962"/>
            </a:xfrm>
            <a:prstGeom prst="leftBrac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 i="1"/>
            </a:p>
          </p:txBody>
        </p:sp>
        <p:sp>
          <p:nvSpPr>
            <p:cNvPr id="38" name="Left Brace 37">
              <a:extLst>
                <a:ext uri="{FF2B5EF4-FFF2-40B4-BE49-F238E27FC236}">
                  <a16:creationId xmlns:a16="http://schemas.microsoft.com/office/drawing/2014/main" id="{178A6B37-7368-7BB4-BA1C-62D51B84D3F6}"/>
                </a:ext>
              </a:extLst>
            </p:cNvPr>
            <p:cNvSpPr/>
            <p:nvPr/>
          </p:nvSpPr>
          <p:spPr>
            <a:xfrm>
              <a:off x="7183562" y="4526580"/>
              <a:ext cx="490828" cy="992962"/>
            </a:xfrm>
            <a:prstGeom prst="leftBrac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 i="1"/>
            </a:p>
          </p:txBody>
        </p:sp>
        <p:sp>
          <p:nvSpPr>
            <p:cNvPr id="39" name="Left Brace 38">
              <a:extLst>
                <a:ext uri="{FF2B5EF4-FFF2-40B4-BE49-F238E27FC236}">
                  <a16:creationId xmlns:a16="http://schemas.microsoft.com/office/drawing/2014/main" id="{97DBE2E9-8950-D09C-7501-0DF4E0F634DD}"/>
                </a:ext>
              </a:extLst>
            </p:cNvPr>
            <p:cNvSpPr/>
            <p:nvPr/>
          </p:nvSpPr>
          <p:spPr>
            <a:xfrm>
              <a:off x="5497860" y="3079610"/>
              <a:ext cx="490828" cy="1995382"/>
            </a:xfrm>
            <a:prstGeom prst="leftBrac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 i="1"/>
            </a:p>
          </p:txBody>
        </p:sp>
        <p:sp>
          <p:nvSpPr>
            <p:cNvPr id="40" name="Rectangle: Rounded Corners 39">
              <a:extLst>
                <a:ext uri="{FF2B5EF4-FFF2-40B4-BE49-F238E27FC236}">
                  <a16:creationId xmlns:a16="http://schemas.microsoft.com/office/drawing/2014/main" id="{6B260444-4B8A-5E9F-EDB5-39A070A25CBC}"/>
                </a:ext>
              </a:extLst>
            </p:cNvPr>
            <p:cNvSpPr/>
            <p:nvPr/>
          </p:nvSpPr>
          <p:spPr>
            <a:xfrm flipH="1">
              <a:off x="419672" y="2444275"/>
              <a:ext cx="1181795" cy="576064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GB" sz="1400" i="1" dirty="0"/>
            </a:p>
          </p:txBody>
        </p:sp>
        <p:sp>
          <p:nvSpPr>
            <p:cNvPr id="41" name="Rectangle: Rounded Corners 40">
              <a:extLst>
                <a:ext uri="{FF2B5EF4-FFF2-40B4-BE49-F238E27FC236}">
                  <a16:creationId xmlns:a16="http://schemas.microsoft.com/office/drawing/2014/main" id="{17DAC1F0-37DD-A6DA-7E11-DF165AE09D7D}"/>
                </a:ext>
              </a:extLst>
            </p:cNvPr>
            <p:cNvSpPr/>
            <p:nvPr/>
          </p:nvSpPr>
          <p:spPr>
            <a:xfrm flipH="1">
              <a:off x="419672" y="3155836"/>
              <a:ext cx="1181795" cy="576064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GB" sz="1400" i="1" dirty="0"/>
            </a:p>
          </p:txBody>
        </p:sp>
        <p:sp>
          <p:nvSpPr>
            <p:cNvPr id="42" name="Rectangle: Rounded Corners 41">
              <a:extLst>
                <a:ext uri="{FF2B5EF4-FFF2-40B4-BE49-F238E27FC236}">
                  <a16:creationId xmlns:a16="http://schemas.microsoft.com/office/drawing/2014/main" id="{21E792B4-B258-23C0-EB52-C8A6F0A5DF88}"/>
                </a:ext>
              </a:extLst>
            </p:cNvPr>
            <p:cNvSpPr/>
            <p:nvPr/>
          </p:nvSpPr>
          <p:spPr>
            <a:xfrm flipH="1">
              <a:off x="419672" y="4373270"/>
              <a:ext cx="1181795" cy="576064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GB" sz="1400" i="1" dirty="0"/>
            </a:p>
          </p:txBody>
        </p:sp>
        <p:sp>
          <p:nvSpPr>
            <p:cNvPr id="43" name="Rectangle: Rounded Corners 42">
              <a:extLst>
                <a:ext uri="{FF2B5EF4-FFF2-40B4-BE49-F238E27FC236}">
                  <a16:creationId xmlns:a16="http://schemas.microsoft.com/office/drawing/2014/main" id="{40CD31A9-C3AA-2772-634C-71FC24F0B01D}"/>
                </a:ext>
              </a:extLst>
            </p:cNvPr>
            <p:cNvSpPr/>
            <p:nvPr/>
          </p:nvSpPr>
          <p:spPr>
            <a:xfrm flipH="1">
              <a:off x="419672" y="5084831"/>
              <a:ext cx="1181795" cy="576064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GB" sz="1400" i="1" dirty="0"/>
            </a:p>
          </p:txBody>
        </p:sp>
        <p:sp>
          <p:nvSpPr>
            <p:cNvPr id="44" name="Rectangle: Rounded Corners 43">
              <a:extLst>
                <a:ext uri="{FF2B5EF4-FFF2-40B4-BE49-F238E27FC236}">
                  <a16:creationId xmlns:a16="http://schemas.microsoft.com/office/drawing/2014/main" id="{04D6F3F8-D428-753D-0391-23A0B762BB00}"/>
                </a:ext>
              </a:extLst>
            </p:cNvPr>
            <p:cNvSpPr/>
            <p:nvPr/>
          </p:nvSpPr>
          <p:spPr>
            <a:xfrm flipH="1">
              <a:off x="2100368" y="2803779"/>
              <a:ext cx="1181795" cy="576064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GB" sz="1400" i="1" dirty="0"/>
            </a:p>
          </p:txBody>
        </p:sp>
        <p:sp>
          <p:nvSpPr>
            <p:cNvPr id="45" name="Rectangle: Rounded Corners 44">
              <a:extLst>
                <a:ext uri="{FF2B5EF4-FFF2-40B4-BE49-F238E27FC236}">
                  <a16:creationId xmlns:a16="http://schemas.microsoft.com/office/drawing/2014/main" id="{190A2DCB-02EA-7C74-7145-7E574AA9CBFB}"/>
                </a:ext>
              </a:extLst>
            </p:cNvPr>
            <p:cNvSpPr/>
            <p:nvPr/>
          </p:nvSpPr>
          <p:spPr>
            <a:xfrm flipH="1">
              <a:off x="2100368" y="4729452"/>
              <a:ext cx="1181795" cy="576064"/>
            </a:xfrm>
            <a:prstGeom prst="round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GB" sz="1400" i="1" dirty="0"/>
            </a:p>
          </p:txBody>
        </p:sp>
        <p:sp>
          <p:nvSpPr>
            <p:cNvPr id="46" name="Left Brace 45">
              <a:extLst>
                <a:ext uri="{FF2B5EF4-FFF2-40B4-BE49-F238E27FC236}">
                  <a16:creationId xmlns:a16="http://schemas.microsoft.com/office/drawing/2014/main" id="{1323489A-58F1-77D3-59B4-F2DD7942C23A}"/>
                </a:ext>
              </a:extLst>
            </p:cNvPr>
            <p:cNvSpPr/>
            <p:nvPr/>
          </p:nvSpPr>
          <p:spPr>
            <a:xfrm flipH="1">
              <a:off x="1601467" y="2595330"/>
              <a:ext cx="494302" cy="992962"/>
            </a:xfrm>
            <a:prstGeom prst="leftBrac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 i="1"/>
            </a:p>
          </p:txBody>
        </p:sp>
        <p:sp>
          <p:nvSpPr>
            <p:cNvPr id="47" name="Left Brace 46">
              <a:extLst>
                <a:ext uri="{FF2B5EF4-FFF2-40B4-BE49-F238E27FC236}">
                  <a16:creationId xmlns:a16="http://schemas.microsoft.com/office/drawing/2014/main" id="{6E77240F-E7FB-B685-F2D5-7440BFB7443C}"/>
                </a:ext>
              </a:extLst>
            </p:cNvPr>
            <p:cNvSpPr/>
            <p:nvPr/>
          </p:nvSpPr>
          <p:spPr>
            <a:xfrm flipH="1">
              <a:off x="1606066" y="4536419"/>
              <a:ext cx="494302" cy="992962"/>
            </a:xfrm>
            <a:prstGeom prst="leftBrac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 i="1"/>
            </a:p>
          </p:txBody>
        </p:sp>
        <p:sp>
          <p:nvSpPr>
            <p:cNvPr id="48" name="Left Brace 47">
              <a:extLst>
                <a:ext uri="{FF2B5EF4-FFF2-40B4-BE49-F238E27FC236}">
                  <a16:creationId xmlns:a16="http://schemas.microsoft.com/office/drawing/2014/main" id="{00BC8FC2-F65F-0F43-9463-C9DD582F7651}"/>
                </a:ext>
              </a:extLst>
            </p:cNvPr>
            <p:cNvSpPr/>
            <p:nvPr/>
          </p:nvSpPr>
          <p:spPr>
            <a:xfrm flipH="1">
              <a:off x="3303700" y="3089449"/>
              <a:ext cx="494302" cy="1995382"/>
            </a:xfrm>
            <a:prstGeom prst="leftBrace">
              <a:avLst/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 i="1"/>
            </a:p>
          </p:txBody>
        </p:sp>
        <p:sp>
          <p:nvSpPr>
            <p:cNvPr id="49" name="Rectangle: Rounded Corners 48">
              <a:extLst>
                <a:ext uri="{FF2B5EF4-FFF2-40B4-BE49-F238E27FC236}">
                  <a16:creationId xmlns:a16="http://schemas.microsoft.com/office/drawing/2014/main" id="{BF245B86-6C83-1AF3-7149-ECFBF0F79814}"/>
                </a:ext>
              </a:extLst>
            </p:cNvPr>
            <p:cNvSpPr/>
            <p:nvPr/>
          </p:nvSpPr>
          <p:spPr>
            <a:xfrm>
              <a:off x="4283110" y="4508767"/>
              <a:ext cx="1368000" cy="576064"/>
            </a:xfrm>
            <a:prstGeom prst="roundRect">
              <a:avLst/>
            </a:prstGeom>
            <a:pattFill prst="pct5">
              <a:fgClr>
                <a:schemeClr val="lt1"/>
              </a:fgClr>
              <a:bgClr>
                <a:schemeClr val="bg1"/>
              </a:bgClr>
            </a:pattFill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GB" sz="1400" i="1" dirty="0"/>
            </a:p>
          </p:txBody>
        </p:sp>
      </p:grpSp>
      <p:pic>
        <p:nvPicPr>
          <p:cNvPr id="50" name="Picture 49">
            <a:extLst>
              <a:ext uri="{FF2B5EF4-FFF2-40B4-BE49-F238E27FC236}">
                <a16:creationId xmlns:a16="http://schemas.microsoft.com/office/drawing/2014/main" id="{A1050095-F197-32E2-7104-07D9472E8E2D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4"/>
          <a:srcRect l="14665" t="1" r="11395" b="1"/>
          <a:stretch/>
        </p:blipFill>
        <p:spPr>
          <a:xfrm>
            <a:off x="6236623" y="9172475"/>
            <a:ext cx="486743" cy="527403"/>
          </a:xfrm>
          <a:prstGeom prst="rect">
            <a:avLst/>
          </a:prstGeom>
        </p:spPr>
      </p:pic>
      <p:sp>
        <p:nvSpPr>
          <p:cNvPr id="51" name="Footer Placeholder 3">
            <a:extLst>
              <a:ext uri="{FF2B5EF4-FFF2-40B4-BE49-F238E27FC236}">
                <a16:creationId xmlns:a16="http://schemas.microsoft.com/office/drawing/2014/main" id="{C23DFA4D-D053-8ECA-99D6-DB7B786761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808822" y="9181402"/>
            <a:ext cx="2314575" cy="527403"/>
          </a:xfrm>
        </p:spPr>
        <p:txBody>
          <a:bodyPr/>
          <a:lstStyle/>
          <a:p>
            <a:pPr defTabSz="457200">
              <a:lnSpc>
                <a:spcPct val="90000"/>
              </a:lnSpc>
              <a:spcAft>
                <a:spcPts val="600"/>
              </a:spcAft>
            </a:pPr>
            <a:r>
              <a:rPr lang="en-US" dirty="0">
                <a:solidFill>
                  <a:schemeClr val="bg1">
                    <a:lumMod val="50000"/>
                    <a:alpha val="80000"/>
                  </a:schemeClr>
                </a:solidFill>
              </a:rPr>
              <a:t>ESB-RES-C267-L2G4-SpeechforEmployability-LearnerWorkbook-Section2 v1</a:t>
            </a:r>
          </a:p>
        </p:txBody>
      </p:sp>
    </p:spTree>
    <p:extLst>
      <p:ext uri="{BB962C8B-B14F-4D97-AF65-F5344CB8AC3E}">
        <p14:creationId xmlns:p14="http://schemas.microsoft.com/office/powerpoint/2010/main" val="167821914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3544D9-03A1-617A-3BA7-7E41C431D7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0648" y="992560"/>
            <a:ext cx="5915025" cy="936099"/>
          </a:xfrm>
        </p:spPr>
        <p:txBody>
          <a:bodyPr>
            <a:normAutofit/>
          </a:bodyPr>
          <a:lstStyle/>
          <a:p>
            <a:r>
              <a:rPr lang="en-GB" sz="2800" b="1" i="1" dirty="0"/>
              <a:t>Worksheets for debating - Proposition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5019569-D7FD-FA26-D108-B984CA7B5B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B3D1C6-D4A2-467F-A302-A9D124A74F32}" type="datetime1">
              <a:rPr lang="en-GB" smtClean="0"/>
              <a:t>03/03/2026</a:t>
            </a:fld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A5532AD-AEA1-48DF-3994-8250EFF013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07C4F-4DD7-4452-9CBE-7B4BC77324C7}" type="slidenum">
              <a:rPr lang="en-GB" smtClean="0"/>
              <a:t>11</a:t>
            </a:fld>
            <a:endParaRPr lang="en-GB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15E198C-5729-5E16-190D-C2BB203A49E8}"/>
              </a:ext>
            </a:extLst>
          </p:cNvPr>
          <p:cNvSpPr/>
          <p:nvPr/>
        </p:nvSpPr>
        <p:spPr>
          <a:xfrm>
            <a:off x="255092" y="1790004"/>
            <a:ext cx="6342259" cy="38874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GB" sz="1200" dirty="0"/>
              <a:t>Motion:</a:t>
            </a:r>
          </a:p>
        </p:txBody>
      </p:sp>
      <p:graphicFrame>
        <p:nvGraphicFramePr>
          <p:cNvPr id="12" name="Table 12">
            <a:extLst>
              <a:ext uri="{FF2B5EF4-FFF2-40B4-BE49-F238E27FC236}">
                <a16:creationId xmlns:a16="http://schemas.microsoft.com/office/drawing/2014/main" id="{C95B7B9F-15AB-A46A-0C3A-A1964768CC4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40765215"/>
              </p:ext>
            </p:extLst>
          </p:nvPr>
        </p:nvGraphicFramePr>
        <p:xfrm>
          <a:off x="255092" y="2288704"/>
          <a:ext cx="6342258" cy="3708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171129">
                  <a:extLst>
                    <a:ext uri="{9D8B030D-6E8A-4147-A177-3AD203B41FA5}">
                      <a16:colId xmlns:a16="http://schemas.microsoft.com/office/drawing/2014/main" val="4143107348"/>
                    </a:ext>
                  </a:extLst>
                </a:gridCol>
                <a:gridCol w="3171129">
                  <a:extLst>
                    <a:ext uri="{9D8B030D-6E8A-4147-A177-3AD203B41FA5}">
                      <a16:colId xmlns:a16="http://schemas.microsoft.com/office/drawing/2014/main" val="379816515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1100" dirty="0"/>
                        <a:t>Proposition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/>
                        <a:t>First speaker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6702330"/>
                  </a:ext>
                </a:extLst>
              </a:tr>
            </a:tbl>
          </a:graphicData>
        </a:graphic>
      </p:graphicFrame>
      <p:sp>
        <p:nvSpPr>
          <p:cNvPr id="14" name="Rectangle 13">
            <a:extLst>
              <a:ext uri="{FF2B5EF4-FFF2-40B4-BE49-F238E27FC236}">
                <a16:creationId xmlns:a16="http://schemas.microsoft.com/office/drawing/2014/main" id="{1D99BD6B-739A-5684-E90A-2BA8ADCE57A0}"/>
              </a:ext>
            </a:extLst>
          </p:cNvPr>
          <p:cNvSpPr/>
          <p:nvPr/>
        </p:nvSpPr>
        <p:spPr>
          <a:xfrm>
            <a:off x="255092" y="2821589"/>
            <a:ext cx="4572000" cy="100811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r>
              <a:rPr lang="en-GB" sz="1200" b="1" i="1" dirty="0">
                <a:solidFill>
                  <a:schemeClr val="tx1"/>
                </a:solidFill>
              </a:rPr>
              <a:t>Opening statement: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71B11A43-7193-2D48-9F78-4F3EE7834072}"/>
              </a:ext>
            </a:extLst>
          </p:cNvPr>
          <p:cNvSpPr/>
          <p:nvPr/>
        </p:nvSpPr>
        <p:spPr>
          <a:xfrm>
            <a:off x="255092" y="4032172"/>
            <a:ext cx="4572000" cy="209849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r>
              <a:rPr lang="en-GB" sz="1200" b="1" i="1" dirty="0"/>
              <a:t>Main argument: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09463048-E418-24AD-8289-F1ECBB4A5A13}"/>
              </a:ext>
            </a:extLst>
          </p:cNvPr>
          <p:cNvSpPr/>
          <p:nvPr/>
        </p:nvSpPr>
        <p:spPr>
          <a:xfrm>
            <a:off x="241875" y="6278731"/>
            <a:ext cx="4572000" cy="209849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r>
              <a:rPr lang="en-GB" sz="1200" b="1" i="1" dirty="0"/>
              <a:t>Potential rebuttals and counter-arguments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558912E1-069F-01DE-D996-200357311882}"/>
              </a:ext>
            </a:extLst>
          </p:cNvPr>
          <p:cNvSpPr/>
          <p:nvPr/>
        </p:nvSpPr>
        <p:spPr>
          <a:xfrm>
            <a:off x="4941168" y="2821589"/>
            <a:ext cx="1656183" cy="100505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en-GB" sz="1200" b="1" i="1" dirty="0"/>
              <a:t>Key words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0D214DE0-7D35-8EE3-411F-600B3BA249C5}"/>
              </a:ext>
            </a:extLst>
          </p:cNvPr>
          <p:cNvSpPr/>
          <p:nvPr/>
        </p:nvSpPr>
        <p:spPr>
          <a:xfrm>
            <a:off x="4941167" y="4029123"/>
            <a:ext cx="1656183" cy="209849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en-GB" sz="1200" b="1" i="1" dirty="0"/>
              <a:t>Evidence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56ACD965-0E17-15EE-DCC8-DA0EA4BB3848}"/>
              </a:ext>
            </a:extLst>
          </p:cNvPr>
          <p:cNvSpPr/>
          <p:nvPr/>
        </p:nvSpPr>
        <p:spPr>
          <a:xfrm>
            <a:off x="4959942" y="6278733"/>
            <a:ext cx="1656183" cy="209849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en-GB" sz="1200" b="1" i="1" dirty="0"/>
              <a:t>Signposting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32750E2-5E38-A0EE-64EC-6646C03189F0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2"/>
          <a:srcRect l="14665" t="1" r="11395" b="1"/>
          <a:stretch/>
        </p:blipFill>
        <p:spPr>
          <a:xfrm>
            <a:off x="6236623" y="9148362"/>
            <a:ext cx="486743" cy="527403"/>
          </a:xfrm>
          <a:prstGeom prst="rect">
            <a:avLst/>
          </a:prstGeom>
        </p:spPr>
      </p:pic>
      <p:sp>
        <p:nvSpPr>
          <p:cNvPr id="8" name="Footer Placeholder 3">
            <a:extLst>
              <a:ext uri="{FF2B5EF4-FFF2-40B4-BE49-F238E27FC236}">
                <a16:creationId xmlns:a16="http://schemas.microsoft.com/office/drawing/2014/main" id="{A44084A3-EC28-ED39-907A-01277350F6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808822" y="9181402"/>
            <a:ext cx="2314575" cy="527403"/>
          </a:xfrm>
        </p:spPr>
        <p:txBody>
          <a:bodyPr/>
          <a:lstStyle/>
          <a:p>
            <a:pPr defTabSz="457200">
              <a:lnSpc>
                <a:spcPct val="90000"/>
              </a:lnSpc>
              <a:spcAft>
                <a:spcPts val="600"/>
              </a:spcAft>
            </a:pPr>
            <a:r>
              <a:rPr lang="en-US" dirty="0">
                <a:solidFill>
                  <a:schemeClr val="bg1">
                    <a:lumMod val="50000"/>
                    <a:alpha val="80000"/>
                  </a:schemeClr>
                </a:solidFill>
              </a:rPr>
              <a:t>ESB-RES-C267-L2G4-SpeechforEmployability-LearnerWorkbook-Section2 v1</a:t>
            </a:r>
          </a:p>
        </p:txBody>
      </p:sp>
    </p:spTree>
    <p:extLst>
      <p:ext uri="{BB962C8B-B14F-4D97-AF65-F5344CB8AC3E}">
        <p14:creationId xmlns:p14="http://schemas.microsoft.com/office/powerpoint/2010/main" val="306016624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3544D9-03A1-617A-3BA7-7E41C431D7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0648" y="992560"/>
            <a:ext cx="5915025" cy="936099"/>
          </a:xfrm>
        </p:spPr>
        <p:txBody>
          <a:bodyPr>
            <a:normAutofit/>
          </a:bodyPr>
          <a:lstStyle/>
          <a:p>
            <a:r>
              <a:rPr lang="en-GB" sz="2800" b="1" i="1" dirty="0"/>
              <a:t>Worksheet for debating - Proposition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5019569-D7FD-FA26-D108-B984CA7B5B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8D9859-CD56-41A4-ACA9-D129E4BCAB71}" type="datetime1">
              <a:rPr lang="en-GB" smtClean="0"/>
              <a:t>03/03/2026</a:t>
            </a:fld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A5532AD-AEA1-48DF-3994-8250EFF013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07C4F-4DD7-4452-9CBE-7B4BC77324C7}" type="slidenum">
              <a:rPr lang="en-GB" smtClean="0"/>
              <a:t>12</a:t>
            </a:fld>
            <a:endParaRPr lang="en-GB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15E198C-5729-5E16-190D-C2BB203A49E8}"/>
              </a:ext>
            </a:extLst>
          </p:cNvPr>
          <p:cNvSpPr/>
          <p:nvPr/>
        </p:nvSpPr>
        <p:spPr>
          <a:xfrm>
            <a:off x="255092" y="1790004"/>
            <a:ext cx="6342259" cy="38874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GB" sz="1200" dirty="0"/>
              <a:t>Motion:</a:t>
            </a:r>
          </a:p>
        </p:txBody>
      </p:sp>
      <p:graphicFrame>
        <p:nvGraphicFramePr>
          <p:cNvPr id="12" name="Table 12">
            <a:extLst>
              <a:ext uri="{FF2B5EF4-FFF2-40B4-BE49-F238E27FC236}">
                <a16:creationId xmlns:a16="http://schemas.microsoft.com/office/drawing/2014/main" id="{C95B7B9F-15AB-A46A-0C3A-A1964768CC4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0552634"/>
              </p:ext>
            </p:extLst>
          </p:nvPr>
        </p:nvGraphicFramePr>
        <p:xfrm>
          <a:off x="255092" y="2288704"/>
          <a:ext cx="6342258" cy="3708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171129">
                  <a:extLst>
                    <a:ext uri="{9D8B030D-6E8A-4147-A177-3AD203B41FA5}">
                      <a16:colId xmlns:a16="http://schemas.microsoft.com/office/drawing/2014/main" val="4143107348"/>
                    </a:ext>
                  </a:extLst>
                </a:gridCol>
                <a:gridCol w="3171129">
                  <a:extLst>
                    <a:ext uri="{9D8B030D-6E8A-4147-A177-3AD203B41FA5}">
                      <a16:colId xmlns:a16="http://schemas.microsoft.com/office/drawing/2014/main" val="379816515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1100" dirty="0"/>
                        <a:t>Proposition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/>
                        <a:t>Second Speaker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6702330"/>
                  </a:ext>
                </a:extLst>
              </a:tr>
            </a:tbl>
          </a:graphicData>
        </a:graphic>
      </p:graphicFrame>
      <p:sp>
        <p:nvSpPr>
          <p:cNvPr id="14" name="Rectangle 13">
            <a:extLst>
              <a:ext uri="{FF2B5EF4-FFF2-40B4-BE49-F238E27FC236}">
                <a16:creationId xmlns:a16="http://schemas.microsoft.com/office/drawing/2014/main" id="{1D99BD6B-739A-5684-E90A-2BA8ADCE57A0}"/>
              </a:ext>
            </a:extLst>
          </p:cNvPr>
          <p:cNvSpPr/>
          <p:nvPr/>
        </p:nvSpPr>
        <p:spPr>
          <a:xfrm>
            <a:off x="255092" y="2821589"/>
            <a:ext cx="4572000" cy="100811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r>
              <a:rPr lang="en-GB" sz="1200" b="1" i="1" dirty="0">
                <a:solidFill>
                  <a:schemeClr val="tx1"/>
                </a:solidFill>
              </a:rPr>
              <a:t>Rebuttal of Opposition: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71B11A43-7193-2D48-9F78-4F3EE7834072}"/>
              </a:ext>
            </a:extLst>
          </p:cNvPr>
          <p:cNvSpPr/>
          <p:nvPr/>
        </p:nvSpPr>
        <p:spPr>
          <a:xfrm>
            <a:off x="255092" y="4032172"/>
            <a:ext cx="4572000" cy="209849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r>
              <a:rPr lang="en-GB" sz="1200" b="1" i="1" dirty="0"/>
              <a:t>Main argument: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09463048-E418-24AD-8289-F1ECBB4A5A13}"/>
              </a:ext>
            </a:extLst>
          </p:cNvPr>
          <p:cNvSpPr/>
          <p:nvPr/>
        </p:nvSpPr>
        <p:spPr>
          <a:xfrm>
            <a:off x="241875" y="6278731"/>
            <a:ext cx="4572000" cy="209849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r>
              <a:rPr lang="en-GB" sz="1200" b="1" i="1" dirty="0"/>
              <a:t>Potential rebuttals and counter-arguments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558912E1-069F-01DE-D996-200357311882}"/>
              </a:ext>
            </a:extLst>
          </p:cNvPr>
          <p:cNvSpPr/>
          <p:nvPr/>
        </p:nvSpPr>
        <p:spPr>
          <a:xfrm>
            <a:off x="4941168" y="2821589"/>
            <a:ext cx="1656183" cy="100505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en-GB" sz="1200" b="1" i="1" dirty="0"/>
              <a:t>Key words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0D214DE0-7D35-8EE3-411F-600B3BA249C5}"/>
              </a:ext>
            </a:extLst>
          </p:cNvPr>
          <p:cNvSpPr/>
          <p:nvPr/>
        </p:nvSpPr>
        <p:spPr>
          <a:xfrm>
            <a:off x="4941167" y="4029123"/>
            <a:ext cx="1656183" cy="209849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en-GB" sz="1200" b="1" i="1" dirty="0"/>
              <a:t>Evidence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56ACD965-0E17-15EE-DCC8-DA0EA4BB3848}"/>
              </a:ext>
            </a:extLst>
          </p:cNvPr>
          <p:cNvSpPr/>
          <p:nvPr/>
        </p:nvSpPr>
        <p:spPr>
          <a:xfrm>
            <a:off x="4959942" y="6278733"/>
            <a:ext cx="1656183" cy="209849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en-GB" sz="1200" b="1" i="1" dirty="0"/>
              <a:t>Signposting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5F70A1A-DB37-DBC5-47ED-95DF5985DD4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2"/>
          <a:srcRect l="14665" t="1" r="11395" b="1"/>
          <a:stretch/>
        </p:blipFill>
        <p:spPr>
          <a:xfrm>
            <a:off x="6236623" y="9181401"/>
            <a:ext cx="486743" cy="527403"/>
          </a:xfrm>
          <a:prstGeom prst="rect">
            <a:avLst/>
          </a:prstGeom>
        </p:spPr>
      </p:pic>
      <p:sp>
        <p:nvSpPr>
          <p:cNvPr id="8" name="Footer Placeholder 3">
            <a:extLst>
              <a:ext uri="{FF2B5EF4-FFF2-40B4-BE49-F238E27FC236}">
                <a16:creationId xmlns:a16="http://schemas.microsoft.com/office/drawing/2014/main" id="{5DD06D0E-89BA-CBD1-59C2-46F568285E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808822" y="9181402"/>
            <a:ext cx="2314575" cy="527403"/>
          </a:xfrm>
        </p:spPr>
        <p:txBody>
          <a:bodyPr/>
          <a:lstStyle/>
          <a:p>
            <a:pPr defTabSz="457200">
              <a:lnSpc>
                <a:spcPct val="90000"/>
              </a:lnSpc>
              <a:spcAft>
                <a:spcPts val="600"/>
              </a:spcAft>
            </a:pPr>
            <a:r>
              <a:rPr lang="en-US" dirty="0">
                <a:solidFill>
                  <a:schemeClr val="bg1">
                    <a:lumMod val="50000"/>
                    <a:alpha val="80000"/>
                  </a:schemeClr>
                </a:solidFill>
              </a:rPr>
              <a:t>ESB-RES-C267-L2G4-SpeechforEmployability-LearnerWorkbook-Section2 v1</a:t>
            </a:r>
          </a:p>
        </p:txBody>
      </p:sp>
    </p:spTree>
    <p:extLst>
      <p:ext uri="{BB962C8B-B14F-4D97-AF65-F5344CB8AC3E}">
        <p14:creationId xmlns:p14="http://schemas.microsoft.com/office/powerpoint/2010/main" val="110962581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3544D9-03A1-617A-3BA7-7E41C431D7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0648" y="992560"/>
            <a:ext cx="5915025" cy="936099"/>
          </a:xfrm>
        </p:spPr>
        <p:txBody>
          <a:bodyPr>
            <a:noAutofit/>
          </a:bodyPr>
          <a:lstStyle/>
          <a:p>
            <a:r>
              <a:rPr lang="en-GB" sz="2800" b="1" i="1" dirty="0"/>
              <a:t>Worksheet for debating - Proposition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5019569-D7FD-FA26-D108-B984CA7B5B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20EECE-8B8D-487E-8BE3-D1C215EB43E8}" type="datetime1">
              <a:rPr lang="en-GB" smtClean="0"/>
              <a:t>03/03/2026</a:t>
            </a:fld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A5532AD-AEA1-48DF-3994-8250EFF013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07C4F-4DD7-4452-9CBE-7B4BC77324C7}" type="slidenum">
              <a:rPr lang="en-GB" smtClean="0"/>
              <a:t>13</a:t>
            </a:fld>
            <a:endParaRPr lang="en-GB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15E198C-5729-5E16-190D-C2BB203A49E8}"/>
              </a:ext>
            </a:extLst>
          </p:cNvPr>
          <p:cNvSpPr/>
          <p:nvPr/>
        </p:nvSpPr>
        <p:spPr>
          <a:xfrm>
            <a:off x="255092" y="1790004"/>
            <a:ext cx="6342259" cy="38874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GB" sz="1200" dirty="0"/>
              <a:t>Motion:</a:t>
            </a:r>
          </a:p>
        </p:txBody>
      </p:sp>
      <p:graphicFrame>
        <p:nvGraphicFramePr>
          <p:cNvPr id="12" name="Table 12">
            <a:extLst>
              <a:ext uri="{FF2B5EF4-FFF2-40B4-BE49-F238E27FC236}">
                <a16:creationId xmlns:a16="http://schemas.microsoft.com/office/drawing/2014/main" id="{C95B7B9F-15AB-A46A-0C3A-A1964768CC4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9190529"/>
              </p:ext>
            </p:extLst>
          </p:nvPr>
        </p:nvGraphicFramePr>
        <p:xfrm>
          <a:off x="255092" y="2288704"/>
          <a:ext cx="6342258" cy="3708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171129">
                  <a:extLst>
                    <a:ext uri="{9D8B030D-6E8A-4147-A177-3AD203B41FA5}">
                      <a16:colId xmlns:a16="http://schemas.microsoft.com/office/drawing/2014/main" val="4143107348"/>
                    </a:ext>
                  </a:extLst>
                </a:gridCol>
                <a:gridCol w="3171129">
                  <a:extLst>
                    <a:ext uri="{9D8B030D-6E8A-4147-A177-3AD203B41FA5}">
                      <a16:colId xmlns:a16="http://schemas.microsoft.com/office/drawing/2014/main" val="379816515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1100" dirty="0"/>
                        <a:t>Proposition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/>
                        <a:t>Third Speaker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6702330"/>
                  </a:ext>
                </a:extLst>
              </a:tr>
            </a:tbl>
          </a:graphicData>
        </a:graphic>
      </p:graphicFrame>
      <p:sp>
        <p:nvSpPr>
          <p:cNvPr id="14" name="Rectangle 13">
            <a:extLst>
              <a:ext uri="{FF2B5EF4-FFF2-40B4-BE49-F238E27FC236}">
                <a16:creationId xmlns:a16="http://schemas.microsoft.com/office/drawing/2014/main" id="{1D99BD6B-739A-5684-E90A-2BA8ADCE57A0}"/>
              </a:ext>
            </a:extLst>
          </p:cNvPr>
          <p:cNvSpPr/>
          <p:nvPr/>
        </p:nvSpPr>
        <p:spPr>
          <a:xfrm>
            <a:off x="255092" y="2821589"/>
            <a:ext cx="4572000" cy="100811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r>
              <a:rPr lang="en-GB" sz="1200" b="1" i="1" dirty="0">
                <a:solidFill>
                  <a:schemeClr val="tx1"/>
                </a:solidFill>
              </a:rPr>
              <a:t>Rebuttal of Opposition: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71B11A43-7193-2D48-9F78-4F3EE7834072}"/>
              </a:ext>
            </a:extLst>
          </p:cNvPr>
          <p:cNvSpPr/>
          <p:nvPr/>
        </p:nvSpPr>
        <p:spPr>
          <a:xfrm>
            <a:off x="255092" y="4032172"/>
            <a:ext cx="4572000" cy="209849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r>
              <a:rPr lang="en-GB" sz="1200" b="1" i="1" dirty="0"/>
              <a:t>Main argument: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09463048-E418-24AD-8289-F1ECBB4A5A13}"/>
              </a:ext>
            </a:extLst>
          </p:cNvPr>
          <p:cNvSpPr/>
          <p:nvPr/>
        </p:nvSpPr>
        <p:spPr>
          <a:xfrm>
            <a:off x="241875" y="6278731"/>
            <a:ext cx="4572000" cy="209849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r>
              <a:rPr lang="en-GB" sz="1200" b="1" i="1" dirty="0"/>
              <a:t>Summary of Argument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558912E1-069F-01DE-D996-200357311882}"/>
              </a:ext>
            </a:extLst>
          </p:cNvPr>
          <p:cNvSpPr/>
          <p:nvPr/>
        </p:nvSpPr>
        <p:spPr>
          <a:xfrm>
            <a:off x="4941168" y="2821589"/>
            <a:ext cx="1656183" cy="100505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en-GB" sz="1200" b="1" i="1" dirty="0"/>
              <a:t>Key words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0D214DE0-7D35-8EE3-411F-600B3BA249C5}"/>
              </a:ext>
            </a:extLst>
          </p:cNvPr>
          <p:cNvSpPr/>
          <p:nvPr/>
        </p:nvSpPr>
        <p:spPr>
          <a:xfrm>
            <a:off x="4941167" y="4029123"/>
            <a:ext cx="1656183" cy="209849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en-GB" sz="1200" b="1" i="1" dirty="0"/>
              <a:t>Evidence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56ACD965-0E17-15EE-DCC8-DA0EA4BB3848}"/>
              </a:ext>
            </a:extLst>
          </p:cNvPr>
          <p:cNvSpPr/>
          <p:nvPr/>
        </p:nvSpPr>
        <p:spPr>
          <a:xfrm>
            <a:off x="4959942" y="6278733"/>
            <a:ext cx="1656183" cy="209849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en-GB" sz="1200" b="1" i="1" dirty="0"/>
              <a:t>Signposting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2682884-7025-937F-C389-F76E2CBF18D0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2"/>
          <a:srcRect l="14665" t="1" r="11395" b="1"/>
          <a:stretch/>
        </p:blipFill>
        <p:spPr>
          <a:xfrm>
            <a:off x="6248107" y="9181401"/>
            <a:ext cx="486743" cy="527403"/>
          </a:xfrm>
          <a:prstGeom prst="rect">
            <a:avLst/>
          </a:prstGeom>
        </p:spPr>
      </p:pic>
      <p:sp>
        <p:nvSpPr>
          <p:cNvPr id="8" name="Footer Placeholder 3">
            <a:extLst>
              <a:ext uri="{FF2B5EF4-FFF2-40B4-BE49-F238E27FC236}">
                <a16:creationId xmlns:a16="http://schemas.microsoft.com/office/drawing/2014/main" id="{60E25E55-A766-536F-E33A-7E72825BA2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808822" y="9181402"/>
            <a:ext cx="2314575" cy="527403"/>
          </a:xfrm>
        </p:spPr>
        <p:txBody>
          <a:bodyPr/>
          <a:lstStyle/>
          <a:p>
            <a:pPr defTabSz="457200">
              <a:lnSpc>
                <a:spcPct val="90000"/>
              </a:lnSpc>
              <a:spcAft>
                <a:spcPts val="600"/>
              </a:spcAft>
            </a:pPr>
            <a:r>
              <a:rPr lang="en-US" dirty="0">
                <a:solidFill>
                  <a:schemeClr val="bg1">
                    <a:lumMod val="50000"/>
                    <a:alpha val="80000"/>
                  </a:schemeClr>
                </a:solidFill>
              </a:rPr>
              <a:t>ESB-RES-C267-L2G4-SpeechforEmployability-LearnerWorkbook-Section2 v1</a:t>
            </a:r>
          </a:p>
        </p:txBody>
      </p:sp>
    </p:spTree>
    <p:extLst>
      <p:ext uri="{BB962C8B-B14F-4D97-AF65-F5344CB8AC3E}">
        <p14:creationId xmlns:p14="http://schemas.microsoft.com/office/powerpoint/2010/main" val="32298539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3544D9-03A1-617A-3BA7-7E41C431D7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0648" y="992560"/>
            <a:ext cx="5915025" cy="936099"/>
          </a:xfrm>
        </p:spPr>
        <p:txBody>
          <a:bodyPr>
            <a:normAutofit/>
          </a:bodyPr>
          <a:lstStyle/>
          <a:p>
            <a:r>
              <a:rPr lang="en-GB" sz="2800" b="1" i="1" dirty="0"/>
              <a:t>Worksheets for debating - Opposition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5019569-D7FD-FA26-D108-B984CA7B5B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E459F3-6460-4151-8B53-8DC0E330E262}" type="datetime1">
              <a:rPr lang="en-GB" smtClean="0"/>
              <a:t>03/03/2026</a:t>
            </a:fld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A5532AD-AEA1-48DF-3994-8250EFF013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07C4F-4DD7-4452-9CBE-7B4BC77324C7}" type="slidenum">
              <a:rPr lang="en-GB" smtClean="0"/>
              <a:t>14</a:t>
            </a:fld>
            <a:endParaRPr lang="en-GB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15E198C-5729-5E16-190D-C2BB203A49E8}"/>
              </a:ext>
            </a:extLst>
          </p:cNvPr>
          <p:cNvSpPr/>
          <p:nvPr/>
        </p:nvSpPr>
        <p:spPr>
          <a:xfrm>
            <a:off x="255092" y="1790004"/>
            <a:ext cx="6342259" cy="38874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GB" sz="1200" dirty="0"/>
              <a:t>Motion:</a:t>
            </a:r>
          </a:p>
        </p:txBody>
      </p:sp>
      <p:graphicFrame>
        <p:nvGraphicFramePr>
          <p:cNvPr id="12" name="Table 12">
            <a:extLst>
              <a:ext uri="{FF2B5EF4-FFF2-40B4-BE49-F238E27FC236}">
                <a16:creationId xmlns:a16="http://schemas.microsoft.com/office/drawing/2014/main" id="{C95B7B9F-15AB-A46A-0C3A-A1964768CC4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9727344"/>
              </p:ext>
            </p:extLst>
          </p:nvPr>
        </p:nvGraphicFramePr>
        <p:xfrm>
          <a:off x="255092" y="2288704"/>
          <a:ext cx="6342258" cy="3708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171129">
                  <a:extLst>
                    <a:ext uri="{9D8B030D-6E8A-4147-A177-3AD203B41FA5}">
                      <a16:colId xmlns:a16="http://schemas.microsoft.com/office/drawing/2014/main" val="4143107348"/>
                    </a:ext>
                  </a:extLst>
                </a:gridCol>
                <a:gridCol w="3171129">
                  <a:extLst>
                    <a:ext uri="{9D8B030D-6E8A-4147-A177-3AD203B41FA5}">
                      <a16:colId xmlns:a16="http://schemas.microsoft.com/office/drawing/2014/main" val="379816515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1100" b="1" i="1" dirty="0"/>
                        <a:t>Opposition</a:t>
                      </a:r>
                      <a:endParaRPr lang="en-GB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/>
                        <a:t>First speaker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6702330"/>
                  </a:ext>
                </a:extLst>
              </a:tr>
            </a:tbl>
          </a:graphicData>
        </a:graphic>
      </p:graphicFrame>
      <p:sp>
        <p:nvSpPr>
          <p:cNvPr id="14" name="Rectangle 13">
            <a:extLst>
              <a:ext uri="{FF2B5EF4-FFF2-40B4-BE49-F238E27FC236}">
                <a16:creationId xmlns:a16="http://schemas.microsoft.com/office/drawing/2014/main" id="{1D99BD6B-739A-5684-E90A-2BA8ADCE57A0}"/>
              </a:ext>
            </a:extLst>
          </p:cNvPr>
          <p:cNvSpPr/>
          <p:nvPr/>
        </p:nvSpPr>
        <p:spPr>
          <a:xfrm>
            <a:off x="255092" y="2821589"/>
            <a:ext cx="4572000" cy="100811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r>
              <a:rPr lang="en-GB" sz="1200" b="1" i="1" dirty="0">
                <a:solidFill>
                  <a:schemeClr val="tx1"/>
                </a:solidFill>
              </a:rPr>
              <a:t>Rebuttal and Opening statement: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71B11A43-7193-2D48-9F78-4F3EE7834072}"/>
              </a:ext>
            </a:extLst>
          </p:cNvPr>
          <p:cNvSpPr/>
          <p:nvPr/>
        </p:nvSpPr>
        <p:spPr>
          <a:xfrm>
            <a:off x="255092" y="4032172"/>
            <a:ext cx="4572000" cy="209849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r>
              <a:rPr lang="en-GB" sz="1200" b="1" i="1" dirty="0"/>
              <a:t>Main argument: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09463048-E418-24AD-8289-F1ECBB4A5A13}"/>
              </a:ext>
            </a:extLst>
          </p:cNvPr>
          <p:cNvSpPr/>
          <p:nvPr/>
        </p:nvSpPr>
        <p:spPr>
          <a:xfrm>
            <a:off x="241875" y="6278731"/>
            <a:ext cx="4572000" cy="209849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r>
              <a:rPr lang="en-GB" sz="1200" b="1" i="1" dirty="0"/>
              <a:t>Potential rebuttals and counter-arguments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558912E1-069F-01DE-D996-200357311882}"/>
              </a:ext>
            </a:extLst>
          </p:cNvPr>
          <p:cNvSpPr/>
          <p:nvPr/>
        </p:nvSpPr>
        <p:spPr>
          <a:xfrm>
            <a:off x="4941168" y="2821589"/>
            <a:ext cx="1656183" cy="100505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en-GB" sz="1200" b="1" i="1" dirty="0"/>
              <a:t>Key words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0D214DE0-7D35-8EE3-411F-600B3BA249C5}"/>
              </a:ext>
            </a:extLst>
          </p:cNvPr>
          <p:cNvSpPr/>
          <p:nvPr/>
        </p:nvSpPr>
        <p:spPr>
          <a:xfrm>
            <a:off x="4941167" y="4029123"/>
            <a:ext cx="1656183" cy="209849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en-GB" sz="1200" b="1" i="1" dirty="0"/>
              <a:t>Evidence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56ACD965-0E17-15EE-DCC8-DA0EA4BB3848}"/>
              </a:ext>
            </a:extLst>
          </p:cNvPr>
          <p:cNvSpPr/>
          <p:nvPr/>
        </p:nvSpPr>
        <p:spPr>
          <a:xfrm>
            <a:off x="4959942" y="6278733"/>
            <a:ext cx="1656183" cy="209849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en-GB" sz="1200" b="1" i="1" dirty="0"/>
              <a:t>Signposting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9B95BE7-3D39-1200-5E44-0ECCC75F4A70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2"/>
          <a:srcRect l="14665" t="1" r="11395" b="1"/>
          <a:stretch/>
        </p:blipFill>
        <p:spPr>
          <a:xfrm>
            <a:off x="6236623" y="9181401"/>
            <a:ext cx="486743" cy="527403"/>
          </a:xfrm>
          <a:prstGeom prst="rect">
            <a:avLst/>
          </a:prstGeom>
        </p:spPr>
      </p:pic>
      <p:sp>
        <p:nvSpPr>
          <p:cNvPr id="8" name="Footer Placeholder 3">
            <a:extLst>
              <a:ext uri="{FF2B5EF4-FFF2-40B4-BE49-F238E27FC236}">
                <a16:creationId xmlns:a16="http://schemas.microsoft.com/office/drawing/2014/main" id="{13EC2249-D5E7-275D-2688-767F47870D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808822" y="9181402"/>
            <a:ext cx="2314575" cy="527403"/>
          </a:xfrm>
        </p:spPr>
        <p:txBody>
          <a:bodyPr/>
          <a:lstStyle/>
          <a:p>
            <a:pPr defTabSz="457200">
              <a:lnSpc>
                <a:spcPct val="90000"/>
              </a:lnSpc>
              <a:spcAft>
                <a:spcPts val="600"/>
              </a:spcAft>
            </a:pPr>
            <a:r>
              <a:rPr lang="en-US" dirty="0">
                <a:solidFill>
                  <a:schemeClr val="bg1">
                    <a:lumMod val="50000"/>
                    <a:alpha val="80000"/>
                  </a:schemeClr>
                </a:solidFill>
              </a:rPr>
              <a:t>ESB-RES-C267-L2G4-SpeechforEmployability-LearnerWorkbook-Section2 v1</a:t>
            </a:r>
          </a:p>
        </p:txBody>
      </p:sp>
    </p:spTree>
    <p:extLst>
      <p:ext uri="{BB962C8B-B14F-4D97-AF65-F5344CB8AC3E}">
        <p14:creationId xmlns:p14="http://schemas.microsoft.com/office/powerpoint/2010/main" val="292172729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3544D9-03A1-617A-3BA7-7E41C431D7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0648" y="992560"/>
            <a:ext cx="5915025" cy="936099"/>
          </a:xfrm>
        </p:spPr>
        <p:txBody>
          <a:bodyPr>
            <a:noAutofit/>
          </a:bodyPr>
          <a:lstStyle/>
          <a:p>
            <a:r>
              <a:rPr lang="en-GB" sz="2800" b="1" i="1" dirty="0"/>
              <a:t>Worksheets for debating - Opposition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5019569-D7FD-FA26-D108-B984CA7B5B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98392E-737B-42F9-AFEA-A416A5A1221B}" type="datetime1">
              <a:rPr lang="en-GB" smtClean="0"/>
              <a:t>03/03/2026</a:t>
            </a:fld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A5532AD-AEA1-48DF-3994-8250EFF013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07C4F-4DD7-4452-9CBE-7B4BC77324C7}" type="slidenum">
              <a:rPr lang="en-GB" smtClean="0"/>
              <a:t>15</a:t>
            </a:fld>
            <a:endParaRPr lang="en-GB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15E198C-5729-5E16-190D-C2BB203A49E8}"/>
              </a:ext>
            </a:extLst>
          </p:cNvPr>
          <p:cNvSpPr/>
          <p:nvPr/>
        </p:nvSpPr>
        <p:spPr>
          <a:xfrm>
            <a:off x="255092" y="1790004"/>
            <a:ext cx="6342259" cy="38874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GB" sz="1200" dirty="0"/>
              <a:t>Motion:</a:t>
            </a:r>
          </a:p>
        </p:txBody>
      </p:sp>
      <p:graphicFrame>
        <p:nvGraphicFramePr>
          <p:cNvPr id="12" name="Table 12">
            <a:extLst>
              <a:ext uri="{FF2B5EF4-FFF2-40B4-BE49-F238E27FC236}">
                <a16:creationId xmlns:a16="http://schemas.microsoft.com/office/drawing/2014/main" id="{C95B7B9F-15AB-A46A-0C3A-A1964768CC4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1523862"/>
              </p:ext>
            </p:extLst>
          </p:nvPr>
        </p:nvGraphicFramePr>
        <p:xfrm>
          <a:off x="255092" y="2288704"/>
          <a:ext cx="6342258" cy="3708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171129">
                  <a:extLst>
                    <a:ext uri="{9D8B030D-6E8A-4147-A177-3AD203B41FA5}">
                      <a16:colId xmlns:a16="http://schemas.microsoft.com/office/drawing/2014/main" val="4143107348"/>
                    </a:ext>
                  </a:extLst>
                </a:gridCol>
                <a:gridCol w="3171129">
                  <a:extLst>
                    <a:ext uri="{9D8B030D-6E8A-4147-A177-3AD203B41FA5}">
                      <a16:colId xmlns:a16="http://schemas.microsoft.com/office/drawing/2014/main" val="379816515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1100" b="1" i="1" dirty="0"/>
                        <a:t>Opposition</a:t>
                      </a:r>
                      <a:endParaRPr lang="en-GB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/>
                        <a:t>Second Speaker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6702330"/>
                  </a:ext>
                </a:extLst>
              </a:tr>
            </a:tbl>
          </a:graphicData>
        </a:graphic>
      </p:graphicFrame>
      <p:sp>
        <p:nvSpPr>
          <p:cNvPr id="14" name="Rectangle 13">
            <a:extLst>
              <a:ext uri="{FF2B5EF4-FFF2-40B4-BE49-F238E27FC236}">
                <a16:creationId xmlns:a16="http://schemas.microsoft.com/office/drawing/2014/main" id="{1D99BD6B-739A-5684-E90A-2BA8ADCE57A0}"/>
              </a:ext>
            </a:extLst>
          </p:cNvPr>
          <p:cNvSpPr/>
          <p:nvPr/>
        </p:nvSpPr>
        <p:spPr>
          <a:xfrm>
            <a:off x="255092" y="2821589"/>
            <a:ext cx="4572000" cy="100811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r>
              <a:rPr lang="en-GB" sz="1200" b="1" i="1" dirty="0">
                <a:solidFill>
                  <a:schemeClr val="tx1"/>
                </a:solidFill>
              </a:rPr>
              <a:t>Rebuttal of  Proposition: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71B11A43-7193-2D48-9F78-4F3EE7834072}"/>
              </a:ext>
            </a:extLst>
          </p:cNvPr>
          <p:cNvSpPr/>
          <p:nvPr/>
        </p:nvSpPr>
        <p:spPr>
          <a:xfrm>
            <a:off x="255092" y="4032172"/>
            <a:ext cx="4572000" cy="209849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r>
              <a:rPr lang="en-GB" sz="1200" b="1" i="1" dirty="0"/>
              <a:t>Main argument: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09463048-E418-24AD-8289-F1ECBB4A5A13}"/>
              </a:ext>
            </a:extLst>
          </p:cNvPr>
          <p:cNvSpPr/>
          <p:nvPr/>
        </p:nvSpPr>
        <p:spPr>
          <a:xfrm>
            <a:off x="241875" y="6278731"/>
            <a:ext cx="4572000" cy="209849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r>
              <a:rPr lang="en-GB" sz="1200" b="1" i="1" dirty="0"/>
              <a:t>Potential rebuttals and counter-arguments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558912E1-069F-01DE-D996-200357311882}"/>
              </a:ext>
            </a:extLst>
          </p:cNvPr>
          <p:cNvSpPr/>
          <p:nvPr/>
        </p:nvSpPr>
        <p:spPr>
          <a:xfrm>
            <a:off x="4941168" y="2821589"/>
            <a:ext cx="1656183" cy="100505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en-GB" sz="1200" b="1" i="1" dirty="0"/>
              <a:t>Key words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0D214DE0-7D35-8EE3-411F-600B3BA249C5}"/>
              </a:ext>
            </a:extLst>
          </p:cNvPr>
          <p:cNvSpPr/>
          <p:nvPr/>
        </p:nvSpPr>
        <p:spPr>
          <a:xfrm>
            <a:off x="4941167" y="4029123"/>
            <a:ext cx="1656183" cy="209849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en-GB" sz="1200" b="1" i="1" dirty="0"/>
              <a:t>Evidence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56ACD965-0E17-15EE-DCC8-DA0EA4BB3848}"/>
              </a:ext>
            </a:extLst>
          </p:cNvPr>
          <p:cNvSpPr/>
          <p:nvPr/>
        </p:nvSpPr>
        <p:spPr>
          <a:xfrm>
            <a:off x="4959942" y="6278733"/>
            <a:ext cx="1656183" cy="209849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en-GB" sz="1200" b="1" i="1" dirty="0"/>
              <a:t>Signposting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DB79782-E5D2-1EA0-0073-24FF2BD1E4C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2"/>
          <a:srcRect l="14665" t="1" r="11395" b="1"/>
          <a:stretch/>
        </p:blipFill>
        <p:spPr>
          <a:xfrm>
            <a:off x="6236623" y="9177705"/>
            <a:ext cx="486743" cy="527403"/>
          </a:xfrm>
          <a:prstGeom prst="rect">
            <a:avLst/>
          </a:prstGeom>
        </p:spPr>
      </p:pic>
      <p:sp>
        <p:nvSpPr>
          <p:cNvPr id="8" name="Footer Placeholder 3">
            <a:extLst>
              <a:ext uri="{FF2B5EF4-FFF2-40B4-BE49-F238E27FC236}">
                <a16:creationId xmlns:a16="http://schemas.microsoft.com/office/drawing/2014/main" id="{7EF9F1B5-E927-4FBB-07FA-F10A9A0C0C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808822" y="9181402"/>
            <a:ext cx="2314575" cy="527403"/>
          </a:xfrm>
        </p:spPr>
        <p:txBody>
          <a:bodyPr/>
          <a:lstStyle/>
          <a:p>
            <a:pPr defTabSz="457200">
              <a:lnSpc>
                <a:spcPct val="90000"/>
              </a:lnSpc>
              <a:spcAft>
                <a:spcPts val="600"/>
              </a:spcAft>
            </a:pPr>
            <a:r>
              <a:rPr lang="en-US" dirty="0">
                <a:solidFill>
                  <a:schemeClr val="bg1">
                    <a:lumMod val="50000"/>
                    <a:alpha val="80000"/>
                  </a:schemeClr>
                </a:solidFill>
              </a:rPr>
              <a:t>ESB-RES-C267-L2G4-SpeechforEmployability-LearnerWorkbook-Section2 v1</a:t>
            </a:r>
          </a:p>
        </p:txBody>
      </p:sp>
    </p:spTree>
    <p:extLst>
      <p:ext uri="{BB962C8B-B14F-4D97-AF65-F5344CB8AC3E}">
        <p14:creationId xmlns:p14="http://schemas.microsoft.com/office/powerpoint/2010/main" val="84841137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3544D9-03A1-617A-3BA7-7E41C431D7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0648" y="992560"/>
            <a:ext cx="5915025" cy="936099"/>
          </a:xfrm>
        </p:spPr>
        <p:txBody>
          <a:bodyPr>
            <a:noAutofit/>
          </a:bodyPr>
          <a:lstStyle/>
          <a:p>
            <a:r>
              <a:rPr lang="en-GB" sz="2800" b="1" i="1" dirty="0"/>
              <a:t>Worksheets for debating - Opposition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5019569-D7FD-FA26-D108-B984CA7B5B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2A5CEC-888F-4E2B-B844-26EE78BF104E}" type="datetime1">
              <a:rPr lang="en-GB" smtClean="0"/>
              <a:t>03/03/2026</a:t>
            </a:fld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A5532AD-AEA1-48DF-3994-8250EFF013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07C4F-4DD7-4452-9CBE-7B4BC77324C7}" type="slidenum">
              <a:rPr lang="en-GB" smtClean="0"/>
              <a:t>16</a:t>
            </a:fld>
            <a:endParaRPr lang="en-GB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15E198C-5729-5E16-190D-C2BB203A49E8}"/>
              </a:ext>
            </a:extLst>
          </p:cNvPr>
          <p:cNvSpPr/>
          <p:nvPr/>
        </p:nvSpPr>
        <p:spPr>
          <a:xfrm>
            <a:off x="255092" y="1790004"/>
            <a:ext cx="6342259" cy="38874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GB" sz="1200" dirty="0"/>
              <a:t>Motion:</a:t>
            </a:r>
          </a:p>
        </p:txBody>
      </p:sp>
      <p:graphicFrame>
        <p:nvGraphicFramePr>
          <p:cNvPr id="12" name="Table 12">
            <a:extLst>
              <a:ext uri="{FF2B5EF4-FFF2-40B4-BE49-F238E27FC236}">
                <a16:creationId xmlns:a16="http://schemas.microsoft.com/office/drawing/2014/main" id="{C95B7B9F-15AB-A46A-0C3A-A1964768CC4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365917"/>
              </p:ext>
            </p:extLst>
          </p:nvPr>
        </p:nvGraphicFramePr>
        <p:xfrm>
          <a:off x="255092" y="2288704"/>
          <a:ext cx="6342258" cy="3708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171129">
                  <a:extLst>
                    <a:ext uri="{9D8B030D-6E8A-4147-A177-3AD203B41FA5}">
                      <a16:colId xmlns:a16="http://schemas.microsoft.com/office/drawing/2014/main" val="4143107348"/>
                    </a:ext>
                  </a:extLst>
                </a:gridCol>
                <a:gridCol w="3171129">
                  <a:extLst>
                    <a:ext uri="{9D8B030D-6E8A-4147-A177-3AD203B41FA5}">
                      <a16:colId xmlns:a16="http://schemas.microsoft.com/office/drawing/2014/main" val="379816515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1100" b="1" i="1" dirty="0"/>
                        <a:t>Opposition</a:t>
                      </a:r>
                      <a:endParaRPr lang="en-GB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/>
                        <a:t>Third Speaker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6702330"/>
                  </a:ext>
                </a:extLst>
              </a:tr>
            </a:tbl>
          </a:graphicData>
        </a:graphic>
      </p:graphicFrame>
      <p:sp>
        <p:nvSpPr>
          <p:cNvPr id="14" name="Rectangle 13">
            <a:extLst>
              <a:ext uri="{FF2B5EF4-FFF2-40B4-BE49-F238E27FC236}">
                <a16:creationId xmlns:a16="http://schemas.microsoft.com/office/drawing/2014/main" id="{1D99BD6B-739A-5684-E90A-2BA8ADCE57A0}"/>
              </a:ext>
            </a:extLst>
          </p:cNvPr>
          <p:cNvSpPr/>
          <p:nvPr/>
        </p:nvSpPr>
        <p:spPr>
          <a:xfrm>
            <a:off x="255092" y="2821589"/>
            <a:ext cx="4572000" cy="100811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r>
              <a:rPr lang="en-GB" sz="1200" b="1" i="1" dirty="0">
                <a:solidFill>
                  <a:schemeClr val="tx1"/>
                </a:solidFill>
              </a:rPr>
              <a:t>Rebuttal of Proposition: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71B11A43-7193-2D48-9F78-4F3EE7834072}"/>
              </a:ext>
            </a:extLst>
          </p:cNvPr>
          <p:cNvSpPr/>
          <p:nvPr/>
        </p:nvSpPr>
        <p:spPr>
          <a:xfrm>
            <a:off x="255092" y="4032172"/>
            <a:ext cx="4572000" cy="209849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r>
              <a:rPr lang="en-GB" sz="1200" b="1" i="1" dirty="0"/>
              <a:t>Main argument: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09463048-E418-24AD-8289-F1ECBB4A5A13}"/>
              </a:ext>
            </a:extLst>
          </p:cNvPr>
          <p:cNvSpPr/>
          <p:nvPr/>
        </p:nvSpPr>
        <p:spPr>
          <a:xfrm>
            <a:off x="241875" y="6278731"/>
            <a:ext cx="4572000" cy="209849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r>
              <a:rPr lang="en-GB" sz="1200" b="1" i="1" dirty="0"/>
              <a:t>Summary of Argument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558912E1-069F-01DE-D996-200357311882}"/>
              </a:ext>
            </a:extLst>
          </p:cNvPr>
          <p:cNvSpPr/>
          <p:nvPr/>
        </p:nvSpPr>
        <p:spPr>
          <a:xfrm>
            <a:off x="4941168" y="2821589"/>
            <a:ext cx="1656183" cy="100505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en-GB" sz="1200" b="1" i="1" dirty="0"/>
              <a:t>Key words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0D214DE0-7D35-8EE3-411F-600B3BA249C5}"/>
              </a:ext>
            </a:extLst>
          </p:cNvPr>
          <p:cNvSpPr/>
          <p:nvPr/>
        </p:nvSpPr>
        <p:spPr>
          <a:xfrm>
            <a:off x="4941167" y="4029123"/>
            <a:ext cx="1656183" cy="209849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en-GB" sz="1200" b="1" i="1" dirty="0"/>
              <a:t>Evidence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56ACD965-0E17-15EE-DCC8-DA0EA4BB3848}"/>
              </a:ext>
            </a:extLst>
          </p:cNvPr>
          <p:cNvSpPr/>
          <p:nvPr/>
        </p:nvSpPr>
        <p:spPr>
          <a:xfrm>
            <a:off x="4959942" y="6278733"/>
            <a:ext cx="1656183" cy="209849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en-GB" sz="1200" b="1" i="1" dirty="0"/>
              <a:t>Signposting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C3858EF-4D52-C5AE-05DD-0BC591924920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2"/>
          <a:srcRect l="14665" t="1" r="11395" b="1"/>
          <a:stretch/>
        </p:blipFill>
        <p:spPr>
          <a:xfrm>
            <a:off x="6227023" y="9181401"/>
            <a:ext cx="486743" cy="527403"/>
          </a:xfrm>
          <a:prstGeom prst="rect">
            <a:avLst/>
          </a:prstGeom>
        </p:spPr>
      </p:pic>
      <p:sp>
        <p:nvSpPr>
          <p:cNvPr id="8" name="Footer Placeholder 3">
            <a:extLst>
              <a:ext uri="{FF2B5EF4-FFF2-40B4-BE49-F238E27FC236}">
                <a16:creationId xmlns:a16="http://schemas.microsoft.com/office/drawing/2014/main" id="{6989956C-8673-06AA-1FC5-C875B486B5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808822" y="9181402"/>
            <a:ext cx="2314575" cy="527403"/>
          </a:xfrm>
        </p:spPr>
        <p:txBody>
          <a:bodyPr/>
          <a:lstStyle/>
          <a:p>
            <a:pPr defTabSz="457200">
              <a:lnSpc>
                <a:spcPct val="90000"/>
              </a:lnSpc>
              <a:spcAft>
                <a:spcPts val="600"/>
              </a:spcAft>
            </a:pPr>
            <a:r>
              <a:rPr lang="en-US" dirty="0">
                <a:solidFill>
                  <a:schemeClr val="bg1">
                    <a:lumMod val="50000"/>
                    <a:alpha val="80000"/>
                  </a:schemeClr>
                </a:solidFill>
              </a:rPr>
              <a:t>ESB-RES-C267-L2G4-SpeechforEmployability-LearnerWorkbook-Section2 v1</a:t>
            </a:r>
          </a:p>
        </p:txBody>
      </p:sp>
    </p:spTree>
    <p:extLst>
      <p:ext uri="{BB962C8B-B14F-4D97-AF65-F5344CB8AC3E}">
        <p14:creationId xmlns:p14="http://schemas.microsoft.com/office/powerpoint/2010/main" val="67274472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5ABFA4-0CAF-379E-FE5C-89A8D931C3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2656" y="920552"/>
            <a:ext cx="5915025" cy="648067"/>
          </a:xfrm>
        </p:spPr>
        <p:txBody>
          <a:bodyPr/>
          <a:lstStyle/>
          <a:p>
            <a:r>
              <a:rPr lang="en-GB" b="1" i="1" dirty="0">
                <a:latin typeface="+mn-lt"/>
              </a:rPr>
              <a:t>Interest inventory</a:t>
            </a:r>
            <a:endParaRPr lang="en-GB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A660F0B-8071-DE2F-A5D7-9BDB61FDF7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7C61CB-A6D4-4877-A6E1-EE16071F0E16}" type="datetime1">
              <a:rPr lang="en-GB" smtClean="0"/>
              <a:t>03/03/2026</a:t>
            </a:fld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C7B9D8C-2941-F744-9CBE-2A8ECC51DD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07C4F-4DD7-4452-9CBE-7B4BC77324C7}" type="slidenum">
              <a:rPr lang="en-GB" smtClean="0"/>
              <a:t>17</a:t>
            </a:fld>
            <a:endParaRPr lang="en-GB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1D827F4-1B39-087D-0758-3563005C8920}"/>
              </a:ext>
            </a:extLst>
          </p:cNvPr>
          <p:cNvSpPr txBox="1"/>
          <p:nvPr/>
        </p:nvSpPr>
        <p:spPr>
          <a:xfrm>
            <a:off x="296706" y="1568619"/>
            <a:ext cx="6192688" cy="461665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n-GB" sz="1200" b="1" i="0" dirty="0">
                <a:effectLst/>
                <a:latin typeface="Calibri"/>
                <a:ea typeface="Calibri"/>
                <a:cs typeface="Calibri"/>
              </a:rPr>
              <a:t>Instructions: In each category, highlight the activities that interest you the most. Feel free to add activities that are not listed.</a:t>
            </a:r>
            <a:endParaRPr lang="en-GB" sz="1200">
              <a:latin typeface="Calibri"/>
              <a:ea typeface="Calibri"/>
              <a:cs typeface="Calibri"/>
            </a:endParaRP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A71D4026-0724-DA58-5AFE-1A125871A26F}"/>
              </a:ext>
            </a:extLst>
          </p:cNvPr>
          <p:cNvSpPr/>
          <p:nvPr/>
        </p:nvSpPr>
        <p:spPr>
          <a:xfrm>
            <a:off x="332656" y="2216696"/>
            <a:ext cx="2052000" cy="3147490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91440" tIns="45720" rIns="91440" bIns="45720" rtlCol="0" anchor="t"/>
          <a:lstStyle/>
          <a:p>
            <a:pPr algn="ctr"/>
            <a:r>
              <a:rPr lang="en-GB" sz="1100" b="1" i="1" dirty="0"/>
              <a:t>Sports and Outdoor</a:t>
            </a:r>
            <a:br>
              <a:rPr lang="en-GB" sz="1100" dirty="0"/>
            </a:br>
            <a:endParaRPr lang="en-GB" sz="1100" dirty="0"/>
          </a:p>
          <a:p>
            <a:r>
              <a:rPr lang="en-GB" sz="1100" dirty="0"/>
              <a:t>Football</a:t>
            </a:r>
          </a:p>
          <a:p>
            <a:r>
              <a:rPr lang="en-GB" sz="1100" dirty="0"/>
              <a:t>Rugby</a:t>
            </a:r>
          </a:p>
          <a:p>
            <a:r>
              <a:rPr lang="en-GB" sz="1100" dirty="0"/>
              <a:t>Swimming</a:t>
            </a:r>
          </a:p>
          <a:p>
            <a:r>
              <a:rPr lang="en-GB" sz="1100" dirty="0"/>
              <a:t>Running</a:t>
            </a:r>
          </a:p>
          <a:p>
            <a:r>
              <a:rPr lang="en-GB" sz="1100" dirty="0">
                <a:ea typeface="Calibri"/>
                <a:cs typeface="Calibri"/>
              </a:rPr>
              <a:t>Martial arts</a:t>
            </a:r>
          </a:p>
          <a:p>
            <a:r>
              <a:rPr lang="en-GB" sz="1100" dirty="0">
                <a:ea typeface="Calibri"/>
                <a:cs typeface="Calibri"/>
              </a:rPr>
              <a:t>Parkour</a:t>
            </a:r>
          </a:p>
          <a:p>
            <a:r>
              <a:rPr lang="en-GB" sz="1100" dirty="0"/>
              <a:t>Cycling</a:t>
            </a:r>
          </a:p>
          <a:p>
            <a:r>
              <a:rPr lang="en-GB" sz="1100" dirty="0"/>
              <a:t>Gymnastics</a:t>
            </a:r>
          </a:p>
          <a:p>
            <a:r>
              <a:rPr lang="en-GB" sz="1100" dirty="0"/>
              <a:t>Dance</a:t>
            </a:r>
          </a:p>
          <a:p>
            <a:r>
              <a:rPr lang="en-GB" sz="1100" dirty="0"/>
              <a:t>Skateboarding</a:t>
            </a:r>
          </a:p>
          <a:p>
            <a:r>
              <a:rPr lang="en-GB" sz="1100" dirty="0"/>
              <a:t>Other: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A0E90C48-781E-7C70-F66E-BC549DC94380}"/>
              </a:ext>
            </a:extLst>
          </p:cNvPr>
          <p:cNvSpPr/>
          <p:nvPr/>
        </p:nvSpPr>
        <p:spPr>
          <a:xfrm>
            <a:off x="2446637" y="2216696"/>
            <a:ext cx="2052000" cy="3147490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91440" tIns="45720" rIns="91440" bIns="45720" rtlCol="0" anchor="t"/>
          <a:lstStyle/>
          <a:p>
            <a:pPr algn="ctr"/>
            <a:r>
              <a:rPr lang="en-GB" sz="1100" b="1" i="1" dirty="0"/>
              <a:t>Creative</a:t>
            </a:r>
          </a:p>
          <a:p>
            <a:pPr algn="ctr"/>
            <a:endParaRPr lang="en-GB" sz="1100" b="1" i="1" dirty="0"/>
          </a:p>
          <a:p>
            <a:r>
              <a:rPr lang="en-GB" sz="1100" dirty="0"/>
              <a:t>Drawing</a:t>
            </a:r>
          </a:p>
          <a:p>
            <a:r>
              <a:rPr lang="en-GB" sz="1100" dirty="0"/>
              <a:t>Painting</a:t>
            </a:r>
          </a:p>
          <a:p>
            <a:r>
              <a:rPr lang="en-GB" sz="1100" dirty="0"/>
              <a:t>Writing</a:t>
            </a:r>
          </a:p>
          <a:p>
            <a:r>
              <a:rPr lang="en-GB" sz="1100" dirty="0"/>
              <a:t>Playing an instrument</a:t>
            </a:r>
          </a:p>
          <a:p>
            <a:r>
              <a:rPr lang="en-GB" sz="1100" dirty="0"/>
              <a:t>Singing</a:t>
            </a:r>
          </a:p>
          <a:p>
            <a:r>
              <a:rPr lang="en-GB" sz="1100" dirty="0"/>
              <a:t>Photography</a:t>
            </a:r>
            <a:endParaRPr lang="en-GB" sz="1100" dirty="0">
              <a:ea typeface="Calibri"/>
              <a:cs typeface="Calibri"/>
            </a:endParaRPr>
          </a:p>
          <a:p>
            <a:r>
              <a:rPr lang="en-GB" sz="1100" dirty="0"/>
              <a:t>Crafting</a:t>
            </a:r>
          </a:p>
          <a:p>
            <a:r>
              <a:rPr lang="en-GB" sz="1100" dirty="0"/>
              <a:t>Sewing</a:t>
            </a:r>
          </a:p>
          <a:p>
            <a:r>
              <a:rPr lang="en-GB" sz="1100" dirty="0">
                <a:ea typeface="Calibri"/>
                <a:cs typeface="Calibri"/>
              </a:rPr>
              <a:t>Nail art</a:t>
            </a:r>
            <a:endParaRPr lang="en-GB" sz="1100" dirty="0"/>
          </a:p>
          <a:p>
            <a:r>
              <a:rPr lang="en-GB" sz="1100" dirty="0">
                <a:ea typeface="Calibri"/>
                <a:cs typeface="Calibri"/>
              </a:rPr>
              <a:t>Content creation</a:t>
            </a:r>
            <a:endParaRPr lang="en-GB" sz="1100" dirty="0"/>
          </a:p>
          <a:p>
            <a:r>
              <a:rPr lang="en-GB" sz="1100" dirty="0"/>
              <a:t>Other:</a:t>
            </a: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AA2CD82B-5F93-36A9-5104-5D239811267E}"/>
              </a:ext>
            </a:extLst>
          </p:cNvPr>
          <p:cNvSpPr/>
          <p:nvPr/>
        </p:nvSpPr>
        <p:spPr>
          <a:xfrm>
            <a:off x="4543425" y="2216696"/>
            <a:ext cx="2052000" cy="3147490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91440" tIns="45720" rIns="91440" bIns="45720" rtlCol="0" anchor="t"/>
          <a:lstStyle/>
          <a:p>
            <a:pPr algn="ctr"/>
            <a:r>
              <a:rPr lang="en-GB" sz="1100" b="1" i="1" dirty="0"/>
              <a:t>Exploring and Learning</a:t>
            </a:r>
          </a:p>
          <a:p>
            <a:pPr algn="ctr"/>
            <a:endParaRPr lang="en-GB" sz="1100" b="1" i="1" dirty="0"/>
          </a:p>
          <a:p>
            <a:r>
              <a:rPr lang="en-GB" sz="1100" dirty="0"/>
              <a:t>Reading books</a:t>
            </a:r>
          </a:p>
          <a:p>
            <a:r>
              <a:rPr lang="en-GB" sz="1100"/>
              <a:t>Exploring nature</a:t>
            </a:r>
          </a:p>
          <a:p>
            <a:r>
              <a:rPr lang="en-GB" sz="1100" dirty="0">
                <a:ea typeface="Calibri"/>
                <a:cs typeface="Calibri"/>
              </a:rPr>
              <a:t>Robotics/coding</a:t>
            </a:r>
          </a:p>
          <a:p>
            <a:r>
              <a:rPr lang="en-GB" sz="1100" dirty="0"/>
              <a:t>Environmental issues</a:t>
            </a:r>
            <a:endParaRPr lang="en-GB" sz="1100" dirty="0">
              <a:ea typeface="Calibri"/>
              <a:cs typeface="Calibri"/>
            </a:endParaRPr>
          </a:p>
          <a:p>
            <a:r>
              <a:rPr lang="en-GB" sz="1100" dirty="0"/>
              <a:t>Doing science experiments</a:t>
            </a:r>
          </a:p>
          <a:p>
            <a:r>
              <a:rPr lang="en-GB" sz="1100" dirty="0"/>
              <a:t>Learning about history</a:t>
            </a:r>
          </a:p>
          <a:p>
            <a:r>
              <a:rPr lang="en-GB" sz="1100" dirty="0"/>
              <a:t>Learning about space</a:t>
            </a:r>
          </a:p>
          <a:p>
            <a:r>
              <a:rPr lang="en-GB" sz="1100" dirty="0"/>
              <a:t>Learning about technology</a:t>
            </a:r>
          </a:p>
          <a:p>
            <a:r>
              <a:rPr lang="en-GB" sz="1100" dirty="0"/>
              <a:t>Other: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E77A9792-B6FE-65EC-1C2A-DFDB135BDBE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72688" y="4568398"/>
            <a:ext cx="1670174" cy="700772"/>
          </a:xfrm>
          <a:prstGeom prst="rect">
            <a:avLst/>
          </a:prstGeom>
        </p:spPr>
      </p:pic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4CED2925-791C-C44D-5125-228876651620}"/>
              </a:ext>
            </a:extLst>
          </p:cNvPr>
          <p:cNvSpPr/>
          <p:nvPr/>
        </p:nvSpPr>
        <p:spPr>
          <a:xfrm>
            <a:off x="377444" y="5572247"/>
            <a:ext cx="2052000" cy="3147490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en-GB" sz="1100" b="1" i="1" dirty="0"/>
              <a:t>Entertainment</a:t>
            </a:r>
            <a:br>
              <a:rPr lang="en-GB" sz="1100" dirty="0"/>
            </a:br>
            <a:endParaRPr lang="en-GB" sz="1100" dirty="0"/>
          </a:p>
          <a:p>
            <a:r>
              <a:rPr lang="en-GB" sz="1100" dirty="0"/>
              <a:t>Watching movies</a:t>
            </a:r>
          </a:p>
          <a:p>
            <a:r>
              <a:rPr lang="en-GB" sz="1100" dirty="0"/>
              <a:t>Playing video games</a:t>
            </a:r>
          </a:p>
          <a:p>
            <a:r>
              <a:rPr lang="en-GB" sz="1100" dirty="0"/>
              <a:t>Watching TV shows</a:t>
            </a:r>
          </a:p>
          <a:p>
            <a:r>
              <a:rPr lang="en-GB" sz="1100" dirty="0"/>
              <a:t>Listening to music</a:t>
            </a:r>
          </a:p>
          <a:p>
            <a:r>
              <a:rPr lang="en-GB" sz="1100" dirty="0"/>
              <a:t>Playing board games</a:t>
            </a:r>
          </a:p>
          <a:p>
            <a:r>
              <a:rPr lang="en-GB" sz="1100" dirty="0"/>
              <a:t>Solving puzzles</a:t>
            </a:r>
          </a:p>
          <a:p>
            <a:r>
              <a:rPr lang="en-GB" sz="1100" dirty="0"/>
              <a:t>Building with LEGO</a:t>
            </a:r>
          </a:p>
          <a:p>
            <a:r>
              <a:rPr lang="en-GB" sz="1100" dirty="0"/>
              <a:t>Coding and programming</a:t>
            </a:r>
          </a:p>
          <a:p>
            <a:r>
              <a:rPr lang="en-GB" sz="1100" dirty="0"/>
              <a:t>Playing with gadgets</a:t>
            </a:r>
          </a:p>
          <a:p>
            <a:r>
              <a:rPr lang="en-GB" sz="1100" dirty="0"/>
              <a:t>Other:</a:t>
            </a:r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F9B9DD0C-C777-94AD-C049-B65967D2DA36}"/>
              </a:ext>
            </a:extLst>
          </p:cNvPr>
          <p:cNvSpPr/>
          <p:nvPr/>
        </p:nvSpPr>
        <p:spPr>
          <a:xfrm>
            <a:off x="2491425" y="5572247"/>
            <a:ext cx="2052000" cy="3147490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en-GB" sz="1100" b="1" i="1" dirty="0"/>
              <a:t>Food and Cooking</a:t>
            </a:r>
          </a:p>
          <a:p>
            <a:endParaRPr lang="en-GB" sz="1100" b="1" i="1" dirty="0"/>
          </a:p>
          <a:p>
            <a:r>
              <a:rPr lang="en-GB" sz="1100" dirty="0"/>
              <a:t>Baking</a:t>
            </a:r>
          </a:p>
          <a:p>
            <a:r>
              <a:rPr lang="en-GB" sz="1100" dirty="0"/>
              <a:t>Cooking new recipes</a:t>
            </a:r>
          </a:p>
          <a:p>
            <a:r>
              <a:rPr lang="en-GB" sz="1100" dirty="0"/>
              <a:t>Trying new foods</a:t>
            </a:r>
          </a:p>
          <a:p>
            <a:r>
              <a:rPr lang="en-GB" sz="1100" dirty="0"/>
              <a:t>Making snacks</a:t>
            </a:r>
          </a:p>
          <a:p>
            <a:r>
              <a:rPr lang="en-GB" sz="1100" dirty="0"/>
              <a:t>Going out for dinner</a:t>
            </a:r>
          </a:p>
          <a:p>
            <a:r>
              <a:rPr lang="en-GB" sz="1100" dirty="0"/>
              <a:t>Getting takeaway treats</a:t>
            </a:r>
          </a:p>
          <a:p>
            <a:r>
              <a:rPr lang="en-GB" sz="1100" dirty="0"/>
              <a:t>Sustainable eating</a:t>
            </a:r>
          </a:p>
          <a:p>
            <a:r>
              <a:rPr lang="en-GB" sz="1100" dirty="0"/>
              <a:t>Growing vegetables</a:t>
            </a:r>
          </a:p>
          <a:p>
            <a:r>
              <a:rPr lang="en-GB" sz="1100" dirty="0"/>
              <a:t>Other:</a:t>
            </a:r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486FDE36-FDB9-6E14-602E-087FC0481AAB}"/>
              </a:ext>
            </a:extLst>
          </p:cNvPr>
          <p:cNvSpPr/>
          <p:nvPr/>
        </p:nvSpPr>
        <p:spPr>
          <a:xfrm>
            <a:off x="4588213" y="5572247"/>
            <a:ext cx="2052000" cy="3147490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91440" tIns="45720" rIns="91440" bIns="45720" rtlCol="0" anchor="t"/>
          <a:lstStyle/>
          <a:p>
            <a:pPr algn="ctr"/>
            <a:r>
              <a:rPr lang="en-GB" sz="1100" b="1" i="1" dirty="0"/>
              <a:t>Helping and Social</a:t>
            </a:r>
          </a:p>
          <a:p>
            <a:pPr algn="ctr"/>
            <a:endParaRPr lang="en-GB" sz="1100" b="1" i="1" dirty="0"/>
          </a:p>
          <a:p>
            <a:r>
              <a:rPr lang="en-GB" sz="1100" dirty="0"/>
              <a:t>Volunteering</a:t>
            </a:r>
          </a:p>
          <a:p>
            <a:r>
              <a:rPr lang="en-GB" sz="1100" dirty="0"/>
              <a:t>Helping with animals</a:t>
            </a:r>
          </a:p>
          <a:p>
            <a:r>
              <a:rPr lang="en-GB" sz="1100" dirty="0"/>
              <a:t>Organising events</a:t>
            </a:r>
          </a:p>
          <a:p>
            <a:r>
              <a:rPr lang="en-GB" sz="1100" dirty="0"/>
              <a:t>Helping family members</a:t>
            </a:r>
          </a:p>
          <a:p>
            <a:r>
              <a:rPr lang="en-GB" sz="1100" dirty="0"/>
              <a:t>Campaigning for important causes</a:t>
            </a:r>
          </a:p>
          <a:p>
            <a:r>
              <a:rPr lang="en-GB" sz="1100" dirty="0"/>
              <a:t>Being green</a:t>
            </a:r>
          </a:p>
          <a:p>
            <a:r>
              <a:rPr lang="en-GB" sz="1100" dirty="0">
                <a:ea typeface="Calibri"/>
                <a:cs typeface="Calibri"/>
              </a:rPr>
              <a:t>Online gaming</a:t>
            </a:r>
            <a:endParaRPr lang="en-GB" sz="1100" dirty="0"/>
          </a:p>
          <a:p>
            <a:r>
              <a:rPr lang="en-GB" sz="1100" dirty="0"/>
              <a:t>Other</a:t>
            </a:r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B236B39F-F292-54D7-1FB5-C88026F449C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27040" y="8049343"/>
            <a:ext cx="1987459" cy="478083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62B38238-4027-81C0-7342-6ACB43987B0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25145" y="7990411"/>
            <a:ext cx="1870280" cy="541442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61353504-0072-438F-9555-44B5EC4DF5B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8465" y="8049343"/>
            <a:ext cx="1909844" cy="498220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A2B33396-7B9A-DAB8-37A4-56409D02CF67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4999"/>
          <a:stretch/>
        </p:blipFill>
        <p:spPr>
          <a:xfrm>
            <a:off x="4739691" y="4632724"/>
            <a:ext cx="1659468" cy="572120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0A86C058-3AAD-C4DA-A91A-5A7E71B395F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99332" y="4699138"/>
            <a:ext cx="1791530" cy="57003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F0E2CA1-9C7B-1676-3A17-A0754A5C0B45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8"/>
          <a:srcRect l="14665" t="1" r="11395" b="1"/>
          <a:stretch/>
        </p:blipFill>
        <p:spPr>
          <a:xfrm>
            <a:off x="6247681" y="9169446"/>
            <a:ext cx="486743" cy="527403"/>
          </a:xfrm>
          <a:prstGeom prst="rect">
            <a:avLst/>
          </a:prstGeom>
        </p:spPr>
      </p:pic>
      <p:sp>
        <p:nvSpPr>
          <p:cNvPr id="11" name="Footer Placeholder 3">
            <a:extLst>
              <a:ext uri="{FF2B5EF4-FFF2-40B4-BE49-F238E27FC236}">
                <a16:creationId xmlns:a16="http://schemas.microsoft.com/office/drawing/2014/main" id="{B3AA9761-9E55-E7C4-E0F8-D57C5D7703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808822" y="9181402"/>
            <a:ext cx="2314575" cy="527403"/>
          </a:xfrm>
        </p:spPr>
        <p:txBody>
          <a:bodyPr/>
          <a:lstStyle/>
          <a:p>
            <a:pPr defTabSz="457200">
              <a:lnSpc>
                <a:spcPct val="90000"/>
              </a:lnSpc>
              <a:spcAft>
                <a:spcPts val="600"/>
              </a:spcAft>
            </a:pPr>
            <a:r>
              <a:rPr lang="en-US" dirty="0">
                <a:solidFill>
                  <a:schemeClr val="bg1">
                    <a:lumMod val="50000"/>
                    <a:alpha val="80000"/>
                  </a:schemeClr>
                </a:solidFill>
              </a:rPr>
              <a:t>ESB-RES-C267-L2G4-SpeechforEmployability-LearnerWorkbook-Section2 v1</a:t>
            </a:r>
          </a:p>
        </p:txBody>
      </p:sp>
    </p:spTree>
    <p:extLst>
      <p:ext uri="{BB962C8B-B14F-4D97-AF65-F5344CB8AC3E}">
        <p14:creationId xmlns:p14="http://schemas.microsoft.com/office/powerpoint/2010/main" val="44652391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E36A81-BF52-9636-1B18-7B06AFFFB5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0648" y="920552"/>
            <a:ext cx="5915025" cy="792083"/>
          </a:xfrm>
        </p:spPr>
        <p:txBody>
          <a:bodyPr/>
          <a:lstStyle/>
          <a:p>
            <a:r>
              <a:rPr lang="en-GB" b="1" i="1" dirty="0"/>
              <a:t>Career interview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D8BB586-DDD7-8951-7BAF-A8C4A4E7DA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058867-D33E-4DD2-8B58-3DB3B5FA0065}" type="datetime1">
              <a:rPr lang="en-GB" smtClean="0"/>
              <a:t>03/03/2026</a:t>
            </a:fld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39B726A-7561-291B-A4B8-44E39FDC9B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07C4F-4DD7-4452-9CBE-7B4BC77324C7}" type="slidenum">
              <a:rPr lang="en-GB" smtClean="0"/>
              <a:t>18</a:t>
            </a:fld>
            <a:endParaRPr lang="en-GB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68A2F98-14A7-A73E-D51A-67D5FF72766B}"/>
              </a:ext>
            </a:extLst>
          </p:cNvPr>
          <p:cNvSpPr/>
          <p:nvPr/>
        </p:nvSpPr>
        <p:spPr>
          <a:xfrm>
            <a:off x="349650" y="1542134"/>
            <a:ext cx="6048672" cy="360045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GB" sz="1200" dirty="0"/>
              <a:t>Name: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B03B2D8-C4B2-F560-40CA-CB8E008CECE7}"/>
              </a:ext>
            </a:extLst>
          </p:cNvPr>
          <p:cNvSpPr/>
          <p:nvPr/>
        </p:nvSpPr>
        <p:spPr>
          <a:xfrm>
            <a:off x="407313" y="1973974"/>
            <a:ext cx="6048672" cy="5974776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91440" tIns="45720" rIns="91440" bIns="45720" rtlCol="0" anchor="t"/>
          <a:lstStyle/>
          <a:p>
            <a:r>
              <a:rPr lang="en-GB" sz="1200" b="1" i="1" dirty="0"/>
              <a:t>Career Background</a:t>
            </a:r>
            <a:endParaRPr lang="en-US" dirty="0">
              <a:ea typeface="Calibri"/>
              <a:cs typeface="Calibri"/>
            </a:endParaRPr>
          </a:p>
          <a:p>
            <a:pPr marL="171450" indent="-171450">
              <a:buFont typeface="Arial"/>
              <a:buChar char="•"/>
            </a:pPr>
            <a:r>
              <a:rPr lang="en-GB" sz="1200" dirty="0">
                <a:ea typeface="+mn-lt"/>
                <a:cs typeface="+mn-lt"/>
              </a:rPr>
              <a:t>What is your current job title, and what does your role involve day to day?</a:t>
            </a:r>
            <a:endParaRPr lang="en-GB" dirty="0">
              <a:ea typeface="Calibri"/>
              <a:cs typeface="Calibri"/>
            </a:endParaRPr>
          </a:p>
          <a:p>
            <a:pPr marL="171450" indent="-171450">
              <a:buFont typeface="Arial"/>
              <a:buChar char="•"/>
            </a:pPr>
            <a:r>
              <a:rPr lang="en-GB" sz="1200" dirty="0">
                <a:ea typeface="+mn-lt"/>
                <a:cs typeface="+mn-lt"/>
              </a:rPr>
              <a:t>What led you to choose this career or industry?</a:t>
            </a:r>
            <a:endParaRPr lang="en-GB" b="1" i="1" dirty="0">
              <a:ea typeface="Calibri"/>
              <a:cs typeface="Calibri"/>
            </a:endParaRPr>
          </a:p>
          <a:p>
            <a:pPr marL="171450" indent="-171450">
              <a:buFont typeface="Arial"/>
              <a:buChar char="•"/>
            </a:pPr>
            <a:r>
              <a:rPr lang="en-GB" sz="1200" dirty="0">
                <a:ea typeface="+mn-lt"/>
                <a:cs typeface="+mn-lt"/>
              </a:rPr>
              <a:t>What qualifications, training, or experience were needed to enter this role?</a:t>
            </a:r>
          </a:p>
          <a:p>
            <a:pPr marL="171450" indent="-171450">
              <a:buFont typeface="Arial"/>
              <a:buChar char="•"/>
            </a:pPr>
            <a:endParaRPr lang="en-GB" sz="1200" dirty="0"/>
          </a:p>
          <a:p>
            <a:r>
              <a:rPr lang="en-GB" sz="1200" b="1" i="1" dirty="0"/>
              <a:t>Daily Work</a:t>
            </a:r>
            <a:endParaRPr lang="en-GB" dirty="0">
              <a:ea typeface="Calibri"/>
              <a:cs typeface="Calibri"/>
            </a:endParaRPr>
          </a:p>
          <a:p>
            <a:pPr marL="171450" indent="-171450">
              <a:buFont typeface="Arial"/>
              <a:buChar char="•"/>
            </a:pPr>
            <a:r>
              <a:rPr lang="en-GB" sz="1200" dirty="0">
                <a:ea typeface="+mn-lt"/>
                <a:cs typeface="+mn-lt"/>
              </a:rPr>
              <a:t>What does a typical working day look like for you?</a:t>
            </a:r>
            <a:endParaRPr lang="en-GB">
              <a:ea typeface="Calibri"/>
              <a:cs typeface="Calibri"/>
            </a:endParaRPr>
          </a:p>
          <a:p>
            <a:pPr marL="171450" indent="-171450">
              <a:buFont typeface="Arial"/>
              <a:buChar char="•"/>
            </a:pPr>
            <a:r>
              <a:rPr lang="en-GB" sz="1200" dirty="0">
                <a:ea typeface="+mn-lt"/>
                <a:cs typeface="+mn-lt"/>
              </a:rPr>
              <a:t>What are the key responsibilities or tasks you manage regularly?</a:t>
            </a:r>
          </a:p>
          <a:p>
            <a:pPr marL="171450" indent="-171450">
              <a:buFont typeface="Arial"/>
              <a:buChar char="•"/>
            </a:pPr>
            <a:endParaRPr lang="en-GB" sz="1200" dirty="0"/>
          </a:p>
          <a:p>
            <a:r>
              <a:rPr lang="en-GB" sz="1200" b="1" i="1" dirty="0"/>
              <a:t>Likes and Challenges</a:t>
            </a:r>
            <a:endParaRPr lang="en-GB" dirty="0">
              <a:ea typeface="Calibri"/>
              <a:cs typeface="Calibri"/>
            </a:endParaRPr>
          </a:p>
          <a:p>
            <a:pPr marL="171450" indent="-171450">
              <a:buFont typeface="Arial"/>
              <a:buChar char="•"/>
            </a:pPr>
            <a:r>
              <a:rPr lang="en-GB" sz="1200" dirty="0">
                <a:ea typeface="+mn-lt"/>
                <a:cs typeface="+mn-lt"/>
              </a:rPr>
              <a:t>What aspects of your job do you enjoy the most?</a:t>
            </a:r>
            <a:endParaRPr lang="en-GB">
              <a:ea typeface="Calibri"/>
              <a:cs typeface="Calibri"/>
            </a:endParaRPr>
          </a:p>
          <a:p>
            <a:pPr marL="171450" indent="-171450">
              <a:buFont typeface="Arial"/>
              <a:buChar char="•"/>
            </a:pPr>
            <a:r>
              <a:rPr lang="en-GB" sz="1200" dirty="0">
                <a:ea typeface="+mn-lt"/>
                <a:cs typeface="+mn-lt"/>
              </a:rPr>
              <a:t>What are the main challenges or pressures in your role?</a:t>
            </a:r>
          </a:p>
          <a:p>
            <a:pPr marL="171450" indent="-171450">
              <a:buFont typeface="Arial"/>
              <a:buChar char="•"/>
            </a:pPr>
            <a:endParaRPr lang="en-GB" sz="1200" dirty="0"/>
          </a:p>
          <a:p>
            <a:r>
              <a:rPr lang="en-GB" sz="1200" b="1" i="1" dirty="0"/>
              <a:t>Career Journey</a:t>
            </a:r>
            <a:endParaRPr lang="en-GB" dirty="0">
              <a:ea typeface="Calibri"/>
              <a:cs typeface="Calibri"/>
            </a:endParaRPr>
          </a:p>
          <a:p>
            <a:pPr marL="171450" indent="-171450">
              <a:buFont typeface="Arial"/>
              <a:buChar char="•"/>
            </a:pPr>
            <a:r>
              <a:rPr lang="en-GB" sz="1200" dirty="0">
                <a:ea typeface="+mn-lt"/>
                <a:cs typeface="+mn-lt"/>
              </a:rPr>
              <a:t>Have you always worked in this sector, or did you switch from something else?</a:t>
            </a:r>
            <a:endParaRPr lang="en-GB">
              <a:ea typeface="Calibri"/>
              <a:cs typeface="Calibri"/>
            </a:endParaRPr>
          </a:p>
          <a:p>
            <a:pPr marL="171450" indent="-171450">
              <a:buFont typeface="Arial"/>
              <a:buChar char="•"/>
            </a:pPr>
            <a:r>
              <a:rPr lang="en-GB" sz="1200" dirty="0">
                <a:ea typeface="+mn-lt"/>
                <a:cs typeface="+mn-lt"/>
              </a:rPr>
              <a:t>What steps or opportunities helped you progress to your current position?</a:t>
            </a:r>
            <a:endParaRPr lang="en-GB" dirty="0">
              <a:ea typeface="Calibri"/>
              <a:cs typeface="Calibri"/>
            </a:endParaRPr>
          </a:p>
          <a:p>
            <a:pPr marL="171450" indent="-171450">
              <a:buFont typeface="Arial"/>
              <a:buChar char="•"/>
            </a:pPr>
            <a:endParaRPr lang="en-GB" sz="1200" dirty="0"/>
          </a:p>
          <a:p>
            <a:r>
              <a:rPr lang="en-GB" sz="1200" b="1" i="1" dirty="0"/>
              <a:t>Advice for Young People</a:t>
            </a:r>
            <a:endParaRPr lang="en-GB" dirty="0">
              <a:ea typeface="Calibri"/>
              <a:cs typeface="Calibri"/>
            </a:endParaRPr>
          </a:p>
          <a:p>
            <a:pPr marL="171450" indent="-171450">
              <a:buFont typeface="Arial"/>
              <a:buChar char="•"/>
            </a:pPr>
            <a:r>
              <a:rPr lang="en-GB" sz="1200" dirty="0">
                <a:ea typeface="+mn-lt"/>
                <a:cs typeface="+mn-lt"/>
              </a:rPr>
              <a:t>What advice would you give to someone considering a similar career?</a:t>
            </a:r>
            <a:endParaRPr lang="en-GB">
              <a:ea typeface="Calibri"/>
              <a:cs typeface="Calibri"/>
            </a:endParaRPr>
          </a:p>
          <a:p>
            <a:pPr marL="171450" indent="-171450">
              <a:buFont typeface="Arial"/>
              <a:buChar char="•"/>
            </a:pPr>
            <a:r>
              <a:rPr lang="en-GB" sz="1200" dirty="0">
                <a:ea typeface="+mn-lt"/>
                <a:cs typeface="+mn-lt"/>
              </a:rPr>
              <a:t>What skills, attitudes, or qualities are most important for success in your field?</a:t>
            </a:r>
            <a:endParaRPr lang="en-GB" dirty="0">
              <a:ea typeface="Calibri"/>
              <a:cs typeface="Calibri"/>
            </a:endParaRPr>
          </a:p>
          <a:p>
            <a:pPr marL="171450" indent="-171450">
              <a:buFont typeface="Arial"/>
              <a:buChar char="•"/>
            </a:pPr>
            <a:endParaRPr lang="en-GB" sz="1200" dirty="0">
              <a:ea typeface="Calibri"/>
              <a:cs typeface="Calibri"/>
            </a:endParaRPr>
          </a:p>
          <a:p>
            <a:r>
              <a:rPr lang="en-GB" sz="1200" b="1" i="1" dirty="0">
                <a:ea typeface="Calibri"/>
                <a:cs typeface="Calibri"/>
              </a:rPr>
              <a:t>Workplace Culture &amp; </a:t>
            </a:r>
            <a:r>
              <a:rPr lang="en-GB" sz="1200" b="1" i="1" dirty="0"/>
              <a:t>Balance </a:t>
            </a:r>
            <a:endParaRPr lang="en-GB" b="1" i="1" dirty="0">
              <a:ea typeface="+mn-lt"/>
              <a:cs typeface="+mn-lt"/>
            </a:endParaRPr>
          </a:p>
          <a:p>
            <a:pPr marL="171450" indent="-171450">
              <a:buFont typeface="Arial"/>
              <a:buChar char="•"/>
            </a:pPr>
            <a:r>
              <a:rPr lang="en-GB" sz="1200" dirty="0">
                <a:ea typeface="+mn-lt"/>
                <a:cs typeface="+mn-lt"/>
              </a:rPr>
              <a:t>How would you describe the workplace culture in your organisation or sector?</a:t>
            </a:r>
            <a:endParaRPr lang="en-GB">
              <a:ea typeface="Calibri"/>
              <a:cs typeface="Calibri"/>
            </a:endParaRPr>
          </a:p>
          <a:p>
            <a:pPr marL="171450" indent="-171450">
              <a:buFont typeface="Arial"/>
              <a:buChar char="•"/>
            </a:pPr>
            <a:r>
              <a:rPr lang="en-GB" sz="1200">
                <a:ea typeface="+mn-lt"/>
                <a:cs typeface="+mn-lt"/>
              </a:rPr>
              <a:t>How do you manage work–life balance, especially during busy periods?</a:t>
            </a:r>
          </a:p>
          <a:p>
            <a:pPr marL="171450" indent="-171450">
              <a:buFont typeface="Arial"/>
              <a:buChar char="•"/>
            </a:pPr>
            <a:endParaRPr lang="en-GB" sz="1200" dirty="0">
              <a:ea typeface="Calibri"/>
              <a:cs typeface="Calibri"/>
            </a:endParaRPr>
          </a:p>
          <a:p>
            <a:r>
              <a:rPr lang="en-GB" sz="1200" b="1" i="1" dirty="0"/>
              <a:t>Future Pathways</a:t>
            </a:r>
            <a:endParaRPr lang="en-GB" dirty="0">
              <a:ea typeface="Calibri"/>
              <a:cs typeface="Calibri"/>
            </a:endParaRPr>
          </a:p>
          <a:p>
            <a:pPr marL="171450" indent="-171450">
              <a:buFont typeface="Arial"/>
              <a:buChar char="•"/>
            </a:pPr>
            <a:r>
              <a:rPr lang="en-GB" sz="1200" dirty="0">
                <a:ea typeface="+mn-lt"/>
                <a:cs typeface="+mn-lt"/>
              </a:rPr>
              <a:t>What are your future career goals or areas you want to develop further?</a:t>
            </a:r>
            <a:endParaRPr lang="en-GB">
              <a:ea typeface="Calibri"/>
              <a:cs typeface="Calibri"/>
            </a:endParaRPr>
          </a:p>
          <a:p>
            <a:pPr marL="171450" indent="-171450">
              <a:buFont typeface="Arial"/>
              <a:buChar char="•"/>
            </a:pPr>
            <a:r>
              <a:rPr lang="en-GB" sz="1200" dirty="0">
                <a:ea typeface="+mn-lt"/>
                <a:cs typeface="+mn-lt"/>
              </a:rPr>
              <a:t>Are there any qualifications, training routes, or skills you’re planning to pursue next?</a:t>
            </a:r>
            <a:endParaRPr lang="en-GB" dirty="0">
              <a:ea typeface="Calibri"/>
              <a:cs typeface="Calibri"/>
            </a:endParaRPr>
          </a:p>
          <a:p>
            <a:pPr marL="171450" indent="-171450">
              <a:buFont typeface="Arial"/>
              <a:buChar char="•"/>
            </a:pPr>
            <a:endParaRPr lang="en-GB" sz="1200" dirty="0"/>
          </a:p>
          <a:p>
            <a:r>
              <a:rPr lang="en-GB" sz="1200" b="1" i="1" dirty="0"/>
              <a:t>Closing Thoughts</a:t>
            </a:r>
            <a:endParaRPr lang="en-GB" dirty="0">
              <a:ea typeface="Calibri"/>
              <a:cs typeface="Calibri"/>
            </a:endParaRPr>
          </a:p>
          <a:p>
            <a:pPr marL="171450" indent="-171450">
              <a:buFont typeface="Arial"/>
              <a:buChar char="•"/>
            </a:pPr>
            <a:r>
              <a:rPr lang="en-GB" sz="1200" dirty="0">
                <a:ea typeface="+mn-lt"/>
                <a:cs typeface="+mn-lt"/>
              </a:rPr>
              <a:t>Is there anything else you think young adults should know about this job, industry, or career path?</a:t>
            </a:r>
            <a:endParaRPr lang="en-GB" dirty="0">
              <a:ea typeface="Calibri"/>
              <a:cs typeface="Calibri"/>
            </a:endParaRPr>
          </a:p>
          <a:p>
            <a:endParaRPr lang="en-GB" sz="1200" b="1" i="1" dirty="0">
              <a:ea typeface="Calibri"/>
              <a:cs typeface="Calibri"/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BC92D208-49CE-5F93-F773-702E54A56F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1176" y="8236035"/>
            <a:ext cx="2886075" cy="95250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070A9BF5-5075-DF16-0E35-87FB63BCBE3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70684" y="8292499"/>
            <a:ext cx="2657475" cy="9144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09FAA9D-1170-AAB2-0548-CCD9E55782BC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4"/>
          <a:srcRect l="14665" t="1" r="11395" b="1"/>
          <a:stretch/>
        </p:blipFill>
        <p:spPr>
          <a:xfrm>
            <a:off x="6321824" y="9181401"/>
            <a:ext cx="486743" cy="527403"/>
          </a:xfrm>
          <a:prstGeom prst="rect">
            <a:avLst/>
          </a:prstGeom>
        </p:spPr>
      </p:pic>
      <p:sp>
        <p:nvSpPr>
          <p:cNvPr id="9" name="Footer Placeholder 3">
            <a:extLst>
              <a:ext uri="{FF2B5EF4-FFF2-40B4-BE49-F238E27FC236}">
                <a16:creationId xmlns:a16="http://schemas.microsoft.com/office/drawing/2014/main" id="{1BE47DA2-7F6B-4B32-92FD-33C052E321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808822" y="9181402"/>
            <a:ext cx="2314575" cy="527403"/>
          </a:xfrm>
        </p:spPr>
        <p:txBody>
          <a:bodyPr/>
          <a:lstStyle/>
          <a:p>
            <a:pPr defTabSz="457200">
              <a:lnSpc>
                <a:spcPct val="90000"/>
              </a:lnSpc>
              <a:spcAft>
                <a:spcPts val="600"/>
              </a:spcAft>
            </a:pPr>
            <a:r>
              <a:rPr lang="en-US" dirty="0">
                <a:solidFill>
                  <a:schemeClr val="bg1">
                    <a:lumMod val="50000"/>
                    <a:alpha val="80000"/>
                  </a:schemeClr>
                </a:solidFill>
              </a:rPr>
              <a:t>ESB-RES-C267-L2G4-SpeechforEmployability-LearnerWorkbook-Section2 v1</a:t>
            </a:r>
          </a:p>
        </p:txBody>
      </p:sp>
    </p:spTree>
    <p:extLst>
      <p:ext uri="{BB962C8B-B14F-4D97-AF65-F5344CB8AC3E}">
        <p14:creationId xmlns:p14="http://schemas.microsoft.com/office/powerpoint/2010/main" val="10061692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2D30A6C-9504-1242-0A17-EB51AF2EAE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2249F6-9177-48FB-9D86-D33E45AB97D8}" type="datetime1">
              <a:rPr lang="en-GB" smtClean="0"/>
              <a:t>03/03/2026</a:t>
            </a:fld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15A45C4-7605-4EED-B67D-B6575CD12E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07C4F-4DD7-4452-9CBE-7B4BC77324C7}" type="slidenum">
              <a:rPr lang="en-GB" smtClean="0"/>
              <a:t>19</a:t>
            </a:fld>
            <a:endParaRPr lang="en-GB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88EBB80-3E1B-D82B-1D10-B93DE8E0C0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9681" y="920552"/>
            <a:ext cx="6598319" cy="1008112"/>
          </a:xfrm>
        </p:spPr>
        <p:txBody>
          <a:bodyPr>
            <a:normAutofit/>
          </a:bodyPr>
          <a:lstStyle/>
          <a:p>
            <a:r>
              <a:rPr lang="en-GB" sz="3200" b="1" i="1" dirty="0">
                <a:latin typeface="+mn-lt"/>
              </a:rPr>
              <a:t>What questions might you be asked?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00B2E199-9289-D4D9-FD68-DC38A126E309}"/>
              </a:ext>
            </a:extLst>
          </p:cNvPr>
          <p:cNvSpPr/>
          <p:nvPr/>
        </p:nvSpPr>
        <p:spPr>
          <a:xfrm>
            <a:off x="2384884" y="3828417"/>
            <a:ext cx="2088232" cy="1224136"/>
          </a:xfrm>
          <a:prstGeom prst="ellipse">
            <a:avLst/>
          </a:prstGeom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b="1" i="1" dirty="0"/>
              <a:t>Interview Questions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2B9EE38B-9BB8-1D3E-EFC2-69A8E9282FC8}"/>
              </a:ext>
            </a:extLst>
          </p:cNvPr>
          <p:cNvSpPr/>
          <p:nvPr/>
        </p:nvSpPr>
        <p:spPr>
          <a:xfrm>
            <a:off x="328092" y="8176442"/>
            <a:ext cx="6201816" cy="809006"/>
          </a:xfrm>
          <a:prstGeom prst="rect">
            <a:avLst/>
          </a:prstGeom>
          <a:solidFill>
            <a:srgbClr val="AABD1D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1400" dirty="0"/>
              <a:t>What do you think interview questions are like? Write down as many ideas as you can in one minute.</a:t>
            </a:r>
          </a:p>
          <a:p>
            <a:pPr algn="ctr"/>
            <a:r>
              <a:rPr lang="en-GB" sz="1400" dirty="0"/>
              <a:t>We have provided some questions to guide your thinking.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04FB6AC-3F72-B5D8-C272-6CCBFB0970C6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2"/>
          <a:srcRect l="14665" t="1" r="11395" b="1"/>
          <a:stretch/>
        </p:blipFill>
        <p:spPr>
          <a:xfrm>
            <a:off x="6286536" y="9181401"/>
            <a:ext cx="486743" cy="527403"/>
          </a:xfrm>
          <a:prstGeom prst="rect">
            <a:avLst/>
          </a:prstGeom>
        </p:spPr>
      </p:pic>
      <p:sp>
        <p:nvSpPr>
          <p:cNvPr id="9" name="Footer Placeholder 3">
            <a:extLst>
              <a:ext uri="{FF2B5EF4-FFF2-40B4-BE49-F238E27FC236}">
                <a16:creationId xmlns:a16="http://schemas.microsoft.com/office/drawing/2014/main" id="{A075B303-7D11-EFDD-463D-AA42DF2E5A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808822" y="9181402"/>
            <a:ext cx="2314575" cy="527403"/>
          </a:xfrm>
        </p:spPr>
        <p:txBody>
          <a:bodyPr/>
          <a:lstStyle/>
          <a:p>
            <a:pPr defTabSz="457200">
              <a:lnSpc>
                <a:spcPct val="90000"/>
              </a:lnSpc>
              <a:spcAft>
                <a:spcPts val="600"/>
              </a:spcAft>
            </a:pPr>
            <a:r>
              <a:rPr lang="en-US" dirty="0">
                <a:solidFill>
                  <a:schemeClr val="bg1">
                    <a:lumMod val="50000"/>
                    <a:alpha val="80000"/>
                  </a:schemeClr>
                </a:solidFill>
              </a:rPr>
              <a:t>ESB-RES-C267-L2G4-SpeechforEmployability-LearnerWorkbook-Section2 v1</a:t>
            </a:r>
          </a:p>
        </p:txBody>
      </p:sp>
    </p:spTree>
    <p:extLst>
      <p:ext uri="{BB962C8B-B14F-4D97-AF65-F5344CB8AC3E}">
        <p14:creationId xmlns:p14="http://schemas.microsoft.com/office/powerpoint/2010/main" val="34057202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CA782F-BC84-441F-AFFC-91BE78E83283}" type="datetime1">
              <a:rPr lang="en-GB" smtClean="0"/>
              <a:t>03/03/2026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457200">
              <a:lnSpc>
                <a:spcPct val="90000"/>
              </a:lnSpc>
              <a:spcAft>
                <a:spcPts val="600"/>
              </a:spcAft>
            </a:pPr>
            <a:r>
              <a:rPr lang="en-US" dirty="0">
                <a:solidFill>
                  <a:schemeClr val="bg1">
                    <a:lumMod val="50000"/>
                    <a:alpha val="80000"/>
                  </a:schemeClr>
                </a:solidFill>
              </a:rPr>
              <a:t>ESB-RES-C267-L2G4-SpeechforEmployability-LearnerWorkbook-Section2 v1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07C4F-4DD7-4452-9CBE-7B4BC77324C7}" type="slidenum">
              <a:rPr lang="en-GB" smtClean="0"/>
              <a:t>2</a:t>
            </a:fld>
            <a:endParaRPr lang="en-GB" dirty="0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5E5C651A-6543-4824-AF35-935D17A1D53E}"/>
              </a:ext>
            </a:extLst>
          </p:cNvPr>
          <p:cNvGrpSpPr/>
          <p:nvPr/>
        </p:nvGrpSpPr>
        <p:grpSpPr>
          <a:xfrm>
            <a:off x="1835444" y="4088904"/>
            <a:ext cx="3168351" cy="2056651"/>
            <a:chOff x="6156176" y="4775069"/>
            <a:chExt cx="2186457" cy="1485478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E1F64AD5-333E-4D27-9C40-576DBC9C092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56176" y="4775069"/>
              <a:ext cx="2186457" cy="1485478"/>
            </a:xfrm>
            <a:prstGeom prst="rect">
              <a:avLst/>
            </a:prstGeom>
          </p:spPr>
        </p:pic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8BF1BF4B-35B1-4A97-B9C3-930E5B2A78F7}"/>
                </a:ext>
              </a:extLst>
            </p:cNvPr>
            <p:cNvSpPr txBox="1"/>
            <p:nvPr/>
          </p:nvSpPr>
          <p:spPr>
            <a:xfrm>
              <a:off x="6476075" y="4979888"/>
              <a:ext cx="1546657" cy="2573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en-GB" sz="1400" dirty="0"/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2051328" y="4471591"/>
            <a:ext cx="282503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b="1" i="1" dirty="0"/>
              <a:t>Section 2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967EFD4-7AEC-C3C5-E904-0D2C920BFBE9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3"/>
          <a:srcRect l="14665" t="1" r="11395" b="1"/>
          <a:stretch/>
        </p:blipFill>
        <p:spPr>
          <a:xfrm>
            <a:off x="6236623" y="9181401"/>
            <a:ext cx="486743" cy="5274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907643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2D30A6C-9504-1242-0A17-EB51AF2EAE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CB3ECD-4D72-4115-B20C-66EFDC6CD0DC}" type="datetime1">
              <a:rPr lang="en-GB" smtClean="0"/>
              <a:t>03/03/2026</a:t>
            </a:fld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15A45C4-7605-4EED-B67D-B6575CD12E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07C4F-4DD7-4452-9CBE-7B4BC77324C7}" type="slidenum">
              <a:rPr lang="en-GB" smtClean="0"/>
              <a:t>20</a:t>
            </a:fld>
            <a:endParaRPr lang="en-GB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88EBB80-3E1B-D82B-1D10-B93DE8E0C0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9681" y="920552"/>
            <a:ext cx="6598319" cy="1008112"/>
          </a:xfrm>
        </p:spPr>
        <p:txBody>
          <a:bodyPr>
            <a:normAutofit/>
          </a:bodyPr>
          <a:lstStyle/>
          <a:p>
            <a:r>
              <a:rPr lang="en-GB" sz="3200" b="1" i="1" dirty="0">
                <a:latin typeface="+mn-lt"/>
              </a:rPr>
              <a:t>Weird and wonderful questions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72AFB9A-13E2-CFF3-71B0-83FADF65400A}"/>
              </a:ext>
            </a:extLst>
          </p:cNvPr>
          <p:cNvSpPr txBox="1"/>
          <p:nvPr/>
        </p:nvSpPr>
        <p:spPr>
          <a:xfrm>
            <a:off x="351625" y="1651666"/>
            <a:ext cx="6246694" cy="7478970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marL="228600" indent="-228600">
              <a:buAutoNum type="arabicPeriod"/>
            </a:pPr>
            <a:r>
              <a:rPr lang="en-GB" sz="1200" dirty="0">
                <a:ea typeface="+mn-lt"/>
                <a:cs typeface="+mn-lt"/>
              </a:rPr>
              <a:t>If you could have one superpower for a day, how would you use it to improve society?</a:t>
            </a:r>
            <a:endParaRPr lang="en-US" sz="1200" dirty="0">
              <a:ea typeface="+mn-lt"/>
              <a:cs typeface="+mn-lt"/>
            </a:endParaRPr>
          </a:p>
          <a:p>
            <a:pPr marL="228600" indent="-228600">
              <a:buFont typeface="+mj-lt"/>
              <a:buAutoNum type="arabicPeriod"/>
            </a:pPr>
            <a:endParaRPr lang="en-GB" sz="1200" dirty="0">
              <a:ea typeface="Calibri"/>
              <a:cs typeface="Calibri"/>
            </a:endParaRPr>
          </a:p>
          <a:p>
            <a:pPr marL="228600" indent="-228600">
              <a:buAutoNum type="arabicPeriod"/>
            </a:pPr>
            <a:r>
              <a:rPr lang="en-GB" sz="1200" dirty="0">
                <a:ea typeface="+mn-lt"/>
                <a:cs typeface="+mn-lt"/>
              </a:rPr>
              <a:t>You’re the size of a key on a desk. How do you get down to the floor safely?</a:t>
            </a:r>
          </a:p>
          <a:p>
            <a:pPr marL="228600" indent="-228600">
              <a:buFont typeface="+mj-lt"/>
              <a:buAutoNum type="arabicPeriod"/>
            </a:pPr>
            <a:endParaRPr lang="en-GB" sz="1200" dirty="0">
              <a:ea typeface="Calibri"/>
              <a:cs typeface="Calibri"/>
            </a:endParaRPr>
          </a:p>
          <a:p>
            <a:pPr marL="228600" indent="-228600">
              <a:buAutoNum type="arabicPeriod"/>
            </a:pPr>
            <a:r>
              <a:rPr lang="en-GB" sz="1200" dirty="0">
                <a:ea typeface="+mn-lt"/>
                <a:cs typeface="+mn-lt"/>
              </a:rPr>
              <a:t>If you could plan a fully funded trip for a group of young people, where would you take them and why?</a:t>
            </a:r>
          </a:p>
          <a:p>
            <a:pPr marL="228600" indent="-228600">
              <a:buFont typeface="+mj-lt"/>
              <a:buAutoNum type="arabicPeriod"/>
            </a:pPr>
            <a:endParaRPr lang="en-GB" sz="1200" dirty="0">
              <a:ea typeface="Calibri"/>
              <a:cs typeface="Calibri"/>
            </a:endParaRPr>
          </a:p>
          <a:p>
            <a:pPr marL="228600" indent="-228600">
              <a:buAutoNum type="arabicPeriod"/>
            </a:pPr>
            <a:r>
              <a:rPr lang="en-GB" sz="1200" dirty="0">
                <a:ea typeface="+mn-lt"/>
                <a:cs typeface="+mn-lt"/>
              </a:rPr>
              <a:t>If you could create a new public holiday, what would it celebrate and how would people observe it?</a:t>
            </a:r>
          </a:p>
          <a:p>
            <a:pPr marL="228600" indent="-228600">
              <a:buFont typeface="+mj-lt"/>
              <a:buAutoNum type="arabicPeriod"/>
            </a:pPr>
            <a:endParaRPr lang="en-GB" sz="1200" dirty="0">
              <a:ea typeface="Calibri"/>
              <a:cs typeface="Calibri"/>
            </a:endParaRPr>
          </a:p>
          <a:p>
            <a:pPr marL="228600" indent="-228600">
              <a:buAutoNum type="arabicPeriod"/>
            </a:pPr>
            <a:r>
              <a:rPr lang="en-GB" sz="1200" dirty="0">
                <a:ea typeface="+mn-lt"/>
                <a:cs typeface="+mn-lt"/>
              </a:rPr>
              <a:t>Estimate how many lightbulbs are in this building? Talk through your thinking.</a:t>
            </a:r>
          </a:p>
          <a:p>
            <a:pPr marL="228600" indent="-228600">
              <a:buFont typeface="+mj-lt"/>
              <a:buAutoNum type="arabicPeriod"/>
            </a:pPr>
            <a:endParaRPr lang="en-GB" sz="1200" dirty="0">
              <a:ea typeface="Calibri"/>
              <a:cs typeface="Calibri"/>
            </a:endParaRPr>
          </a:p>
          <a:p>
            <a:pPr marL="228600" indent="-228600">
              <a:buAutoNum type="arabicPeriod"/>
            </a:pPr>
            <a:r>
              <a:rPr lang="en-GB" sz="1200" dirty="0">
                <a:ea typeface="+mn-lt"/>
                <a:cs typeface="+mn-lt"/>
              </a:rPr>
              <a:t>You are stranded on a deserted island. What three items would you choose to have with you, and why?</a:t>
            </a:r>
          </a:p>
          <a:p>
            <a:pPr marL="228600" indent="-228600">
              <a:buAutoNum type="arabicPeriod"/>
            </a:pPr>
            <a:endParaRPr lang="en-GB" sz="1200" dirty="0">
              <a:ea typeface="+mn-lt"/>
              <a:cs typeface="+mn-lt"/>
            </a:endParaRPr>
          </a:p>
          <a:p>
            <a:pPr marL="228600" indent="-228600">
              <a:buAutoNum type="arabicPeriod"/>
            </a:pPr>
            <a:r>
              <a:rPr lang="en-GB" sz="1200" dirty="0">
                <a:ea typeface="+mn-lt"/>
                <a:cs typeface="+mn-lt"/>
              </a:rPr>
              <a:t>If you could change one rule in any game or sport, which would you change and why?</a:t>
            </a:r>
          </a:p>
          <a:p>
            <a:pPr marL="228600" indent="-228600">
              <a:buFont typeface="+mj-lt"/>
              <a:buAutoNum type="arabicPeriod"/>
            </a:pPr>
            <a:endParaRPr lang="en-GB" sz="1200" dirty="0">
              <a:ea typeface="Calibri"/>
              <a:cs typeface="Calibri"/>
            </a:endParaRPr>
          </a:p>
          <a:p>
            <a:pPr marL="228600" indent="-228600">
              <a:buAutoNum type="arabicPeriod"/>
            </a:pPr>
            <a:r>
              <a:rPr lang="en-GB" sz="1200" dirty="0">
                <a:ea typeface="+mn-lt"/>
                <a:cs typeface="+mn-lt"/>
              </a:rPr>
              <a:t>Imagine plants could talk. How might that change environmental decision-making?</a:t>
            </a:r>
          </a:p>
          <a:p>
            <a:pPr marL="228600" indent="-228600">
              <a:buFont typeface="+mj-lt"/>
              <a:buAutoNum type="arabicPeriod"/>
            </a:pPr>
            <a:endParaRPr lang="en-GB" sz="1200" dirty="0">
              <a:ea typeface="Calibri"/>
              <a:cs typeface="Calibri"/>
            </a:endParaRPr>
          </a:p>
          <a:p>
            <a:pPr marL="228600" indent="-228600">
              <a:buFont typeface="+mj-lt"/>
              <a:buAutoNum type="arabicPeriod"/>
            </a:pPr>
            <a:r>
              <a:rPr lang="en-GB" sz="1200" dirty="0"/>
              <a:t>What would the title of your autobiography be, and why?</a:t>
            </a:r>
            <a:endParaRPr lang="en-GB" sz="1200" dirty="0">
              <a:ea typeface="Calibri"/>
              <a:cs typeface="Calibri"/>
            </a:endParaRPr>
          </a:p>
          <a:p>
            <a:pPr marL="228600" indent="-228600">
              <a:buFont typeface="+mj-lt"/>
              <a:buAutoNum type="arabicPeriod"/>
            </a:pPr>
            <a:endParaRPr lang="en-GB" sz="1200" dirty="0">
              <a:ea typeface="Calibri"/>
              <a:cs typeface="Calibri"/>
            </a:endParaRPr>
          </a:p>
          <a:p>
            <a:pPr marL="228600" indent="-228600">
              <a:buFont typeface="+mj-lt"/>
              <a:buAutoNum type="arabicPeriod"/>
            </a:pPr>
            <a:r>
              <a:rPr lang="en-GB" sz="1200" dirty="0"/>
              <a:t>Give 5 uses for a stapler without staples.</a:t>
            </a:r>
            <a:endParaRPr lang="en-GB" sz="1200" dirty="0">
              <a:ea typeface="Calibri"/>
              <a:cs typeface="Calibri"/>
            </a:endParaRPr>
          </a:p>
          <a:p>
            <a:pPr marL="228600" indent="-228600">
              <a:buAutoNum type="arabicPeriod"/>
            </a:pPr>
            <a:endParaRPr lang="en-GB" sz="1200" dirty="0">
              <a:ea typeface="+mn-lt"/>
              <a:cs typeface="+mn-lt"/>
            </a:endParaRPr>
          </a:p>
          <a:p>
            <a:pPr marL="228600" indent="-228600">
              <a:buAutoNum type="arabicPeriod"/>
            </a:pPr>
            <a:r>
              <a:rPr lang="en-GB" sz="1200" dirty="0">
                <a:ea typeface="+mn-lt"/>
                <a:cs typeface="+mn-lt"/>
              </a:rPr>
              <a:t>If you could spend one day as any historical figure, who would you choose and what would you hope to learn?</a:t>
            </a:r>
          </a:p>
          <a:p>
            <a:pPr marL="228600" indent="-228600">
              <a:buFont typeface="+mj-lt"/>
              <a:buAutoNum type="arabicPeriod"/>
            </a:pPr>
            <a:endParaRPr lang="en-GB" sz="1200" dirty="0">
              <a:ea typeface="Calibri"/>
              <a:cs typeface="Calibri"/>
            </a:endParaRPr>
          </a:p>
          <a:p>
            <a:pPr marL="228600" indent="-228600">
              <a:buFont typeface="+mj-lt"/>
              <a:buAutoNum type="arabicPeriod"/>
            </a:pPr>
            <a:r>
              <a:rPr lang="en-GB" sz="1200" dirty="0"/>
              <a:t>Would you rather face 1 horse-sized duck, or 100 duck-sized horses? Justify your choice.</a:t>
            </a:r>
            <a:endParaRPr lang="en-GB" sz="1200" dirty="0">
              <a:ea typeface="Calibri"/>
              <a:cs typeface="Calibri"/>
            </a:endParaRPr>
          </a:p>
          <a:p>
            <a:pPr marL="228600" indent="-228600">
              <a:buFont typeface="+mj-lt"/>
              <a:buAutoNum type="arabicPeriod"/>
            </a:pPr>
            <a:endParaRPr lang="en-GB" sz="1200" dirty="0">
              <a:ea typeface="Calibri"/>
              <a:cs typeface="Calibri"/>
            </a:endParaRPr>
          </a:p>
          <a:p>
            <a:pPr marL="228600" indent="-228600">
              <a:buFont typeface="+mj-lt"/>
              <a:buAutoNum type="arabicPeriod"/>
            </a:pPr>
            <a:r>
              <a:rPr lang="en-GB" sz="1200" dirty="0"/>
              <a:t>What do wood and alcohol have in common?</a:t>
            </a:r>
            <a:endParaRPr lang="en-GB" sz="1200" dirty="0">
              <a:ea typeface="Calibri"/>
              <a:cs typeface="Calibri"/>
            </a:endParaRPr>
          </a:p>
          <a:p>
            <a:pPr marL="228600" indent="-228600">
              <a:buFont typeface="+mj-lt"/>
              <a:buAutoNum type="arabicPeriod"/>
            </a:pPr>
            <a:endParaRPr lang="en-GB" sz="1200" dirty="0">
              <a:ea typeface="Calibri"/>
              <a:cs typeface="Calibri"/>
            </a:endParaRPr>
          </a:p>
          <a:p>
            <a:pPr marL="228600" indent="-228600">
              <a:buFont typeface="+mj-lt"/>
              <a:buAutoNum type="arabicPeriod"/>
            </a:pPr>
            <a:r>
              <a:rPr lang="en-GB" sz="1200" dirty="0"/>
              <a:t>What do you think the world will be like in 100 years? </a:t>
            </a:r>
            <a:endParaRPr lang="en-GB" sz="1200" dirty="0">
              <a:ea typeface="Calibri"/>
              <a:cs typeface="Calibri"/>
            </a:endParaRPr>
          </a:p>
          <a:p>
            <a:pPr marL="228600" indent="-228600">
              <a:buFont typeface="+mj-lt"/>
              <a:buAutoNum type="arabicPeriod"/>
            </a:pPr>
            <a:endParaRPr lang="en-GB" sz="1200" dirty="0">
              <a:ea typeface="Calibri"/>
              <a:cs typeface="Calibri"/>
            </a:endParaRPr>
          </a:p>
          <a:p>
            <a:pPr marL="228600" indent="-228600">
              <a:buAutoNum type="arabicPeriod"/>
            </a:pPr>
            <a:r>
              <a:rPr lang="en-GB" sz="1200" dirty="0">
                <a:ea typeface="+mn-lt"/>
                <a:cs typeface="+mn-lt"/>
              </a:rPr>
              <a:t>Describe one creative way you could use a paperclip to solve a major global problem</a:t>
            </a:r>
            <a:r>
              <a:rPr lang="en-GB" sz="1200" dirty="0"/>
              <a:t>.</a:t>
            </a:r>
            <a:endParaRPr lang="en-GB" sz="1200" dirty="0">
              <a:ea typeface="Calibri"/>
              <a:cs typeface="Calibri"/>
            </a:endParaRPr>
          </a:p>
          <a:p>
            <a:pPr marL="228600" indent="-228600">
              <a:buFont typeface="+mj-lt"/>
              <a:buAutoNum type="arabicPeriod"/>
            </a:pPr>
            <a:endParaRPr lang="en-GB" sz="1200" dirty="0">
              <a:ea typeface="Calibri"/>
              <a:cs typeface="Calibri"/>
            </a:endParaRPr>
          </a:p>
          <a:p>
            <a:pPr marL="228600" indent="-228600">
              <a:buAutoNum type="arabicPeriod"/>
            </a:pPr>
            <a:r>
              <a:rPr lang="en-GB" sz="1200" dirty="0">
                <a:ea typeface="+mn-lt"/>
                <a:cs typeface="+mn-lt"/>
              </a:rPr>
              <a:t>An alien arrives on Earth, and you can ask three questions. What do you ask, and why?</a:t>
            </a:r>
          </a:p>
          <a:p>
            <a:pPr marL="228600" indent="-228600">
              <a:buFont typeface="+mj-lt"/>
              <a:buAutoNum type="arabicPeriod"/>
            </a:pPr>
            <a:endParaRPr lang="en-GB" sz="1200" dirty="0">
              <a:ea typeface="Calibri"/>
              <a:cs typeface="Calibri"/>
            </a:endParaRPr>
          </a:p>
          <a:p>
            <a:pPr marL="228600" indent="-228600">
              <a:buFont typeface="+mj-lt"/>
              <a:buAutoNum type="arabicPeriod"/>
            </a:pPr>
            <a:r>
              <a:rPr lang="en-GB" sz="1200" dirty="0"/>
              <a:t>If your job title had to rhyme with your favourite food, what would your job title be?</a:t>
            </a:r>
            <a:endParaRPr lang="en-GB" sz="1200" dirty="0">
              <a:ea typeface="Calibri"/>
              <a:cs typeface="Calibri"/>
            </a:endParaRPr>
          </a:p>
          <a:p>
            <a:pPr marL="228600" indent="-228600">
              <a:buFont typeface="+mj-lt"/>
              <a:buAutoNum type="arabicPeriod"/>
            </a:pPr>
            <a:endParaRPr lang="en-GB" sz="1200" dirty="0">
              <a:ea typeface="Calibri"/>
              <a:cs typeface="Calibri"/>
            </a:endParaRPr>
          </a:p>
          <a:p>
            <a:pPr marL="228600" indent="-228600">
              <a:buFont typeface="+mj-lt"/>
              <a:buAutoNum type="arabicPeriod"/>
            </a:pPr>
            <a:r>
              <a:rPr lang="en-GB" sz="1200" dirty="0"/>
              <a:t>If you could choose a famous person to sit next to in a class or training session, who would it be and why?</a:t>
            </a:r>
            <a:endParaRPr lang="en-GB" sz="1200" dirty="0">
              <a:ea typeface="Calibri"/>
              <a:cs typeface="Calibri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7D016B7-173F-7150-E51D-909D2B84E161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2"/>
          <a:srcRect l="14665" t="1" r="11395" b="1"/>
          <a:stretch/>
        </p:blipFill>
        <p:spPr>
          <a:xfrm>
            <a:off x="6263003" y="9130636"/>
            <a:ext cx="486743" cy="527403"/>
          </a:xfrm>
          <a:prstGeom prst="rect">
            <a:avLst/>
          </a:prstGeom>
        </p:spPr>
      </p:pic>
      <p:sp>
        <p:nvSpPr>
          <p:cNvPr id="7" name="Footer Placeholder 3">
            <a:extLst>
              <a:ext uri="{FF2B5EF4-FFF2-40B4-BE49-F238E27FC236}">
                <a16:creationId xmlns:a16="http://schemas.microsoft.com/office/drawing/2014/main" id="{09371DFA-B634-35BA-9E2D-A3BF411F0B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808822" y="9181402"/>
            <a:ext cx="2314575" cy="527403"/>
          </a:xfrm>
        </p:spPr>
        <p:txBody>
          <a:bodyPr/>
          <a:lstStyle/>
          <a:p>
            <a:pPr defTabSz="457200">
              <a:lnSpc>
                <a:spcPct val="90000"/>
              </a:lnSpc>
              <a:spcAft>
                <a:spcPts val="600"/>
              </a:spcAft>
            </a:pPr>
            <a:r>
              <a:rPr lang="en-US" dirty="0">
                <a:solidFill>
                  <a:schemeClr val="bg1">
                    <a:lumMod val="50000"/>
                    <a:alpha val="80000"/>
                  </a:schemeClr>
                </a:solidFill>
              </a:rPr>
              <a:t>ESB-RES-C267-L2G4-SpeechforEmployability-LearnerWorkbook-Section2 v1</a:t>
            </a:r>
          </a:p>
        </p:txBody>
      </p:sp>
    </p:spTree>
    <p:extLst>
      <p:ext uri="{BB962C8B-B14F-4D97-AF65-F5344CB8AC3E}">
        <p14:creationId xmlns:p14="http://schemas.microsoft.com/office/powerpoint/2010/main" val="159417354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C3892A9-E0DA-89F3-98A1-15A40895C7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5D6DD5-0644-4FE2-9956-0B5500440FB7}" type="datetime1">
              <a:rPr lang="en-GB" smtClean="0"/>
              <a:t>03/03/2026</a:t>
            </a:fld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87C8FEF-F86B-00B0-C3CF-8BB79236AD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07C4F-4DD7-4452-9CBE-7B4BC77324C7}" type="slidenum">
              <a:rPr lang="en-GB" smtClean="0"/>
              <a:t>21</a:t>
            </a:fld>
            <a:endParaRPr lang="en-GB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D865616-4BF3-103F-47B3-215F6E4F2B2B}"/>
              </a:ext>
            </a:extLst>
          </p:cNvPr>
          <p:cNvSpPr/>
          <p:nvPr/>
        </p:nvSpPr>
        <p:spPr>
          <a:xfrm>
            <a:off x="229553" y="1280592"/>
            <a:ext cx="6398893" cy="432048"/>
          </a:xfrm>
          <a:prstGeom prst="rect">
            <a:avLst/>
          </a:prstGeom>
          <a:solidFill>
            <a:srgbClr val="C4D82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>
                <a:solidFill>
                  <a:sysClr val="windowText" lastClr="000000"/>
                </a:solidFill>
              </a:rPr>
              <a:t>Sort these pieces of advice into the ‘do’ and ‘don’t’ columns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6F3C661E-D0F6-D1D0-6407-6837BBD19D13}"/>
              </a:ext>
            </a:extLst>
          </p:cNvPr>
          <p:cNvGrpSpPr/>
          <p:nvPr/>
        </p:nvGrpSpPr>
        <p:grpSpPr>
          <a:xfrm>
            <a:off x="262908" y="7401272"/>
            <a:ext cx="6307689" cy="1656184"/>
            <a:chOff x="395536" y="2924944"/>
            <a:chExt cx="9505056" cy="2791740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C2BCB342-B228-2B38-2EF4-65687273F8CC}"/>
                </a:ext>
              </a:extLst>
            </p:cNvPr>
            <p:cNvSpPr/>
            <p:nvPr/>
          </p:nvSpPr>
          <p:spPr>
            <a:xfrm>
              <a:off x="395536" y="2924944"/>
              <a:ext cx="2160240" cy="720080"/>
            </a:xfrm>
            <a:prstGeom prst="rect">
              <a:avLst/>
            </a:prstGeom>
            <a:solidFill>
              <a:srgbClr val="FBD10A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200" dirty="0">
                  <a:solidFill>
                    <a:schemeClr val="tx1"/>
                  </a:solidFill>
                </a:rPr>
                <a:t>Exaggerate</a:t>
              </a: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CD414678-6348-9004-A3D9-BF75ECED3BCC}"/>
                </a:ext>
              </a:extLst>
            </p:cNvPr>
            <p:cNvSpPr/>
            <p:nvPr/>
          </p:nvSpPr>
          <p:spPr>
            <a:xfrm>
              <a:off x="395536" y="3949824"/>
              <a:ext cx="2160240" cy="720080"/>
            </a:xfrm>
            <a:prstGeom prst="rect">
              <a:avLst/>
            </a:prstGeom>
            <a:solidFill>
              <a:srgbClr val="F58A1D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200" dirty="0">
                  <a:solidFill>
                    <a:schemeClr val="tx1"/>
                  </a:solidFill>
                </a:rPr>
                <a:t>Be honest</a:t>
              </a: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C5705FE6-5E9E-41CB-3620-1226C7978EC6}"/>
                </a:ext>
              </a:extLst>
            </p:cNvPr>
            <p:cNvSpPr/>
            <p:nvPr/>
          </p:nvSpPr>
          <p:spPr>
            <a:xfrm>
              <a:off x="2874690" y="2924944"/>
              <a:ext cx="2160240" cy="720080"/>
            </a:xfrm>
            <a:prstGeom prst="rect">
              <a:avLst/>
            </a:prstGeom>
            <a:solidFill>
              <a:srgbClr val="F58A1D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200" dirty="0">
                  <a:solidFill>
                    <a:schemeClr val="tx1"/>
                  </a:solidFill>
                </a:rPr>
                <a:t>Ask for clarification</a:t>
              </a: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DBDE8850-6989-A783-06F7-F4CF91DE3C88}"/>
                </a:ext>
              </a:extLst>
            </p:cNvPr>
            <p:cNvSpPr/>
            <p:nvPr/>
          </p:nvSpPr>
          <p:spPr>
            <a:xfrm>
              <a:off x="2874690" y="3949824"/>
              <a:ext cx="2160240" cy="720080"/>
            </a:xfrm>
            <a:prstGeom prst="rect">
              <a:avLst/>
            </a:prstGeom>
            <a:solidFill>
              <a:srgbClr val="FBD10A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200" dirty="0">
                  <a:solidFill>
                    <a:schemeClr val="tx1"/>
                  </a:solidFill>
                </a:rPr>
                <a:t>Use slang or jargon</a:t>
              </a: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793E6431-0922-B074-1055-EB105504703E}"/>
                </a:ext>
              </a:extLst>
            </p:cNvPr>
            <p:cNvSpPr/>
            <p:nvPr/>
          </p:nvSpPr>
          <p:spPr>
            <a:xfrm>
              <a:off x="395536" y="4971431"/>
              <a:ext cx="2160240" cy="720080"/>
            </a:xfrm>
            <a:prstGeom prst="rect">
              <a:avLst/>
            </a:prstGeom>
            <a:solidFill>
              <a:srgbClr val="FBD10A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200" dirty="0">
                  <a:solidFill>
                    <a:schemeClr val="tx1"/>
                  </a:solidFill>
                </a:rPr>
                <a:t>Interrupt</a:t>
              </a: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07C0FECA-DAF9-5EB8-D731-7CF8CDB35427}"/>
                </a:ext>
              </a:extLst>
            </p:cNvPr>
            <p:cNvSpPr/>
            <p:nvPr/>
          </p:nvSpPr>
          <p:spPr>
            <a:xfrm>
              <a:off x="2874690" y="4996604"/>
              <a:ext cx="2160240" cy="720080"/>
            </a:xfrm>
            <a:prstGeom prst="rect">
              <a:avLst/>
            </a:prstGeom>
            <a:solidFill>
              <a:srgbClr val="F58A1D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200" dirty="0">
                  <a:solidFill>
                    <a:schemeClr val="tx1"/>
                  </a:solidFill>
                </a:rPr>
                <a:t>Listen carefully</a:t>
              </a: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45F2BC16-92D0-131E-E26A-D9F5282EB93E}"/>
                </a:ext>
              </a:extLst>
            </p:cNvPr>
            <p:cNvSpPr/>
            <p:nvPr/>
          </p:nvSpPr>
          <p:spPr>
            <a:xfrm>
              <a:off x="5261198" y="2924944"/>
              <a:ext cx="2160240" cy="720080"/>
            </a:xfrm>
            <a:prstGeom prst="rect">
              <a:avLst/>
            </a:prstGeom>
            <a:solidFill>
              <a:srgbClr val="FBD10A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200" dirty="0">
                  <a:solidFill>
                    <a:schemeClr val="tx1"/>
                  </a:solidFill>
                </a:rPr>
                <a:t>Rush</a:t>
              </a: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4D7ED2D6-4ADB-67F4-8FA8-3D4D7E3667C0}"/>
                </a:ext>
              </a:extLst>
            </p:cNvPr>
            <p:cNvSpPr/>
            <p:nvPr/>
          </p:nvSpPr>
          <p:spPr>
            <a:xfrm>
              <a:off x="5261198" y="3949824"/>
              <a:ext cx="2160240" cy="720080"/>
            </a:xfrm>
            <a:prstGeom prst="rect">
              <a:avLst/>
            </a:prstGeom>
            <a:solidFill>
              <a:srgbClr val="F58A1D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200" dirty="0">
                  <a:solidFill>
                    <a:schemeClr val="tx1"/>
                  </a:solidFill>
                </a:rPr>
                <a:t>Think before speaking</a:t>
              </a: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47812329-87C6-A20E-24A5-2756CAA334AA}"/>
                </a:ext>
              </a:extLst>
            </p:cNvPr>
            <p:cNvSpPr/>
            <p:nvPr/>
          </p:nvSpPr>
          <p:spPr>
            <a:xfrm>
              <a:off x="7740352" y="2924944"/>
              <a:ext cx="2160240" cy="720080"/>
            </a:xfrm>
            <a:prstGeom prst="rect">
              <a:avLst/>
            </a:prstGeom>
            <a:solidFill>
              <a:srgbClr val="F58A1D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200" dirty="0">
                  <a:solidFill>
                    <a:schemeClr val="tx1"/>
                  </a:solidFill>
                </a:rPr>
                <a:t>Ramble</a:t>
              </a: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65606367-44B7-8AAF-6776-F6A9C4250B64}"/>
                </a:ext>
              </a:extLst>
            </p:cNvPr>
            <p:cNvSpPr/>
            <p:nvPr/>
          </p:nvSpPr>
          <p:spPr>
            <a:xfrm>
              <a:off x="7740352" y="3949824"/>
              <a:ext cx="2160240" cy="720080"/>
            </a:xfrm>
            <a:prstGeom prst="rect">
              <a:avLst/>
            </a:prstGeom>
            <a:solidFill>
              <a:srgbClr val="FBD10A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200" dirty="0">
                  <a:solidFill>
                    <a:schemeClr val="tx1"/>
                  </a:solidFill>
                </a:rPr>
                <a:t>Speak clearly</a:t>
              </a: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FCBF79A9-91C0-55F3-FA25-588C17F0B5D2}"/>
                </a:ext>
              </a:extLst>
            </p:cNvPr>
            <p:cNvSpPr/>
            <p:nvPr/>
          </p:nvSpPr>
          <p:spPr>
            <a:xfrm>
              <a:off x="5261198" y="4971431"/>
              <a:ext cx="2160240" cy="720080"/>
            </a:xfrm>
            <a:prstGeom prst="rect">
              <a:avLst/>
            </a:prstGeom>
            <a:solidFill>
              <a:srgbClr val="FBD10A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200" dirty="0">
                  <a:solidFill>
                    <a:schemeClr val="tx1"/>
                  </a:solidFill>
                </a:rPr>
                <a:t>Be negative</a:t>
              </a: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AAB5D64A-0EC0-826D-2D61-F278FB3AC1E3}"/>
                </a:ext>
              </a:extLst>
            </p:cNvPr>
            <p:cNvSpPr/>
            <p:nvPr/>
          </p:nvSpPr>
          <p:spPr>
            <a:xfrm>
              <a:off x="7740352" y="4996604"/>
              <a:ext cx="2160240" cy="720080"/>
            </a:xfrm>
            <a:prstGeom prst="rect">
              <a:avLst/>
            </a:prstGeom>
            <a:solidFill>
              <a:srgbClr val="F58A1D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200" dirty="0">
                  <a:solidFill>
                    <a:schemeClr val="tx1"/>
                  </a:solidFill>
                </a:rPr>
                <a:t>Use examples</a:t>
              </a:r>
            </a:p>
          </p:txBody>
        </p:sp>
      </p:grpSp>
      <p:sp>
        <p:nvSpPr>
          <p:cNvPr id="20" name="Rectangle 19">
            <a:extLst>
              <a:ext uri="{FF2B5EF4-FFF2-40B4-BE49-F238E27FC236}">
                <a16:creationId xmlns:a16="http://schemas.microsoft.com/office/drawing/2014/main" id="{4C59909D-E9B6-1A2D-1D3F-131C6F8BB7EA}"/>
              </a:ext>
            </a:extLst>
          </p:cNvPr>
          <p:cNvSpPr/>
          <p:nvPr/>
        </p:nvSpPr>
        <p:spPr>
          <a:xfrm>
            <a:off x="221146" y="1839528"/>
            <a:ext cx="2909707" cy="432048"/>
          </a:xfrm>
          <a:prstGeom prst="rect">
            <a:avLst/>
          </a:prstGeom>
          <a:solidFill>
            <a:srgbClr val="FCE78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Do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13FB8886-6E60-E53A-98B9-C082E0F8CEDB}"/>
              </a:ext>
            </a:extLst>
          </p:cNvPr>
          <p:cNvSpPr/>
          <p:nvPr/>
        </p:nvSpPr>
        <p:spPr>
          <a:xfrm>
            <a:off x="3727146" y="1839528"/>
            <a:ext cx="2901300" cy="432048"/>
          </a:xfrm>
          <a:prstGeom prst="rect">
            <a:avLst/>
          </a:prstGeom>
          <a:solidFill>
            <a:srgbClr val="FCE78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Don’t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52BD8546-D6A6-688A-0E18-02A52B0BAD43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2"/>
          <a:srcRect l="14665" t="1" r="11395" b="1"/>
          <a:stretch/>
        </p:blipFill>
        <p:spPr>
          <a:xfrm>
            <a:off x="6236623" y="9181401"/>
            <a:ext cx="486743" cy="527403"/>
          </a:xfrm>
          <a:prstGeom prst="rect">
            <a:avLst/>
          </a:prstGeom>
        </p:spPr>
      </p:pic>
      <p:sp>
        <p:nvSpPr>
          <p:cNvPr id="22" name="Footer Placeholder 3">
            <a:extLst>
              <a:ext uri="{FF2B5EF4-FFF2-40B4-BE49-F238E27FC236}">
                <a16:creationId xmlns:a16="http://schemas.microsoft.com/office/drawing/2014/main" id="{188B7F9C-4A40-EDAC-5467-5C995775E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808822" y="9181402"/>
            <a:ext cx="2314575" cy="527403"/>
          </a:xfrm>
        </p:spPr>
        <p:txBody>
          <a:bodyPr/>
          <a:lstStyle/>
          <a:p>
            <a:pPr defTabSz="457200">
              <a:lnSpc>
                <a:spcPct val="90000"/>
              </a:lnSpc>
              <a:spcAft>
                <a:spcPts val="600"/>
              </a:spcAft>
            </a:pPr>
            <a:r>
              <a:rPr lang="en-US" dirty="0">
                <a:solidFill>
                  <a:schemeClr val="bg1">
                    <a:lumMod val="50000"/>
                    <a:alpha val="80000"/>
                  </a:schemeClr>
                </a:solidFill>
              </a:rPr>
              <a:t>ESB-RES-C267-L2G4-SpeechforEmployability-LearnerWorkbook-Section2 v1</a:t>
            </a:r>
          </a:p>
        </p:txBody>
      </p:sp>
    </p:spTree>
    <p:extLst>
      <p:ext uri="{BB962C8B-B14F-4D97-AF65-F5344CB8AC3E}">
        <p14:creationId xmlns:p14="http://schemas.microsoft.com/office/powerpoint/2010/main" val="355866674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C00F0CA4-4BFF-D9EB-4795-B14FFA65FD9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136"/>
          <a:stretch/>
        </p:blipFill>
        <p:spPr>
          <a:xfrm flipH="1">
            <a:off x="2603468" y="6479202"/>
            <a:ext cx="4158462" cy="27022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2444523-0647-E26C-EE07-1434FA7FDD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0648" y="1064569"/>
            <a:ext cx="5915025" cy="576064"/>
          </a:xfrm>
        </p:spPr>
        <p:txBody>
          <a:bodyPr/>
          <a:lstStyle/>
          <a:p>
            <a:r>
              <a:rPr lang="en-GB" b="1" i="1" dirty="0"/>
              <a:t>Constructive feedback ideas 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DAD009E-3E70-A210-42CA-86CEB18B2F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C853A2-69C8-4F0A-A39E-E8C9F86797D4}" type="datetime1">
              <a:rPr lang="en-GB" smtClean="0"/>
              <a:t>03/03/2026</a:t>
            </a:fld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EADC038-AD23-5B9C-1B8A-D7D1925B3A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07C4F-4DD7-4452-9CBE-7B4BC77324C7}" type="slidenum">
              <a:rPr lang="en-GB" smtClean="0"/>
              <a:t>22</a:t>
            </a:fld>
            <a:endParaRPr lang="en-GB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86C5CED-BBFD-0CA8-C052-E7D9EF8DF18A}"/>
              </a:ext>
            </a:extLst>
          </p:cNvPr>
          <p:cNvSpPr txBox="1"/>
          <p:nvPr/>
        </p:nvSpPr>
        <p:spPr>
          <a:xfrm>
            <a:off x="260648" y="1640633"/>
            <a:ext cx="5688632" cy="56037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1200" dirty="0"/>
              <a:t>I liked how you talked about your skills when you mentioned...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1200" dirty="0"/>
              <a:t>Maybe you could tell us more about...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1200" dirty="0"/>
              <a:t>Can you give an example of when you did...?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1200" dirty="0"/>
              <a:t>You made a good point when you talked about...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1200" dirty="0"/>
              <a:t>To make your answer better, try explaining more about...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1200" dirty="0"/>
              <a:t>I thought it was great when you answered the question about […] by...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1200" dirty="0"/>
              <a:t>Could you tell us more about...?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1200" dirty="0"/>
              <a:t>Your answer was clear when you talked about...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1200" dirty="0"/>
              <a:t>You could make your answer even better by talking more about...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1200" dirty="0"/>
              <a:t>Try using a real-life example to explain...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1200" dirty="0"/>
              <a:t>I liked how you explained [...] by...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1200" dirty="0"/>
              <a:t>Maybe you could give us some background information on...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1200" dirty="0"/>
              <a:t>You did a good job of showing your skills when you talked about...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1200" dirty="0"/>
              <a:t>To make your answer more complete, add details about...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1200" dirty="0"/>
              <a:t>You showed that you understand […] when you said...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1200" dirty="0"/>
              <a:t>You answered the question about […] well by...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1200" dirty="0"/>
              <a:t>Try adding more details to your answer by talking about...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1200" dirty="0"/>
              <a:t>I noticed that your answer was simple and clear, especially when you talked about...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1200" dirty="0"/>
              <a:t>You summarised your skills nicely when you mentioned...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1200" dirty="0"/>
              <a:t>Your answer showed that you understand […] because...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B91EFA3-5642-94E7-149B-783E8D27D337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3"/>
          <a:srcRect l="14665" t="1" r="11395" b="1"/>
          <a:stretch/>
        </p:blipFill>
        <p:spPr>
          <a:xfrm>
            <a:off x="6275187" y="9181401"/>
            <a:ext cx="486743" cy="527403"/>
          </a:xfrm>
          <a:prstGeom prst="rect">
            <a:avLst/>
          </a:prstGeom>
        </p:spPr>
      </p:pic>
      <p:sp>
        <p:nvSpPr>
          <p:cNvPr id="9" name="Footer Placeholder 3">
            <a:extLst>
              <a:ext uri="{FF2B5EF4-FFF2-40B4-BE49-F238E27FC236}">
                <a16:creationId xmlns:a16="http://schemas.microsoft.com/office/drawing/2014/main" id="{8F88E32A-FF13-3826-93EF-D9E71C4C66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808822" y="9181402"/>
            <a:ext cx="2314575" cy="527403"/>
          </a:xfrm>
        </p:spPr>
        <p:txBody>
          <a:bodyPr/>
          <a:lstStyle/>
          <a:p>
            <a:pPr defTabSz="457200">
              <a:lnSpc>
                <a:spcPct val="90000"/>
              </a:lnSpc>
              <a:spcAft>
                <a:spcPts val="600"/>
              </a:spcAft>
            </a:pPr>
            <a:r>
              <a:rPr lang="en-US" dirty="0">
                <a:solidFill>
                  <a:schemeClr val="bg1">
                    <a:lumMod val="50000"/>
                    <a:alpha val="80000"/>
                  </a:schemeClr>
                </a:solidFill>
              </a:rPr>
              <a:t>ESB-RES-C267-L2G4-SpeechforEmployability-LearnerWorkbook-Section2 v1</a:t>
            </a:r>
          </a:p>
        </p:txBody>
      </p:sp>
    </p:spTree>
    <p:extLst>
      <p:ext uri="{BB962C8B-B14F-4D97-AF65-F5344CB8AC3E}">
        <p14:creationId xmlns:p14="http://schemas.microsoft.com/office/powerpoint/2010/main" val="123141113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BE035D5-668D-0835-DE2E-C2ADDB3AFF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2AEBF0-EAD8-417E-8694-FF08081230D5}" type="datetime1">
              <a:rPr lang="en-GB" smtClean="0"/>
              <a:t>03/03/2026</a:t>
            </a:fld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AAC9A1D-AFD9-2701-2BBD-1C4E520FA2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07C4F-4DD7-4452-9CBE-7B4BC77324C7}" type="slidenum">
              <a:rPr lang="en-GB" smtClean="0"/>
              <a:t>23</a:t>
            </a:fld>
            <a:endParaRPr lang="en-GB"/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6EF9F2E3-76E5-11CC-F30E-D567291707CF}"/>
              </a:ext>
            </a:extLst>
          </p:cNvPr>
          <p:cNvGrpSpPr/>
          <p:nvPr/>
        </p:nvGrpSpPr>
        <p:grpSpPr>
          <a:xfrm>
            <a:off x="278915" y="4687202"/>
            <a:ext cx="6267902" cy="531595"/>
            <a:chOff x="108735" y="6969224"/>
            <a:chExt cx="8904732" cy="1461690"/>
          </a:xfrm>
        </p:grpSpPr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ED5D2449-4489-0702-2C62-FFD1F0833259}"/>
                </a:ext>
              </a:extLst>
            </p:cNvPr>
            <p:cNvCxnSpPr/>
            <p:nvPr/>
          </p:nvCxnSpPr>
          <p:spPr>
            <a:xfrm>
              <a:off x="541307" y="7329264"/>
              <a:ext cx="8231934" cy="0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375A7899-8A98-15A7-940F-CE2B7A4ED860}"/>
                </a:ext>
              </a:extLst>
            </p:cNvPr>
            <p:cNvCxnSpPr/>
            <p:nvPr/>
          </p:nvCxnSpPr>
          <p:spPr>
            <a:xfrm>
              <a:off x="541307" y="6969224"/>
              <a:ext cx="0" cy="720080"/>
            </a:xfrm>
            <a:prstGeom prst="line">
              <a:avLst/>
            </a:prstGeom>
            <a:ln w="190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EF677A06-E488-08D6-AACE-E57DF40FC69D}"/>
                </a:ext>
              </a:extLst>
            </p:cNvPr>
            <p:cNvCxnSpPr/>
            <p:nvPr/>
          </p:nvCxnSpPr>
          <p:spPr>
            <a:xfrm>
              <a:off x="4579907" y="6969224"/>
              <a:ext cx="0" cy="720080"/>
            </a:xfrm>
            <a:prstGeom prst="line">
              <a:avLst/>
            </a:prstGeom>
            <a:ln w="190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2F2CE690-F0FB-6628-5BB3-07FE8702868D}"/>
                </a:ext>
              </a:extLst>
            </p:cNvPr>
            <p:cNvCxnSpPr/>
            <p:nvPr/>
          </p:nvCxnSpPr>
          <p:spPr>
            <a:xfrm>
              <a:off x="8773241" y="6969224"/>
              <a:ext cx="0" cy="720080"/>
            </a:xfrm>
            <a:prstGeom prst="line">
              <a:avLst/>
            </a:prstGeom>
            <a:ln w="190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174D0B01-95CE-5142-0651-374EF0055B6C}"/>
                </a:ext>
              </a:extLst>
            </p:cNvPr>
            <p:cNvSpPr/>
            <p:nvPr/>
          </p:nvSpPr>
          <p:spPr>
            <a:xfrm>
              <a:off x="108735" y="7669269"/>
              <a:ext cx="1471908" cy="761645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1200" b="0" cap="none" spc="0" dirty="0">
                  <a:ln w="0"/>
                  <a:solidFill>
                    <a:srgbClr val="E6151D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Not pertinent</a:t>
              </a: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D48520C4-4FBD-DFDB-20C4-1E990D55A29B}"/>
                </a:ext>
              </a:extLst>
            </p:cNvPr>
            <p:cNvSpPr/>
            <p:nvPr/>
          </p:nvSpPr>
          <p:spPr>
            <a:xfrm>
              <a:off x="7926253" y="7614417"/>
              <a:ext cx="1087214" cy="761645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1200" b="0" cap="none" spc="0" dirty="0">
                  <a:ln w="0"/>
                  <a:solidFill>
                    <a:srgbClr val="AABD1D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Pertinent</a:t>
              </a: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9D9A4781-3498-A4F5-90AD-B742C44E2423}"/>
                </a:ext>
              </a:extLst>
            </p:cNvPr>
            <p:cNvSpPr/>
            <p:nvPr/>
          </p:nvSpPr>
          <p:spPr>
            <a:xfrm>
              <a:off x="3975452" y="7659252"/>
              <a:ext cx="1208919" cy="761645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1200" b="0" cap="none" spc="0" dirty="0">
                  <a:ln w="0"/>
                  <a:solidFill>
                    <a:srgbClr val="F58A1D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Somewhat</a:t>
              </a:r>
            </a:p>
          </p:txBody>
        </p:sp>
      </p:grpSp>
      <p:sp>
        <p:nvSpPr>
          <p:cNvPr id="21" name="Rectangle 20">
            <a:extLst>
              <a:ext uri="{FF2B5EF4-FFF2-40B4-BE49-F238E27FC236}">
                <a16:creationId xmlns:a16="http://schemas.microsoft.com/office/drawing/2014/main" id="{176B1301-A77A-6974-2FDC-310DB7109536}"/>
              </a:ext>
            </a:extLst>
          </p:cNvPr>
          <p:cNvSpPr/>
          <p:nvPr/>
        </p:nvSpPr>
        <p:spPr>
          <a:xfrm>
            <a:off x="4824719" y="1617201"/>
            <a:ext cx="1680341" cy="261877"/>
          </a:xfrm>
          <a:prstGeom prst="rect">
            <a:avLst/>
          </a:prstGeom>
          <a:solidFill>
            <a:srgbClr val="C4D82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i="1" dirty="0">
                <a:solidFill>
                  <a:schemeClr val="tx1"/>
                </a:solidFill>
              </a:rPr>
              <a:t>Relevant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E61D8EAC-0725-43CB-2249-D8DD40CC261D}"/>
              </a:ext>
            </a:extLst>
          </p:cNvPr>
          <p:cNvSpPr/>
          <p:nvPr/>
        </p:nvSpPr>
        <p:spPr>
          <a:xfrm>
            <a:off x="4824719" y="1905233"/>
            <a:ext cx="1680341" cy="261877"/>
          </a:xfrm>
          <a:prstGeom prst="rect">
            <a:avLst/>
          </a:prstGeom>
          <a:solidFill>
            <a:srgbClr val="C4D82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i="1" dirty="0">
                <a:solidFill>
                  <a:schemeClr val="tx1"/>
                </a:solidFill>
              </a:rPr>
              <a:t>Suitable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B16CA244-3C65-AB0E-4BF4-8A5A5824E81E}"/>
              </a:ext>
            </a:extLst>
          </p:cNvPr>
          <p:cNvSpPr/>
          <p:nvPr/>
        </p:nvSpPr>
        <p:spPr>
          <a:xfrm>
            <a:off x="4824719" y="2193265"/>
            <a:ext cx="1680341" cy="261877"/>
          </a:xfrm>
          <a:prstGeom prst="rect">
            <a:avLst/>
          </a:prstGeom>
          <a:solidFill>
            <a:srgbClr val="C4D82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i="1" dirty="0">
                <a:solidFill>
                  <a:schemeClr val="tx1"/>
                </a:solidFill>
              </a:rPr>
              <a:t>Applicable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859FD883-D7FB-6430-28D0-7D60730ACA41}"/>
              </a:ext>
            </a:extLst>
          </p:cNvPr>
          <p:cNvSpPr/>
          <p:nvPr/>
        </p:nvSpPr>
        <p:spPr>
          <a:xfrm>
            <a:off x="4824719" y="2481297"/>
            <a:ext cx="1680341" cy="261877"/>
          </a:xfrm>
          <a:prstGeom prst="rect">
            <a:avLst/>
          </a:prstGeom>
          <a:solidFill>
            <a:srgbClr val="C4D82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i="1" dirty="0">
                <a:solidFill>
                  <a:schemeClr val="tx1"/>
                </a:solidFill>
              </a:rPr>
              <a:t>Appropriate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25D07354-EDA3-42E6-E401-4F8231ACC2C6}"/>
              </a:ext>
            </a:extLst>
          </p:cNvPr>
          <p:cNvSpPr/>
          <p:nvPr/>
        </p:nvSpPr>
        <p:spPr>
          <a:xfrm>
            <a:off x="4824719" y="2769329"/>
            <a:ext cx="1680341" cy="261877"/>
          </a:xfrm>
          <a:prstGeom prst="rect">
            <a:avLst/>
          </a:prstGeom>
          <a:solidFill>
            <a:srgbClr val="C4D82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i="1" dirty="0">
                <a:solidFill>
                  <a:schemeClr val="tx1"/>
                </a:solidFill>
              </a:rPr>
              <a:t>To the point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A728C495-AF7F-AE67-987D-A9B88B32ED6E}"/>
              </a:ext>
            </a:extLst>
          </p:cNvPr>
          <p:cNvSpPr/>
          <p:nvPr/>
        </p:nvSpPr>
        <p:spPr>
          <a:xfrm>
            <a:off x="4824719" y="3057361"/>
            <a:ext cx="1680341" cy="261877"/>
          </a:xfrm>
          <a:prstGeom prst="rect">
            <a:avLst/>
          </a:prstGeom>
          <a:solidFill>
            <a:srgbClr val="C4D82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i="1" dirty="0">
                <a:solidFill>
                  <a:schemeClr val="tx1"/>
                </a:solidFill>
              </a:rPr>
              <a:t>To the purpose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F6B9FDDB-9013-1C3B-D283-7A4A7B1A67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1183" y="1060901"/>
            <a:ext cx="7886700" cy="504055"/>
          </a:xfrm>
        </p:spPr>
        <p:txBody>
          <a:bodyPr>
            <a:normAutofit fontScale="90000"/>
          </a:bodyPr>
          <a:lstStyle/>
          <a:p>
            <a:r>
              <a:rPr lang="en-GB" b="1" i="1" dirty="0">
                <a:latin typeface="+mn-lt"/>
              </a:rPr>
              <a:t>Pertinent or not pertinent?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E9B0C9A-5B5E-DF8E-3968-190CCCD767B5}"/>
              </a:ext>
            </a:extLst>
          </p:cNvPr>
          <p:cNvSpPr txBox="1"/>
          <p:nvPr/>
        </p:nvSpPr>
        <p:spPr>
          <a:xfrm>
            <a:off x="449616" y="2099478"/>
            <a:ext cx="4214363" cy="600164"/>
          </a:xfrm>
          <a:prstGeom prst="rect">
            <a:avLst/>
          </a:prstGeom>
          <a:solidFill>
            <a:srgbClr val="FCE784"/>
          </a:solidFill>
        </p:spPr>
        <p:txBody>
          <a:bodyPr wrap="square">
            <a:spAutoFit/>
          </a:bodyPr>
          <a:lstStyle/>
          <a:p>
            <a:r>
              <a:rPr lang="en-GB" sz="1100" dirty="0"/>
              <a:t>"I was really proud of myself when I woke up early last Sunday and made pancakes for breakfast. It was a great feeling because I usually skip breakfast, so this was a big accomplishment for me."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A0E2436-36D0-00B9-C86B-4878FDCB8D8A}"/>
              </a:ext>
            </a:extLst>
          </p:cNvPr>
          <p:cNvSpPr txBox="1"/>
          <p:nvPr/>
        </p:nvSpPr>
        <p:spPr>
          <a:xfrm>
            <a:off x="449616" y="3504714"/>
            <a:ext cx="6055441" cy="600164"/>
          </a:xfrm>
          <a:prstGeom prst="rect">
            <a:avLst/>
          </a:prstGeom>
          <a:solidFill>
            <a:srgbClr val="FCE784"/>
          </a:solidFill>
        </p:spPr>
        <p:txBody>
          <a:bodyPr wrap="square">
            <a:spAutoFit/>
          </a:bodyPr>
          <a:lstStyle/>
          <a:p>
            <a:r>
              <a:rPr lang="en-GB" sz="1100" dirty="0"/>
              <a:t>"I felt really proud last Sunday when I made breakfast for my family. Normally, I struggle with time management, but that morning, I woke up early, planned the menu, and cooked homemade pancakes. It was about taking responsibility and being organised, qualities I think are important.”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28BC6E6-97B8-09AD-0DBC-575575DBEF13}"/>
              </a:ext>
            </a:extLst>
          </p:cNvPr>
          <p:cNvSpPr txBox="1"/>
          <p:nvPr/>
        </p:nvSpPr>
        <p:spPr>
          <a:xfrm>
            <a:off x="449616" y="2888703"/>
            <a:ext cx="4214363" cy="430887"/>
          </a:xfrm>
          <a:prstGeom prst="rect">
            <a:avLst/>
          </a:prstGeom>
          <a:solidFill>
            <a:srgbClr val="FCE784"/>
          </a:solidFill>
        </p:spPr>
        <p:txBody>
          <a:bodyPr wrap="square">
            <a:spAutoFit/>
          </a:bodyPr>
          <a:lstStyle/>
          <a:p>
            <a:r>
              <a:rPr lang="en-GB" sz="1100" dirty="0"/>
              <a:t>“My family were really proud of me when I made breakfast for them last week.”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9EDEEFB5-6892-E904-BA1E-9C937EAC4D8E}"/>
              </a:ext>
            </a:extLst>
          </p:cNvPr>
          <p:cNvGrpSpPr/>
          <p:nvPr/>
        </p:nvGrpSpPr>
        <p:grpSpPr>
          <a:xfrm>
            <a:off x="226709" y="8512000"/>
            <a:ext cx="6267902" cy="531595"/>
            <a:chOff x="108735" y="6969224"/>
            <a:chExt cx="8904732" cy="1461690"/>
          </a:xfrm>
        </p:grpSpPr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F4C8641C-233E-1CDC-36AA-AAA4D2949DC1}"/>
                </a:ext>
              </a:extLst>
            </p:cNvPr>
            <p:cNvCxnSpPr/>
            <p:nvPr/>
          </p:nvCxnSpPr>
          <p:spPr>
            <a:xfrm>
              <a:off x="541307" y="7329264"/>
              <a:ext cx="8231934" cy="0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23A5658F-2DBB-D202-8F9B-2B9C26A88AC6}"/>
                </a:ext>
              </a:extLst>
            </p:cNvPr>
            <p:cNvCxnSpPr/>
            <p:nvPr/>
          </p:nvCxnSpPr>
          <p:spPr>
            <a:xfrm>
              <a:off x="541307" y="6969224"/>
              <a:ext cx="0" cy="720080"/>
            </a:xfrm>
            <a:prstGeom prst="line">
              <a:avLst/>
            </a:prstGeom>
            <a:ln w="190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DC4F3D3A-E7E2-6CE4-5E69-12C57615BC74}"/>
                </a:ext>
              </a:extLst>
            </p:cNvPr>
            <p:cNvCxnSpPr/>
            <p:nvPr/>
          </p:nvCxnSpPr>
          <p:spPr>
            <a:xfrm>
              <a:off x="4579907" y="6969224"/>
              <a:ext cx="0" cy="720080"/>
            </a:xfrm>
            <a:prstGeom prst="line">
              <a:avLst/>
            </a:prstGeom>
            <a:ln w="190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D4E8DEA5-74E8-67BC-9341-548051D80E33}"/>
                </a:ext>
              </a:extLst>
            </p:cNvPr>
            <p:cNvCxnSpPr/>
            <p:nvPr/>
          </p:nvCxnSpPr>
          <p:spPr>
            <a:xfrm>
              <a:off x="8773241" y="6969224"/>
              <a:ext cx="0" cy="720080"/>
            </a:xfrm>
            <a:prstGeom prst="line">
              <a:avLst/>
            </a:prstGeom>
            <a:ln w="190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2162462F-4902-D372-73FD-4C0492BC896D}"/>
                </a:ext>
              </a:extLst>
            </p:cNvPr>
            <p:cNvSpPr/>
            <p:nvPr/>
          </p:nvSpPr>
          <p:spPr>
            <a:xfrm>
              <a:off x="108735" y="7669269"/>
              <a:ext cx="1471908" cy="761645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1200" b="0" cap="none" spc="0" dirty="0">
                  <a:ln w="0"/>
                  <a:solidFill>
                    <a:srgbClr val="E6151D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Not pertinent</a:t>
              </a: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9393060A-987C-78DD-08D7-96ADF9E3FA16}"/>
                </a:ext>
              </a:extLst>
            </p:cNvPr>
            <p:cNvSpPr/>
            <p:nvPr/>
          </p:nvSpPr>
          <p:spPr>
            <a:xfrm>
              <a:off x="7926253" y="7614417"/>
              <a:ext cx="1087214" cy="761645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1200" b="0" cap="none" spc="0" dirty="0">
                  <a:ln w="0"/>
                  <a:solidFill>
                    <a:srgbClr val="AABD1D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Pertinent</a:t>
              </a: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9E9AA2C6-94E0-FBCA-BDBB-AC4EF77D8228}"/>
                </a:ext>
              </a:extLst>
            </p:cNvPr>
            <p:cNvSpPr/>
            <p:nvPr/>
          </p:nvSpPr>
          <p:spPr>
            <a:xfrm>
              <a:off x="3975452" y="7659252"/>
              <a:ext cx="1208919" cy="761645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1200" b="0" cap="none" spc="0" dirty="0">
                  <a:ln w="0"/>
                  <a:solidFill>
                    <a:srgbClr val="F58A1D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Somewhat</a:t>
              </a:r>
            </a:p>
          </p:txBody>
        </p:sp>
      </p:grpSp>
      <p:sp>
        <p:nvSpPr>
          <p:cNvPr id="32" name="Rectangle 31">
            <a:extLst>
              <a:ext uri="{FF2B5EF4-FFF2-40B4-BE49-F238E27FC236}">
                <a16:creationId xmlns:a16="http://schemas.microsoft.com/office/drawing/2014/main" id="{9EFF24E9-A7E9-9EBF-62DE-8F752C9118C3}"/>
              </a:ext>
            </a:extLst>
          </p:cNvPr>
          <p:cNvSpPr/>
          <p:nvPr/>
        </p:nvSpPr>
        <p:spPr>
          <a:xfrm>
            <a:off x="4836558" y="5722635"/>
            <a:ext cx="1680341" cy="261877"/>
          </a:xfrm>
          <a:prstGeom prst="rect">
            <a:avLst/>
          </a:prstGeom>
          <a:solidFill>
            <a:srgbClr val="C4D82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i="1" dirty="0">
                <a:solidFill>
                  <a:schemeClr val="tx1"/>
                </a:solidFill>
              </a:rPr>
              <a:t>Relevant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92E5E2E9-2B4C-5AB5-4768-CF2968B90D22}"/>
              </a:ext>
            </a:extLst>
          </p:cNvPr>
          <p:cNvSpPr/>
          <p:nvPr/>
        </p:nvSpPr>
        <p:spPr>
          <a:xfrm>
            <a:off x="4836558" y="6010667"/>
            <a:ext cx="1680341" cy="261877"/>
          </a:xfrm>
          <a:prstGeom prst="rect">
            <a:avLst/>
          </a:prstGeom>
          <a:solidFill>
            <a:srgbClr val="C4D82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i="1" dirty="0">
                <a:solidFill>
                  <a:schemeClr val="tx1"/>
                </a:solidFill>
              </a:rPr>
              <a:t>Suitable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21A53037-88C5-425A-AEDD-BDCDF0DFFEBC}"/>
              </a:ext>
            </a:extLst>
          </p:cNvPr>
          <p:cNvSpPr/>
          <p:nvPr/>
        </p:nvSpPr>
        <p:spPr>
          <a:xfrm>
            <a:off x="4836558" y="6298699"/>
            <a:ext cx="1680341" cy="261877"/>
          </a:xfrm>
          <a:prstGeom prst="rect">
            <a:avLst/>
          </a:prstGeom>
          <a:solidFill>
            <a:srgbClr val="C4D82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i="1" dirty="0">
                <a:solidFill>
                  <a:schemeClr val="tx1"/>
                </a:solidFill>
              </a:rPr>
              <a:t>Applicable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19FE974E-4590-9E98-1D75-177A01155B8D}"/>
              </a:ext>
            </a:extLst>
          </p:cNvPr>
          <p:cNvSpPr/>
          <p:nvPr/>
        </p:nvSpPr>
        <p:spPr>
          <a:xfrm>
            <a:off x="4836558" y="6586731"/>
            <a:ext cx="1680341" cy="261877"/>
          </a:xfrm>
          <a:prstGeom prst="rect">
            <a:avLst/>
          </a:prstGeom>
          <a:solidFill>
            <a:srgbClr val="C4D82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i="1" dirty="0">
                <a:solidFill>
                  <a:schemeClr val="tx1"/>
                </a:solidFill>
              </a:rPr>
              <a:t>Appropriate</a:t>
            </a: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3A26A922-CCA4-8E57-33DF-6C93495554A2}"/>
              </a:ext>
            </a:extLst>
          </p:cNvPr>
          <p:cNvSpPr/>
          <p:nvPr/>
        </p:nvSpPr>
        <p:spPr>
          <a:xfrm>
            <a:off x="4836558" y="6874763"/>
            <a:ext cx="1680341" cy="261877"/>
          </a:xfrm>
          <a:prstGeom prst="rect">
            <a:avLst/>
          </a:prstGeom>
          <a:solidFill>
            <a:srgbClr val="C4D82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i="1" dirty="0">
                <a:solidFill>
                  <a:schemeClr val="tx1"/>
                </a:solidFill>
              </a:rPr>
              <a:t>To the point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96CFC1B9-A19E-CDFA-C0FF-C54276B096EF}"/>
              </a:ext>
            </a:extLst>
          </p:cNvPr>
          <p:cNvSpPr/>
          <p:nvPr/>
        </p:nvSpPr>
        <p:spPr>
          <a:xfrm>
            <a:off x="4836558" y="7162795"/>
            <a:ext cx="1680341" cy="261877"/>
          </a:xfrm>
          <a:prstGeom prst="rect">
            <a:avLst/>
          </a:prstGeom>
          <a:solidFill>
            <a:srgbClr val="C4D82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i="1" dirty="0">
                <a:solidFill>
                  <a:schemeClr val="tx1"/>
                </a:solidFill>
              </a:rPr>
              <a:t>To the purpose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53B65C1C-FB2C-98AE-E1E6-2FA83DFEC0BB}"/>
              </a:ext>
            </a:extLst>
          </p:cNvPr>
          <p:cNvSpPr txBox="1"/>
          <p:nvPr/>
        </p:nvSpPr>
        <p:spPr>
          <a:xfrm>
            <a:off x="449616" y="5508274"/>
            <a:ext cx="407420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200" i="1" dirty="0"/>
              <a:t>2. What job do you think you might want to do when you've finished education?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AA59B11-27F1-4F06-533B-93DE4CEC71B8}"/>
              </a:ext>
            </a:extLst>
          </p:cNvPr>
          <p:cNvSpPr txBox="1"/>
          <p:nvPr/>
        </p:nvSpPr>
        <p:spPr>
          <a:xfrm>
            <a:off x="473871" y="7594519"/>
            <a:ext cx="5978983" cy="261877"/>
          </a:xfrm>
          <a:prstGeom prst="rect">
            <a:avLst/>
          </a:prstGeom>
          <a:solidFill>
            <a:srgbClr val="FCE784"/>
          </a:solidFill>
        </p:spPr>
        <p:txBody>
          <a:bodyPr wrap="square">
            <a:spAutoFit/>
          </a:bodyPr>
          <a:lstStyle/>
          <a:p>
            <a:r>
              <a:rPr lang="en-GB" sz="1100" dirty="0"/>
              <a:t>“I would like to travel the world; there are so many different cultures I would like to experience!”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AC764A8F-17F0-5918-CA3A-CD6339A599DC}"/>
              </a:ext>
            </a:extLst>
          </p:cNvPr>
          <p:cNvSpPr txBox="1"/>
          <p:nvPr/>
        </p:nvSpPr>
        <p:spPr>
          <a:xfrm>
            <a:off x="480845" y="6833646"/>
            <a:ext cx="4210687" cy="600164"/>
          </a:xfrm>
          <a:prstGeom prst="rect">
            <a:avLst/>
          </a:prstGeom>
          <a:solidFill>
            <a:srgbClr val="FCE784"/>
          </a:solidFill>
        </p:spPr>
        <p:txBody>
          <a:bodyPr wrap="square">
            <a:spAutoFit/>
          </a:bodyPr>
          <a:lstStyle/>
          <a:p>
            <a:r>
              <a:rPr lang="en-US" sz="1100" dirty="0"/>
              <a:t>“I’m thinking about something in cooking or hospitality, because I enjoy experimenting with recipes. I’m not sure exactly what role yet, but I know I like working with food.”​</a:t>
            </a:r>
            <a:endParaRPr lang="en-GB" sz="1100" dirty="0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33A742E6-6A8E-F0C4-A796-9479085E7AB6}"/>
              </a:ext>
            </a:extLst>
          </p:cNvPr>
          <p:cNvSpPr txBox="1"/>
          <p:nvPr/>
        </p:nvSpPr>
        <p:spPr>
          <a:xfrm>
            <a:off x="453292" y="6130595"/>
            <a:ext cx="4210687" cy="600164"/>
          </a:xfrm>
          <a:prstGeom prst="rect">
            <a:avLst/>
          </a:prstGeom>
          <a:solidFill>
            <a:srgbClr val="FCE784"/>
          </a:solidFill>
        </p:spPr>
        <p:txBody>
          <a:bodyPr wrap="square">
            <a:spAutoFit/>
          </a:bodyPr>
          <a:lstStyle/>
          <a:p>
            <a:r>
              <a:rPr lang="en-GB" sz="1100" dirty="0"/>
              <a:t>"I'm planning to become a famous YouTuber, playing with my pet hamster and sharing videos of his daily life. People will love watching him eat tiny burritos and go on miniature adventures."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717C1755-B3F9-2D64-3187-46E1AE19FB95}"/>
              </a:ext>
            </a:extLst>
          </p:cNvPr>
          <p:cNvSpPr txBox="1"/>
          <p:nvPr/>
        </p:nvSpPr>
        <p:spPr>
          <a:xfrm>
            <a:off x="460867" y="1688848"/>
            <a:ext cx="4968552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200" i="1" dirty="0">
                <a:effectLst/>
              </a:rPr>
              <a:t>1. Tell me about a time you were proud of yourself:</a:t>
            </a:r>
            <a:endParaRPr lang="en-GB" sz="1200" i="1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0AB4C8E-41B2-5E8A-A7BF-B5EDA460EB01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2"/>
          <a:srcRect l="14665" t="1" r="11395" b="1"/>
          <a:stretch/>
        </p:blipFill>
        <p:spPr>
          <a:xfrm>
            <a:off x="6325520" y="9165784"/>
            <a:ext cx="486743" cy="527403"/>
          </a:xfrm>
          <a:prstGeom prst="rect">
            <a:avLst/>
          </a:prstGeom>
        </p:spPr>
      </p:pic>
      <p:sp>
        <p:nvSpPr>
          <p:cNvPr id="38" name="Footer Placeholder 3">
            <a:extLst>
              <a:ext uri="{FF2B5EF4-FFF2-40B4-BE49-F238E27FC236}">
                <a16:creationId xmlns:a16="http://schemas.microsoft.com/office/drawing/2014/main" id="{7A4FCE1D-8399-6450-B480-956A7F6B7C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808822" y="9181402"/>
            <a:ext cx="2314575" cy="527403"/>
          </a:xfrm>
        </p:spPr>
        <p:txBody>
          <a:bodyPr/>
          <a:lstStyle/>
          <a:p>
            <a:pPr defTabSz="457200">
              <a:lnSpc>
                <a:spcPct val="90000"/>
              </a:lnSpc>
              <a:spcAft>
                <a:spcPts val="600"/>
              </a:spcAft>
            </a:pPr>
            <a:r>
              <a:rPr lang="en-US" dirty="0">
                <a:solidFill>
                  <a:schemeClr val="bg1">
                    <a:lumMod val="50000"/>
                    <a:alpha val="80000"/>
                  </a:schemeClr>
                </a:solidFill>
              </a:rPr>
              <a:t>ESB-RES-C267-L2G4-SpeechforEmployability-LearnerWorkbook-Section2 v1</a:t>
            </a:r>
          </a:p>
        </p:txBody>
      </p:sp>
    </p:spTree>
    <p:extLst>
      <p:ext uri="{BB962C8B-B14F-4D97-AF65-F5344CB8AC3E}">
        <p14:creationId xmlns:p14="http://schemas.microsoft.com/office/powerpoint/2010/main" val="4089768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E83484-12B1-E7A3-F663-0CEF7E738F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0648" y="1064568"/>
            <a:ext cx="5915025" cy="1080115"/>
          </a:xfrm>
        </p:spPr>
        <p:txBody>
          <a:bodyPr>
            <a:normAutofit/>
          </a:bodyPr>
          <a:lstStyle/>
          <a:p>
            <a:r>
              <a:rPr lang="en-GB" sz="3200" b="1" i="1" dirty="0"/>
              <a:t>Formal or informal? 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BB1CC47-9ADE-4807-2C14-02BF0FA275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CC8383-64FA-40E4-94C4-0E5ACCE5BF18}" type="datetime1">
              <a:rPr lang="en-GB" smtClean="0"/>
              <a:t>03/03/2026</a:t>
            </a:fld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F8E40A8-BFEB-8C36-9821-270489776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07C4F-4DD7-4452-9CBE-7B4BC77324C7}" type="slidenum">
              <a:rPr lang="en-GB" smtClean="0"/>
              <a:t>24</a:t>
            </a:fld>
            <a:endParaRPr lang="en-GB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EB69F2C-024A-FAB5-61DC-A7697BBAA021}"/>
              </a:ext>
            </a:extLst>
          </p:cNvPr>
          <p:cNvSpPr txBox="1"/>
          <p:nvPr/>
        </p:nvSpPr>
        <p:spPr>
          <a:xfrm>
            <a:off x="413600" y="2246722"/>
            <a:ext cx="2871384" cy="212365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en-GB" sz="1200" b="1" i="1" dirty="0"/>
              <a:t>List 1</a:t>
            </a:r>
          </a:p>
          <a:p>
            <a:r>
              <a:rPr lang="en-GB" sz="1200" dirty="0"/>
              <a:t>Take care.</a:t>
            </a:r>
          </a:p>
          <a:p>
            <a:r>
              <a:rPr lang="en-GB" sz="1200" dirty="0"/>
              <a:t>Hi!</a:t>
            </a:r>
          </a:p>
          <a:p>
            <a:r>
              <a:rPr lang="en-GB" sz="1200" dirty="0"/>
              <a:t>What's up?</a:t>
            </a:r>
          </a:p>
          <a:p>
            <a:r>
              <a:rPr lang="en-GB" sz="1200" dirty="0"/>
              <a:t>Have a pleasant day.</a:t>
            </a:r>
          </a:p>
          <a:p>
            <a:r>
              <a:rPr lang="en-GB" sz="1200" dirty="0"/>
              <a:t>See you soon.</a:t>
            </a:r>
          </a:p>
          <a:p>
            <a:r>
              <a:rPr lang="en-GB" sz="1200" dirty="0"/>
              <a:t>Goodbye.</a:t>
            </a:r>
          </a:p>
          <a:p>
            <a:r>
              <a:rPr lang="en-GB" sz="1200" dirty="0"/>
              <a:t>Good morning.</a:t>
            </a:r>
          </a:p>
          <a:p>
            <a:r>
              <a:rPr lang="en-GB" sz="1200" dirty="0"/>
              <a:t>How's it going?</a:t>
            </a:r>
          </a:p>
          <a:p>
            <a:r>
              <a:rPr lang="en-GB" sz="1200" dirty="0"/>
              <a:t>It's a pleasure to make your acquaintance.</a:t>
            </a:r>
          </a:p>
          <a:p>
            <a:r>
              <a:rPr lang="en-GB" sz="1200" dirty="0"/>
              <a:t>Ta-ra!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8B90F33-F66B-2B6B-BC0E-DA572B3AA25E}"/>
              </a:ext>
            </a:extLst>
          </p:cNvPr>
          <p:cNvSpPr txBox="1"/>
          <p:nvPr/>
        </p:nvSpPr>
        <p:spPr>
          <a:xfrm>
            <a:off x="3590665" y="2246722"/>
            <a:ext cx="2871384" cy="2123658"/>
          </a:xfrm>
          <a:prstGeom prst="rect">
            <a:avLst/>
          </a:prstGeom>
          <a:solidFill>
            <a:srgbClr val="F6F9DE"/>
          </a:solidFill>
        </p:spPr>
        <p:txBody>
          <a:bodyPr wrap="square">
            <a:spAutoFit/>
          </a:bodyPr>
          <a:lstStyle/>
          <a:p>
            <a:r>
              <a:rPr lang="en-GB" sz="1200" b="1" i="1" dirty="0"/>
              <a:t>List 2:</a:t>
            </a:r>
          </a:p>
          <a:p>
            <a:r>
              <a:rPr lang="en-GB" sz="1200" dirty="0" err="1"/>
              <a:t>Yo</a:t>
            </a:r>
            <a:r>
              <a:rPr lang="en-GB" sz="1200" dirty="0"/>
              <a:t>!</a:t>
            </a:r>
          </a:p>
          <a:p>
            <a:r>
              <a:rPr lang="en-GB" sz="1200" dirty="0"/>
              <a:t>Hey!</a:t>
            </a:r>
          </a:p>
          <a:p>
            <a:r>
              <a:rPr lang="en-GB" sz="1200" dirty="0"/>
              <a:t>Bye!</a:t>
            </a:r>
          </a:p>
          <a:p>
            <a:r>
              <a:rPr lang="en-GB" sz="1200" dirty="0"/>
              <a:t>Hello.</a:t>
            </a:r>
          </a:p>
          <a:p>
            <a:r>
              <a:rPr lang="en-GB" sz="1200" dirty="0"/>
              <a:t>Catch you later.</a:t>
            </a:r>
          </a:p>
          <a:p>
            <a:r>
              <a:rPr lang="en-GB" sz="1200" dirty="0"/>
              <a:t>How do you do?</a:t>
            </a:r>
          </a:p>
          <a:p>
            <a:r>
              <a:rPr lang="en-GB" sz="1200" dirty="0"/>
              <a:t>Nice to meet you.</a:t>
            </a:r>
          </a:p>
          <a:p>
            <a:r>
              <a:rPr lang="en-GB" sz="1200" dirty="0"/>
              <a:t>Later!</a:t>
            </a:r>
          </a:p>
          <a:p>
            <a:r>
              <a:rPr lang="en-GB" sz="1200" dirty="0"/>
              <a:t>See you later.</a:t>
            </a:r>
          </a:p>
          <a:p>
            <a:r>
              <a:rPr lang="en-GB" sz="1200" dirty="0"/>
              <a:t>May I inquire how you are today?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5EE3529B-7046-D835-5BD7-97D397CAF53C}"/>
              </a:ext>
            </a:extLst>
          </p:cNvPr>
          <p:cNvGrpSpPr/>
          <p:nvPr/>
        </p:nvGrpSpPr>
        <p:grpSpPr>
          <a:xfrm>
            <a:off x="327471" y="6033120"/>
            <a:ext cx="5915025" cy="1183381"/>
            <a:chOff x="395536" y="2977531"/>
            <a:chExt cx="8496944" cy="1711923"/>
          </a:xfrm>
        </p:grpSpPr>
        <p:cxnSp>
          <p:nvCxnSpPr>
            <p:cNvPr id="13" name="Straight Arrow Connector 12">
              <a:extLst>
                <a:ext uri="{FF2B5EF4-FFF2-40B4-BE49-F238E27FC236}">
                  <a16:creationId xmlns:a16="http://schemas.microsoft.com/office/drawing/2014/main" id="{3D30CA51-C946-4836-8769-564FD384034E}"/>
                </a:ext>
              </a:extLst>
            </p:cNvPr>
            <p:cNvCxnSpPr/>
            <p:nvPr/>
          </p:nvCxnSpPr>
          <p:spPr>
            <a:xfrm>
              <a:off x="395536" y="3833493"/>
              <a:ext cx="8496944" cy="0"/>
            </a:xfrm>
            <a:prstGeom prst="straightConnector1">
              <a:avLst/>
            </a:prstGeom>
            <a:ln w="28575">
              <a:headEnd type="triangle"/>
              <a:tailEnd type="triangle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DE6DD579-839A-FC60-3609-5A30EED65AB9}"/>
                </a:ext>
              </a:extLst>
            </p:cNvPr>
            <p:cNvGrpSpPr/>
            <p:nvPr/>
          </p:nvGrpSpPr>
          <p:grpSpPr>
            <a:xfrm>
              <a:off x="1083233" y="2977531"/>
              <a:ext cx="6977533" cy="1711923"/>
              <a:chOff x="474787" y="2725189"/>
              <a:chExt cx="8205117" cy="2152650"/>
            </a:xfrm>
          </p:grpSpPr>
          <p:pic>
            <p:nvPicPr>
              <p:cNvPr id="15" name="Picture 14">
                <a:extLst>
                  <a:ext uri="{FF2B5EF4-FFF2-40B4-BE49-F238E27FC236}">
                    <a16:creationId xmlns:a16="http://schemas.microsoft.com/office/drawing/2014/main" id="{0186C104-9E7E-FF7C-16B3-1A05CF030A8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2627784" y="3110403"/>
                <a:ext cx="1409700" cy="1514475"/>
              </a:xfrm>
              <a:prstGeom prst="rect">
                <a:avLst/>
              </a:prstGeom>
            </p:spPr>
          </p:pic>
          <p:pic>
            <p:nvPicPr>
              <p:cNvPr id="16" name="Picture 15">
                <a:extLst>
                  <a:ext uri="{FF2B5EF4-FFF2-40B4-BE49-F238E27FC236}">
                    <a16:creationId xmlns:a16="http://schemas.microsoft.com/office/drawing/2014/main" id="{24F1BA9A-FB9F-23FB-F361-D399D575198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5042148" y="3044276"/>
                <a:ext cx="1540144" cy="1514475"/>
              </a:xfrm>
              <a:prstGeom prst="rect">
                <a:avLst/>
              </a:prstGeom>
            </p:spPr>
          </p:pic>
          <p:pic>
            <p:nvPicPr>
              <p:cNvPr id="17" name="Picture 16">
                <a:extLst>
                  <a:ext uri="{FF2B5EF4-FFF2-40B4-BE49-F238E27FC236}">
                    <a16:creationId xmlns:a16="http://schemas.microsoft.com/office/drawing/2014/main" id="{A72AD7CC-5708-CB4D-F568-A96096EC0AB2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/>
              <a:srcRect r="7512"/>
              <a:stretch/>
            </p:blipFill>
            <p:spPr>
              <a:xfrm>
                <a:off x="474787" y="2906164"/>
                <a:ext cx="1356650" cy="1790701"/>
              </a:xfrm>
              <a:prstGeom prst="rect">
                <a:avLst/>
              </a:prstGeom>
            </p:spPr>
          </p:pic>
          <p:pic>
            <p:nvPicPr>
              <p:cNvPr id="18" name="Picture 17">
                <a:extLst>
                  <a:ext uri="{FF2B5EF4-FFF2-40B4-BE49-F238E27FC236}">
                    <a16:creationId xmlns:a16="http://schemas.microsoft.com/office/drawing/2014/main" id="{6D211A67-D3C9-0C88-278A-679DCB497FD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7308304" y="2725189"/>
                <a:ext cx="1371600" cy="2152650"/>
              </a:xfrm>
              <a:prstGeom prst="rect">
                <a:avLst/>
              </a:prstGeom>
            </p:spPr>
          </p:pic>
        </p:grpSp>
      </p:grpSp>
      <p:pic>
        <p:nvPicPr>
          <p:cNvPr id="6" name="Picture 5">
            <a:extLst>
              <a:ext uri="{FF2B5EF4-FFF2-40B4-BE49-F238E27FC236}">
                <a16:creationId xmlns:a16="http://schemas.microsoft.com/office/drawing/2014/main" id="{37AB37BA-05BC-B7B1-F225-6509D77B48E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6"/>
          <a:srcRect l="14665" t="1" r="11395" b="1"/>
          <a:stretch/>
        </p:blipFill>
        <p:spPr>
          <a:xfrm>
            <a:off x="6242496" y="9181401"/>
            <a:ext cx="486743" cy="527403"/>
          </a:xfrm>
          <a:prstGeom prst="rect">
            <a:avLst/>
          </a:prstGeom>
        </p:spPr>
      </p:pic>
      <p:sp>
        <p:nvSpPr>
          <p:cNvPr id="8" name="Footer Placeholder 3">
            <a:extLst>
              <a:ext uri="{FF2B5EF4-FFF2-40B4-BE49-F238E27FC236}">
                <a16:creationId xmlns:a16="http://schemas.microsoft.com/office/drawing/2014/main" id="{EDC71531-BBAA-ADB0-41B5-31F228F14A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808822" y="9181402"/>
            <a:ext cx="2314575" cy="527403"/>
          </a:xfrm>
        </p:spPr>
        <p:txBody>
          <a:bodyPr/>
          <a:lstStyle/>
          <a:p>
            <a:pPr defTabSz="457200">
              <a:lnSpc>
                <a:spcPct val="90000"/>
              </a:lnSpc>
              <a:spcAft>
                <a:spcPts val="600"/>
              </a:spcAft>
            </a:pPr>
            <a:r>
              <a:rPr lang="en-US" dirty="0">
                <a:solidFill>
                  <a:schemeClr val="bg1">
                    <a:lumMod val="50000"/>
                    <a:alpha val="80000"/>
                  </a:schemeClr>
                </a:solidFill>
              </a:rPr>
              <a:t>ESB-RES-C267-L2G4-SpeechforEmployability-LearnerWorkbook-Section2 v1</a:t>
            </a:r>
          </a:p>
        </p:txBody>
      </p:sp>
    </p:spTree>
    <p:extLst>
      <p:ext uri="{BB962C8B-B14F-4D97-AF65-F5344CB8AC3E}">
        <p14:creationId xmlns:p14="http://schemas.microsoft.com/office/powerpoint/2010/main" val="28405180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B1CDFC6-5579-BEC9-5229-2A546C8FAA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F60D25-08C1-45F5-8253-F8845FAAAACF}" type="datetime1">
              <a:rPr lang="en-GB" smtClean="0"/>
              <a:t>03/03/2026</a:t>
            </a:fld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8313C89-762D-530A-7D4C-32FDCDBD4C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07C4F-4DD7-4452-9CBE-7B4BC77324C7}" type="slidenum">
              <a:rPr lang="en-GB" smtClean="0"/>
              <a:t>25</a:t>
            </a:fld>
            <a:endParaRPr lang="en-GB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319089D-4853-4F27-4A79-A46FF06F8616}"/>
              </a:ext>
            </a:extLst>
          </p:cNvPr>
          <p:cNvSpPr txBox="1">
            <a:spLocks/>
          </p:cNvSpPr>
          <p:nvPr/>
        </p:nvSpPr>
        <p:spPr>
          <a:xfrm>
            <a:off x="290276" y="995774"/>
            <a:ext cx="6210944" cy="57960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b="1" i="1" dirty="0">
                <a:latin typeface="+mn-lt"/>
              </a:rPr>
              <a:t>Non-verbal language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2A7E45D-9A58-36D7-A286-378CFC613F9D}"/>
              </a:ext>
            </a:extLst>
          </p:cNvPr>
          <p:cNvSpPr/>
          <p:nvPr/>
        </p:nvSpPr>
        <p:spPr>
          <a:xfrm>
            <a:off x="323528" y="1632826"/>
            <a:ext cx="6210944" cy="463633"/>
          </a:xfrm>
          <a:prstGeom prst="rect">
            <a:avLst/>
          </a:prstGeom>
          <a:solidFill>
            <a:srgbClr val="FBD10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>
                <a:solidFill>
                  <a:schemeClr val="tx1"/>
                </a:solidFill>
              </a:rPr>
              <a:t>Think about the non-verbal communication and suggest the impression it gives.</a:t>
            </a: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0165740C-45F2-77C0-E52B-94938C2F36F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6297734"/>
              </p:ext>
            </p:extLst>
          </p:nvPr>
        </p:nvGraphicFramePr>
        <p:xfrm>
          <a:off x="323528" y="2211348"/>
          <a:ext cx="6210944" cy="43418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05472">
                  <a:extLst>
                    <a:ext uri="{9D8B030D-6E8A-4147-A177-3AD203B41FA5}">
                      <a16:colId xmlns:a16="http://schemas.microsoft.com/office/drawing/2014/main" val="715662693"/>
                    </a:ext>
                  </a:extLst>
                </a:gridCol>
                <a:gridCol w="3105472">
                  <a:extLst>
                    <a:ext uri="{9D8B030D-6E8A-4147-A177-3AD203B41FA5}">
                      <a16:colId xmlns:a16="http://schemas.microsoft.com/office/drawing/2014/main" val="744376861"/>
                    </a:ext>
                  </a:extLst>
                </a:gridCol>
              </a:tblGrid>
              <a:tr h="374385"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solidFill>
                            <a:schemeClr val="tx1"/>
                          </a:solidFill>
                        </a:rPr>
                        <a:t>Non-verbal communication</a:t>
                      </a:r>
                    </a:p>
                  </a:txBody>
                  <a:tcPr anchor="ctr">
                    <a:solidFill>
                      <a:srgbClr val="C4D82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solidFill>
                            <a:schemeClr val="tx1"/>
                          </a:solidFill>
                        </a:rPr>
                        <a:t>Impression</a:t>
                      </a:r>
                    </a:p>
                  </a:txBody>
                  <a:tcPr anchor="ctr">
                    <a:solidFill>
                      <a:srgbClr val="C4D82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469314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200" dirty="0"/>
                        <a:t>Smiling whilst talking about a hobby</a:t>
                      </a:r>
                    </a:p>
                  </a:txBody>
                  <a:tcPr anchor="ctr">
                    <a:solidFill>
                      <a:srgbClr val="C4D821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 anchor="ctr">
                    <a:solidFill>
                      <a:srgbClr val="C4D821">
                        <a:alpha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8350462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200" dirty="0"/>
                        <a:t>Nodding when somebody is talking to you</a:t>
                      </a:r>
                    </a:p>
                  </a:txBody>
                  <a:tcPr anchor="ctr">
                    <a:solidFill>
                      <a:srgbClr val="C4D821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 anchor="ctr">
                    <a:solidFill>
                      <a:srgbClr val="C4D821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402597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200" dirty="0"/>
                        <a:t>Rolling your eyes in response to a question</a:t>
                      </a:r>
                    </a:p>
                  </a:txBody>
                  <a:tcPr anchor="ctr">
                    <a:solidFill>
                      <a:srgbClr val="E7EFA6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 anchor="ctr">
                    <a:solidFill>
                      <a:srgbClr val="E7EFA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124583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200" dirty="0"/>
                        <a:t>Sitting with arms folded over your chest</a:t>
                      </a:r>
                    </a:p>
                  </a:txBody>
                  <a:tcPr anchor="ctr">
                    <a:solidFill>
                      <a:srgbClr val="F3F7D3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 anchor="ctr">
                    <a:solidFill>
                      <a:srgbClr val="F3F7D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977311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200" dirty="0"/>
                        <a:t>Leaning forward when somebody is speaking to you</a:t>
                      </a:r>
                    </a:p>
                  </a:txBody>
                  <a:tcPr anchor="ctr">
                    <a:solidFill>
                      <a:srgbClr val="E7EFA6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 anchor="ctr">
                    <a:solidFill>
                      <a:srgbClr val="E7EFA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385693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200" dirty="0"/>
                        <a:t>Slouching in the chair</a:t>
                      </a:r>
                    </a:p>
                  </a:txBody>
                  <a:tcPr anchor="ctr">
                    <a:solidFill>
                      <a:srgbClr val="F3F7D3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 anchor="ctr">
                    <a:solidFill>
                      <a:srgbClr val="F3F7D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0301517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200" dirty="0"/>
                        <a:t>Using hand gestures to demonstrate an action or concept</a:t>
                      </a:r>
                    </a:p>
                  </a:txBody>
                  <a:tcPr anchor="ctr">
                    <a:solidFill>
                      <a:srgbClr val="E7EFA6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 anchor="ctr">
                    <a:solidFill>
                      <a:srgbClr val="E7EFA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578332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200" dirty="0"/>
                        <a:t>Making a pained expression in response to a question</a:t>
                      </a:r>
                    </a:p>
                  </a:txBody>
                  <a:tcPr anchor="ctr">
                    <a:solidFill>
                      <a:srgbClr val="F3F7D3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 anchor="ctr">
                    <a:solidFill>
                      <a:srgbClr val="F3F7D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27680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200" dirty="0"/>
                        <a:t>Sitting on your hands</a:t>
                      </a:r>
                    </a:p>
                  </a:txBody>
                  <a:tcPr anchor="ctr">
                    <a:solidFill>
                      <a:srgbClr val="E7EFA6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 anchor="ctr">
                    <a:solidFill>
                      <a:srgbClr val="E7EFA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35332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200" dirty="0"/>
                        <a:t>Looking out of the window</a:t>
                      </a:r>
                    </a:p>
                  </a:txBody>
                  <a:tcPr anchor="ctr">
                    <a:solidFill>
                      <a:srgbClr val="F3F7D3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 anchor="ctr">
                    <a:solidFill>
                      <a:srgbClr val="F3F7D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07428541"/>
                  </a:ext>
                </a:extLst>
              </a:tr>
            </a:tbl>
          </a:graphicData>
        </a:graphic>
      </p:graphicFrame>
      <p:pic>
        <p:nvPicPr>
          <p:cNvPr id="2" name="Picture 1">
            <a:extLst>
              <a:ext uri="{FF2B5EF4-FFF2-40B4-BE49-F238E27FC236}">
                <a16:creationId xmlns:a16="http://schemas.microsoft.com/office/drawing/2014/main" id="{B4AB5A6B-6F80-E0B2-4391-B64DB377B32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2"/>
          <a:srcRect l="14665" t="1" r="11395" b="1"/>
          <a:stretch/>
        </p:blipFill>
        <p:spPr>
          <a:xfrm>
            <a:off x="6291100" y="9181402"/>
            <a:ext cx="486743" cy="527403"/>
          </a:xfrm>
          <a:prstGeom prst="rect">
            <a:avLst/>
          </a:prstGeom>
        </p:spPr>
      </p:pic>
      <p:sp>
        <p:nvSpPr>
          <p:cNvPr id="9" name="Footer Placeholder 3">
            <a:extLst>
              <a:ext uri="{FF2B5EF4-FFF2-40B4-BE49-F238E27FC236}">
                <a16:creationId xmlns:a16="http://schemas.microsoft.com/office/drawing/2014/main" id="{F636878E-66E8-F917-E3BB-784A05B9F0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808822" y="9181402"/>
            <a:ext cx="2314575" cy="527403"/>
          </a:xfrm>
        </p:spPr>
        <p:txBody>
          <a:bodyPr/>
          <a:lstStyle/>
          <a:p>
            <a:pPr defTabSz="457200">
              <a:lnSpc>
                <a:spcPct val="90000"/>
              </a:lnSpc>
              <a:spcAft>
                <a:spcPts val="600"/>
              </a:spcAft>
            </a:pPr>
            <a:r>
              <a:rPr lang="en-US" dirty="0">
                <a:solidFill>
                  <a:schemeClr val="bg1">
                    <a:lumMod val="50000"/>
                    <a:alpha val="80000"/>
                  </a:schemeClr>
                </a:solidFill>
              </a:rPr>
              <a:t>ESB-RES-C267-L2G4-SpeechforEmployability-LearnerWorkbook-Section2 v1</a:t>
            </a:r>
          </a:p>
        </p:txBody>
      </p:sp>
    </p:spTree>
    <p:extLst>
      <p:ext uri="{BB962C8B-B14F-4D97-AF65-F5344CB8AC3E}">
        <p14:creationId xmlns:p14="http://schemas.microsoft.com/office/powerpoint/2010/main" val="167339985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4B7351-D341-BCE8-4743-65C258B1D3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0648" y="1064568"/>
            <a:ext cx="5915025" cy="648067"/>
          </a:xfrm>
        </p:spPr>
        <p:txBody>
          <a:bodyPr/>
          <a:lstStyle/>
          <a:p>
            <a:r>
              <a:rPr lang="en-GB" b="1" i="1" dirty="0">
                <a:effectLst/>
              </a:rPr>
              <a:t>Facial expressions</a:t>
            </a:r>
            <a:endParaRPr lang="en-GB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97DAF31-CE26-ED45-0EAC-3E52DB7CE6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F77845-0F51-49D8-8443-F05B82B83409}" type="datetime1">
              <a:rPr lang="en-GB" smtClean="0"/>
              <a:t>03/03/2026</a:t>
            </a:fld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DD2B1E0-18E7-BF29-9D55-3449629CF3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07C4F-4DD7-4452-9CBE-7B4BC77324C7}" type="slidenum">
              <a:rPr lang="en-GB" smtClean="0"/>
              <a:t>26</a:t>
            </a:fld>
            <a:endParaRPr lang="en-GB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B7E6E84-E618-E102-62F4-8B79EF2211F8}"/>
              </a:ext>
            </a:extLst>
          </p:cNvPr>
          <p:cNvSpPr txBox="1"/>
          <p:nvPr/>
        </p:nvSpPr>
        <p:spPr>
          <a:xfrm>
            <a:off x="270667" y="1740491"/>
            <a:ext cx="6336704" cy="3785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200" dirty="0"/>
              <a:t>How did changing your facial expressions affect how you communicated during the interview questions?</a:t>
            </a:r>
            <a:br>
              <a:rPr lang="en-GB" sz="1200" dirty="0"/>
            </a:br>
            <a:br>
              <a:rPr lang="en-GB" sz="1200" dirty="0"/>
            </a:br>
            <a:endParaRPr lang="en-GB" sz="1200" dirty="0"/>
          </a:p>
          <a:p>
            <a:endParaRPr lang="en-GB" sz="1200" dirty="0"/>
          </a:p>
          <a:p>
            <a:r>
              <a:rPr lang="en-GB" sz="1200" dirty="0"/>
              <a:t>Was it challenging to match your facial expressions to the interview questions? Why or why not?</a:t>
            </a:r>
            <a:br>
              <a:rPr lang="en-GB" sz="1200" dirty="0"/>
            </a:br>
            <a:br>
              <a:rPr lang="en-GB" sz="1200" dirty="0"/>
            </a:br>
            <a:br>
              <a:rPr lang="en-GB" sz="1200" dirty="0"/>
            </a:br>
            <a:endParaRPr lang="en-GB" sz="1200" dirty="0"/>
          </a:p>
          <a:p>
            <a:r>
              <a:rPr lang="en-GB" sz="1200" dirty="0"/>
              <a:t>Which facial expression do you think worked best for showing confidence and engagement during the interview? Why?</a:t>
            </a:r>
            <a:br>
              <a:rPr lang="en-GB" sz="1200" dirty="0"/>
            </a:br>
            <a:br>
              <a:rPr lang="en-GB" sz="1200" dirty="0"/>
            </a:br>
            <a:endParaRPr lang="en-GB" sz="1200" dirty="0"/>
          </a:p>
          <a:p>
            <a:endParaRPr lang="en-GB" sz="1200" dirty="0"/>
          </a:p>
          <a:p>
            <a:r>
              <a:rPr lang="en-GB" sz="1200" dirty="0"/>
              <a:t>Did you ever have moments where your facial expression didn't match what you were saying?</a:t>
            </a:r>
          </a:p>
          <a:p>
            <a:endParaRPr lang="en-GB" sz="1200" dirty="0"/>
          </a:p>
          <a:p>
            <a:endParaRPr lang="en-GB" sz="1200" dirty="0"/>
          </a:p>
          <a:p>
            <a:endParaRPr lang="en-GB" sz="1200" dirty="0"/>
          </a:p>
          <a:p>
            <a:r>
              <a:rPr lang="en-GB" sz="1200" dirty="0"/>
              <a:t>How can understanding the role of facial expressions help you in real-life interviews or professional interactions?</a:t>
            </a:r>
          </a:p>
        </p:txBody>
      </p:sp>
      <p:pic>
        <p:nvPicPr>
          <p:cNvPr id="10" name="Picture 9">
            <a:hlinkClick r:id="rId2" action="ppaction://hlinksldjump"/>
            <a:extLst>
              <a:ext uri="{FF2B5EF4-FFF2-40B4-BE49-F238E27FC236}">
                <a16:creationId xmlns:a16="http://schemas.microsoft.com/office/drawing/2014/main" id="{DD5F0C28-4A7D-2B4B-418D-4D5B4B7660A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63878" y="6634266"/>
            <a:ext cx="1618680" cy="167449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8B53CC6-06BB-9422-097E-2ED05D42C14F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4"/>
          <a:srcRect l="14665" t="1" r="11395" b="1"/>
          <a:stretch/>
        </p:blipFill>
        <p:spPr>
          <a:xfrm>
            <a:off x="6236623" y="9181401"/>
            <a:ext cx="486743" cy="527403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F02052A2-B432-71D6-0063-DBD4FC50ECB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5400000">
            <a:off x="726838" y="5468741"/>
            <a:ext cx="2837681" cy="3770062"/>
          </a:xfrm>
          <a:prstGeom prst="rect">
            <a:avLst/>
          </a:prstGeom>
        </p:spPr>
      </p:pic>
      <p:sp>
        <p:nvSpPr>
          <p:cNvPr id="8" name="Footer Placeholder 3">
            <a:extLst>
              <a:ext uri="{FF2B5EF4-FFF2-40B4-BE49-F238E27FC236}">
                <a16:creationId xmlns:a16="http://schemas.microsoft.com/office/drawing/2014/main" id="{09D81122-4E0D-0D47-1106-78421EA552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808822" y="9181402"/>
            <a:ext cx="2314575" cy="527403"/>
          </a:xfrm>
        </p:spPr>
        <p:txBody>
          <a:bodyPr/>
          <a:lstStyle/>
          <a:p>
            <a:pPr defTabSz="457200">
              <a:lnSpc>
                <a:spcPct val="90000"/>
              </a:lnSpc>
              <a:spcAft>
                <a:spcPts val="600"/>
              </a:spcAft>
            </a:pPr>
            <a:r>
              <a:rPr lang="en-US" dirty="0">
                <a:solidFill>
                  <a:schemeClr val="bg1">
                    <a:lumMod val="50000"/>
                    <a:alpha val="80000"/>
                  </a:schemeClr>
                </a:solidFill>
              </a:rPr>
              <a:t>ESB-RES-C267-L2G4-SpeechforEmployability-LearnerWorkbook-Section2 v1</a:t>
            </a:r>
          </a:p>
        </p:txBody>
      </p:sp>
    </p:spTree>
    <p:extLst>
      <p:ext uri="{BB962C8B-B14F-4D97-AF65-F5344CB8AC3E}">
        <p14:creationId xmlns:p14="http://schemas.microsoft.com/office/powerpoint/2010/main" val="334302246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hlinkClick r:id="rId2" action="ppaction://hlinksldjump"/>
            <a:extLst>
              <a:ext uri="{FF2B5EF4-FFF2-40B4-BE49-F238E27FC236}">
                <a16:creationId xmlns:a16="http://schemas.microsoft.com/office/drawing/2014/main" id="{77501565-47D4-580A-0229-3F3F095068A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70978" y="5141878"/>
            <a:ext cx="1197805" cy="972763"/>
          </a:xfrm>
          <a:prstGeom prst="rect">
            <a:avLst/>
          </a:prstGeom>
        </p:spPr>
      </p:pic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9A92B9D-6A3A-8293-4553-B84AF0FE8E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B65D47-0E8A-4D39-8C0C-C81D8C8D6221}" type="datetime1">
              <a:rPr lang="en-GB" smtClean="0"/>
              <a:t>03/03/2026</a:t>
            </a:fld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A474FC6-3368-3D35-40C6-33EFEE0294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07C4F-4DD7-4452-9CBE-7B4BC77324C7}" type="slidenum">
              <a:rPr lang="en-GB" smtClean="0"/>
              <a:t>27</a:t>
            </a:fld>
            <a:endParaRPr lang="en-GB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D817C3D-2E12-3B53-90C4-9BF66F880182}"/>
              </a:ext>
            </a:extLst>
          </p:cNvPr>
          <p:cNvSpPr txBox="1"/>
          <p:nvPr/>
        </p:nvSpPr>
        <p:spPr>
          <a:xfrm>
            <a:off x="184869" y="1772243"/>
            <a:ext cx="6408712" cy="3231654"/>
          </a:xfrm>
          <a:prstGeom prst="rect">
            <a:avLst/>
          </a:prstGeom>
          <a:solidFill>
            <a:schemeClr val="bg1"/>
          </a:solidFill>
        </p:spPr>
        <p:txBody>
          <a:bodyPr wrap="square" lIns="91440" tIns="45720" rIns="91440" bIns="45720" anchor="t">
            <a:spAutoFit/>
          </a:bodyPr>
          <a:lstStyle/>
          <a:p>
            <a:r>
              <a:rPr lang="en-GB" sz="1200" dirty="0"/>
              <a:t>How did it feel to be the Leader and set the movements for your partner to mirror?</a:t>
            </a:r>
            <a:br>
              <a:rPr lang="en-GB" sz="1200" dirty="0"/>
            </a:br>
            <a:br>
              <a:rPr lang="en-GB" sz="1200" dirty="0"/>
            </a:br>
            <a:endParaRPr lang="en-GB" sz="1200" dirty="0"/>
          </a:p>
          <a:p>
            <a:endParaRPr lang="en-GB" sz="1200" dirty="0"/>
          </a:p>
          <a:p>
            <a:r>
              <a:rPr lang="en-GB" sz="1200" dirty="0"/>
              <a:t>How did it feel to be the Follower and try to mirror your partner's movements?</a:t>
            </a:r>
            <a:br>
              <a:rPr lang="en-GB" sz="1200" dirty="0"/>
            </a:br>
            <a:br>
              <a:rPr lang="en-GB" sz="1200" dirty="0"/>
            </a:br>
            <a:endParaRPr lang="en-GB" sz="1200" dirty="0"/>
          </a:p>
          <a:p>
            <a:endParaRPr lang="en-GB" sz="1200" dirty="0"/>
          </a:p>
          <a:p>
            <a:r>
              <a:rPr lang="en-GB" sz="1200" dirty="0"/>
              <a:t>Was it challenging or fun to maintain eye contact while mirroring?</a:t>
            </a:r>
            <a:br>
              <a:rPr lang="en-GB" sz="1200" dirty="0"/>
            </a:br>
            <a:br>
              <a:rPr lang="en-GB" sz="1200" dirty="0"/>
            </a:br>
            <a:endParaRPr lang="en-GB" sz="1200" dirty="0"/>
          </a:p>
          <a:p>
            <a:endParaRPr lang="en-GB" sz="1200" dirty="0"/>
          </a:p>
          <a:p>
            <a:r>
              <a:rPr lang="en-GB" sz="1200" dirty="0"/>
              <a:t>What did you learn about nonverbal communication and understanding others through mirroring?</a:t>
            </a:r>
          </a:p>
          <a:p>
            <a:br>
              <a:rPr lang="en-GB" sz="1200" dirty="0"/>
            </a:br>
            <a:endParaRPr lang="en-GB" sz="1200" dirty="0"/>
          </a:p>
          <a:p>
            <a:r>
              <a:rPr lang="en-GB" sz="1200" dirty="0"/>
              <a:t>How can mirroring and body language help us communicate with each other when speaking by heart?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64500114-CBA5-6569-D645-A77526E44CA0}"/>
              </a:ext>
            </a:extLst>
          </p:cNvPr>
          <p:cNvSpPr txBox="1">
            <a:spLocks/>
          </p:cNvSpPr>
          <p:nvPr/>
        </p:nvSpPr>
        <p:spPr>
          <a:xfrm>
            <a:off x="248072" y="1115023"/>
            <a:ext cx="5915025" cy="52740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b="1" i="1" dirty="0"/>
              <a:t>Partner mirroring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AC58991D-93AA-CB02-C263-190E556699E0}"/>
              </a:ext>
            </a:extLst>
          </p:cNvPr>
          <p:cNvGrpSpPr/>
          <p:nvPr/>
        </p:nvGrpSpPr>
        <p:grpSpPr>
          <a:xfrm>
            <a:off x="4697478" y="2824981"/>
            <a:ext cx="1897916" cy="1144350"/>
            <a:chOff x="3979354" y="1187345"/>
            <a:chExt cx="2427682" cy="1668184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0B70DA97-4563-7DA3-4D81-5710B4C66EB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979354" y="1187345"/>
              <a:ext cx="1211337" cy="1668184"/>
            </a:xfrm>
            <a:prstGeom prst="rect">
              <a:avLst/>
            </a:prstGeom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4F5F388A-7729-E40D-AC52-DB2590B1A82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t="8176"/>
            <a:stretch/>
          </p:blipFill>
          <p:spPr>
            <a:xfrm flipH="1">
              <a:off x="5085182" y="1187345"/>
              <a:ext cx="1321854" cy="1537589"/>
            </a:xfrm>
            <a:prstGeom prst="rect">
              <a:avLst/>
            </a:prstGeom>
          </p:spPr>
        </p:pic>
      </p:grpSp>
      <p:sp>
        <p:nvSpPr>
          <p:cNvPr id="13" name="Title 1">
            <a:extLst>
              <a:ext uri="{FF2B5EF4-FFF2-40B4-BE49-F238E27FC236}">
                <a16:creationId xmlns:a16="http://schemas.microsoft.com/office/drawing/2014/main" id="{EE5FD814-95C1-924B-2762-A1DDD2D35400}"/>
              </a:ext>
            </a:extLst>
          </p:cNvPr>
          <p:cNvSpPr txBox="1">
            <a:spLocks/>
          </p:cNvSpPr>
          <p:nvPr/>
        </p:nvSpPr>
        <p:spPr>
          <a:xfrm>
            <a:off x="260648" y="5408051"/>
            <a:ext cx="5915025" cy="52740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b="1" i="1" dirty="0"/>
              <a:t>Positive and negative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FD47027-AB9F-2403-580E-CF06B72A2F85}"/>
              </a:ext>
            </a:extLst>
          </p:cNvPr>
          <p:cNvSpPr txBox="1"/>
          <p:nvPr/>
        </p:nvSpPr>
        <p:spPr>
          <a:xfrm>
            <a:off x="260648" y="6030099"/>
            <a:ext cx="6408712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200" dirty="0"/>
              <a:t>How did the engaged and disinterested listeners' actions affect your storytelling experience?</a:t>
            </a:r>
          </a:p>
          <a:p>
            <a:endParaRPr lang="en-GB" sz="1200" dirty="0"/>
          </a:p>
          <a:p>
            <a:endParaRPr lang="en-GB" sz="1200" dirty="0"/>
          </a:p>
          <a:p>
            <a:r>
              <a:rPr lang="en-GB" sz="1200" dirty="0"/>
              <a:t>What were the most noticeable body language cues from the engaged listener that encouraged you during your story?</a:t>
            </a:r>
          </a:p>
          <a:p>
            <a:endParaRPr lang="en-GB" sz="1200" dirty="0"/>
          </a:p>
          <a:p>
            <a:endParaRPr lang="en-GB" sz="1200" dirty="0"/>
          </a:p>
          <a:p>
            <a:r>
              <a:rPr lang="en-GB" sz="1200" dirty="0"/>
              <a:t>What challenges did you face when trying to display disinterest as the disinterested listener?</a:t>
            </a:r>
          </a:p>
          <a:p>
            <a:endParaRPr lang="en-GB" sz="1200" dirty="0"/>
          </a:p>
          <a:p>
            <a:endParaRPr lang="en-GB" sz="1200" dirty="0"/>
          </a:p>
          <a:p>
            <a:r>
              <a:rPr lang="en-GB" sz="1200" dirty="0"/>
              <a:t>Did the exaggerated disinterested body language affect your confidence or enthusiasm as a storyteller? How?</a:t>
            </a:r>
          </a:p>
          <a:p>
            <a:endParaRPr lang="en-GB" sz="1200" dirty="0"/>
          </a:p>
          <a:p>
            <a:endParaRPr lang="en-GB" sz="1200" dirty="0"/>
          </a:p>
          <a:p>
            <a:r>
              <a:rPr lang="en-GB" sz="1200" dirty="0"/>
              <a:t>How can this game help you understand the importance of non-verbal communication in real-life situations?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8026DEF-4ABC-A4DE-F802-3C291140E066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6"/>
          <a:srcRect l="14665" t="1" r="11395" b="1"/>
          <a:stretch/>
        </p:blipFill>
        <p:spPr>
          <a:xfrm>
            <a:off x="6236623" y="9171732"/>
            <a:ext cx="486743" cy="527403"/>
          </a:xfrm>
          <a:prstGeom prst="rect">
            <a:avLst/>
          </a:prstGeom>
        </p:spPr>
      </p:pic>
      <p:sp>
        <p:nvSpPr>
          <p:cNvPr id="7" name="Footer Placeholder 3">
            <a:extLst>
              <a:ext uri="{FF2B5EF4-FFF2-40B4-BE49-F238E27FC236}">
                <a16:creationId xmlns:a16="http://schemas.microsoft.com/office/drawing/2014/main" id="{5B0A6ADB-9E47-5DD9-F5A2-A064031C4F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808822" y="9181402"/>
            <a:ext cx="2314575" cy="527403"/>
          </a:xfrm>
        </p:spPr>
        <p:txBody>
          <a:bodyPr/>
          <a:lstStyle/>
          <a:p>
            <a:pPr defTabSz="457200">
              <a:lnSpc>
                <a:spcPct val="90000"/>
              </a:lnSpc>
              <a:spcAft>
                <a:spcPts val="600"/>
              </a:spcAft>
            </a:pPr>
            <a:r>
              <a:rPr lang="en-US" dirty="0">
                <a:solidFill>
                  <a:schemeClr val="bg1">
                    <a:lumMod val="50000"/>
                    <a:alpha val="80000"/>
                  </a:schemeClr>
                </a:solidFill>
              </a:rPr>
              <a:t>ESB-RES-C267-L2G4-SpeechforEmployability-LearnerWorkbook-Section2 v1</a:t>
            </a:r>
          </a:p>
        </p:txBody>
      </p:sp>
    </p:spTree>
    <p:extLst>
      <p:ext uri="{BB962C8B-B14F-4D97-AF65-F5344CB8AC3E}">
        <p14:creationId xmlns:p14="http://schemas.microsoft.com/office/powerpoint/2010/main" val="286177071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AA2BB8-C8CB-7029-2C1D-8644A6A748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1487" y="920552"/>
            <a:ext cx="5915025" cy="720075"/>
          </a:xfrm>
        </p:spPr>
        <p:txBody>
          <a:bodyPr>
            <a:normAutofit/>
          </a:bodyPr>
          <a:lstStyle/>
          <a:p>
            <a:r>
              <a:rPr lang="en-GB" sz="2400" b="1" i="1" dirty="0"/>
              <a:t>Mock interview questions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64D167F-E41A-F4C3-0F81-5FF8235069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32CF7E-E41B-4095-8F4D-7272FBA53A79}" type="datetime1">
              <a:rPr lang="en-GB" smtClean="0"/>
              <a:t>03/03/2026</a:t>
            </a:fld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D894AE8-B841-CCFE-360A-F430A5ED50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07C4F-4DD7-4452-9CBE-7B4BC77324C7}" type="slidenum">
              <a:rPr lang="en-GB" smtClean="0"/>
              <a:t>28</a:t>
            </a:fld>
            <a:endParaRPr lang="en-GB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25737EC-E740-0ECF-CFF2-66AD8393487D}"/>
              </a:ext>
            </a:extLst>
          </p:cNvPr>
          <p:cNvSpPr txBox="1"/>
          <p:nvPr/>
        </p:nvSpPr>
        <p:spPr>
          <a:xfrm>
            <a:off x="348503" y="1432332"/>
            <a:ext cx="6160992" cy="78148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1400" dirty="0"/>
              <a:t>Can you tell me a little bit about yourself?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400" dirty="0"/>
              <a:t>What subjects or areas of study are you most interested in, and why?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1400" dirty="0"/>
              <a:t>What do you like to do in your free time?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1400" dirty="0"/>
              <a:t>If you had to describe yourself in three words, what would they be?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400" dirty="0"/>
              <a:t>What is something you’ve learned recently that you found genuinely interesting or useful?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400" dirty="0"/>
              <a:t>What qualities do you think make an effective teacher or mentor?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400" dirty="0"/>
              <a:t>Are you involved in any activities, clubs, volunteering or responsibilities outside of your main studies?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400" dirty="0"/>
              <a:t>What is a book, article or piece of content that has influenced or interested you recently, and why?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400" dirty="0"/>
              <a:t>Have you achieved anything you’re particularly proud of, either inside or outside education?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1400" dirty="0"/>
              <a:t>Can you tell me about a project, task or craft you've worked on recently?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400" dirty="0"/>
              <a:t>Do you have any creative or musical interests, and how do they play a role in your life?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400" dirty="0"/>
              <a:t>Have you taken part in any sports, fitness activities, or team-based experiences? What did you gain from them?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1400" dirty="0"/>
              <a:t>Tell me about a time you were proud of yourself.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400" dirty="0"/>
              <a:t>What kind of career or job role are you currently considering after education?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400" dirty="0"/>
              <a:t>Are there individuals or professionals who inspire you in your chosen field?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400" dirty="0"/>
              <a:t>How are you currently working towards your career goals?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400" dirty="0"/>
              <a:t>What is one achievement or milestone you hope to reach in your future career?</a:t>
            </a:r>
            <a:endParaRPr lang="en-GB" sz="14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D0663C8-B876-691F-AAFA-38107B5EDFE7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2"/>
          <a:srcRect l="14665" t="1" r="11395" b="1"/>
          <a:stretch/>
        </p:blipFill>
        <p:spPr>
          <a:xfrm>
            <a:off x="6236623" y="9181401"/>
            <a:ext cx="486743" cy="527403"/>
          </a:xfrm>
          <a:prstGeom prst="rect">
            <a:avLst/>
          </a:prstGeom>
        </p:spPr>
      </p:pic>
      <p:sp>
        <p:nvSpPr>
          <p:cNvPr id="8" name="Footer Placeholder 3">
            <a:extLst>
              <a:ext uri="{FF2B5EF4-FFF2-40B4-BE49-F238E27FC236}">
                <a16:creationId xmlns:a16="http://schemas.microsoft.com/office/drawing/2014/main" id="{6B0FE561-776A-486F-28E9-15EA4B15CC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808822" y="9181402"/>
            <a:ext cx="2314575" cy="527403"/>
          </a:xfrm>
        </p:spPr>
        <p:txBody>
          <a:bodyPr/>
          <a:lstStyle/>
          <a:p>
            <a:pPr defTabSz="457200">
              <a:lnSpc>
                <a:spcPct val="90000"/>
              </a:lnSpc>
              <a:spcAft>
                <a:spcPts val="600"/>
              </a:spcAft>
            </a:pPr>
            <a:r>
              <a:rPr lang="en-US" dirty="0">
                <a:solidFill>
                  <a:schemeClr val="bg1">
                    <a:lumMod val="50000"/>
                    <a:alpha val="80000"/>
                  </a:schemeClr>
                </a:solidFill>
              </a:rPr>
              <a:t>ESB-RES-C267-L2G4-SpeechforEmployability-LearnerWorkbook-Section2 v1</a:t>
            </a:r>
          </a:p>
        </p:txBody>
      </p:sp>
    </p:spTree>
    <p:extLst>
      <p:ext uri="{BB962C8B-B14F-4D97-AF65-F5344CB8AC3E}">
        <p14:creationId xmlns:p14="http://schemas.microsoft.com/office/powerpoint/2010/main" val="251652218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DE4C9B-F572-4553-868F-071B7E4DF3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0648" y="932434"/>
            <a:ext cx="5915025" cy="648067"/>
          </a:xfrm>
        </p:spPr>
        <p:txBody>
          <a:bodyPr/>
          <a:lstStyle/>
          <a:p>
            <a:r>
              <a:rPr lang="en-GB" b="1" i="1"/>
              <a:t>Self-assessment</a:t>
            </a:r>
            <a:endParaRPr lang="en-GB" b="1" i="1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A037E23-8190-40C0-A180-B3D5B99A38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38A6AE-24CC-4A23-AF03-053AAB918F49}" type="datetime1">
              <a:rPr lang="en-GB" smtClean="0"/>
              <a:t>03/03/2026</a:t>
            </a:fld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79A4187-BA8D-4049-9EDD-B1ECB3D51F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07C4F-4DD7-4452-9CBE-7B4BC77324C7}" type="slidenum">
              <a:rPr lang="en-GB" smtClean="0"/>
              <a:t>29</a:t>
            </a:fld>
            <a:endParaRPr lang="en-GB"/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D4D04EFD-5A01-4E23-9BB8-7F41ADF1191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02302755"/>
              </p:ext>
            </p:extLst>
          </p:nvPr>
        </p:nvGraphicFramePr>
        <p:xfrm>
          <a:off x="260648" y="1583081"/>
          <a:ext cx="6416341" cy="628812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72208">
                  <a:extLst>
                    <a:ext uri="{9D8B030D-6E8A-4147-A177-3AD203B41FA5}">
                      <a16:colId xmlns:a16="http://schemas.microsoft.com/office/drawing/2014/main" val="787868252"/>
                    </a:ext>
                  </a:extLst>
                </a:gridCol>
                <a:gridCol w="1514711">
                  <a:extLst>
                    <a:ext uri="{9D8B030D-6E8A-4147-A177-3AD203B41FA5}">
                      <a16:colId xmlns:a16="http://schemas.microsoft.com/office/drawing/2014/main" val="3878249721"/>
                    </a:ext>
                  </a:extLst>
                </a:gridCol>
                <a:gridCol w="1514711">
                  <a:extLst>
                    <a:ext uri="{9D8B030D-6E8A-4147-A177-3AD203B41FA5}">
                      <a16:colId xmlns:a16="http://schemas.microsoft.com/office/drawing/2014/main" val="590961038"/>
                    </a:ext>
                  </a:extLst>
                </a:gridCol>
                <a:gridCol w="1514711">
                  <a:extLst>
                    <a:ext uri="{9D8B030D-6E8A-4147-A177-3AD203B41FA5}">
                      <a16:colId xmlns:a16="http://schemas.microsoft.com/office/drawing/2014/main" val="3948152569"/>
                    </a:ext>
                  </a:extLst>
                </a:gridCol>
              </a:tblGrid>
              <a:tr h="527402">
                <a:tc>
                  <a:txBody>
                    <a:bodyPr/>
                    <a:lstStyle/>
                    <a:p>
                      <a:pPr algn="ctr"/>
                      <a:r>
                        <a:rPr lang="en-GB" sz="1200" dirty="0"/>
                        <a:t>Skill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/>
                        <a:t>Not Confident</a:t>
                      </a:r>
                    </a:p>
                  </a:txBody>
                  <a:tcPr anchor="ctr">
                    <a:solidFill>
                      <a:srgbClr val="F4891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/>
                        <a:t>Somewhat Confident</a:t>
                      </a:r>
                    </a:p>
                  </a:txBody>
                  <a:tcPr anchor="ctr">
                    <a:solidFill>
                      <a:srgbClr val="FBD10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/>
                        <a:t>Very Confident</a:t>
                      </a:r>
                    </a:p>
                  </a:txBody>
                  <a:tcPr anchor="ctr">
                    <a:solidFill>
                      <a:srgbClr val="C4D82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69953776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sz="1200" dirty="0"/>
                        <a:t>I can give full and clear answers to questions about myself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791852291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sz="1200" dirty="0"/>
                        <a:t>I can talk about my skills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941683687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/>
                        <a:t>I can talk about my knowledge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196092580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/>
                        <a:t>I can speak clearly and audibly in an interview situation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961938784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/>
                        <a:t>I can use appropriately formal language depending on the situation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393348339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/>
                        <a:t>I can use body language to show interest and confidence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33411040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/>
                        <a:t>I can use facial expression to support what I say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92688760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/>
                        <a:t>I can use gesture to support what I say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291509949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/>
                        <a:t>I can answer questions in a way that shows my strengths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460175352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A9DDFE75-6E0A-AEAE-9465-71818ED8EE1A}"/>
              </a:ext>
            </a:extLst>
          </p:cNvPr>
          <p:cNvSpPr txBox="1"/>
          <p:nvPr/>
        </p:nvSpPr>
        <p:spPr>
          <a:xfrm>
            <a:off x="260649" y="7962009"/>
            <a:ext cx="6436308" cy="11320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endParaRPr lang="en-GB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688196A-0C78-B301-4BA4-959E6FACA48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2656" y="8049344"/>
            <a:ext cx="371539" cy="339993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C3DA04B8-9D85-C1B6-94BF-38EC488A79E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2656" y="8625408"/>
            <a:ext cx="382863" cy="43678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FFF2952A-BDC4-23E1-909F-093791A84D1D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4"/>
          <a:srcRect l="14665" t="1" r="11395" b="1"/>
          <a:stretch/>
        </p:blipFill>
        <p:spPr>
          <a:xfrm>
            <a:off x="6248662" y="9113563"/>
            <a:ext cx="486743" cy="527403"/>
          </a:xfrm>
          <a:prstGeom prst="rect">
            <a:avLst/>
          </a:prstGeom>
        </p:spPr>
      </p:pic>
      <p:sp>
        <p:nvSpPr>
          <p:cNvPr id="11" name="Footer Placeholder 3">
            <a:extLst>
              <a:ext uri="{FF2B5EF4-FFF2-40B4-BE49-F238E27FC236}">
                <a16:creationId xmlns:a16="http://schemas.microsoft.com/office/drawing/2014/main" id="{FD0AB4FE-793E-19A2-2D83-A078413B63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808822" y="9181402"/>
            <a:ext cx="2314575" cy="527403"/>
          </a:xfrm>
        </p:spPr>
        <p:txBody>
          <a:bodyPr/>
          <a:lstStyle/>
          <a:p>
            <a:pPr defTabSz="457200">
              <a:lnSpc>
                <a:spcPct val="90000"/>
              </a:lnSpc>
              <a:spcAft>
                <a:spcPts val="600"/>
              </a:spcAft>
            </a:pPr>
            <a:r>
              <a:rPr lang="en-US" dirty="0">
                <a:solidFill>
                  <a:schemeClr val="bg1">
                    <a:lumMod val="50000"/>
                    <a:alpha val="80000"/>
                  </a:schemeClr>
                </a:solidFill>
              </a:rPr>
              <a:t>ESB-RES-C267-L2G4-SpeechforEmployability-LearnerWorkbook-Section2 v1</a:t>
            </a:r>
          </a:p>
        </p:txBody>
      </p:sp>
    </p:spTree>
    <p:extLst>
      <p:ext uri="{BB962C8B-B14F-4D97-AF65-F5344CB8AC3E}">
        <p14:creationId xmlns:p14="http://schemas.microsoft.com/office/powerpoint/2010/main" val="17939142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E45724-DF5D-416E-A095-B37CCD28DE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1487" y="1197286"/>
            <a:ext cx="5915025" cy="527403"/>
          </a:xfrm>
        </p:spPr>
        <p:txBody>
          <a:bodyPr>
            <a:normAutofit fontScale="90000"/>
          </a:bodyPr>
          <a:lstStyle/>
          <a:p>
            <a:r>
              <a:rPr lang="en-GB" b="1" i="1" dirty="0">
                <a:latin typeface="+mn-lt"/>
              </a:rPr>
              <a:t>Contents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49BFAD8-A9D1-4D71-AEFD-D3606DF615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C4FD29-917B-4046-9E6A-6D84408E0C4D}" type="datetime1">
              <a:rPr lang="en-GB" smtClean="0"/>
              <a:t>03/03/2026</a:t>
            </a:fld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A4ABBCF-7B6A-49F7-BBAE-6667F29608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07C4F-4DD7-4452-9CBE-7B4BC77324C7}" type="slidenum">
              <a:rPr lang="en-GB" smtClean="0"/>
              <a:t>3</a:t>
            </a:fld>
            <a:endParaRPr lang="en-GB"/>
          </a:p>
        </p:txBody>
      </p:sp>
      <p:graphicFrame>
        <p:nvGraphicFramePr>
          <p:cNvPr id="6" name="Table 6">
            <a:extLst>
              <a:ext uri="{FF2B5EF4-FFF2-40B4-BE49-F238E27FC236}">
                <a16:creationId xmlns:a16="http://schemas.microsoft.com/office/drawing/2014/main" id="{658E65A1-020C-42AF-A62D-582EA7145C1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5065715"/>
              </p:ext>
            </p:extLst>
          </p:nvPr>
        </p:nvGraphicFramePr>
        <p:xfrm>
          <a:off x="471487" y="1724689"/>
          <a:ext cx="5837832" cy="7000100"/>
        </p:xfrm>
        <a:graphic>
          <a:graphicData uri="http://schemas.openxmlformats.org/drawingml/2006/table">
            <a:tbl>
              <a:tblPr firstRow="1" bandRow="1">
                <a:tableStyleId>{EB344D84-9AFB-497E-A393-DC336BA19D2E}</a:tableStyleId>
              </a:tblPr>
              <a:tblGrid>
                <a:gridCol w="5117752">
                  <a:extLst>
                    <a:ext uri="{9D8B030D-6E8A-4147-A177-3AD203B41FA5}">
                      <a16:colId xmlns:a16="http://schemas.microsoft.com/office/drawing/2014/main" val="2086311199"/>
                    </a:ext>
                  </a:extLst>
                </a:gridCol>
                <a:gridCol w="720080">
                  <a:extLst>
                    <a:ext uri="{9D8B030D-6E8A-4147-A177-3AD203B41FA5}">
                      <a16:colId xmlns:a16="http://schemas.microsoft.com/office/drawing/2014/main" val="4226498224"/>
                    </a:ext>
                  </a:extLst>
                </a:gridCol>
              </a:tblGrid>
              <a:tr h="199254">
                <a:tc>
                  <a:txBody>
                    <a:bodyPr/>
                    <a:lstStyle/>
                    <a:p>
                      <a:r>
                        <a:rPr lang="en-GB" sz="1400" b="1" i="1" dirty="0">
                          <a:solidFill>
                            <a:schemeClr val="tx1"/>
                          </a:solidFill>
                        </a:rPr>
                        <a:t>Section 2</a:t>
                      </a:r>
                    </a:p>
                  </a:txBody>
                  <a:tcPr anchor="ctr">
                    <a:solidFill>
                      <a:srgbClr val="DDAF3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i="1" dirty="0">
                          <a:solidFill>
                            <a:schemeClr val="tx1"/>
                          </a:solidFill>
                        </a:rPr>
                        <a:t>Page</a:t>
                      </a:r>
                    </a:p>
                  </a:txBody>
                  <a:tcPr anchor="ctr">
                    <a:solidFill>
                      <a:srgbClr val="DDAF3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9913871"/>
                  </a:ext>
                </a:extLst>
              </a:tr>
              <a:tr h="334765">
                <a:tc>
                  <a:txBody>
                    <a:bodyPr/>
                    <a:lstStyle/>
                    <a:p>
                      <a:r>
                        <a:rPr lang="en-GB" sz="1200" b="0" i="1" dirty="0">
                          <a:solidFill>
                            <a:schemeClr val="tx1"/>
                          </a:solidFill>
                        </a:rPr>
                        <a:t>Self-assessment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b="0" i="1" dirty="0">
                          <a:solidFill>
                            <a:schemeClr val="tx1"/>
                          </a:solidFill>
                        </a:rPr>
                        <a:t>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81516780"/>
                  </a:ext>
                </a:extLst>
              </a:tr>
              <a:tr h="334765">
                <a:tc>
                  <a:txBody>
                    <a:bodyPr/>
                    <a:lstStyle/>
                    <a:p>
                      <a:r>
                        <a:rPr lang="en-GB" sz="1200" b="0" i="1" dirty="0">
                          <a:solidFill>
                            <a:schemeClr val="tx1"/>
                          </a:solidFill>
                        </a:rPr>
                        <a:t>What is an interview?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b="0" i="1" dirty="0">
                          <a:solidFill>
                            <a:schemeClr val="tx1"/>
                          </a:solidFill>
                        </a:rPr>
                        <a:t>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84626282"/>
                  </a:ext>
                </a:extLst>
              </a:tr>
              <a:tr h="334765">
                <a:tc>
                  <a:txBody>
                    <a:bodyPr/>
                    <a:lstStyle/>
                    <a:p>
                      <a:r>
                        <a:rPr lang="en-GB" sz="1200" b="0" i="1" dirty="0">
                          <a:solidFill>
                            <a:schemeClr val="tx1"/>
                          </a:solidFill>
                        </a:rPr>
                        <a:t>Exploring interviews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b="0" i="1" dirty="0">
                          <a:solidFill>
                            <a:schemeClr val="tx1"/>
                          </a:solidFill>
                        </a:rPr>
                        <a:t>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93783271"/>
                  </a:ext>
                </a:extLst>
              </a:tr>
              <a:tr h="334765">
                <a:tc>
                  <a:txBody>
                    <a:bodyPr/>
                    <a:lstStyle/>
                    <a:p>
                      <a:r>
                        <a:rPr lang="en-GB" sz="1200" b="0" i="1" dirty="0">
                          <a:solidFill>
                            <a:schemeClr val="tx1"/>
                          </a:solidFill>
                        </a:rPr>
                        <a:t>What makes successful interview?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b="0" i="1" dirty="0">
                          <a:solidFill>
                            <a:schemeClr val="tx1"/>
                          </a:solidFill>
                        </a:rPr>
                        <a:t>7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66589278"/>
                  </a:ext>
                </a:extLst>
              </a:tr>
              <a:tr h="334765">
                <a:tc>
                  <a:txBody>
                    <a:bodyPr/>
                    <a:lstStyle/>
                    <a:p>
                      <a:r>
                        <a:rPr lang="en-GB" sz="1200" b="0" i="1" dirty="0">
                          <a:solidFill>
                            <a:schemeClr val="tx1"/>
                          </a:solidFill>
                        </a:rPr>
                        <a:t>CV Template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b="0" i="1" dirty="0">
                          <a:solidFill>
                            <a:schemeClr val="tx1"/>
                          </a:solidFill>
                        </a:rPr>
                        <a:t>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9622902"/>
                  </a:ext>
                </a:extLst>
              </a:tr>
              <a:tr h="334765">
                <a:tc>
                  <a:txBody>
                    <a:bodyPr/>
                    <a:lstStyle/>
                    <a:p>
                      <a:r>
                        <a:rPr lang="en-GB" sz="1200" b="0" i="1" dirty="0">
                          <a:solidFill>
                            <a:schemeClr val="tx1"/>
                          </a:solidFill>
                        </a:rPr>
                        <a:t>About me: 3 words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b="0" i="1" dirty="0">
                          <a:solidFill>
                            <a:schemeClr val="tx1"/>
                          </a:solidFill>
                        </a:rPr>
                        <a:t>9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86474435"/>
                  </a:ext>
                </a:extLst>
              </a:tr>
              <a:tr h="334765">
                <a:tc>
                  <a:txBody>
                    <a:bodyPr/>
                    <a:lstStyle/>
                    <a:p>
                      <a:r>
                        <a:rPr lang="en-GB" sz="1200" b="0" i="1" dirty="0">
                          <a:solidFill>
                            <a:schemeClr val="tx1"/>
                          </a:solidFill>
                        </a:rPr>
                        <a:t>Subject battle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b="0" i="1" dirty="0">
                          <a:solidFill>
                            <a:schemeClr val="tx1"/>
                          </a:solidFill>
                        </a:rPr>
                        <a:t>10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14360545"/>
                  </a:ext>
                </a:extLst>
              </a:tr>
              <a:tr h="334765">
                <a:tc>
                  <a:txBody>
                    <a:bodyPr/>
                    <a:lstStyle/>
                    <a:p>
                      <a:r>
                        <a:rPr lang="en-GB" sz="1200" b="0" i="1" dirty="0">
                          <a:solidFill>
                            <a:schemeClr val="tx1"/>
                          </a:solidFill>
                        </a:rPr>
                        <a:t>Subject debate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b="0" i="1" dirty="0">
                          <a:solidFill>
                            <a:schemeClr val="tx1"/>
                          </a:solidFill>
                        </a:rPr>
                        <a:t>11-16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24940836"/>
                  </a:ext>
                </a:extLst>
              </a:tr>
              <a:tr h="334765">
                <a:tc>
                  <a:txBody>
                    <a:bodyPr/>
                    <a:lstStyle/>
                    <a:p>
                      <a:r>
                        <a:rPr lang="en-GB" sz="1200" b="0" i="1" dirty="0">
                          <a:solidFill>
                            <a:schemeClr val="tx1"/>
                          </a:solidFill>
                        </a:rPr>
                        <a:t>Interest inventory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b="0" i="1" dirty="0">
                          <a:solidFill>
                            <a:schemeClr val="tx1"/>
                          </a:solidFill>
                        </a:rPr>
                        <a:t>17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73324859"/>
                  </a:ext>
                </a:extLst>
              </a:tr>
              <a:tr h="334765">
                <a:tc>
                  <a:txBody>
                    <a:bodyPr/>
                    <a:lstStyle/>
                    <a:p>
                      <a:r>
                        <a:rPr lang="en-GB" sz="1200" b="0" i="1" dirty="0">
                          <a:solidFill>
                            <a:schemeClr val="tx1"/>
                          </a:solidFill>
                        </a:rPr>
                        <a:t>Careers interviews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b="0" i="1" dirty="0">
                          <a:solidFill>
                            <a:schemeClr val="tx1"/>
                          </a:solidFill>
                        </a:rPr>
                        <a:t>18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48366318"/>
                  </a:ext>
                </a:extLst>
              </a:tr>
              <a:tr h="334765">
                <a:tc>
                  <a:txBody>
                    <a:bodyPr/>
                    <a:lstStyle/>
                    <a:p>
                      <a:r>
                        <a:rPr lang="en-GB" sz="1200" b="0" i="1" dirty="0">
                          <a:solidFill>
                            <a:schemeClr val="tx1"/>
                          </a:solidFill>
                        </a:rPr>
                        <a:t>Interview questions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b="0" i="1" dirty="0">
                          <a:solidFill>
                            <a:schemeClr val="tx1"/>
                          </a:solidFill>
                        </a:rPr>
                        <a:t>19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7368520"/>
                  </a:ext>
                </a:extLst>
              </a:tr>
              <a:tr h="334765">
                <a:tc>
                  <a:txBody>
                    <a:bodyPr/>
                    <a:lstStyle/>
                    <a:p>
                      <a:r>
                        <a:rPr lang="en-GB" sz="1200" b="0" i="1" dirty="0">
                          <a:solidFill>
                            <a:schemeClr val="tx1"/>
                          </a:solidFill>
                        </a:rPr>
                        <a:t>Weird and wonderful questions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b="0" i="1" dirty="0">
                          <a:solidFill>
                            <a:schemeClr val="tx1"/>
                          </a:solidFill>
                        </a:rPr>
                        <a:t>20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51559740"/>
                  </a:ext>
                </a:extLst>
              </a:tr>
              <a:tr h="334765">
                <a:tc>
                  <a:txBody>
                    <a:bodyPr/>
                    <a:lstStyle/>
                    <a:p>
                      <a:r>
                        <a:rPr lang="en-GB" sz="1200" b="0" i="1" dirty="0">
                          <a:solidFill>
                            <a:schemeClr val="tx1"/>
                          </a:solidFill>
                        </a:rPr>
                        <a:t>Do and don’t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b="0" i="1" dirty="0">
                          <a:solidFill>
                            <a:schemeClr val="tx1"/>
                          </a:solidFill>
                        </a:rPr>
                        <a:t>21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35744702"/>
                  </a:ext>
                </a:extLst>
              </a:tr>
              <a:tr h="334765">
                <a:tc>
                  <a:txBody>
                    <a:bodyPr/>
                    <a:lstStyle/>
                    <a:p>
                      <a:r>
                        <a:rPr lang="en-GB" sz="1200" b="0" i="1" dirty="0">
                          <a:solidFill>
                            <a:schemeClr val="tx1"/>
                          </a:solidFill>
                        </a:rPr>
                        <a:t>Constructive feedback ideas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b="0" i="1" dirty="0">
                          <a:solidFill>
                            <a:schemeClr val="tx1"/>
                          </a:solidFill>
                        </a:rPr>
                        <a:t>22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19676499"/>
                  </a:ext>
                </a:extLst>
              </a:tr>
              <a:tr h="334765">
                <a:tc>
                  <a:txBody>
                    <a:bodyPr/>
                    <a:lstStyle/>
                    <a:p>
                      <a:r>
                        <a:rPr lang="en-GB" sz="1200" b="0" i="1" dirty="0">
                          <a:solidFill>
                            <a:schemeClr val="tx1"/>
                          </a:solidFill>
                        </a:rPr>
                        <a:t>Pertinent or not pertinent?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b="0" i="1" dirty="0">
                          <a:solidFill>
                            <a:schemeClr val="tx1"/>
                          </a:solidFill>
                        </a:rPr>
                        <a:t>23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47629000"/>
                  </a:ext>
                </a:extLst>
              </a:tr>
              <a:tr h="334765">
                <a:tc>
                  <a:txBody>
                    <a:bodyPr/>
                    <a:lstStyle/>
                    <a:p>
                      <a:r>
                        <a:rPr lang="en-GB" sz="1200" b="0" i="1" dirty="0">
                          <a:solidFill>
                            <a:schemeClr val="tx1"/>
                          </a:solidFill>
                        </a:rPr>
                        <a:t>Formal or informal?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b="0" i="1" dirty="0">
                          <a:solidFill>
                            <a:schemeClr val="tx1"/>
                          </a:solidFill>
                        </a:rPr>
                        <a:t>24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14278452"/>
                  </a:ext>
                </a:extLst>
              </a:tr>
              <a:tr h="334765">
                <a:tc>
                  <a:txBody>
                    <a:bodyPr/>
                    <a:lstStyle/>
                    <a:p>
                      <a:r>
                        <a:rPr lang="en-GB" sz="1200" b="0" i="1" dirty="0">
                          <a:solidFill>
                            <a:schemeClr val="tx1"/>
                          </a:solidFill>
                        </a:rPr>
                        <a:t>Non-verbal language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b="0" i="1" dirty="0">
                          <a:solidFill>
                            <a:schemeClr val="tx1"/>
                          </a:solidFill>
                        </a:rPr>
                        <a:t>25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13622645"/>
                  </a:ext>
                </a:extLst>
              </a:tr>
              <a:tr h="334765">
                <a:tc>
                  <a:txBody>
                    <a:bodyPr/>
                    <a:lstStyle/>
                    <a:p>
                      <a:r>
                        <a:rPr lang="en-GB" sz="1200" b="0" i="1" dirty="0">
                          <a:solidFill>
                            <a:schemeClr val="tx1"/>
                          </a:solidFill>
                        </a:rPr>
                        <a:t>Reflection questions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b="0" i="1" dirty="0">
                          <a:solidFill>
                            <a:schemeClr val="tx1"/>
                          </a:solidFill>
                        </a:rPr>
                        <a:t>26-27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37964146"/>
                  </a:ext>
                </a:extLst>
              </a:tr>
              <a:tr h="334765">
                <a:tc>
                  <a:txBody>
                    <a:bodyPr/>
                    <a:lstStyle/>
                    <a:p>
                      <a:r>
                        <a:rPr lang="en-GB" sz="1200" b="0" i="1" dirty="0">
                          <a:solidFill>
                            <a:schemeClr val="tx1"/>
                          </a:solidFill>
                        </a:rPr>
                        <a:t>Mock interview questions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b="0" i="1" dirty="0">
                          <a:solidFill>
                            <a:schemeClr val="tx1"/>
                          </a:solidFill>
                        </a:rPr>
                        <a:t>28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6665022"/>
                  </a:ext>
                </a:extLst>
              </a:tr>
              <a:tr h="334765">
                <a:tc>
                  <a:txBody>
                    <a:bodyPr/>
                    <a:lstStyle/>
                    <a:p>
                      <a:r>
                        <a:rPr lang="en-GB" sz="1200" b="0" i="1" dirty="0">
                          <a:solidFill>
                            <a:schemeClr val="tx1"/>
                          </a:solidFill>
                        </a:rPr>
                        <a:t>Self-assessment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200" b="0" i="1" dirty="0">
                          <a:solidFill>
                            <a:schemeClr val="tx1"/>
                          </a:solidFill>
                        </a:rPr>
                        <a:t>29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61148424"/>
                  </a:ext>
                </a:extLst>
              </a:tr>
            </a:tbl>
          </a:graphicData>
        </a:graphic>
      </p:graphicFrame>
      <p:pic>
        <p:nvPicPr>
          <p:cNvPr id="7" name="Picture 6">
            <a:extLst>
              <a:ext uri="{FF2B5EF4-FFF2-40B4-BE49-F238E27FC236}">
                <a16:creationId xmlns:a16="http://schemas.microsoft.com/office/drawing/2014/main" id="{105205C6-61C5-2613-166C-E47DA387A295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3"/>
          <a:srcRect l="14665" t="1" r="11395" b="1"/>
          <a:stretch/>
        </p:blipFill>
        <p:spPr>
          <a:xfrm>
            <a:off x="6243915" y="9181401"/>
            <a:ext cx="486743" cy="527403"/>
          </a:xfrm>
          <a:prstGeom prst="rect">
            <a:avLst/>
          </a:prstGeom>
        </p:spPr>
      </p:pic>
      <p:sp>
        <p:nvSpPr>
          <p:cNvPr id="9" name="Footer Placeholder 3">
            <a:extLst>
              <a:ext uri="{FF2B5EF4-FFF2-40B4-BE49-F238E27FC236}">
                <a16:creationId xmlns:a16="http://schemas.microsoft.com/office/drawing/2014/main" id="{8F484061-6720-4DE0-9EAD-A1CF6B3236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808822" y="9181402"/>
            <a:ext cx="2314575" cy="527403"/>
          </a:xfrm>
        </p:spPr>
        <p:txBody>
          <a:bodyPr/>
          <a:lstStyle/>
          <a:p>
            <a:pPr defTabSz="457200">
              <a:lnSpc>
                <a:spcPct val="90000"/>
              </a:lnSpc>
              <a:spcAft>
                <a:spcPts val="600"/>
              </a:spcAft>
            </a:pPr>
            <a:r>
              <a:rPr lang="en-US" dirty="0">
                <a:solidFill>
                  <a:schemeClr val="bg1">
                    <a:lumMod val="50000"/>
                    <a:alpha val="80000"/>
                  </a:schemeClr>
                </a:solidFill>
              </a:rPr>
              <a:t>ESB-RES-C267-L2G4-SpeechforEmployability-LearnerWorkbook-Section2 v1</a:t>
            </a:r>
          </a:p>
        </p:txBody>
      </p:sp>
    </p:spTree>
    <p:extLst>
      <p:ext uri="{BB962C8B-B14F-4D97-AF65-F5344CB8AC3E}">
        <p14:creationId xmlns:p14="http://schemas.microsoft.com/office/powerpoint/2010/main" val="12965713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DE4C9B-F572-4553-868F-071B7E4DF3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0648" y="932434"/>
            <a:ext cx="5915025" cy="648067"/>
          </a:xfrm>
        </p:spPr>
        <p:txBody>
          <a:bodyPr/>
          <a:lstStyle/>
          <a:p>
            <a:r>
              <a:rPr lang="en-GB" b="1" i="1" dirty="0"/>
              <a:t>Self-assessment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A037E23-8190-40C0-A180-B3D5B99A38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03D66-A37D-48BE-868F-45D4B182A73A}" type="datetime1">
              <a:rPr lang="en-GB" smtClean="0"/>
              <a:t>03/03/2026</a:t>
            </a:fld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79A4187-BA8D-4049-9EDD-B1ECB3D51F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07C4F-4DD7-4452-9CBE-7B4BC77324C7}" type="slidenum">
              <a:rPr lang="en-GB" smtClean="0"/>
              <a:t>4</a:t>
            </a:fld>
            <a:endParaRPr lang="en-GB"/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D4D04EFD-5A01-4E23-9BB8-7F41ADF1191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3065051"/>
              </p:ext>
            </p:extLst>
          </p:nvPr>
        </p:nvGraphicFramePr>
        <p:xfrm>
          <a:off x="260648" y="1496616"/>
          <a:ext cx="6416341" cy="628812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72208">
                  <a:extLst>
                    <a:ext uri="{9D8B030D-6E8A-4147-A177-3AD203B41FA5}">
                      <a16:colId xmlns:a16="http://schemas.microsoft.com/office/drawing/2014/main" val="787868252"/>
                    </a:ext>
                  </a:extLst>
                </a:gridCol>
                <a:gridCol w="1514711">
                  <a:extLst>
                    <a:ext uri="{9D8B030D-6E8A-4147-A177-3AD203B41FA5}">
                      <a16:colId xmlns:a16="http://schemas.microsoft.com/office/drawing/2014/main" val="3878249721"/>
                    </a:ext>
                  </a:extLst>
                </a:gridCol>
                <a:gridCol w="1514711">
                  <a:extLst>
                    <a:ext uri="{9D8B030D-6E8A-4147-A177-3AD203B41FA5}">
                      <a16:colId xmlns:a16="http://schemas.microsoft.com/office/drawing/2014/main" val="590961038"/>
                    </a:ext>
                  </a:extLst>
                </a:gridCol>
                <a:gridCol w="1514711">
                  <a:extLst>
                    <a:ext uri="{9D8B030D-6E8A-4147-A177-3AD203B41FA5}">
                      <a16:colId xmlns:a16="http://schemas.microsoft.com/office/drawing/2014/main" val="3948152569"/>
                    </a:ext>
                  </a:extLst>
                </a:gridCol>
              </a:tblGrid>
              <a:tr h="527402">
                <a:tc>
                  <a:txBody>
                    <a:bodyPr/>
                    <a:lstStyle/>
                    <a:p>
                      <a:pPr algn="ctr"/>
                      <a:r>
                        <a:rPr lang="en-GB" sz="1200" dirty="0"/>
                        <a:t>Skill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/>
                        <a:t>Not Confident</a:t>
                      </a:r>
                    </a:p>
                  </a:txBody>
                  <a:tcPr anchor="ctr">
                    <a:solidFill>
                      <a:srgbClr val="F4891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/>
                        <a:t>Somewhat Confident</a:t>
                      </a:r>
                    </a:p>
                  </a:txBody>
                  <a:tcPr anchor="ctr">
                    <a:solidFill>
                      <a:srgbClr val="FBD10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/>
                        <a:t>Very Confident</a:t>
                      </a:r>
                    </a:p>
                  </a:txBody>
                  <a:tcPr anchor="ctr">
                    <a:solidFill>
                      <a:srgbClr val="C4D82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69953776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sz="1200" dirty="0"/>
                        <a:t>I can give full and clear answers to questions about myself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791852291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sz="1200" dirty="0"/>
                        <a:t>I can talk about my skills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393348339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/>
                        <a:t>I can talk about my knowledge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33411040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/>
                        <a:t>I can speak clearly and audibly in an interview situation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92688760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/>
                        <a:t>I can use appropriately formal language depending on the situation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291509949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/>
                        <a:t>I can use body language to show interest and confidence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46017535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/>
                        <a:t>I can use facial expression to support what I say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147588917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/>
                        <a:t>I can use gesture to support what I say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673757952"/>
                  </a:ext>
                </a:extLst>
              </a:tr>
              <a:tr h="400630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/>
                        <a:t>I can answer questions in a way that shows my strengths and aspirations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51872521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A9DDFE75-6E0A-AEAE-9465-71818ED8EE1A}"/>
              </a:ext>
            </a:extLst>
          </p:cNvPr>
          <p:cNvSpPr txBox="1"/>
          <p:nvPr/>
        </p:nvSpPr>
        <p:spPr>
          <a:xfrm>
            <a:off x="280615" y="7962009"/>
            <a:ext cx="6416341" cy="11320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endParaRPr lang="en-GB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688196A-0C78-B301-4BA4-959E6FACA48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2656" y="8049344"/>
            <a:ext cx="371539" cy="339993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C3DA04B8-9D85-C1B6-94BF-38EC488A79E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2656" y="8625408"/>
            <a:ext cx="382863" cy="43678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B92464E7-0A25-6C88-E4C1-4728CBA9C2E3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4"/>
          <a:srcRect l="14665" t="1" r="11395" b="1"/>
          <a:stretch/>
        </p:blipFill>
        <p:spPr>
          <a:xfrm>
            <a:off x="6236623" y="9181401"/>
            <a:ext cx="486743" cy="527403"/>
          </a:xfrm>
          <a:prstGeom prst="rect">
            <a:avLst/>
          </a:prstGeom>
        </p:spPr>
      </p:pic>
      <p:sp>
        <p:nvSpPr>
          <p:cNvPr id="11" name="Footer Placeholder 3">
            <a:extLst>
              <a:ext uri="{FF2B5EF4-FFF2-40B4-BE49-F238E27FC236}">
                <a16:creationId xmlns:a16="http://schemas.microsoft.com/office/drawing/2014/main" id="{87C37F8A-3801-3735-3F2F-4F09AB59FB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808822" y="9181402"/>
            <a:ext cx="2314575" cy="527403"/>
          </a:xfrm>
        </p:spPr>
        <p:txBody>
          <a:bodyPr/>
          <a:lstStyle/>
          <a:p>
            <a:pPr defTabSz="457200">
              <a:lnSpc>
                <a:spcPct val="90000"/>
              </a:lnSpc>
              <a:spcAft>
                <a:spcPts val="600"/>
              </a:spcAft>
            </a:pPr>
            <a:r>
              <a:rPr lang="en-US" dirty="0">
                <a:solidFill>
                  <a:schemeClr val="bg1">
                    <a:lumMod val="50000"/>
                    <a:alpha val="80000"/>
                  </a:schemeClr>
                </a:solidFill>
              </a:rPr>
              <a:t>ESB-RES-C267-L2G4-SpeechforEmployability-LearnerWorkbook-Section2 v1</a:t>
            </a:r>
          </a:p>
        </p:txBody>
      </p:sp>
    </p:spTree>
    <p:extLst>
      <p:ext uri="{BB962C8B-B14F-4D97-AF65-F5344CB8AC3E}">
        <p14:creationId xmlns:p14="http://schemas.microsoft.com/office/powerpoint/2010/main" val="1042633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516475-CE37-8BBF-1601-23A9EDBDF3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8650" y="1064568"/>
            <a:ext cx="6300700" cy="864091"/>
          </a:xfrm>
        </p:spPr>
        <p:txBody>
          <a:bodyPr>
            <a:noAutofit/>
          </a:bodyPr>
          <a:lstStyle/>
          <a:p>
            <a:r>
              <a:rPr lang="en-GB" sz="2000" b="1" i="1" dirty="0">
                <a:latin typeface="+mn-lt"/>
              </a:rPr>
              <a:t>Write down everything you know, feel, or associate with the word ‘interview’ in 60 seconds.</a:t>
            </a:r>
            <a:endParaRPr lang="en-GB" sz="2000" b="1" i="1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4BDBD8C-660B-11B1-7F93-FA39C8F174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716D4A-3583-4776-9AF7-FC4046D9ABE3}" type="datetime1">
              <a:rPr lang="en-GB" smtClean="0"/>
              <a:t>03/03/2026</a:t>
            </a:fld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BD88750-21E6-9FC8-7F82-B7634774E9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07C4F-4DD7-4452-9CBE-7B4BC77324C7}" type="slidenum">
              <a:rPr lang="en-GB" smtClean="0"/>
              <a:t>5</a:t>
            </a:fld>
            <a:endParaRPr lang="en-GB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B9D9514-6556-4300-D141-9B7CBFCF43D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7684" y="3691093"/>
            <a:ext cx="3316635" cy="2523814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3AE0CB29-35D8-2F0E-98EA-AE3893F4ABCD}"/>
              </a:ext>
            </a:extLst>
          </p:cNvPr>
          <p:cNvSpPr txBox="1"/>
          <p:nvPr/>
        </p:nvSpPr>
        <p:spPr>
          <a:xfrm>
            <a:off x="1714500" y="4771055"/>
            <a:ext cx="3429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1800" b="1" i="1" dirty="0">
                <a:latin typeface="+mn-lt"/>
              </a:rPr>
              <a:t>‘interview’</a:t>
            </a:r>
            <a:endParaRPr lang="en-GB" sz="18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A1EC956-69F1-A099-B198-111932AA5567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3"/>
          <a:srcRect l="14665" t="1" r="11395" b="1"/>
          <a:stretch/>
        </p:blipFill>
        <p:spPr>
          <a:xfrm>
            <a:off x="6252423" y="9181402"/>
            <a:ext cx="486743" cy="527403"/>
          </a:xfrm>
          <a:prstGeom prst="rect">
            <a:avLst/>
          </a:prstGeom>
        </p:spPr>
      </p:pic>
      <p:sp>
        <p:nvSpPr>
          <p:cNvPr id="8" name="Footer Placeholder 3">
            <a:extLst>
              <a:ext uri="{FF2B5EF4-FFF2-40B4-BE49-F238E27FC236}">
                <a16:creationId xmlns:a16="http://schemas.microsoft.com/office/drawing/2014/main" id="{03DEDE6A-47B1-20FE-88EF-A7DA892B88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808822" y="9181402"/>
            <a:ext cx="2314575" cy="527403"/>
          </a:xfrm>
        </p:spPr>
        <p:txBody>
          <a:bodyPr/>
          <a:lstStyle/>
          <a:p>
            <a:pPr defTabSz="457200">
              <a:lnSpc>
                <a:spcPct val="90000"/>
              </a:lnSpc>
              <a:spcAft>
                <a:spcPts val="600"/>
              </a:spcAft>
            </a:pPr>
            <a:r>
              <a:rPr lang="en-US" dirty="0">
                <a:solidFill>
                  <a:schemeClr val="bg1">
                    <a:lumMod val="50000"/>
                    <a:alpha val="80000"/>
                  </a:schemeClr>
                </a:solidFill>
              </a:rPr>
              <a:t>ESB-RES-C267-L2G4-SpeechforEmployability-LearnerWorkbook-Section2 v1</a:t>
            </a:r>
          </a:p>
        </p:txBody>
      </p:sp>
    </p:spTree>
    <p:extLst>
      <p:ext uri="{BB962C8B-B14F-4D97-AF65-F5344CB8AC3E}">
        <p14:creationId xmlns:p14="http://schemas.microsoft.com/office/powerpoint/2010/main" val="28023725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B7233C-B1AB-CBD4-50A5-325068C8FB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0648" y="1064568"/>
            <a:ext cx="5915025" cy="527403"/>
          </a:xfrm>
        </p:spPr>
        <p:txBody>
          <a:bodyPr>
            <a:normAutofit fontScale="90000"/>
          </a:bodyPr>
          <a:lstStyle/>
          <a:p>
            <a:r>
              <a:rPr lang="en-GB" b="1" i="1" dirty="0"/>
              <a:t>Exploring interviews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53FDCBE-4B35-17C5-4A0C-C46FBAFA9D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BF72B2-5B50-4B3F-8843-3B8BA5EA9B28}" type="datetime1">
              <a:rPr lang="en-GB" smtClean="0"/>
              <a:t>03/03/2026</a:t>
            </a:fld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36EB1AE-F448-4070-AE33-11CE4BDF8A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07C4F-4DD7-4452-9CBE-7B4BC77324C7}" type="slidenum">
              <a:rPr lang="en-GB" smtClean="0"/>
              <a:t>6</a:t>
            </a:fld>
            <a:endParaRPr lang="en-GB"/>
          </a:p>
        </p:txBody>
      </p:sp>
      <p:graphicFrame>
        <p:nvGraphicFramePr>
          <p:cNvPr id="12" name="Table 7">
            <a:extLst>
              <a:ext uri="{FF2B5EF4-FFF2-40B4-BE49-F238E27FC236}">
                <a16:creationId xmlns:a16="http://schemas.microsoft.com/office/drawing/2014/main" id="{768B7101-E117-257A-E43A-0B7B17AF86B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6619396"/>
              </p:ext>
            </p:extLst>
          </p:nvPr>
        </p:nvGraphicFramePr>
        <p:xfrm>
          <a:off x="249695" y="1856656"/>
          <a:ext cx="6336704" cy="648071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168352">
                  <a:extLst>
                    <a:ext uri="{9D8B030D-6E8A-4147-A177-3AD203B41FA5}">
                      <a16:colId xmlns:a16="http://schemas.microsoft.com/office/drawing/2014/main" val="31519751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301787209"/>
                    </a:ext>
                  </a:extLst>
                </a:gridCol>
              </a:tblGrid>
              <a:tr h="1119720">
                <a:tc>
                  <a:txBody>
                    <a:bodyPr/>
                    <a:lstStyle/>
                    <a:p>
                      <a:pPr algn="l"/>
                      <a:r>
                        <a:rPr lang="en-GB" dirty="0"/>
                        <a:t>What do you think the main purpose of an interview is?</a:t>
                      </a:r>
                    </a:p>
                  </a:txBody>
                  <a:tcPr anchor="ctr">
                    <a:solidFill>
                      <a:srgbClr val="C3D82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/>
                        <a:t>How does an interview help an employer (or college, university, etc.) to assess whether somebody is suitable?</a:t>
                      </a:r>
                    </a:p>
                  </a:txBody>
                  <a:tcPr anchor="ctr">
                    <a:solidFill>
                      <a:srgbClr val="FBD1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340221"/>
                  </a:ext>
                </a:extLst>
              </a:tr>
              <a:tr h="2188058">
                <a:tc>
                  <a:txBody>
                    <a:bodyPr/>
                    <a:lstStyle/>
                    <a:p>
                      <a:pPr algn="l"/>
                      <a:endParaRPr lang="en-GB" dirty="0"/>
                    </a:p>
                  </a:txBody>
                  <a:tcPr anchor="ctr">
                    <a:solidFill>
                      <a:srgbClr val="C2D71E">
                        <a:alpha val="2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GB" dirty="0"/>
                    </a:p>
                  </a:txBody>
                  <a:tcPr anchor="ctr">
                    <a:solidFill>
                      <a:srgbClr val="FBD10A">
                        <a:alpha val="2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51923298"/>
                  </a:ext>
                </a:extLst>
              </a:tr>
              <a:tr h="984883">
                <a:tc>
                  <a:txBody>
                    <a:bodyPr/>
                    <a:lstStyle/>
                    <a:p>
                      <a:pPr algn="l"/>
                      <a:r>
                        <a:rPr lang="en-GB" dirty="0"/>
                        <a:t>What might an interviewer hope to learn from the interview?</a:t>
                      </a:r>
                    </a:p>
                  </a:txBody>
                  <a:tcPr anchor="ctr">
                    <a:solidFill>
                      <a:srgbClr val="E6141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/>
                        <a:t>How can the person being interviewed present themselves in a positive way during the interview?</a:t>
                      </a:r>
                    </a:p>
                  </a:txBody>
                  <a:tcPr anchor="ctr">
                    <a:solidFill>
                      <a:srgbClr val="F58A1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77249834"/>
                  </a:ext>
                </a:extLst>
              </a:tr>
              <a:tr h="2188058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>
                    <a:solidFill>
                      <a:srgbClr val="E6141C">
                        <a:alpha val="2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>
                    <a:solidFill>
                      <a:srgbClr val="F58A1D">
                        <a:alpha val="2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25033035"/>
                  </a:ext>
                </a:extLst>
              </a:tr>
            </a:tbl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68F2522D-5D11-94D6-3664-7A27BA01C90E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2"/>
          <a:srcRect l="14665" t="1" r="11395" b="1"/>
          <a:stretch/>
        </p:blipFill>
        <p:spPr>
          <a:xfrm>
            <a:off x="6236623" y="9178078"/>
            <a:ext cx="486743" cy="527403"/>
          </a:xfrm>
          <a:prstGeom prst="rect">
            <a:avLst/>
          </a:prstGeom>
        </p:spPr>
      </p:pic>
      <p:sp>
        <p:nvSpPr>
          <p:cNvPr id="7" name="Footer Placeholder 3">
            <a:extLst>
              <a:ext uri="{FF2B5EF4-FFF2-40B4-BE49-F238E27FC236}">
                <a16:creationId xmlns:a16="http://schemas.microsoft.com/office/drawing/2014/main" id="{D9B1F803-1AA2-2291-DED0-43C665CDC3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808822" y="9181402"/>
            <a:ext cx="2314575" cy="527403"/>
          </a:xfrm>
        </p:spPr>
        <p:txBody>
          <a:bodyPr/>
          <a:lstStyle/>
          <a:p>
            <a:pPr defTabSz="457200">
              <a:lnSpc>
                <a:spcPct val="90000"/>
              </a:lnSpc>
              <a:spcAft>
                <a:spcPts val="600"/>
              </a:spcAft>
            </a:pPr>
            <a:r>
              <a:rPr lang="en-US" dirty="0">
                <a:solidFill>
                  <a:schemeClr val="bg1">
                    <a:lumMod val="50000"/>
                    <a:alpha val="80000"/>
                  </a:schemeClr>
                </a:solidFill>
              </a:rPr>
              <a:t>ESB-RES-C267-L2G4-SpeechforEmployability-LearnerWorkbook-Section2 v1</a:t>
            </a:r>
          </a:p>
        </p:txBody>
      </p:sp>
    </p:spTree>
    <p:extLst>
      <p:ext uri="{BB962C8B-B14F-4D97-AF65-F5344CB8AC3E}">
        <p14:creationId xmlns:p14="http://schemas.microsoft.com/office/powerpoint/2010/main" val="228988752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E824EE1-C3E3-CAFC-5737-A0C65A10C0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DD7045-2437-4F09-B566-8ADB7FC91ECC}" type="datetime1">
              <a:rPr lang="en-GB" smtClean="0"/>
              <a:t>03/03/2026</a:t>
            </a:fld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76FFA20-5032-35DB-804C-443DB90B3A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07C4F-4DD7-4452-9CBE-7B4BC77324C7}" type="slidenum">
              <a:rPr lang="en-GB" smtClean="0"/>
              <a:t>7</a:t>
            </a:fld>
            <a:endParaRPr lang="en-GB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982E360-73E6-750A-21CE-E55C82E151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778" y="1110607"/>
            <a:ext cx="6344574" cy="720080"/>
          </a:xfrm>
        </p:spPr>
        <p:txBody>
          <a:bodyPr>
            <a:normAutofit fontScale="90000"/>
          </a:bodyPr>
          <a:lstStyle/>
          <a:p>
            <a:r>
              <a:rPr lang="en-GB" b="1" i="1" dirty="0">
                <a:latin typeface="+mn-lt"/>
              </a:rPr>
              <a:t>What makes a successful interview?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EBFDDC69-4A85-E16B-D35E-75B6F7FC6771}"/>
              </a:ext>
            </a:extLst>
          </p:cNvPr>
          <p:cNvSpPr/>
          <p:nvPr/>
        </p:nvSpPr>
        <p:spPr>
          <a:xfrm>
            <a:off x="2547640" y="3368824"/>
            <a:ext cx="1872208" cy="720080"/>
          </a:xfrm>
          <a:prstGeom prst="ellipse">
            <a:avLst/>
          </a:prstGeom>
          <a:solidFill>
            <a:srgbClr val="C4D82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b="1" i="1" dirty="0"/>
              <a:t>Interviewer</a:t>
            </a: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AFCE0C4A-1432-D2A4-01EF-205805191BC3}"/>
              </a:ext>
            </a:extLst>
          </p:cNvPr>
          <p:cNvSpPr/>
          <p:nvPr/>
        </p:nvSpPr>
        <p:spPr>
          <a:xfrm>
            <a:off x="2547640" y="6105128"/>
            <a:ext cx="1872208" cy="720080"/>
          </a:xfrm>
          <a:prstGeom prst="ellipse">
            <a:avLst/>
          </a:prstGeom>
          <a:solidFill>
            <a:srgbClr val="FBD10A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b="1" i="1" dirty="0"/>
              <a:t>Interviewee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63F61A7-F3C1-11E6-7CAF-51D87C3DF2B1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2"/>
          <a:srcRect l="14665" t="1" r="11395" b="1"/>
          <a:stretch/>
        </p:blipFill>
        <p:spPr>
          <a:xfrm>
            <a:off x="6236623" y="9161062"/>
            <a:ext cx="486743" cy="527403"/>
          </a:xfrm>
          <a:prstGeom prst="rect">
            <a:avLst/>
          </a:prstGeom>
        </p:spPr>
      </p:pic>
      <p:sp>
        <p:nvSpPr>
          <p:cNvPr id="9" name="Footer Placeholder 3">
            <a:extLst>
              <a:ext uri="{FF2B5EF4-FFF2-40B4-BE49-F238E27FC236}">
                <a16:creationId xmlns:a16="http://schemas.microsoft.com/office/drawing/2014/main" id="{26A63D1A-A3C2-9ED2-0797-E9AF3487C3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808822" y="9181402"/>
            <a:ext cx="2314575" cy="527403"/>
          </a:xfrm>
        </p:spPr>
        <p:txBody>
          <a:bodyPr/>
          <a:lstStyle/>
          <a:p>
            <a:pPr defTabSz="457200">
              <a:lnSpc>
                <a:spcPct val="90000"/>
              </a:lnSpc>
              <a:spcAft>
                <a:spcPts val="600"/>
              </a:spcAft>
            </a:pPr>
            <a:r>
              <a:rPr lang="en-US" dirty="0">
                <a:solidFill>
                  <a:schemeClr val="bg1">
                    <a:lumMod val="50000"/>
                    <a:alpha val="80000"/>
                  </a:schemeClr>
                </a:solidFill>
              </a:rPr>
              <a:t>ESB-RES-C267-L2G4-SpeechforEmployability-LearnerWorkbook-Section2 v1</a:t>
            </a:r>
          </a:p>
        </p:txBody>
      </p:sp>
    </p:spTree>
    <p:extLst>
      <p:ext uri="{BB962C8B-B14F-4D97-AF65-F5344CB8AC3E}">
        <p14:creationId xmlns:p14="http://schemas.microsoft.com/office/powerpoint/2010/main" val="102401955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1B5423B-44DF-5E8D-1897-B5CCAD7CA8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4DA940-951E-42F2-9190-2B18930CC7F7}" type="datetime1">
              <a:rPr lang="en-GB" smtClean="0"/>
              <a:t>03/03/2026</a:t>
            </a:fld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F8520EB-85D3-0B63-A740-1D40FC4825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07C4F-4DD7-4452-9CBE-7B4BC77324C7}" type="slidenum">
              <a:rPr lang="en-GB" smtClean="0"/>
              <a:t>8</a:t>
            </a:fld>
            <a:endParaRPr lang="en-GB"/>
          </a:p>
        </p:txBody>
      </p:sp>
      <p:graphicFrame>
        <p:nvGraphicFramePr>
          <p:cNvPr id="6" name="Table 6">
            <a:extLst>
              <a:ext uri="{FF2B5EF4-FFF2-40B4-BE49-F238E27FC236}">
                <a16:creationId xmlns:a16="http://schemas.microsoft.com/office/drawing/2014/main" id="{3EDDA556-87A4-628D-BD28-E7E732C4AAE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4972926"/>
              </p:ext>
            </p:extLst>
          </p:nvPr>
        </p:nvGraphicFramePr>
        <p:xfrm>
          <a:off x="332656" y="1856656"/>
          <a:ext cx="6192688" cy="6552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53136">
                  <a:extLst>
                    <a:ext uri="{9D8B030D-6E8A-4147-A177-3AD203B41FA5}">
                      <a16:colId xmlns:a16="http://schemas.microsoft.com/office/drawing/2014/main" val="3595277334"/>
                    </a:ext>
                  </a:extLst>
                </a:gridCol>
                <a:gridCol w="4339552">
                  <a:extLst>
                    <a:ext uri="{9D8B030D-6E8A-4147-A177-3AD203B41FA5}">
                      <a16:colId xmlns:a16="http://schemas.microsoft.com/office/drawing/2014/main" val="925788262"/>
                    </a:ext>
                  </a:extLst>
                </a:gridCol>
              </a:tblGrid>
              <a:tr h="468000">
                <a:tc>
                  <a:txBody>
                    <a:bodyPr/>
                    <a:lstStyle/>
                    <a:p>
                      <a:pPr algn="l" rtl="0" fontAlgn="base">
                        <a:lnSpc>
                          <a:spcPts val="1650"/>
                        </a:lnSpc>
                        <a:buNone/>
                      </a:pPr>
                      <a:r>
                        <a:rPr lang="en-GB" sz="1350" b="1" i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Name:</a:t>
                      </a:r>
                      <a:r>
                        <a:rPr lang="en-GB" sz="1350" b="0" i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​</a:t>
                      </a:r>
                      <a:endParaRPr lang="en-GB" b="0" i="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anchor="ctr">
                    <a:solidFill>
                      <a:srgbClr val="FBD10A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41491635"/>
                  </a:ext>
                </a:extLst>
              </a:tr>
              <a:tr h="468000">
                <a:tc>
                  <a:txBody>
                    <a:bodyPr/>
                    <a:lstStyle/>
                    <a:p>
                      <a:pPr algn="l" rtl="0" fontAlgn="base">
                        <a:lnSpc>
                          <a:spcPts val="1650"/>
                        </a:lnSpc>
                        <a:buNone/>
                      </a:pPr>
                      <a:r>
                        <a:rPr lang="en-GB" sz="1350" b="1" i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School/College:</a:t>
                      </a:r>
                      <a:r>
                        <a:rPr lang="en-GB" sz="1350" b="0" i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​</a:t>
                      </a:r>
                      <a:endParaRPr lang="en-GB" b="0" i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anchor="ctr">
                    <a:solidFill>
                      <a:srgbClr val="FBD10A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09144599"/>
                  </a:ext>
                </a:extLst>
              </a:tr>
              <a:tr h="1404000">
                <a:tc>
                  <a:txBody>
                    <a:bodyPr/>
                    <a:lstStyle/>
                    <a:p>
                      <a:pPr algn="l" rtl="0" fontAlgn="base">
                        <a:lnSpc>
                          <a:spcPts val="1650"/>
                        </a:lnSpc>
                        <a:buNone/>
                      </a:pPr>
                      <a:r>
                        <a:rPr lang="en-US" sz="1350" b="1" i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Profile</a:t>
                      </a:r>
                      <a:r>
                        <a:rPr lang="en-US" sz="1350" b="0" i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​</a:t>
                      </a:r>
                      <a:br>
                        <a:rPr lang="en-US" sz="1350" b="0" i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US" sz="1350" b="0" i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Write 5-6 lines about your strengths and your aspirations​</a:t>
                      </a:r>
                      <a:endParaRPr lang="en-US" b="0" i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anchor="ctr">
                    <a:solidFill>
                      <a:srgbClr val="FBD10A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47103152"/>
                  </a:ext>
                </a:extLst>
              </a:tr>
              <a:tr h="1404000">
                <a:tc>
                  <a:txBody>
                    <a:bodyPr/>
                    <a:lstStyle/>
                    <a:p>
                      <a:pPr algn="l" rtl="0" fontAlgn="base">
                        <a:lnSpc>
                          <a:spcPts val="1650"/>
                        </a:lnSpc>
                        <a:buNone/>
                      </a:pPr>
                      <a:r>
                        <a:rPr lang="en-US" sz="1350" b="1" i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Education</a:t>
                      </a:r>
                      <a:r>
                        <a:rPr lang="en-US" sz="1350" b="0" i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​</a:t>
                      </a:r>
                      <a:br>
                        <a:rPr lang="en-US" sz="1350" b="0" i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US" sz="1350" b="0" i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Write 5-6 lines about your favourite subjects/courses and why you enjoy them​</a:t>
                      </a:r>
                      <a:endParaRPr lang="en-US" b="0" i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anchor="ctr">
                    <a:solidFill>
                      <a:srgbClr val="FBD10A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16366710"/>
                  </a:ext>
                </a:extLst>
              </a:tr>
              <a:tr h="1404000">
                <a:tc>
                  <a:txBody>
                    <a:bodyPr/>
                    <a:lstStyle/>
                    <a:p>
                      <a:pPr algn="l" rtl="0" fontAlgn="base">
                        <a:lnSpc>
                          <a:spcPts val="1650"/>
                        </a:lnSpc>
                        <a:buNone/>
                      </a:pPr>
                      <a:r>
                        <a:rPr lang="en-US" sz="1350" b="1" i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Work Experience</a:t>
                      </a:r>
                      <a:r>
                        <a:rPr lang="en-US" sz="1350" b="0" i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​</a:t>
                      </a:r>
                      <a:br>
                        <a:rPr lang="en-US" sz="1350" b="0" i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US" sz="1350" b="0" i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Write 5-6 lines about any work experience you have done or would like to do.​</a:t>
                      </a:r>
                      <a:endParaRPr lang="en-US" b="0" i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anchor="ctr">
                    <a:solidFill>
                      <a:srgbClr val="FBD10A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32930867"/>
                  </a:ext>
                </a:extLst>
              </a:tr>
              <a:tr h="1404000">
                <a:tc>
                  <a:txBody>
                    <a:bodyPr/>
                    <a:lstStyle/>
                    <a:p>
                      <a:pPr algn="l" rtl="0" fontAlgn="base">
                        <a:lnSpc>
                          <a:spcPts val="1650"/>
                        </a:lnSpc>
                        <a:buNone/>
                      </a:pPr>
                      <a:r>
                        <a:rPr lang="en-US" sz="1350" b="1" i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Interests</a:t>
                      </a:r>
                      <a:r>
                        <a:rPr lang="en-US" sz="1350" b="0" i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​</a:t>
                      </a:r>
                      <a:endParaRPr lang="en-US" b="0" i="0" dirty="0">
                        <a:solidFill>
                          <a:srgbClr val="000000"/>
                        </a:solidFill>
                        <a:effectLst/>
                      </a:endParaRPr>
                    </a:p>
                    <a:p>
                      <a:pPr algn="l" rtl="0" fontAlgn="base">
                        <a:lnSpc>
                          <a:spcPts val="1650"/>
                        </a:lnSpc>
                        <a:buNone/>
                      </a:pPr>
                      <a:r>
                        <a:rPr lang="en-US" sz="1350" b="0" i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Write 5-6 lines about your interests and how they are relevant to your future aspirations​</a:t>
                      </a:r>
                      <a:endParaRPr lang="en-US" b="0" i="0" dirty="0">
                        <a:solidFill>
                          <a:srgbClr val="000000"/>
                        </a:solidFill>
                        <a:effectLst/>
                      </a:endParaRPr>
                    </a:p>
                  </a:txBody>
                  <a:tcPr anchor="ctr">
                    <a:solidFill>
                      <a:srgbClr val="FBD10A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87619958"/>
                  </a:ext>
                </a:extLst>
              </a:tr>
            </a:tbl>
          </a:graphicData>
        </a:graphic>
      </p:graphicFrame>
      <p:pic>
        <p:nvPicPr>
          <p:cNvPr id="2" name="Picture 1">
            <a:extLst>
              <a:ext uri="{FF2B5EF4-FFF2-40B4-BE49-F238E27FC236}">
                <a16:creationId xmlns:a16="http://schemas.microsoft.com/office/drawing/2014/main" id="{E68315A8-188D-A4FA-745E-09AA64B846A0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2"/>
          <a:srcRect l="14665" t="1" r="11395" b="1"/>
          <a:stretch/>
        </p:blipFill>
        <p:spPr>
          <a:xfrm>
            <a:off x="6281972" y="9181402"/>
            <a:ext cx="486743" cy="527403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A7E61087-F361-3ECC-B212-19B133A2B303}"/>
              </a:ext>
            </a:extLst>
          </p:cNvPr>
          <p:cNvSpPr txBox="1"/>
          <p:nvPr/>
        </p:nvSpPr>
        <p:spPr>
          <a:xfrm>
            <a:off x="260648" y="1083910"/>
            <a:ext cx="619268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400" b="1" i="1" dirty="0">
                <a:latin typeface="+mn-lt"/>
              </a:rPr>
              <a:t>CV template</a:t>
            </a:r>
            <a:endParaRPr lang="en-GB" sz="2400" dirty="0"/>
          </a:p>
        </p:txBody>
      </p:sp>
      <p:sp>
        <p:nvSpPr>
          <p:cNvPr id="7" name="Footer Placeholder 3">
            <a:extLst>
              <a:ext uri="{FF2B5EF4-FFF2-40B4-BE49-F238E27FC236}">
                <a16:creationId xmlns:a16="http://schemas.microsoft.com/office/drawing/2014/main" id="{AA8C84C4-CD45-2C62-0229-FFA5569F8A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808822" y="9181402"/>
            <a:ext cx="2314575" cy="527403"/>
          </a:xfrm>
        </p:spPr>
        <p:txBody>
          <a:bodyPr/>
          <a:lstStyle/>
          <a:p>
            <a:pPr defTabSz="457200">
              <a:lnSpc>
                <a:spcPct val="90000"/>
              </a:lnSpc>
              <a:spcAft>
                <a:spcPts val="600"/>
              </a:spcAft>
            </a:pPr>
            <a:r>
              <a:rPr lang="en-US" dirty="0">
                <a:solidFill>
                  <a:schemeClr val="bg1">
                    <a:lumMod val="50000"/>
                    <a:alpha val="80000"/>
                  </a:schemeClr>
                </a:solidFill>
              </a:rPr>
              <a:t>ESB-RES-C267-L2G4-SpeechforEmployability-LearnerWorkbook-Section2 v1</a:t>
            </a:r>
          </a:p>
        </p:txBody>
      </p:sp>
    </p:spTree>
    <p:extLst>
      <p:ext uri="{BB962C8B-B14F-4D97-AF65-F5344CB8AC3E}">
        <p14:creationId xmlns:p14="http://schemas.microsoft.com/office/powerpoint/2010/main" val="378219209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A41DE3-13D3-D7F8-FC73-6C36DE2F9B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0648" y="1064568"/>
            <a:ext cx="5915025" cy="527403"/>
          </a:xfrm>
        </p:spPr>
        <p:txBody>
          <a:bodyPr>
            <a:normAutofit fontScale="90000"/>
          </a:bodyPr>
          <a:lstStyle/>
          <a:p>
            <a:r>
              <a:rPr lang="en-GB" b="1" i="1" dirty="0"/>
              <a:t>Three words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E4DCCD7-AA59-030D-4CD2-DC01939159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572FA-3CCC-476D-BDC4-44E6D7046BA0}" type="datetime1">
              <a:rPr lang="en-GB" smtClean="0"/>
              <a:t>03/03/2026</a:t>
            </a:fld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6728898-5CEE-DE13-1458-3B04E39D86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07C4F-4DD7-4452-9CBE-7B4BC77324C7}" type="slidenum">
              <a:rPr lang="en-GB" smtClean="0"/>
              <a:t>9</a:t>
            </a:fld>
            <a:endParaRPr lang="en-GB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EC799DF-8D12-4D85-CBB1-7E1DB93596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3478" y="1623964"/>
            <a:ext cx="1207877" cy="160343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77B00A1-86A1-B600-6EB8-D9D571FC785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9428" y="3695758"/>
            <a:ext cx="1562100" cy="135255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AE8D30A5-7DD2-A63F-7C67-7F9E9D3B6A8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9428" y="5516663"/>
            <a:ext cx="1482490" cy="159831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CF6136DE-35C1-AD8E-52BC-E8636A8356A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9184" y="7730444"/>
            <a:ext cx="1726965" cy="1252896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2E178656-1308-C6D2-006B-A2763DB4030B}"/>
              </a:ext>
            </a:extLst>
          </p:cNvPr>
          <p:cNvSpPr/>
          <p:nvPr/>
        </p:nvSpPr>
        <p:spPr>
          <a:xfrm>
            <a:off x="2256478" y="1712640"/>
            <a:ext cx="3938044" cy="136815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3B6D36F1-C47A-4FB8-9516-80584634C5C1}"/>
              </a:ext>
            </a:extLst>
          </p:cNvPr>
          <p:cNvSpPr/>
          <p:nvPr/>
        </p:nvSpPr>
        <p:spPr>
          <a:xfrm>
            <a:off x="2262812" y="3680156"/>
            <a:ext cx="3938044" cy="136815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056F3C9-601C-09B1-2B35-C48F5F8846B2}"/>
              </a:ext>
            </a:extLst>
          </p:cNvPr>
          <p:cNvSpPr/>
          <p:nvPr/>
        </p:nvSpPr>
        <p:spPr>
          <a:xfrm>
            <a:off x="2237629" y="5647672"/>
            <a:ext cx="3938044" cy="136815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6594C624-30CD-1781-B629-BEFD7E2C045F}"/>
              </a:ext>
            </a:extLst>
          </p:cNvPr>
          <p:cNvSpPr/>
          <p:nvPr/>
        </p:nvSpPr>
        <p:spPr>
          <a:xfrm>
            <a:off x="2256478" y="7615188"/>
            <a:ext cx="3938044" cy="136815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15956EA0-CDD6-C78E-D06B-3A57DF02051F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6"/>
          <a:srcRect l="14665" t="1" r="11395" b="1"/>
          <a:stretch/>
        </p:blipFill>
        <p:spPr>
          <a:xfrm>
            <a:off x="6248107" y="9156870"/>
            <a:ext cx="486743" cy="527403"/>
          </a:xfrm>
          <a:prstGeom prst="rect">
            <a:avLst/>
          </a:prstGeom>
        </p:spPr>
      </p:pic>
      <p:sp>
        <p:nvSpPr>
          <p:cNvPr id="15" name="Footer Placeholder 3">
            <a:extLst>
              <a:ext uri="{FF2B5EF4-FFF2-40B4-BE49-F238E27FC236}">
                <a16:creationId xmlns:a16="http://schemas.microsoft.com/office/drawing/2014/main" id="{4A187B81-9413-FC07-F3C2-F12C42E9FC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808822" y="9181402"/>
            <a:ext cx="2314575" cy="527403"/>
          </a:xfrm>
        </p:spPr>
        <p:txBody>
          <a:bodyPr/>
          <a:lstStyle/>
          <a:p>
            <a:pPr defTabSz="457200">
              <a:lnSpc>
                <a:spcPct val="90000"/>
              </a:lnSpc>
              <a:spcAft>
                <a:spcPts val="600"/>
              </a:spcAft>
            </a:pPr>
            <a:r>
              <a:rPr lang="en-US" dirty="0">
                <a:solidFill>
                  <a:schemeClr val="bg1">
                    <a:lumMod val="50000"/>
                    <a:alpha val="80000"/>
                  </a:schemeClr>
                </a:solidFill>
              </a:rPr>
              <a:t>ESB-RES-C267-L2G4-SpeechforEmployability-LearnerWorkbook-Section2 v1</a:t>
            </a:r>
          </a:p>
        </p:txBody>
      </p:sp>
    </p:spTree>
    <p:extLst>
      <p:ext uri="{BB962C8B-B14F-4D97-AF65-F5344CB8AC3E}">
        <p14:creationId xmlns:p14="http://schemas.microsoft.com/office/powerpoint/2010/main" val="128379876"/>
      </p:ext>
    </p:extLst>
  </p:cSld>
  <p:clrMapOvr>
    <a:masterClrMapping/>
  </p:clrMapOvr>
</p:sld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Custom 1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010c06fb-adfb-4972-b43b-36d810ddac6c">
      <Terms xmlns="http://schemas.microsoft.com/office/infopath/2007/PartnerControls"/>
    </lcf76f155ced4ddcb4097134ff3c332f>
    <TaxCatchAll xmlns="0e08f774-c844-414b-8174-1931542ea424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854722D9B506340931AF81ABA667AF9" ma:contentTypeVersion="16" ma:contentTypeDescription="Create a new document." ma:contentTypeScope="" ma:versionID="5e686ac674beeedb52dfa5ceb0283139">
  <xsd:schema xmlns:xsd="http://www.w3.org/2001/XMLSchema" xmlns:xs="http://www.w3.org/2001/XMLSchema" xmlns:p="http://schemas.microsoft.com/office/2006/metadata/properties" xmlns:ns2="010c06fb-adfb-4972-b43b-36d810ddac6c" xmlns:ns3="0e08f774-c844-414b-8174-1931542ea424" targetNamespace="http://schemas.microsoft.com/office/2006/metadata/properties" ma:root="true" ma:fieldsID="80d375d4e811b928badf1168cf02ca5c" ns2:_="" ns3:_="">
    <xsd:import namespace="010c06fb-adfb-4972-b43b-36d810ddac6c"/>
    <xsd:import namespace="0e08f774-c844-414b-8174-1931542ea42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10c06fb-adfb-4972-b43b-36d810ddac6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2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4" nillable="true" ma:taxonomy="true" ma:internalName="lcf76f155ced4ddcb4097134ff3c332f" ma:taxonomyFieldName="MediaServiceImageTags" ma:displayName="Image Tags" ma:readOnly="false" ma:fieldId="{5cf76f15-5ced-4ddc-b409-7134ff3c332f}" ma:taxonomyMulti="true" ma:sspId="95101557-b141-4344-8eed-a9c28da8fbb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8" nillable="true" ma:displayName="Location" ma:indexed="true" ma:internalName="MediaServiceLocation" ma:readOnly="true">
      <xsd:simpleType>
        <xsd:restriction base="dms:Text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ObjectDetectorVersions" ma:index="22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e08f774-c844-414b-8174-1931542ea424" elementFormDefault="qualified">
    <xsd:import namespace="http://schemas.microsoft.com/office/2006/documentManagement/types"/>
    <xsd:import namespace="http://schemas.microsoft.com/office/infopath/2007/PartnerControls"/>
    <xsd:element name="TaxCatchAll" ma:index="15" nillable="true" ma:displayName="Taxonomy Catch All Column" ma:hidden="true" ma:list="{ae4e3543-e7fe-4604-9e90-4040997bc85a}" ma:internalName="TaxCatchAll" ma:showField="CatchAllData" ma:web="0e08f774-c844-414b-8174-1931542ea42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C20F0BF0-0537-4EF8-8086-7C5A44DAA16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DB279BF7-4B92-44D4-B3DC-8DB7AE5066D3}">
  <ds:schemaRefs>
    <ds:schemaRef ds:uri="http://schemas.microsoft.com/office/2006/documentManagement/types"/>
    <ds:schemaRef ds:uri="http://www.w3.org/XML/1998/namespace"/>
    <ds:schemaRef ds:uri="http://schemas.openxmlformats.org/package/2006/metadata/core-properties"/>
    <ds:schemaRef ds:uri="http://purl.org/dc/elements/1.1/"/>
    <ds:schemaRef ds:uri="http://purl.org/dc/terms/"/>
    <ds:schemaRef ds:uri="http://purl.org/dc/dcmitype/"/>
    <ds:schemaRef ds:uri="0e08f774-c844-414b-8174-1931542ea424"/>
    <ds:schemaRef ds:uri="010c06fb-adfb-4972-b43b-36d810ddac6c"/>
    <ds:schemaRef ds:uri="http://schemas.microsoft.com/office/infopath/2007/PartnerControls"/>
    <ds:schemaRef ds:uri="http://schemas.microsoft.com/office/2006/metadata/properties"/>
  </ds:schemaRefs>
</ds:datastoreItem>
</file>

<file path=customXml/itemProps3.xml><?xml version="1.0" encoding="utf-8"?>
<ds:datastoreItem xmlns:ds="http://schemas.openxmlformats.org/officeDocument/2006/customXml" ds:itemID="{6C85AD91-E78E-4187-ADDC-42C1900A48A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10c06fb-adfb-4972-b43b-36d810ddac6c"/>
    <ds:schemaRef ds:uri="0e08f774-c844-414b-8174-1931542ea42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</TotalTime>
  <Words>2681</Words>
  <Application>Microsoft Office PowerPoint</Application>
  <PresentationFormat>A4 Paper (210x297 mm)</PresentationFormat>
  <Paragraphs>536</Paragraphs>
  <Slides>29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29</vt:i4>
      </vt:variant>
    </vt:vector>
  </HeadingPairs>
  <TitlesOfParts>
    <vt:vector size="34" baseType="lpstr">
      <vt:lpstr>Arial</vt:lpstr>
      <vt:lpstr>Calibri</vt:lpstr>
      <vt:lpstr>Calibri Light</vt:lpstr>
      <vt:lpstr>Custom Design</vt:lpstr>
      <vt:lpstr>Office Theme</vt:lpstr>
      <vt:lpstr>PowerPoint Presentation</vt:lpstr>
      <vt:lpstr>PowerPoint Presentation</vt:lpstr>
      <vt:lpstr>Contents</vt:lpstr>
      <vt:lpstr>Self-assessment</vt:lpstr>
      <vt:lpstr>Write down everything you know, feel, or associate with the word ‘interview’ in 60 seconds.</vt:lpstr>
      <vt:lpstr>Exploring interviews</vt:lpstr>
      <vt:lpstr>What makes a successful interview?</vt:lpstr>
      <vt:lpstr>PowerPoint Presentation</vt:lpstr>
      <vt:lpstr>Three words</vt:lpstr>
      <vt:lpstr>Subject battle</vt:lpstr>
      <vt:lpstr>Worksheets for debating - Proposition</vt:lpstr>
      <vt:lpstr>Worksheet for debating - Proposition</vt:lpstr>
      <vt:lpstr>Worksheet for debating - Proposition</vt:lpstr>
      <vt:lpstr>Worksheets for debating - Opposition</vt:lpstr>
      <vt:lpstr>Worksheets for debating - Opposition</vt:lpstr>
      <vt:lpstr>Worksheets for debating - Opposition</vt:lpstr>
      <vt:lpstr>Interest inventory</vt:lpstr>
      <vt:lpstr>Career interview</vt:lpstr>
      <vt:lpstr>What questions might you be asked?</vt:lpstr>
      <vt:lpstr>Weird and wonderful questions</vt:lpstr>
      <vt:lpstr>PowerPoint Presentation</vt:lpstr>
      <vt:lpstr>Constructive feedback ideas </vt:lpstr>
      <vt:lpstr>Pertinent or not pertinent?</vt:lpstr>
      <vt:lpstr>Formal or informal? </vt:lpstr>
      <vt:lpstr>PowerPoint Presentation</vt:lpstr>
      <vt:lpstr>Facial expressions</vt:lpstr>
      <vt:lpstr>PowerPoint Presentation</vt:lpstr>
      <vt:lpstr>Mock interview questions</vt:lpstr>
      <vt:lpstr>Self-assessment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Liam</dc:creator>
  <cp:lastModifiedBy>Anthea Wilson</cp:lastModifiedBy>
  <cp:revision>399</cp:revision>
  <cp:lastPrinted>2023-07-28T09:37:19Z</cp:lastPrinted>
  <dcterms:created xsi:type="dcterms:W3CDTF">2014-08-12T18:49:29Z</dcterms:created>
  <dcterms:modified xsi:type="dcterms:W3CDTF">2026-03-03T16:35:55Z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0x0101005854722D9B506340931AF81ABA667AF9</vt:lpwstr>
  </property>
  <property fmtid="{D5CDD505-2E9C-101B-9397-08002B2CF9AE}" pid="3" name="Order">
    <vt:r8>6400</vt:r8>
  </property>
  <property fmtid="{D5CDD505-2E9C-101B-9397-08002B2CF9AE}" pid="4" name="MediaServiceImageTags">
    <vt:lpwstr/>
  </property>
</Properties>
</file>