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4"/>
    <p:sldMasterId id="2147483686" r:id="rId5"/>
  </p:sldMasterIdLst>
  <p:notesMasterIdLst>
    <p:notesMasterId r:id="rId20"/>
  </p:notesMasterIdLst>
  <p:handoutMasterIdLst>
    <p:handoutMasterId r:id="rId21"/>
  </p:handoutMasterIdLst>
  <p:sldIdLst>
    <p:sldId id="269" r:id="rId6"/>
    <p:sldId id="270" r:id="rId7"/>
    <p:sldId id="271" r:id="rId8"/>
    <p:sldId id="272" r:id="rId9"/>
    <p:sldId id="277" r:id="rId10"/>
    <p:sldId id="273" r:id="rId11"/>
    <p:sldId id="278" r:id="rId12"/>
    <p:sldId id="274" r:id="rId13"/>
    <p:sldId id="275" r:id="rId14"/>
    <p:sldId id="279" r:id="rId15"/>
    <p:sldId id="285" r:id="rId16"/>
    <p:sldId id="282" r:id="rId17"/>
    <p:sldId id="286" r:id="rId18"/>
    <p:sldId id="287"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C646402-DB4F-7FBF-FBDB-6DC2C1F8B3CE}" name="Nicola Holloway" initials="NH" userId="S::nicola.holloway@esbuk.org::495b01b1-cbe1-4db7-9a4c-b80dea6f9af9" providerId="AD"/>
  <p188:author id="{2C1C0E40-34EA-DA0C-9181-768F35F2C384}" name="Tina Renshaw BA Hons (Oxon), MA (Oxon), PGCE, PGCHRM" initials="TR" userId="S::tina.renshaw@esbuk.org::94dc95e1-b3b7-4783-9628-eae13940e46e" providerId="AD"/>
  <p188:author id="{7F8ACAE1-D9C6-6BFB-BFB5-54FEAA3BB774}" name="Anthea Wilson" initials="AW" userId="S::anthea.wilson@esbuk.org::f289f84a-f1ae-46ed-b624-bcccc8b1693e" providerId="AD"/>
  <p188:author id="{995A0DE4-B9E9-3F69-14F2-D59B9F6CAAAD}" name="Lauren Kearney" initials="LK" userId="S::lauren.kearney@esbuk.org::b4143d71-0b4c-487b-ad54-94c3c8f1ceb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4D821"/>
    <a:srgbClr val="FAC794"/>
    <a:srgbClr val="F58A1D"/>
    <a:srgbClr val="DCEA76"/>
    <a:srgbClr val="FCE784"/>
    <a:srgbClr val="AABD1D"/>
    <a:srgbClr val="E6151D"/>
    <a:srgbClr val="FBD10A"/>
    <a:srgbClr val="C2D71E"/>
    <a:srgbClr val="E614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1A0C317-FD62-43FC-AA65-9F1F3988C0C2}" v="15" dt="2026-03-03T16:21:24.82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228" autoAdjust="0"/>
    <p:restoredTop sz="95706" autoAdjust="0"/>
  </p:normalViewPr>
  <p:slideViewPr>
    <p:cSldViewPr>
      <p:cViewPr varScale="1">
        <p:scale>
          <a:sx n="83" d="100"/>
          <a:sy n="83" d="100"/>
        </p:scale>
        <p:origin x="1469" y="77"/>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presProps" Target="presProps.xml"/><Relationship Id="rId27"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7DB807F-0FD5-4A88-8FB3-075F68B5A7D4}" type="datetimeFigureOut">
              <a:rPr lang="en-US" smtClean="0"/>
              <a:t>3/3/2026</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1516E86-8231-49A1-B4E5-5BBA5909722C}" type="slidenum">
              <a:rPr lang="en-US" smtClean="0"/>
              <a:t>‹#›</a:t>
            </a:fld>
            <a:endParaRPr lang="en-US"/>
          </a:p>
        </p:txBody>
      </p:sp>
    </p:spTree>
    <p:extLst>
      <p:ext uri="{BB962C8B-B14F-4D97-AF65-F5344CB8AC3E}">
        <p14:creationId xmlns:p14="http://schemas.microsoft.com/office/powerpoint/2010/main" val="1597338454"/>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A21BD46-CE3A-421D-905D-D937B3AF2197}" type="datetimeFigureOut">
              <a:rPr lang="en-GB" smtClean="0"/>
              <a:t>03/03/2026</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78F5A5-0FCD-4566-AFD1-269E75FC0888}" type="slidenum">
              <a:rPr lang="en-GB" smtClean="0"/>
              <a:t>‹#›</a:t>
            </a:fld>
            <a:endParaRPr lang="en-GB"/>
          </a:p>
        </p:txBody>
      </p:sp>
    </p:spTree>
    <p:extLst>
      <p:ext uri="{BB962C8B-B14F-4D97-AF65-F5344CB8AC3E}">
        <p14:creationId xmlns:p14="http://schemas.microsoft.com/office/powerpoint/2010/main" val="2239806646"/>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Collect ideas from the group.</a:t>
            </a:r>
          </a:p>
        </p:txBody>
      </p:sp>
      <p:sp>
        <p:nvSpPr>
          <p:cNvPr id="4" name="Header Placeholder 3"/>
          <p:cNvSpPr>
            <a:spLocks noGrp="1"/>
          </p:cNvSpPr>
          <p:nvPr>
            <p:ph type="hdr" sz="quarter" idx="10"/>
          </p:nvPr>
        </p:nvSpPr>
        <p:spPr/>
        <p:txBody>
          <a:bodyPr/>
          <a:lstStyle/>
          <a:p>
            <a:endParaRPr lang="en-GB"/>
          </a:p>
        </p:txBody>
      </p:sp>
      <p:sp>
        <p:nvSpPr>
          <p:cNvPr id="5" name="Slide Number Placeholder 4"/>
          <p:cNvSpPr>
            <a:spLocks noGrp="1"/>
          </p:cNvSpPr>
          <p:nvPr>
            <p:ph type="sldNum" sz="quarter" idx="11"/>
          </p:nvPr>
        </p:nvSpPr>
        <p:spPr/>
        <p:txBody>
          <a:bodyPr/>
          <a:lstStyle/>
          <a:p>
            <a:fld id="{9678F5A5-0FCD-4566-AFD1-269E75FC0888}" type="slidenum">
              <a:rPr lang="en-GB" smtClean="0"/>
              <a:t>1</a:t>
            </a:fld>
            <a:endParaRPr lang="en-GB"/>
          </a:p>
        </p:txBody>
      </p:sp>
    </p:spTree>
    <p:extLst>
      <p:ext uri="{BB962C8B-B14F-4D97-AF65-F5344CB8AC3E}">
        <p14:creationId xmlns:p14="http://schemas.microsoft.com/office/powerpoint/2010/main" val="20447004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4</a:t>
            </a:fld>
            <a:endParaRPr lang="en-GB"/>
          </a:p>
        </p:txBody>
      </p:sp>
    </p:spTree>
    <p:extLst>
      <p:ext uri="{BB962C8B-B14F-4D97-AF65-F5344CB8AC3E}">
        <p14:creationId xmlns:p14="http://schemas.microsoft.com/office/powerpoint/2010/main" val="6209704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8</a:t>
            </a:fld>
            <a:endParaRPr lang="en-GB"/>
          </a:p>
        </p:txBody>
      </p:sp>
    </p:spTree>
    <p:extLst>
      <p:ext uri="{BB962C8B-B14F-4D97-AF65-F5344CB8AC3E}">
        <p14:creationId xmlns:p14="http://schemas.microsoft.com/office/powerpoint/2010/main" val="13149344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Need new footage</a:t>
            </a:r>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10</a:t>
            </a:fld>
            <a:endParaRPr lang="en-GB"/>
          </a:p>
        </p:txBody>
      </p:sp>
    </p:spTree>
    <p:extLst>
      <p:ext uri="{BB962C8B-B14F-4D97-AF65-F5344CB8AC3E}">
        <p14:creationId xmlns:p14="http://schemas.microsoft.com/office/powerpoint/2010/main" val="39317954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Answer 1</a:t>
            </a:r>
            <a:r>
              <a:rPr lang="en-GB" dirty="0"/>
              <a:t>: Whilst using humour is a really good way to showcase your personality and break the ice, you also need to make sure you are meeting the </a:t>
            </a:r>
            <a:r>
              <a:rPr lang="en-GB" b="1" dirty="0"/>
              <a:t>purpose</a:t>
            </a:r>
            <a:r>
              <a:rPr lang="en-GB" b="0" dirty="0"/>
              <a:t> of the question. Whilst this answer does reveal a skill and tells the interviewer that you have a good sense of humour, it doesn’t really answer the question. </a:t>
            </a:r>
            <a:r>
              <a:rPr lang="en-US" dirty="0"/>
              <a:t>You </a:t>
            </a:r>
            <a:r>
              <a:rPr lang="en-US" i="1" dirty="0"/>
              <a:t>could</a:t>
            </a:r>
            <a:r>
              <a:rPr lang="en-US" dirty="0"/>
              <a:t> turn this into a stronger response by linking it to something useful — for example, strong memory recall or commitment to a personal interest. But as it stands, it doesn’t answer the question.</a:t>
            </a:r>
            <a:endParaRPr lang="en-GB" b="0" dirty="0"/>
          </a:p>
          <a:p>
            <a:endParaRPr lang="en-GB" b="0" dirty="0"/>
          </a:p>
          <a:p>
            <a:r>
              <a:rPr lang="en-GB" b="1" dirty="0"/>
              <a:t>Answer 2: </a:t>
            </a:r>
            <a:r>
              <a:rPr lang="en-GB" b="0" dirty="0"/>
              <a:t>While it's great to have talents and hobbies, this answer </a:t>
            </a:r>
            <a:r>
              <a:rPr lang="en-GB" b="1" dirty="0"/>
              <a:t>is irrelevant </a:t>
            </a:r>
            <a:r>
              <a:rPr lang="en-GB" b="0" dirty="0"/>
              <a:t>to the context of an interview and doesn't address the question about personal strengths. To make this answer more </a:t>
            </a:r>
            <a:r>
              <a:rPr lang="en-GB" b="1" dirty="0"/>
              <a:t>relevant</a:t>
            </a:r>
            <a:r>
              <a:rPr lang="en-GB" b="0" dirty="0"/>
              <a:t> you might talk about how much time you dedicate to singing, and how your strength lies in your commitment to achieving your goals and your focus on something you are passionate about.</a:t>
            </a:r>
          </a:p>
          <a:p>
            <a:endParaRPr lang="en-GB" b="0" dirty="0"/>
          </a:p>
          <a:p>
            <a:r>
              <a:rPr lang="en-GB" b="1" dirty="0"/>
              <a:t>Answer 3: </a:t>
            </a:r>
            <a:r>
              <a:rPr lang="en-US" dirty="0"/>
              <a:t>While this answer may be honest and slightly humorous, it doesn’t present you in a positive or professional light. It could come across as controlling or </a:t>
            </a:r>
            <a:r>
              <a:rPr lang="en-US" dirty="0" err="1"/>
              <a:t>self-centred</a:t>
            </a:r>
            <a:r>
              <a:rPr lang="en-US" dirty="0"/>
              <a:t>, which is not the impression you want to give in an interview. A better approach would be to talk about communication or negotiation skills in a constructive way — for example, being able to build consensus or suggest solutions that work for everyone.</a:t>
            </a:r>
            <a:endParaRPr lang="en-GB" b="0" dirty="0"/>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11</a:t>
            </a:fld>
            <a:endParaRPr lang="en-GB"/>
          </a:p>
        </p:txBody>
      </p:sp>
    </p:spTree>
    <p:extLst>
      <p:ext uri="{BB962C8B-B14F-4D97-AF65-F5344CB8AC3E}">
        <p14:creationId xmlns:p14="http://schemas.microsoft.com/office/powerpoint/2010/main" val="36078612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12</a:t>
            </a:fld>
            <a:endParaRPr lang="en-GB"/>
          </a:p>
        </p:txBody>
      </p:sp>
    </p:spTree>
    <p:extLst>
      <p:ext uri="{BB962C8B-B14F-4D97-AF65-F5344CB8AC3E}">
        <p14:creationId xmlns:p14="http://schemas.microsoft.com/office/powerpoint/2010/main" val="13697163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13</a:t>
            </a:fld>
            <a:endParaRPr lang="en-GB"/>
          </a:p>
        </p:txBody>
      </p:sp>
    </p:spTree>
    <p:extLst>
      <p:ext uri="{BB962C8B-B14F-4D97-AF65-F5344CB8AC3E}">
        <p14:creationId xmlns:p14="http://schemas.microsoft.com/office/powerpoint/2010/main" val="34301024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259632" y="1330684"/>
            <a:ext cx="6858000" cy="1006476"/>
          </a:xfrm>
        </p:spPr>
        <p:txBody>
          <a:bodyPr anchor="b"/>
          <a:lstStyle>
            <a:lvl1pPr algn="ctr">
              <a:defRPr sz="4500" baseline="0">
                <a:latin typeface="Calibri" panose="020F0502020204030204" pitchFamily="34" charset="0"/>
              </a:defRPr>
            </a:lvl1pPr>
          </a:lstStyle>
          <a:p>
            <a:r>
              <a:rPr lang="en-US" dirty="0"/>
              <a:t>Title</a:t>
            </a:r>
          </a:p>
        </p:txBody>
      </p:sp>
      <p:sp>
        <p:nvSpPr>
          <p:cNvPr id="3" name="Subtitle 2"/>
          <p:cNvSpPr>
            <a:spLocks noGrp="1"/>
          </p:cNvSpPr>
          <p:nvPr>
            <p:ph type="subTitle" idx="1" hasCustomPrompt="1"/>
          </p:nvPr>
        </p:nvSpPr>
        <p:spPr>
          <a:xfrm>
            <a:off x="1259632" y="2946705"/>
            <a:ext cx="6858000" cy="1655762"/>
          </a:xfrm>
        </p:spPr>
        <p:txBody>
          <a:bodyPr>
            <a:normAutofit/>
          </a:bodyPr>
          <a:lstStyle>
            <a:lvl1pPr marL="0" indent="0" algn="ctr">
              <a:buNone/>
              <a:defRPr sz="3200">
                <a:solidFill>
                  <a:schemeClr val="bg2">
                    <a:lumMod val="50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Subtitle</a:t>
            </a:r>
          </a:p>
        </p:txBody>
      </p:sp>
      <p:sp>
        <p:nvSpPr>
          <p:cNvPr id="4" name="Date Placeholder 3"/>
          <p:cNvSpPr>
            <a:spLocks noGrp="1"/>
          </p:cNvSpPr>
          <p:nvPr>
            <p:ph type="dt" sz="half" idx="10"/>
          </p:nvPr>
        </p:nvSpPr>
        <p:spPr>
          <a:xfrm>
            <a:off x="114300" y="6356351"/>
            <a:ext cx="2057400" cy="365125"/>
          </a:xfrm>
        </p:spPr>
        <p:txBody>
          <a:bodyPr/>
          <a:lstStyle/>
          <a:p>
            <a:fld id="{B9E2AA5B-4D00-40D8-A984-080DBBBEEFF2}" type="datetime1">
              <a:rPr lang="en-GB" smtClean="0"/>
              <a:t>03/03/2026</a:t>
            </a:fld>
            <a:endParaRPr lang="en-GB" dirty="0"/>
          </a:p>
        </p:txBody>
      </p:sp>
      <p:sp>
        <p:nvSpPr>
          <p:cNvPr id="5" name="Footer Placeholder 4"/>
          <p:cNvSpPr>
            <a:spLocks noGrp="1"/>
          </p:cNvSpPr>
          <p:nvPr>
            <p:ph type="ftr" sz="quarter" idx="11"/>
          </p:nvPr>
        </p:nvSpPr>
        <p:spPr>
          <a:xfrm>
            <a:off x="2483768" y="6356350"/>
            <a:ext cx="3086100" cy="365125"/>
          </a:xfrm>
        </p:spPr>
        <p:txBody>
          <a:bodyPr/>
          <a:lstStyle/>
          <a:p>
            <a:r>
              <a:rPr lang="en-US"/>
              <a:t>L2G4 Employability: 2.3 – Respond to interview questions</a:t>
            </a:r>
            <a:endParaRPr lang="en-GB" dirty="0"/>
          </a:p>
        </p:txBody>
      </p:sp>
      <p:sp>
        <p:nvSpPr>
          <p:cNvPr id="6" name="Slide Number Placeholder 5"/>
          <p:cNvSpPr>
            <a:spLocks noGrp="1"/>
          </p:cNvSpPr>
          <p:nvPr>
            <p:ph type="sldNum" sz="quarter" idx="12"/>
          </p:nvPr>
        </p:nvSpPr>
        <p:spPr>
          <a:xfrm>
            <a:off x="5880397" y="6356349"/>
            <a:ext cx="1623965" cy="365125"/>
          </a:xfrm>
        </p:spPr>
        <p:txBody>
          <a:bodyPr/>
          <a:lstStyle/>
          <a:p>
            <a:fld id="{EFC07C4F-4DD7-4452-9CBE-7B4BC77324C7}" type="slidenum">
              <a:rPr lang="en-GB" smtClean="0"/>
              <a:t>‹#›</a:t>
            </a:fld>
            <a:endParaRPr lang="en-GB"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32440" y="6237312"/>
            <a:ext cx="432048" cy="351252"/>
          </a:xfrm>
          <a:prstGeom prst="rect">
            <a:avLst/>
          </a:prstGeom>
        </p:spPr>
      </p:pic>
      <p:sp>
        <p:nvSpPr>
          <p:cNvPr id="10" name="TextBox 9"/>
          <p:cNvSpPr txBox="1"/>
          <p:nvPr userDrawn="1"/>
        </p:nvSpPr>
        <p:spPr>
          <a:xfrm>
            <a:off x="7507325" y="6237312"/>
            <a:ext cx="1022152" cy="369332"/>
          </a:xfrm>
          <a:prstGeom prst="rect">
            <a:avLst/>
          </a:prstGeom>
          <a:noFill/>
        </p:spPr>
        <p:txBody>
          <a:bodyPr wrap="square" rtlCol="0">
            <a:spAutoFit/>
          </a:bodyPr>
          <a:lstStyle/>
          <a:p>
            <a:r>
              <a:rPr lang="en-GB" dirty="0"/>
              <a:t>@ESBUK</a:t>
            </a:r>
          </a:p>
        </p:txBody>
      </p:sp>
      <p:pic>
        <p:nvPicPr>
          <p:cNvPr id="13" name="Picture 12"/>
          <p:cNvPicPr>
            <a:picLocks noChangeAspect="1"/>
          </p:cNvPicPr>
          <p:nvPr userDrawn="1"/>
        </p:nvPicPr>
        <p:blipFill rotWithShape="1">
          <a:blip r:embed="rId3">
            <a:extLst>
              <a:ext uri="{28A0092B-C50C-407E-A947-70E740481C1C}">
                <a14:useLocalDpi xmlns:a14="http://schemas.microsoft.com/office/drawing/2010/main" val="0"/>
              </a:ext>
            </a:extLst>
          </a:blip>
          <a:srcRect t="13006" b="25809"/>
          <a:stretch/>
        </p:blipFill>
        <p:spPr>
          <a:xfrm>
            <a:off x="0" y="0"/>
            <a:ext cx="9144000" cy="1152128"/>
          </a:xfrm>
          <a:prstGeom prst="rect">
            <a:avLst/>
          </a:prstGeom>
        </p:spPr>
      </p:pic>
    </p:spTree>
    <p:extLst>
      <p:ext uri="{BB962C8B-B14F-4D97-AF65-F5344CB8AC3E}">
        <p14:creationId xmlns:p14="http://schemas.microsoft.com/office/powerpoint/2010/main" val="21406123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DBF9A01E-73A2-45A0-A10B-CAA33270887E}" type="datetime1">
              <a:rPr lang="en-GB" smtClean="0"/>
              <a:t>03/03/2026</a:t>
            </a:fld>
            <a:endParaRPr lang="en-GB"/>
          </a:p>
        </p:txBody>
      </p:sp>
      <p:sp>
        <p:nvSpPr>
          <p:cNvPr id="6" name="Footer Placeholder 5"/>
          <p:cNvSpPr>
            <a:spLocks noGrp="1"/>
          </p:cNvSpPr>
          <p:nvPr>
            <p:ph type="ftr" sz="quarter" idx="11"/>
          </p:nvPr>
        </p:nvSpPr>
        <p:spPr/>
        <p:txBody>
          <a:bodyPr/>
          <a:lstStyle/>
          <a:p>
            <a:r>
              <a:rPr lang="en-US"/>
              <a:t>L2G4 Employability: 2.3 – Respond to interview questions</a:t>
            </a:r>
            <a:endParaRPr lang="en-GB"/>
          </a:p>
        </p:txBody>
      </p:sp>
      <p:sp>
        <p:nvSpPr>
          <p:cNvPr id="7" name="Slide Number Placeholder 6"/>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29513006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1A86FB7E-3B4F-44F9-845A-6EDC1FEF765A}" type="datetime1">
              <a:rPr lang="en-GB" smtClean="0"/>
              <a:t>03/03/2026</a:t>
            </a:fld>
            <a:endParaRPr lang="en-GB"/>
          </a:p>
        </p:txBody>
      </p:sp>
      <p:sp>
        <p:nvSpPr>
          <p:cNvPr id="6" name="Footer Placeholder 5"/>
          <p:cNvSpPr>
            <a:spLocks noGrp="1"/>
          </p:cNvSpPr>
          <p:nvPr>
            <p:ph type="ftr" sz="quarter" idx="11"/>
          </p:nvPr>
        </p:nvSpPr>
        <p:spPr/>
        <p:txBody>
          <a:bodyPr/>
          <a:lstStyle/>
          <a:p>
            <a:r>
              <a:rPr lang="en-US"/>
              <a:t>L2G4 Employability: 2.3 – Respond to interview questions</a:t>
            </a:r>
            <a:endParaRPr lang="en-GB"/>
          </a:p>
        </p:txBody>
      </p:sp>
      <p:sp>
        <p:nvSpPr>
          <p:cNvPr id="7" name="Slide Number Placeholder 6"/>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32202220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24AB834-2A5A-44E7-9029-E6BF144AA5DA}" type="datetime1">
              <a:rPr lang="en-GB" smtClean="0"/>
              <a:t>03/03/2026</a:t>
            </a:fld>
            <a:endParaRPr lang="en-GB"/>
          </a:p>
        </p:txBody>
      </p:sp>
      <p:sp>
        <p:nvSpPr>
          <p:cNvPr id="5" name="Footer Placeholder 4"/>
          <p:cNvSpPr>
            <a:spLocks noGrp="1"/>
          </p:cNvSpPr>
          <p:nvPr>
            <p:ph type="ftr" sz="quarter" idx="11"/>
          </p:nvPr>
        </p:nvSpPr>
        <p:spPr/>
        <p:txBody>
          <a:bodyPr/>
          <a:lstStyle/>
          <a:p>
            <a:r>
              <a:rPr lang="en-US"/>
              <a:t>L2G4 Employability: 2.3 – Respond to interview questions</a:t>
            </a:r>
            <a:endParaRPr lang="en-GB"/>
          </a:p>
        </p:txBody>
      </p:sp>
      <p:sp>
        <p:nvSpPr>
          <p:cNvPr id="6" name="Slide Number Placeholder 5"/>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16280653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DED7916-B628-4C29-9431-463EA8295A4E}" type="datetime1">
              <a:rPr lang="en-GB" smtClean="0"/>
              <a:t>03/03/2026</a:t>
            </a:fld>
            <a:endParaRPr lang="en-GB"/>
          </a:p>
        </p:txBody>
      </p:sp>
      <p:sp>
        <p:nvSpPr>
          <p:cNvPr id="5" name="Footer Placeholder 4"/>
          <p:cNvSpPr>
            <a:spLocks noGrp="1"/>
          </p:cNvSpPr>
          <p:nvPr>
            <p:ph type="ftr" sz="quarter" idx="11"/>
          </p:nvPr>
        </p:nvSpPr>
        <p:spPr/>
        <p:txBody>
          <a:bodyPr/>
          <a:lstStyle/>
          <a:p>
            <a:r>
              <a:rPr lang="en-US"/>
              <a:t>L2G4 Employability: 2.3 – Respond to interview questions</a:t>
            </a:r>
            <a:endParaRPr lang="en-GB"/>
          </a:p>
        </p:txBody>
      </p:sp>
      <p:sp>
        <p:nvSpPr>
          <p:cNvPr id="6" name="Slide Number Placeholder 5"/>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12871359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15DB29-7BB4-7A45-8D62-6B51BCB1C4C3}"/>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E2C3B58-B294-A747-802A-776084A1CB5F}"/>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FB4C665-2C0E-6542-A07A-63A1FFB8F2C7}"/>
              </a:ext>
            </a:extLst>
          </p:cNvPr>
          <p:cNvSpPr>
            <a:spLocks noGrp="1"/>
          </p:cNvSpPr>
          <p:nvPr>
            <p:ph type="dt" sz="half" idx="10"/>
          </p:nvPr>
        </p:nvSpPr>
        <p:spPr/>
        <p:txBody>
          <a:bodyPr/>
          <a:lstStyle/>
          <a:p>
            <a:fld id="{62F1D6ED-DCD3-4C70-ACE5-13DA5D8895DF}" type="datetime1">
              <a:rPr lang="en-GB" smtClean="0"/>
              <a:t>03/03/2026</a:t>
            </a:fld>
            <a:endParaRPr lang="en-US"/>
          </a:p>
        </p:txBody>
      </p:sp>
      <p:sp>
        <p:nvSpPr>
          <p:cNvPr id="5" name="Footer Placeholder 4">
            <a:extLst>
              <a:ext uri="{FF2B5EF4-FFF2-40B4-BE49-F238E27FC236}">
                <a16:creationId xmlns:a16="http://schemas.microsoft.com/office/drawing/2014/main" id="{AA44DD4D-CF83-434C-8DAA-BE867DCBC262}"/>
              </a:ext>
            </a:extLst>
          </p:cNvPr>
          <p:cNvSpPr>
            <a:spLocks noGrp="1"/>
          </p:cNvSpPr>
          <p:nvPr>
            <p:ph type="ftr" sz="quarter" idx="11"/>
          </p:nvPr>
        </p:nvSpPr>
        <p:spPr/>
        <p:txBody>
          <a:bodyPr/>
          <a:lstStyle/>
          <a:p>
            <a:r>
              <a:rPr lang="en-US"/>
              <a:t>L2G4 Employability: 2.3 – Respond to interview questions</a:t>
            </a:r>
          </a:p>
        </p:txBody>
      </p:sp>
      <p:sp>
        <p:nvSpPr>
          <p:cNvPr id="6" name="Slide Number Placeholder 5">
            <a:extLst>
              <a:ext uri="{FF2B5EF4-FFF2-40B4-BE49-F238E27FC236}">
                <a16:creationId xmlns:a16="http://schemas.microsoft.com/office/drawing/2014/main" id="{594E3668-F498-1C4F-8A7B-1DA4DA3D81F2}"/>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24187287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A44FF3-0293-F242-8A38-C19881589B8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DCC4797-360D-FB40-9984-BD6CA6D93FD5}"/>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BC5C93-C82D-6545-A89C-D1F0182391F9}"/>
              </a:ext>
            </a:extLst>
          </p:cNvPr>
          <p:cNvSpPr>
            <a:spLocks noGrp="1"/>
          </p:cNvSpPr>
          <p:nvPr>
            <p:ph type="dt" sz="half" idx="10"/>
          </p:nvPr>
        </p:nvSpPr>
        <p:spPr/>
        <p:txBody>
          <a:bodyPr/>
          <a:lstStyle/>
          <a:p>
            <a:fld id="{955930F8-FA28-417F-98C8-BFEE4D43587A}" type="datetime1">
              <a:rPr lang="en-GB" smtClean="0"/>
              <a:t>03/03/2026</a:t>
            </a:fld>
            <a:endParaRPr lang="en-US"/>
          </a:p>
        </p:txBody>
      </p:sp>
      <p:sp>
        <p:nvSpPr>
          <p:cNvPr id="5" name="Footer Placeholder 4">
            <a:extLst>
              <a:ext uri="{FF2B5EF4-FFF2-40B4-BE49-F238E27FC236}">
                <a16:creationId xmlns:a16="http://schemas.microsoft.com/office/drawing/2014/main" id="{0BE0AAB1-487E-7448-BF62-D05379C1CA92}"/>
              </a:ext>
            </a:extLst>
          </p:cNvPr>
          <p:cNvSpPr>
            <a:spLocks noGrp="1"/>
          </p:cNvSpPr>
          <p:nvPr>
            <p:ph type="ftr" sz="quarter" idx="11"/>
          </p:nvPr>
        </p:nvSpPr>
        <p:spPr/>
        <p:txBody>
          <a:bodyPr/>
          <a:lstStyle/>
          <a:p>
            <a:r>
              <a:rPr lang="en-US"/>
              <a:t>L2G4 Employability: 2.3 – Respond to interview questions</a:t>
            </a:r>
          </a:p>
        </p:txBody>
      </p:sp>
      <p:sp>
        <p:nvSpPr>
          <p:cNvPr id="6" name="Slide Number Placeholder 5">
            <a:extLst>
              <a:ext uri="{FF2B5EF4-FFF2-40B4-BE49-F238E27FC236}">
                <a16:creationId xmlns:a16="http://schemas.microsoft.com/office/drawing/2014/main" id="{CE0E5DF2-6728-914C-B046-382A09BD374E}"/>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23927759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06FD78-2B18-5C41-9B2A-987A5E8F3457}"/>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3B1F8DF-4D26-0E4A-9B43-4C8CF4571E7C}"/>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3E2C0573-21A9-E245-A498-690B21359615}"/>
              </a:ext>
            </a:extLst>
          </p:cNvPr>
          <p:cNvSpPr>
            <a:spLocks noGrp="1"/>
          </p:cNvSpPr>
          <p:nvPr>
            <p:ph type="dt" sz="half" idx="10"/>
          </p:nvPr>
        </p:nvSpPr>
        <p:spPr/>
        <p:txBody>
          <a:bodyPr/>
          <a:lstStyle/>
          <a:p>
            <a:fld id="{79A7A8CD-7B55-4C50-9999-BE0D67ED65FA}" type="datetime1">
              <a:rPr lang="en-GB" smtClean="0"/>
              <a:t>03/03/2026</a:t>
            </a:fld>
            <a:endParaRPr lang="en-US"/>
          </a:p>
        </p:txBody>
      </p:sp>
      <p:sp>
        <p:nvSpPr>
          <p:cNvPr id="5" name="Footer Placeholder 4">
            <a:extLst>
              <a:ext uri="{FF2B5EF4-FFF2-40B4-BE49-F238E27FC236}">
                <a16:creationId xmlns:a16="http://schemas.microsoft.com/office/drawing/2014/main" id="{BEFAED74-4105-0245-8D30-EBFFC80D480C}"/>
              </a:ext>
            </a:extLst>
          </p:cNvPr>
          <p:cNvSpPr>
            <a:spLocks noGrp="1"/>
          </p:cNvSpPr>
          <p:nvPr>
            <p:ph type="ftr" sz="quarter" idx="11"/>
          </p:nvPr>
        </p:nvSpPr>
        <p:spPr/>
        <p:txBody>
          <a:bodyPr/>
          <a:lstStyle/>
          <a:p>
            <a:r>
              <a:rPr lang="en-US"/>
              <a:t>L2G4 Employability: 2.3 – Respond to interview questions</a:t>
            </a:r>
          </a:p>
        </p:txBody>
      </p:sp>
      <p:sp>
        <p:nvSpPr>
          <p:cNvPr id="6" name="Slide Number Placeholder 5">
            <a:extLst>
              <a:ext uri="{FF2B5EF4-FFF2-40B4-BE49-F238E27FC236}">
                <a16:creationId xmlns:a16="http://schemas.microsoft.com/office/drawing/2014/main" id="{4114EEF4-DE88-A34C-A097-3C67B234568F}"/>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38480592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A69B44-87F1-9449-B428-9797FCCCBC7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CBD7D64-9149-E845-94AC-A63568B966CD}"/>
              </a:ext>
            </a:extLst>
          </p:cNvPr>
          <p:cNvSpPr>
            <a:spLocks noGrp="1"/>
          </p:cNvSpPr>
          <p:nvPr>
            <p:ph sz="half" idx="1"/>
          </p:nvPr>
        </p:nvSpPr>
        <p:spPr>
          <a:xfrm>
            <a:off x="628650" y="1825625"/>
            <a:ext cx="386715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3A5A46E-30F4-C64D-AA5C-2B26832E7912}"/>
              </a:ext>
            </a:extLst>
          </p:cNvPr>
          <p:cNvSpPr>
            <a:spLocks noGrp="1"/>
          </p:cNvSpPr>
          <p:nvPr>
            <p:ph sz="half" idx="2"/>
          </p:nvPr>
        </p:nvSpPr>
        <p:spPr>
          <a:xfrm>
            <a:off x="4648200" y="1825625"/>
            <a:ext cx="386715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5D23D10-C011-794C-BE2C-F90C5330228F}"/>
              </a:ext>
            </a:extLst>
          </p:cNvPr>
          <p:cNvSpPr>
            <a:spLocks noGrp="1"/>
          </p:cNvSpPr>
          <p:nvPr>
            <p:ph type="dt" sz="half" idx="10"/>
          </p:nvPr>
        </p:nvSpPr>
        <p:spPr/>
        <p:txBody>
          <a:bodyPr/>
          <a:lstStyle/>
          <a:p>
            <a:fld id="{95F34111-94BA-4F29-B725-28DDA7E2D944}" type="datetime1">
              <a:rPr lang="en-GB" smtClean="0"/>
              <a:t>03/03/2026</a:t>
            </a:fld>
            <a:endParaRPr lang="en-US"/>
          </a:p>
        </p:txBody>
      </p:sp>
      <p:sp>
        <p:nvSpPr>
          <p:cNvPr id="6" name="Footer Placeholder 5">
            <a:extLst>
              <a:ext uri="{FF2B5EF4-FFF2-40B4-BE49-F238E27FC236}">
                <a16:creationId xmlns:a16="http://schemas.microsoft.com/office/drawing/2014/main" id="{ACE9DA27-CCC0-C845-83E0-D2DAED94018A}"/>
              </a:ext>
            </a:extLst>
          </p:cNvPr>
          <p:cNvSpPr>
            <a:spLocks noGrp="1"/>
          </p:cNvSpPr>
          <p:nvPr>
            <p:ph type="ftr" sz="quarter" idx="11"/>
          </p:nvPr>
        </p:nvSpPr>
        <p:spPr/>
        <p:txBody>
          <a:bodyPr/>
          <a:lstStyle/>
          <a:p>
            <a:r>
              <a:rPr lang="en-US"/>
              <a:t>L2G4 Employability: 2.3 – Respond to interview questions</a:t>
            </a:r>
          </a:p>
        </p:txBody>
      </p:sp>
      <p:sp>
        <p:nvSpPr>
          <p:cNvPr id="7" name="Slide Number Placeholder 6">
            <a:extLst>
              <a:ext uri="{FF2B5EF4-FFF2-40B4-BE49-F238E27FC236}">
                <a16:creationId xmlns:a16="http://schemas.microsoft.com/office/drawing/2014/main" id="{5739F30F-B6CD-1E4C-9F8D-7D95E73193E5}"/>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32973433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4BF9DC-E5DE-134E-A1F0-C6AB5B036116}"/>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1A7FA9A-4A58-514F-A496-7197565DD700}"/>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5A8BCDE2-6557-9F4F-A945-7859F5B9DD29}"/>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BD9D11B-2219-5549-9D7C-A2E1833CC7A6}"/>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F0D6A558-8F49-FF47-942A-29E891C28339}"/>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B389C6D-27D9-D34E-AD81-A008E032289F}"/>
              </a:ext>
            </a:extLst>
          </p:cNvPr>
          <p:cNvSpPr>
            <a:spLocks noGrp="1"/>
          </p:cNvSpPr>
          <p:nvPr>
            <p:ph type="dt" sz="half" idx="10"/>
          </p:nvPr>
        </p:nvSpPr>
        <p:spPr/>
        <p:txBody>
          <a:bodyPr/>
          <a:lstStyle/>
          <a:p>
            <a:fld id="{4B9B3631-36F0-427F-B097-491818EEF5AC}" type="datetime1">
              <a:rPr lang="en-GB" smtClean="0"/>
              <a:t>03/03/2026</a:t>
            </a:fld>
            <a:endParaRPr lang="en-US"/>
          </a:p>
        </p:txBody>
      </p:sp>
      <p:sp>
        <p:nvSpPr>
          <p:cNvPr id="8" name="Footer Placeholder 7">
            <a:extLst>
              <a:ext uri="{FF2B5EF4-FFF2-40B4-BE49-F238E27FC236}">
                <a16:creationId xmlns:a16="http://schemas.microsoft.com/office/drawing/2014/main" id="{1ECB338C-347E-FD4B-BBE5-9556FC8C7F2C}"/>
              </a:ext>
            </a:extLst>
          </p:cNvPr>
          <p:cNvSpPr>
            <a:spLocks noGrp="1"/>
          </p:cNvSpPr>
          <p:nvPr>
            <p:ph type="ftr" sz="quarter" idx="11"/>
          </p:nvPr>
        </p:nvSpPr>
        <p:spPr/>
        <p:txBody>
          <a:bodyPr/>
          <a:lstStyle/>
          <a:p>
            <a:r>
              <a:rPr lang="en-US"/>
              <a:t>L2G4 Employability: 2.3 – Respond to interview questions</a:t>
            </a:r>
          </a:p>
        </p:txBody>
      </p:sp>
      <p:sp>
        <p:nvSpPr>
          <p:cNvPr id="9" name="Slide Number Placeholder 8">
            <a:extLst>
              <a:ext uri="{FF2B5EF4-FFF2-40B4-BE49-F238E27FC236}">
                <a16:creationId xmlns:a16="http://schemas.microsoft.com/office/drawing/2014/main" id="{083AFE20-7D27-9D4D-B202-493D1C173A0E}"/>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27591251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BF8765-84D7-744A-A329-2D253F59942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A89E971-D553-764B-B27A-EFC8EC4268AB}"/>
              </a:ext>
            </a:extLst>
          </p:cNvPr>
          <p:cNvSpPr>
            <a:spLocks noGrp="1"/>
          </p:cNvSpPr>
          <p:nvPr>
            <p:ph type="dt" sz="half" idx="10"/>
          </p:nvPr>
        </p:nvSpPr>
        <p:spPr/>
        <p:txBody>
          <a:bodyPr/>
          <a:lstStyle/>
          <a:p>
            <a:fld id="{D865198A-D460-46A1-9A7B-E61AFDE819C0}" type="datetime1">
              <a:rPr lang="en-GB" smtClean="0"/>
              <a:t>03/03/2026</a:t>
            </a:fld>
            <a:endParaRPr lang="en-US"/>
          </a:p>
        </p:txBody>
      </p:sp>
      <p:sp>
        <p:nvSpPr>
          <p:cNvPr id="4" name="Footer Placeholder 3">
            <a:extLst>
              <a:ext uri="{FF2B5EF4-FFF2-40B4-BE49-F238E27FC236}">
                <a16:creationId xmlns:a16="http://schemas.microsoft.com/office/drawing/2014/main" id="{DC0F501C-F391-A04B-A77F-E22C9149A695}"/>
              </a:ext>
            </a:extLst>
          </p:cNvPr>
          <p:cNvSpPr>
            <a:spLocks noGrp="1"/>
          </p:cNvSpPr>
          <p:nvPr>
            <p:ph type="ftr" sz="quarter" idx="11"/>
          </p:nvPr>
        </p:nvSpPr>
        <p:spPr/>
        <p:txBody>
          <a:bodyPr/>
          <a:lstStyle/>
          <a:p>
            <a:r>
              <a:rPr lang="en-US"/>
              <a:t>L2G4 Employability: 2.3 – Respond to interview questions</a:t>
            </a:r>
          </a:p>
        </p:txBody>
      </p:sp>
      <p:sp>
        <p:nvSpPr>
          <p:cNvPr id="5" name="Slide Number Placeholder 4">
            <a:extLst>
              <a:ext uri="{FF2B5EF4-FFF2-40B4-BE49-F238E27FC236}">
                <a16:creationId xmlns:a16="http://schemas.microsoft.com/office/drawing/2014/main" id="{58490270-F13A-6042-AEFD-55131F5A4D2E}"/>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40310498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628650" y="1484784"/>
            <a:ext cx="7886700" cy="1325563"/>
          </a:xfrm>
        </p:spPr>
        <p:txBody>
          <a:bodyPr/>
          <a:lstStyle/>
          <a:p>
            <a:r>
              <a:rPr lang="en-US" dirty="0"/>
              <a:t>Click to edit Master title style</a:t>
            </a:r>
          </a:p>
        </p:txBody>
      </p:sp>
      <p:sp>
        <p:nvSpPr>
          <p:cNvPr id="3" name="Date Placeholder 2"/>
          <p:cNvSpPr>
            <a:spLocks noGrp="1"/>
          </p:cNvSpPr>
          <p:nvPr>
            <p:ph type="dt" sz="half" idx="10"/>
          </p:nvPr>
        </p:nvSpPr>
        <p:spPr>
          <a:xfrm>
            <a:off x="179512" y="6356351"/>
            <a:ext cx="2057400" cy="365125"/>
          </a:xfrm>
        </p:spPr>
        <p:txBody>
          <a:bodyPr/>
          <a:lstStyle/>
          <a:p>
            <a:fld id="{E2EC241A-D94F-44BF-8056-B67C2BF57544}" type="datetime1">
              <a:rPr lang="en-GB" smtClean="0"/>
              <a:t>03/03/2026</a:t>
            </a:fld>
            <a:endParaRPr lang="en-GB"/>
          </a:p>
        </p:txBody>
      </p:sp>
      <p:sp>
        <p:nvSpPr>
          <p:cNvPr id="4" name="Footer Placeholder 3"/>
          <p:cNvSpPr>
            <a:spLocks noGrp="1"/>
          </p:cNvSpPr>
          <p:nvPr>
            <p:ph type="ftr" sz="quarter" idx="11"/>
          </p:nvPr>
        </p:nvSpPr>
        <p:spPr>
          <a:xfrm>
            <a:off x="2411760" y="6356351"/>
            <a:ext cx="3086100" cy="365125"/>
          </a:xfrm>
        </p:spPr>
        <p:txBody>
          <a:bodyPr/>
          <a:lstStyle/>
          <a:p>
            <a:r>
              <a:rPr lang="en-US"/>
              <a:t>L2G4 Employability: 2.3 – Respond to interview questions</a:t>
            </a:r>
            <a:endParaRPr lang="en-GB"/>
          </a:p>
        </p:txBody>
      </p:sp>
      <p:sp>
        <p:nvSpPr>
          <p:cNvPr id="5" name="Slide Number Placeholder 4"/>
          <p:cNvSpPr>
            <a:spLocks noGrp="1"/>
          </p:cNvSpPr>
          <p:nvPr>
            <p:ph type="sldNum" sz="quarter" idx="12"/>
          </p:nvPr>
        </p:nvSpPr>
        <p:spPr>
          <a:xfrm>
            <a:off x="5672708" y="6356351"/>
            <a:ext cx="1491580" cy="365125"/>
          </a:xfrm>
        </p:spPr>
        <p:txBody>
          <a:bodyPr/>
          <a:lstStyle/>
          <a:p>
            <a:fld id="{EFC07C4F-4DD7-4452-9CBE-7B4BC77324C7}" type="slidenum">
              <a:rPr lang="en-GB" smtClean="0"/>
              <a:t>‹#›</a:t>
            </a:fld>
            <a:endParaRPr lang="en-GB"/>
          </a:p>
        </p:txBody>
      </p:sp>
      <p:pic>
        <p:nvPicPr>
          <p:cNvPr id="6" name="Picture 5">
            <a:extLst>
              <a:ext uri="{FF2B5EF4-FFF2-40B4-BE49-F238E27FC236}">
                <a16:creationId xmlns:a16="http://schemas.microsoft.com/office/drawing/2014/main" id="{147E8AE4-960E-AD43-B751-DEF8CDFA610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3006" b="25809"/>
          <a:stretch/>
        </p:blipFill>
        <p:spPr>
          <a:xfrm>
            <a:off x="0" y="0"/>
            <a:ext cx="9144000" cy="1152128"/>
          </a:xfrm>
          <a:prstGeom prst="rect">
            <a:avLst/>
          </a:prstGeom>
        </p:spPr>
      </p:pic>
      <p:pic>
        <p:nvPicPr>
          <p:cNvPr id="7" name="Picture 6">
            <a:extLst>
              <a:ext uri="{FF2B5EF4-FFF2-40B4-BE49-F238E27FC236}">
                <a16:creationId xmlns:a16="http://schemas.microsoft.com/office/drawing/2014/main" id="{33066A86-E4DD-F341-B26F-3E2EB20DE30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562576" y="6356351"/>
            <a:ext cx="432048" cy="351252"/>
          </a:xfrm>
          <a:prstGeom prst="rect">
            <a:avLst/>
          </a:prstGeom>
        </p:spPr>
      </p:pic>
      <p:sp>
        <p:nvSpPr>
          <p:cNvPr id="8" name="TextBox 7">
            <a:extLst>
              <a:ext uri="{FF2B5EF4-FFF2-40B4-BE49-F238E27FC236}">
                <a16:creationId xmlns:a16="http://schemas.microsoft.com/office/drawing/2014/main" id="{2596B760-A39D-D247-B599-343715BCDB13}"/>
              </a:ext>
            </a:extLst>
          </p:cNvPr>
          <p:cNvSpPr txBox="1"/>
          <p:nvPr userDrawn="1"/>
        </p:nvSpPr>
        <p:spPr>
          <a:xfrm>
            <a:off x="7510288" y="6352144"/>
            <a:ext cx="1022152" cy="369332"/>
          </a:xfrm>
          <a:prstGeom prst="rect">
            <a:avLst/>
          </a:prstGeom>
          <a:noFill/>
        </p:spPr>
        <p:txBody>
          <a:bodyPr wrap="square" rtlCol="0">
            <a:spAutoFit/>
          </a:bodyPr>
          <a:lstStyle/>
          <a:p>
            <a:r>
              <a:rPr lang="en-GB" dirty="0"/>
              <a:t>@ESBUK</a:t>
            </a:r>
          </a:p>
        </p:txBody>
      </p:sp>
    </p:spTree>
    <p:extLst>
      <p:ext uri="{BB962C8B-B14F-4D97-AF65-F5344CB8AC3E}">
        <p14:creationId xmlns:p14="http://schemas.microsoft.com/office/powerpoint/2010/main" val="21539276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5C45B39-8F22-CD45-B2B2-D556B9E90C89}"/>
              </a:ext>
            </a:extLst>
          </p:cNvPr>
          <p:cNvSpPr>
            <a:spLocks noGrp="1"/>
          </p:cNvSpPr>
          <p:nvPr>
            <p:ph type="dt" sz="half" idx="10"/>
          </p:nvPr>
        </p:nvSpPr>
        <p:spPr/>
        <p:txBody>
          <a:bodyPr/>
          <a:lstStyle/>
          <a:p>
            <a:fld id="{C0BA6003-6F13-4D3E-8AA0-F872EEEE8A00}" type="datetime1">
              <a:rPr lang="en-GB" smtClean="0"/>
              <a:t>03/03/2026</a:t>
            </a:fld>
            <a:endParaRPr lang="en-US"/>
          </a:p>
        </p:txBody>
      </p:sp>
      <p:sp>
        <p:nvSpPr>
          <p:cNvPr id="3" name="Footer Placeholder 2">
            <a:extLst>
              <a:ext uri="{FF2B5EF4-FFF2-40B4-BE49-F238E27FC236}">
                <a16:creationId xmlns:a16="http://schemas.microsoft.com/office/drawing/2014/main" id="{6730155F-E6BB-7D47-B74E-68E319176C68}"/>
              </a:ext>
            </a:extLst>
          </p:cNvPr>
          <p:cNvSpPr>
            <a:spLocks noGrp="1"/>
          </p:cNvSpPr>
          <p:nvPr>
            <p:ph type="ftr" sz="quarter" idx="11"/>
          </p:nvPr>
        </p:nvSpPr>
        <p:spPr/>
        <p:txBody>
          <a:bodyPr/>
          <a:lstStyle/>
          <a:p>
            <a:r>
              <a:rPr lang="en-US"/>
              <a:t>L2G4 Employability: 2.3 – Respond to interview questions</a:t>
            </a:r>
          </a:p>
        </p:txBody>
      </p:sp>
      <p:sp>
        <p:nvSpPr>
          <p:cNvPr id="4" name="Slide Number Placeholder 3">
            <a:extLst>
              <a:ext uri="{FF2B5EF4-FFF2-40B4-BE49-F238E27FC236}">
                <a16:creationId xmlns:a16="http://schemas.microsoft.com/office/drawing/2014/main" id="{A1838982-0AD9-5D43-AEA9-531E60410AA3}"/>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15184074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79692C-9455-564A-915B-AABAD5AE1AB9}"/>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50D9C1C-A125-E249-B796-E218343EFB5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A676FDA-F4A5-3149-9428-0D5355FE427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EAE388B-6BE2-6F42-9FCD-F7383A89D263}"/>
              </a:ext>
            </a:extLst>
          </p:cNvPr>
          <p:cNvSpPr>
            <a:spLocks noGrp="1"/>
          </p:cNvSpPr>
          <p:nvPr>
            <p:ph type="dt" sz="half" idx="10"/>
          </p:nvPr>
        </p:nvSpPr>
        <p:spPr/>
        <p:txBody>
          <a:bodyPr/>
          <a:lstStyle/>
          <a:p>
            <a:fld id="{5BA5D97C-0E92-489D-BD7F-A312959586C7}" type="datetime1">
              <a:rPr lang="en-GB" smtClean="0"/>
              <a:t>03/03/2026</a:t>
            </a:fld>
            <a:endParaRPr lang="en-US"/>
          </a:p>
        </p:txBody>
      </p:sp>
      <p:sp>
        <p:nvSpPr>
          <p:cNvPr id="6" name="Footer Placeholder 5">
            <a:extLst>
              <a:ext uri="{FF2B5EF4-FFF2-40B4-BE49-F238E27FC236}">
                <a16:creationId xmlns:a16="http://schemas.microsoft.com/office/drawing/2014/main" id="{54EECDA6-8AA7-BD4A-AD46-650DC514F68E}"/>
              </a:ext>
            </a:extLst>
          </p:cNvPr>
          <p:cNvSpPr>
            <a:spLocks noGrp="1"/>
          </p:cNvSpPr>
          <p:nvPr>
            <p:ph type="ftr" sz="quarter" idx="11"/>
          </p:nvPr>
        </p:nvSpPr>
        <p:spPr/>
        <p:txBody>
          <a:bodyPr/>
          <a:lstStyle/>
          <a:p>
            <a:r>
              <a:rPr lang="en-US"/>
              <a:t>L2G4 Employability: 2.3 – Respond to interview questions</a:t>
            </a:r>
          </a:p>
        </p:txBody>
      </p:sp>
      <p:sp>
        <p:nvSpPr>
          <p:cNvPr id="7" name="Slide Number Placeholder 6">
            <a:extLst>
              <a:ext uri="{FF2B5EF4-FFF2-40B4-BE49-F238E27FC236}">
                <a16:creationId xmlns:a16="http://schemas.microsoft.com/office/drawing/2014/main" id="{88585C52-9624-F146-8E17-61263F9638F2}"/>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259343968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9CA5A5-E1D8-654A-99EB-B81115FAA7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5CA6445-0338-BC4A-8520-0A47F3460BE1}"/>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5A2FAAF-1D5A-F74B-A238-BEE5395B269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91D4FBE-C7C1-6A4D-8763-912AE8099667}"/>
              </a:ext>
            </a:extLst>
          </p:cNvPr>
          <p:cNvSpPr>
            <a:spLocks noGrp="1"/>
          </p:cNvSpPr>
          <p:nvPr>
            <p:ph type="dt" sz="half" idx="10"/>
          </p:nvPr>
        </p:nvSpPr>
        <p:spPr/>
        <p:txBody>
          <a:bodyPr/>
          <a:lstStyle/>
          <a:p>
            <a:fld id="{F9EEABD5-5291-4C9E-A5CF-936DE329EB98}" type="datetime1">
              <a:rPr lang="en-GB" smtClean="0"/>
              <a:t>03/03/2026</a:t>
            </a:fld>
            <a:endParaRPr lang="en-US"/>
          </a:p>
        </p:txBody>
      </p:sp>
      <p:sp>
        <p:nvSpPr>
          <p:cNvPr id="6" name="Footer Placeholder 5">
            <a:extLst>
              <a:ext uri="{FF2B5EF4-FFF2-40B4-BE49-F238E27FC236}">
                <a16:creationId xmlns:a16="http://schemas.microsoft.com/office/drawing/2014/main" id="{604223B2-4D22-4042-894B-5587E2F35A8A}"/>
              </a:ext>
            </a:extLst>
          </p:cNvPr>
          <p:cNvSpPr>
            <a:spLocks noGrp="1"/>
          </p:cNvSpPr>
          <p:nvPr>
            <p:ph type="ftr" sz="quarter" idx="11"/>
          </p:nvPr>
        </p:nvSpPr>
        <p:spPr/>
        <p:txBody>
          <a:bodyPr/>
          <a:lstStyle/>
          <a:p>
            <a:r>
              <a:rPr lang="en-US"/>
              <a:t>L2G4 Employability: 2.3 – Respond to interview questions</a:t>
            </a:r>
          </a:p>
        </p:txBody>
      </p:sp>
      <p:sp>
        <p:nvSpPr>
          <p:cNvPr id="7" name="Slide Number Placeholder 6">
            <a:extLst>
              <a:ext uri="{FF2B5EF4-FFF2-40B4-BE49-F238E27FC236}">
                <a16:creationId xmlns:a16="http://schemas.microsoft.com/office/drawing/2014/main" id="{0F0C9A0B-F2BA-F24A-9D99-DFA721710BCE}"/>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6672461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99AE1F-43EE-3748-8ED8-C691B6F3BA5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B80C4DA-3E51-2F4B-8402-3DBD7C69C75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A366FBE-120C-6643-BC1D-FB83863045FB}"/>
              </a:ext>
            </a:extLst>
          </p:cNvPr>
          <p:cNvSpPr>
            <a:spLocks noGrp="1"/>
          </p:cNvSpPr>
          <p:nvPr>
            <p:ph type="dt" sz="half" idx="10"/>
          </p:nvPr>
        </p:nvSpPr>
        <p:spPr/>
        <p:txBody>
          <a:bodyPr/>
          <a:lstStyle/>
          <a:p>
            <a:fld id="{1D00E352-706C-41EB-AFCD-5966C29B3946}" type="datetime1">
              <a:rPr lang="en-GB" smtClean="0"/>
              <a:t>03/03/2026</a:t>
            </a:fld>
            <a:endParaRPr lang="en-US"/>
          </a:p>
        </p:txBody>
      </p:sp>
      <p:sp>
        <p:nvSpPr>
          <p:cNvPr id="5" name="Footer Placeholder 4">
            <a:extLst>
              <a:ext uri="{FF2B5EF4-FFF2-40B4-BE49-F238E27FC236}">
                <a16:creationId xmlns:a16="http://schemas.microsoft.com/office/drawing/2014/main" id="{43E9543D-EA10-3546-8A86-631EC272038A}"/>
              </a:ext>
            </a:extLst>
          </p:cNvPr>
          <p:cNvSpPr>
            <a:spLocks noGrp="1"/>
          </p:cNvSpPr>
          <p:nvPr>
            <p:ph type="ftr" sz="quarter" idx="11"/>
          </p:nvPr>
        </p:nvSpPr>
        <p:spPr/>
        <p:txBody>
          <a:bodyPr/>
          <a:lstStyle/>
          <a:p>
            <a:r>
              <a:rPr lang="en-US"/>
              <a:t>L2G4 Employability: 2.3 – Respond to interview questions</a:t>
            </a:r>
          </a:p>
        </p:txBody>
      </p:sp>
      <p:sp>
        <p:nvSpPr>
          <p:cNvPr id="6" name="Slide Number Placeholder 5">
            <a:extLst>
              <a:ext uri="{FF2B5EF4-FFF2-40B4-BE49-F238E27FC236}">
                <a16:creationId xmlns:a16="http://schemas.microsoft.com/office/drawing/2014/main" id="{AA8A2AD0-F386-A740-A670-903E3300095A}"/>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1090618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963CBD5-2396-1E41-9333-AD414D435A2E}"/>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0BB5769-E401-E944-A524-C2C35A1081FE}"/>
              </a:ext>
            </a:extLst>
          </p:cNvPr>
          <p:cNvSpPr>
            <a:spLocks noGrp="1"/>
          </p:cNvSpPr>
          <p:nvPr>
            <p:ph type="body" orient="vert" idx="1"/>
          </p:nvPr>
        </p:nvSpPr>
        <p:spPr>
          <a:xfrm>
            <a:off x="628650" y="365125"/>
            <a:ext cx="57626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714C7AC-73A6-3041-BB65-95F1FCE0AA33}"/>
              </a:ext>
            </a:extLst>
          </p:cNvPr>
          <p:cNvSpPr>
            <a:spLocks noGrp="1"/>
          </p:cNvSpPr>
          <p:nvPr>
            <p:ph type="dt" sz="half" idx="10"/>
          </p:nvPr>
        </p:nvSpPr>
        <p:spPr/>
        <p:txBody>
          <a:bodyPr/>
          <a:lstStyle/>
          <a:p>
            <a:fld id="{52A68FCC-0E59-4FFE-8D86-DB80388A5F01}" type="datetime1">
              <a:rPr lang="en-GB" smtClean="0"/>
              <a:t>03/03/2026</a:t>
            </a:fld>
            <a:endParaRPr lang="en-US"/>
          </a:p>
        </p:txBody>
      </p:sp>
      <p:sp>
        <p:nvSpPr>
          <p:cNvPr id="5" name="Footer Placeholder 4">
            <a:extLst>
              <a:ext uri="{FF2B5EF4-FFF2-40B4-BE49-F238E27FC236}">
                <a16:creationId xmlns:a16="http://schemas.microsoft.com/office/drawing/2014/main" id="{C70587F6-75C7-2148-8B79-31080C0FC59D}"/>
              </a:ext>
            </a:extLst>
          </p:cNvPr>
          <p:cNvSpPr>
            <a:spLocks noGrp="1"/>
          </p:cNvSpPr>
          <p:nvPr>
            <p:ph type="ftr" sz="quarter" idx="11"/>
          </p:nvPr>
        </p:nvSpPr>
        <p:spPr/>
        <p:txBody>
          <a:bodyPr/>
          <a:lstStyle/>
          <a:p>
            <a:r>
              <a:rPr lang="en-US"/>
              <a:t>L2G4 Employability: 2.3 – Respond to interview questions</a:t>
            </a:r>
          </a:p>
        </p:txBody>
      </p:sp>
      <p:sp>
        <p:nvSpPr>
          <p:cNvPr id="6" name="Slide Number Placeholder 5">
            <a:extLst>
              <a:ext uri="{FF2B5EF4-FFF2-40B4-BE49-F238E27FC236}">
                <a16:creationId xmlns:a16="http://schemas.microsoft.com/office/drawing/2014/main" id="{82048A04-D702-C24C-9707-D3E019B605C6}"/>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9624432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236A91E-ACB2-4D6F-B84A-1F9AE3040134}" type="datetime1">
              <a:rPr lang="en-GB" smtClean="0"/>
              <a:t>03/03/2026</a:t>
            </a:fld>
            <a:endParaRPr lang="en-GB"/>
          </a:p>
        </p:txBody>
      </p:sp>
      <p:sp>
        <p:nvSpPr>
          <p:cNvPr id="5" name="Footer Placeholder 4"/>
          <p:cNvSpPr>
            <a:spLocks noGrp="1"/>
          </p:cNvSpPr>
          <p:nvPr>
            <p:ph type="ftr" sz="quarter" idx="11"/>
          </p:nvPr>
        </p:nvSpPr>
        <p:spPr/>
        <p:txBody>
          <a:bodyPr/>
          <a:lstStyle/>
          <a:p>
            <a:r>
              <a:rPr lang="en-US"/>
              <a:t>L2G4 Employability: 2.3 – Respond to interview questions</a:t>
            </a:r>
            <a:endParaRPr lang="en-GB"/>
          </a:p>
        </p:txBody>
      </p:sp>
      <p:sp>
        <p:nvSpPr>
          <p:cNvPr id="6" name="Slide Number Placeholder 5"/>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40305851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73B7DA-69DF-417B-A745-95528ADF5D0F}" type="datetime1">
              <a:rPr lang="en-GB" smtClean="0"/>
              <a:t>03/03/2026</a:t>
            </a:fld>
            <a:endParaRPr lang="en-GB"/>
          </a:p>
        </p:txBody>
      </p:sp>
      <p:sp>
        <p:nvSpPr>
          <p:cNvPr id="4" name="Footer Placeholder 3"/>
          <p:cNvSpPr>
            <a:spLocks noGrp="1"/>
          </p:cNvSpPr>
          <p:nvPr>
            <p:ph type="ftr" sz="quarter" idx="11"/>
          </p:nvPr>
        </p:nvSpPr>
        <p:spPr/>
        <p:txBody>
          <a:bodyPr/>
          <a:lstStyle/>
          <a:p>
            <a:r>
              <a:rPr lang="en-US"/>
              <a:t>L2G4 Employability: 2.3 – Respond to interview questions</a:t>
            </a:r>
            <a:endParaRPr lang="en-GB"/>
          </a:p>
        </p:txBody>
      </p:sp>
      <p:sp>
        <p:nvSpPr>
          <p:cNvPr id="5" name="Slide Number Placeholder 4"/>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18106158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8866B81-82E4-4B1B-B0B7-5C317AE1B837}" type="datetime1">
              <a:rPr lang="en-GB" smtClean="0"/>
              <a:t>03/03/2026</a:t>
            </a:fld>
            <a:endParaRPr lang="en-GB"/>
          </a:p>
        </p:txBody>
      </p:sp>
      <p:sp>
        <p:nvSpPr>
          <p:cNvPr id="5" name="Footer Placeholder 4"/>
          <p:cNvSpPr>
            <a:spLocks noGrp="1"/>
          </p:cNvSpPr>
          <p:nvPr>
            <p:ph type="ftr" sz="quarter" idx="11"/>
          </p:nvPr>
        </p:nvSpPr>
        <p:spPr/>
        <p:txBody>
          <a:bodyPr/>
          <a:lstStyle/>
          <a:p>
            <a:r>
              <a:rPr lang="en-US"/>
              <a:t>L2G4 Employability: 2.3 – Respond to interview questions</a:t>
            </a:r>
            <a:endParaRPr lang="en-GB"/>
          </a:p>
        </p:txBody>
      </p:sp>
      <p:sp>
        <p:nvSpPr>
          <p:cNvPr id="6" name="Slide Number Placeholder 5"/>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25141771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CCFE664-421E-4142-A7DC-2EE7F5E67E60}" type="datetime1">
              <a:rPr lang="en-GB" smtClean="0"/>
              <a:t>03/03/2026</a:t>
            </a:fld>
            <a:endParaRPr lang="en-GB"/>
          </a:p>
        </p:txBody>
      </p:sp>
      <p:sp>
        <p:nvSpPr>
          <p:cNvPr id="6" name="Footer Placeholder 5"/>
          <p:cNvSpPr>
            <a:spLocks noGrp="1"/>
          </p:cNvSpPr>
          <p:nvPr>
            <p:ph type="ftr" sz="quarter" idx="11"/>
          </p:nvPr>
        </p:nvSpPr>
        <p:spPr/>
        <p:txBody>
          <a:bodyPr/>
          <a:lstStyle/>
          <a:p>
            <a:r>
              <a:rPr lang="en-US"/>
              <a:t>L2G4 Employability: 2.3 – Respond to interview questions</a:t>
            </a:r>
            <a:endParaRPr lang="en-GB"/>
          </a:p>
        </p:txBody>
      </p:sp>
      <p:sp>
        <p:nvSpPr>
          <p:cNvPr id="7" name="Slide Number Placeholder 6"/>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4877983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6B8CB5F-93A9-4675-89CA-B78CC88212C3}" type="datetime1">
              <a:rPr lang="en-GB" smtClean="0"/>
              <a:t>03/03/2026</a:t>
            </a:fld>
            <a:endParaRPr lang="en-GB"/>
          </a:p>
        </p:txBody>
      </p:sp>
      <p:sp>
        <p:nvSpPr>
          <p:cNvPr id="8" name="Footer Placeholder 7"/>
          <p:cNvSpPr>
            <a:spLocks noGrp="1"/>
          </p:cNvSpPr>
          <p:nvPr>
            <p:ph type="ftr" sz="quarter" idx="11"/>
          </p:nvPr>
        </p:nvSpPr>
        <p:spPr/>
        <p:txBody>
          <a:bodyPr/>
          <a:lstStyle/>
          <a:p>
            <a:r>
              <a:rPr lang="en-US"/>
              <a:t>L2G4 Employability: 2.3 – Respond to interview questions</a:t>
            </a:r>
            <a:endParaRPr lang="en-GB"/>
          </a:p>
        </p:txBody>
      </p:sp>
      <p:sp>
        <p:nvSpPr>
          <p:cNvPr id="9" name="Slide Number Placeholder 8"/>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874822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A6C2E98-2066-4120-B6DC-F4BEE17DC30E}" type="datetime1">
              <a:rPr lang="en-GB" smtClean="0"/>
              <a:t>03/03/2026</a:t>
            </a:fld>
            <a:endParaRPr lang="en-GB"/>
          </a:p>
        </p:txBody>
      </p:sp>
      <p:sp>
        <p:nvSpPr>
          <p:cNvPr id="4" name="Footer Placeholder 3"/>
          <p:cNvSpPr>
            <a:spLocks noGrp="1"/>
          </p:cNvSpPr>
          <p:nvPr>
            <p:ph type="ftr" sz="quarter" idx="11"/>
          </p:nvPr>
        </p:nvSpPr>
        <p:spPr/>
        <p:txBody>
          <a:bodyPr/>
          <a:lstStyle/>
          <a:p>
            <a:r>
              <a:rPr lang="en-US"/>
              <a:t>L2G4 Employability: 2.3 – Respond to interview questions</a:t>
            </a:r>
            <a:endParaRPr lang="en-GB"/>
          </a:p>
        </p:txBody>
      </p:sp>
      <p:sp>
        <p:nvSpPr>
          <p:cNvPr id="5" name="Slide Number Placeholder 4"/>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36446471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94B708-01FF-4DAF-897D-B60D3096995B}" type="datetime1">
              <a:rPr lang="en-GB" smtClean="0"/>
              <a:t>03/03/2026</a:t>
            </a:fld>
            <a:endParaRPr lang="en-GB"/>
          </a:p>
        </p:txBody>
      </p:sp>
      <p:sp>
        <p:nvSpPr>
          <p:cNvPr id="3" name="Footer Placeholder 2"/>
          <p:cNvSpPr>
            <a:spLocks noGrp="1"/>
          </p:cNvSpPr>
          <p:nvPr>
            <p:ph type="ftr" sz="quarter" idx="11"/>
          </p:nvPr>
        </p:nvSpPr>
        <p:spPr/>
        <p:txBody>
          <a:bodyPr/>
          <a:lstStyle/>
          <a:p>
            <a:r>
              <a:rPr lang="en-US"/>
              <a:t>L2G4 Employability: 2.3 – Respond to interview questions</a:t>
            </a:r>
            <a:endParaRPr lang="en-GB"/>
          </a:p>
        </p:txBody>
      </p:sp>
      <p:sp>
        <p:nvSpPr>
          <p:cNvPr id="4" name="Slide Number Placeholder 3"/>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31892756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E2201D54-D0A5-43E3-9F63-4B56DFC83D6A}" type="datetime1">
              <a:rPr lang="en-GB" smtClean="0"/>
              <a:t>03/03/2026</a:t>
            </a:fld>
            <a:endParaRPr lang="en-GB"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L2G4 Employability: 2.3 – Respond to interview questions</a:t>
            </a:r>
            <a:endParaRPr lang="en-GB"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FC07C4F-4DD7-4452-9CBE-7B4BC77324C7}" type="slidenum">
              <a:rPr lang="en-GB" smtClean="0"/>
              <a:t>‹#›</a:t>
            </a:fld>
            <a:endParaRPr lang="en-GB" dirty="0"/>
          </a:p>
        </p:txBody>
      </p:sp>
    </p:spTree>
    <p:extLst>
      <p:ext uri="{BB962C8B-B14F-4D97-AF65-F5344CB8AC3E}">
        <p14:creationId xmlns:p14="http://schemas.microsoft.com/office/powerpoint/2010/main" val="2235221457"/>
      </p:ext>
    </p:extLst>
  </p:cSld>
  <p:clrMap bg1="lt1" tx1="dk1" bg2="lt2" tx2="dk2" accent1="accent1" accent2="accent2" accent3="accent3" accent4="accent4" accent5="accent5" accent6="accent6" hlink="hlink" folHlink="folHlink"/>
  <p:sldLayoutIdLst>
    <p:sldLayoutId id="2147483673" r:id="rId1"/>
    <p:sldLayoutId id="2147483685" r:id="rId2"/>
    <p:sldLayoutId id="2147483674" r:id="rId3"/>
    <p:sldLayoutId id="214748368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Lst>
  <p:hf hdr="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7B8F6DA-4F64-B141-A188-9B0FCB51C47E}"/>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FA22BBE-F8C8-B04C-B0A8-E4551DD7CB82}"/>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DFA96A-8A86-D041-B287-D9DB5F7BEA15}"/>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367775-E95F-48B1-A8A8-4E2A2EECD93C}" type="datetime1">
              <a:rPr lang="en-GB" smtClean="0"/>
              <a:t>03/03/2026</a:t>
            </a:fld>
            <a:endParaRPr lang="en-US"/>
          </a:p>
        </p:txBody>
      </p:sp>
      <p:sp>
        <p:nvSpPr>
          <p:cNvPr id="5" name="Footer Placeholder 4">
            <a:extLst>
              <a:ext uri="{FF2B5EF4-FFF2-40B4-BE49-F238E27FC236}">
                <a16:creationId xmlns:a16="http://schemas.microsoft.com/office/drawing/2014/main" id="{08D5F56B-812F-FE48-B763-EDE7306DCB36}"/>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L2G4 Employability: 2.3 – Respond to interview questions</a:t>
            </a:r>
          </a:p>
        </p:txBody>
      </p:sp>
      <p:sp>
        <p:nvSpPr>
          <p:cNvPr id="6" name="Slide Number Placeholder 5">
            <a:extLst>
              <a:ext uri="{FF2B5EF4-FFF2-40B4-BE49-F238E27FC236}">
                <a16:creationId xmlns:a16="http://schemas.microsoft.com/office/drawing/2014/main" id="{31560CD7-9D28-234B-8A60-02B8976E029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8F4B7D-873E-F24F-88CE-73B8D20481BF}" type="slidenum">
              <a:rPr lang="en-US" smtClean="0"/>
              <a:t>‹#›</a:t>
            </a:fld>
            <a:endParaRPr lang="en-US"/>
          </a:p>
        </p:txBody>
      </p:sp>
    </p:spTree>
    <p:extLst>
      <p:ext uri="{BB962C8B-B14F-4D97-AF65-F5344CB8AC3E}">
        <p14:creationId xmlns:p14="http://schemas.microsoft.com/office/powerpoint/2010/main" val="1188313376"/>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EAE7C02B-C5E1-7A4E-85E0-707A23B3F284}"/>
              </a:ext>
            </a:extLst>
          </p:cNvPr>
          <p:cNvSpPr>
            <a:spLocks noGrp="1"/>
          </p:cNvSpPr>
          <p:nvPr>
            <p:ph type="dt" sz="half" idx="10"/>
          </p:nvPr>
        </p:nvSpPr>
        <p:spPr/>
        <p:txBody>
          <a:bodyPr/>
          <a:lstStyle/>
          <a:p>
            <a:fld id="{C03A90E5-AC14-4891-86FD-CB39D3A6AACD}" type="datetime1">
              <a:rPr lang="en-GB" smtClean="0"/>
              <a:t>03/03/2026</a:t>
            </a:fld>
            <a:endParaRPr lang="en-GB"/>
          </a:p>
        </p:txBody>
      </p:sp>
      <p:sp>
        <p:nvSpPr>
          <p:cNvPr id="4" name="Footer Placeholder 3">
            <a:extLst>
              <a:ext uri="{FF2B5EF4-FFF2-40B4-BE49-F238E27FC236}">
                <a16:creationId xmlns:a16="http://schemas.microsoft.com/office/drawing/2014/main" id="{1B758FB9-9D8A-6B4F-90F2-BDD3ED420617}"/>
              </a:ext>
            </a:extLst>
          </p:cNvPr>
          <p:cNvSpPr>
            <a:spLocks noGrp="1"/>
          </p:cNvSpPr>
          <p:nvPr>
            <p:ph type="ftr" sz="quarter" idx="11"/>
          </p:nvPr>
        </p:nvSpPr>
        <p:spPr/>
        <p:txBody>
          <a:bodyPr/>
          <a:lstStyle/>
          <a:p>
            <a:r>
              <a:rPr lang="en-US" dirty="0"/>
              <a:t>ESB-RES-C264-L2G4-SpeechforEmployability-2.3-PPT-InterviewQuestions</a:t>
            </a:r>
            <a:endParaRPr lang="en-GB" dirty="0"/>
          </a:p>
        </p:txBody>
      </p:sp>
      <p:sp>
        <p:nvSpPr>
          <p:cNvPr id="5" name="Slide Number Placeholder 4">
            <a:extLst>
              <a:ext uri="{FF2B5EF4-FFF2-40B4-BE49-F238E27FC236}">
                <a16:creationId xmlns:a16="http://schemas.microsoft.com/office/drawing/2014/main" id="{D869DDC0-3EF1-4D47-B239-B6DE7EB0D2B8}"/>
              </a:ext>
            </a:extLst>
          </p:cNvPr>
          <p:cNvSpPr>
            <a:spLocks noGrp="1"/>
          </p:cNvSpPr>
          <p:nvPr>
            <p:ph type="sldNum" sz="quarter" idx="12"/>
          </p:nvPr>
        </p:nvSpPr>
        <p:spPr/>
        <p:txBody>
          <a:bodyPr/>
          <a:lstStyle/>
          <a:p>
            <a:fld id="{EFC07C4F-4DD7-4452-9CBE-7B4BC77324C7}" type="slidenum">
              <a:rPr lang="en-GB" smtClean="0"/>
              <a:t>1</a:t>
            </a:fld>
            <a:endParaRPr lang="en-GB"/>
          </a:p>
        </p:txBody>
      </p:sp>
      <p:sp>
        <p:nvSpPr>
          <p:cNvPr id="6" name="Title 1">
            <a:extLst>
              <a:ext uri="{FF2B5EF4-FFF2-40B4-BE49-F238E27FC236}">
                <a16:creationId xmlns:a16="http://schemas.microsoft.com/office/drawing/2014/main" id="{30C97A73-8511-DD43-BE87-4328925D31A2}"/>
              </a:ext>
            </a:extLst>
          </p:cNvPr>
          <p:cNvSpPr txBox="1">
            <a:spLocks/>
          </p:cNvSpPr>
          <p:nvPr/>
        </p:nvSpPr>
        <p:spPr>
          <a:xfrm>
            <a:off x="323528" y="1052736"/>
            <a:ext cx="7886700" cy="792088"/>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US" b="1" i="1">
                <a:latin typeface="+mn-lt"/>
              </a:rPr>
              <a:t>Section 2 – take part in an interview</a:t>
            </a:r>
          </a:p>
        </p:txBody>
      </p:sp>
      <p:sp>
        <p:nvSpPr>
          <p:cNvPr id="2" name="Rectangle 1">
            <a:extLst>
              <a:ext uri="{FF2B5EF4-FFF2-40B4-BE49-F238E27FC236}">
                <a16:creationId xmlns:a16="http://schemas.microsoft.com/office/drawing/2014/main" id="{99D1078A-C66D-48F3-9603-61AA1E82CA34}"/>
              </a:ext>
            </a:extLst>
          </p:cNvPr>
          <p:cNvSpPr/>
          <p:nvPr/>
        </p:nvSpPr>
        <p:spPr>
          <a:xfrm>
            <a:off x="323528" y="1916832"/>
            <a:ext cx="8496944" cy="792088"/>
          </a:xfrm>
          <a:prstGeom prst="rect">
            <a:avLst/>
          </a:prstGeom>
          <a:solidFill>
            <a:srgbClr val="C3D620"/>
          </a:solid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GB" sz="2400" b="1" i="1" dirty="0"/>
              <a:t>Lesson Objective: to practise responding to interview questions</a:t>
            </a:r>
          </a:p>
        </p:txBody>
      </p:sp>
      <p:sp>
        <p:nvSpPr>
          <p:cNvPr id="8" name="Rectangle 7">
            <a:extLst>
              <a:ext uri="{FF2B5EF4-FFF2-40B4-BE49-F238E27FC236}">
                <a16:creationId xmlns:a16="http://schemas.microsoft.com/office/drawing/2014/main" id="{1D802D75-4751-4BB2-B5BD-7B9278E0C5BA}"/>
              </a:ext>
            </a:extLst>
          </p:cNvPr>
          <p:cNvSpPr/>
          <p:nvPr/>
        </p:nvSpPr>
        <p:spPr>
          <a:xfrm>
            <a:off x="323528" y="3008690"/>
            <a:ext cx="8496944" cy="3071368"/>
          </a:xfrm>
          <a:prstGeom prst="rect">
            <a:avLst/>
          </a:prstGeom>
          <a:solidFill>
            <a:srgbClr val="FBD10B"/>
          </a:solidFill>
          <a:ln>
            <a:noFill/>
          </a:ln>
        </p:spPr>
        <p:style>
          <a:lnRef idx="2">
            <a:schemeClr val="dk1"/>
          </a:lnRef>
          <a:fillRef idx="1">
            <a:schemeClr val="lt1"/>
          </a:fillRef>
          <a:effectRef idx="0">
            <a:schemeClr val="dk1"/>
          </a:effectRef>
          <a:fontRef idx="minor">
            <a:schemeClr val="dk1"/>
          </a:fontRef>
        </p:style>
        <p:txBody>
          <a:bodyPr rtlCol="0" anchor="t"/>
          <a:lstStyle/>
          <a:p>
            <a:r>
              <a:rPr lang="en-GB" b="1" i="1" dirty="0"/>
              <a:t>Lesson Outcomes: </a:t>
            </a:r>
          </a:p>
          <a:p>
            <a:r>
              <a:rPr lang="en-GB" b="1" i="1" dirty="0"/>
              <a:t>By the end of this lesson, you should have:</a:t>
            </a:r>
          </a:p>
          <a:p>
            <a:endParaRPr lang="en-GB" b="1" i="1" dirty="0"/>
          </a:p>
          <a:p>
            <a:pPr marL="285750" indent="-285750">
              <a:buFont typeface="Arial" panose="020B0604020202020204" pitchFamily="34" charset="0"/>
              <a:buChar char="•"/>
            </a:pPr>
            <a:r>
              <a:rPr lang="en-GB" sz="1600" i="1" dirty="0"/>
              <a:t>Explored the types of questions you might be asked</a:t>
            </a:r>
          </a:p>
          <a:p>
            <a:pPr marL="285750" indent="-285750">
              <a:buFont typeface="Arial" panose="020B0604020202020204" pitchFamily="34" charset="0"/>
              <a:buChar char="•"/>
            </a:pPr>
            <a:r>
              <a:rPr lang="en-GB" sz="1600" i="1" dirty="0"/>
              <a:t>Answered questions designed to make you think on your feet</a:t>
            </a:r>
          </a:p>
          <a:p>
            <a:pPr marL="285750" indent="-285750">
              <a:buFont typeface="Arial" panose="020B0604020202020204" pitchFamily="34" charset="0"/>
              <a:buChar char="•"/>
            </a:pPr>
            <a:r>
              <a:rPr lang="en-GB" sz="1600" i="1" dirty="0"/>
              <a:t>Defined the difference between brief and full answers</a:t>
            </a:r>
          </a:p>
          <a:p>
            <a:pPr marL="285750" indent="-285750">
              <a:buFont typeface="Arial" panose="020B0604020202020204" pitchFamily="34" charset="0"/>
              <a:buChar char="•"/>
            </a:pPr>
            <a:r>
              <a:rPr lang="en-GB" sz="1600" i="1" dirty="0"/>
              <a:t>Thought about what makes a response pertinent</a:t>
            </a:r>
          </a:p>
          <a:p>
            <a:br>
              <a:rPr lang="en-GB" i="1" dirty="0"/>
            </a:br>
            <a:endParaRPr lang="en-GB" i="1" dirty="0"/>
          </a:p>
          <a:p>
            <a:pPr marL="285750" indent="-285750">
              <a:buFont typeface="Arial" panose="020B0604020202020204" pitchFamily="34" charset="0"/>
              <a:buChar char="•"/>
            </a:pPr>
            <a:endParaRPr lang="en-GB" sz="1600" dirty="0"/>
          </a:p>
        </p:txBody>
      </p:sp>
      <p:pic>
        <p:nvPicPr>
          <p:cNvPr id="7" name="Picture 6">
            <a:extLst>
              <a:ext uri="{FF2B5EF4-FFF2-40B4-BE49-F238E27FC236}">
                <a16:creationId xmlns:a16="http://schemas.microsoft.com/office/drawing/2014/main" id="{81EDD4FC-A77A-4FAB-C670-B948190B654F}"/>
              </a:ext>
            </a:extLst>
          </p:cNvPr>
          <p:cNvPicPr>
            <a:picLocks noGrp="1" noRot="1" noMove="1" noResize="1" noEditPoints="1" noAdjustHandles="1" noChangeArrowheads="1" noChangeShapeType="1" noCrop="1"/>
          </p:cNvPicPr>
          <p:nvPr/>
        </p:nvPicPr>
        <p:blipFill rotWithShape="1">
          <a:blip r:embed="rId3"/>
          <a:srcRect l="14665" t="1" r="11395" b="1"/>
          <a:stretch/>
        </p:blipFill>
        <p:spPr>
          <a:xfrm>
            <a:off x="8577100" y="6194073"/>
            <a:ext cx="486743" cy="527403"/>
          </a:xfrm>
          <a:prstGeom prst="rect">
            <a:avLst/>
          </a:prstGeom>
        </p:spPr>
      </p:pic>
    </p:spTree>
    <p:extLst>
      <p:ext uri="{BB962C8B-B14F-4D97-AF65-F5344CB8AC3E}">
        <p14:creationId xmlns:p14="http://schemas.microsoft.com/office/powerpoint/2010/main" val="3804731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DC9C2-0632-2496-DDB3-CD90BDC5508B}"/>
              </a:ext>
            </a:extLst>
          </p:cNvPr>
          <p:cNvSpPr>
            <a:spLocks noGrp="1"/>
          </p:cNvSpPr>
          <p:nvPr>
            <p:ph type="title"/>
          </p:nvPr>
        </p:nvSpPr>
        <p:spPr>
          <a:xfrm>
            <a:off x="395536" y="1119660"/>
            <a:ext cx="7886700" cy="720080"/>
          </a:xfrm>
        </p:spPr>
        <p:txBody>
          <a:bodyPr/>
          <a:lstStyle/>
          <a:p>
            <a:r>
              <a:rPr lang="en-GB" b="1" i="1" dirty="0">
                <a:latin typeface="+mn-lt"/>
              </a:rPr>
              <a:t>Brief or Full?</a:t>
            </a:r>
          </a:p>
        </p:txBody>
      </p:sp>
      <p:sp>
        <p:nvSpPr>
          <p:cNvPr id="3" name="Date Placeholder 2">
            <a:extLst>
              <a:ext uri="{FF2B5EF4-FFF2-40B4-BE49-F238E27FC236}">
                <a16:creationId xmlns:a16="http://schemas.microsoft.com/office/drawing/2014/main" id="{FA52E940-EF71-1CFE-4BC8-C47D80E03206}"/>
              </a:ext>
            </a:extLst>
          </p:cNvPr>
          <p:cNvSpPr>
            <a:spLocks noGrp="1"/>
          </p:cNvSpPr>
          <p:nvPr>
            <p:ph type="dt" sz="half" idx="10"/>
          </p:nvPr>
        </p:nvSpPr>
        <p:spPr/>
        <p:txBody>
          <a:bodyPr/>
          <a:lstStyle/>
          <a:p>
            <a:fld id="{444B3E7B-BC5A-4B86-BA33-9741E4A33EE6}" type="datetime1">
              <a:rPr lang="en-GB" smtClean="0"/>
              <a:t>03/03/2026</a:t>
            </a:fld>
            <a:endParaRPr lang="en-GB"/>
          </a:p>
        </p:txBody>
      </p:sp>
      <p:sp>
        <p:nvSpPr>
          <p:cNvPr id="5" name="Slide Number Placeholder 4">
            <a:extLst>
              <a:ext uri="{FF2B5EF4-FFF2-40B4-BE49-F238E27FC236}">
                <a16:creationId xmlns:a16="http://schemas.microsoft.com/office/drawing/2014/main" id="{0E045819-ECE1-6FF9-1424-95C8B7A0E81B}"/>
              </a:ext>
            </a:extLst>
          </p:cNvPr>
          <p:cNvSpPr>
            <a:spLocks noGrp="1"/>
          </p:cNvSpPr>
          <p:nvPr>
            <p:ph type="sldNum" sz="quarter" idx="12"/>
          </p:nvPr>
        </p:nvSpPr>
        <p:spPr/>
        <p:txBody>
          <a:bodyPr/>
          <a:lstStyle/>
          <a:p>
            <a:fld id="{EFC07C4F-4DD7-4452-9CBE-7B4BC77324C7}" type="slidenum">
              <a:rPr lang="en-GB" smtClean="0"/>
              <a:t>10</a:t>
            </a:fld>
            <a:endParaRPr lang="en-GB"/>
          </a:p>
        </p:txBody>
      </p:sp>
      <p:sp>
        <p:nvSpPr>
          <p:cNvPr id="10" name="TextBox 9">
            <a:extLst>
              <a:ext uri="{FF2B5EF4-FFF2-40B4-BE49-F238E27FC236}">
                <a16:creationId xmlns:a16="http://schemas.microsoft.com/office/drawing/2014/main" id="{01CCCF7A-5869-DAED-2811-A79E0E5A343F}"/>
              </a:ext>
            </a:extLst>
          </p:cNvPr>
          <p:cNvSpPr txBox="1"/>
          <p:nvPr/>
        </p:nvSpPr>
        <p:spPr>
          <a:xfrm>
            <a:off x="3887079" y="1884288"/>
            <a:ext cx="4608512" cy="307777"/>
          </a:xfrm>
          <a:prstGeom prst="rect">
            <a:avLst/>
          </a:prstGeom>
          <a:solidFill>
            <a:srgbClr val="C4D821"/>
          </a:solidFill>
        </p:spPr>
        <p:txBody>
          <a:bodyPr wrap="square" rtlCol="0">
            <a:spAutoFit/>
          </a:bodyPr>
          <a:lstStyle/>
          <a:p>
            <a:r>
              <a:rPr lang="en-GB" sz="1400" dirty="0"/>
              <a:t>Question: Can you tell me a little about yourself?</a:t>
            </a:r>
          </a:p>
        </p:txBody>
      </p:sp>
      <p:sp>
        <p:nvSpPr>
          <p:cNvPr id="11" name="TextBox 10">
            <a:extLst>
              <a:ext uri="{FF2B5EF4-FFF2-40B4-BE49-F238E27FC236}">
                <a16:creationId xmlns:a16="http://schemas.microsoft.com/office/drawing/2014/main" id="{BC22631B-605E-1EC5-E584-DBAC180FDA97}"/>
              </a:ext>
            </a:extLst>
          </p:cNvPr>
          <p:cNvSpPr txBox="1"/>
          <p:nvPr/>
        </p:nvSpPr>
        <p:spPr>
          <a:xfrm>
            <a:off x="3887079" y="3205167"/>
            <a:ext cx="4608512" cy="307777"/>
          </a:xfrm>
          <a:prstGeom prst="rect">
            <a:avLst/>
          </a:prstGeom>
          <a:solidFill>
            <a:srgbClr val="FBD10A"/>
          </a:solidFill>
        </p:spPr>
        <p:txBody>
          <a:bodyPr wrap="square" rtlCol="0">
            <a:spAutoFit/>
          </a:bodyPr>
          <a:lstStyle/>
          <a:p>
            <a:r>
              <a:rPr lang="en-GB" sz="1400" dirty="0"/>
              <a:t>Question: What is your greatest strength?</a:t>
            </a:r>
          </a:p>
        </p:txBody>
      </p:sp>
      <p:sp>
        <p:nvSpPr>
          <p:cNvPr id="12" name="TextBox 11">
            <a:extLst>
              <a:ext uri="{FF2B5EF4-FFF2-40B4-BE49-F238E27FC236}">
                <a16:creationId xmlns:a16="http://schemas.microsoft.com/office/drawing/2014/main" id="{B5DFE612-FA40-21E0-F13C-0046FF5E6ACE}"/>
              </a:ext>
            </a:extLst>
          </p:cNvPr>
          <p:cNvSpPr txBox="1"/>
          <p:nvPr/>
        </p:nvSpPr>
        <p:spPr>
          <a:xfrm>
            <a:off x="3887079" y="4310603"/>
            <a:ext cx="4608512" cy="523220"/>
          </a:xfrm>
          <a:prstGeom prst="rect">
            <a:avLst/>
          </a:prstGeom>
          <a:solidFill>
            <a:srgbClr val="F58A1D"/>
          </a:solidFill>
        </p:spPr>
        <p:txBody>
          <a:bodyPr wrap="square" rtlCol="0">
            <a:spAutoFit/>
          </a:bodyPr>
          <a:lstStyle/>
          <a:p>
            <a:r>
              <a:rPr lang="en-GB" sz="1400" dirty="0"/>
              <a:t>Question: Describe a challenge you have faced and how you overcame it.</a:t>
            </a:r>
          </a:p>
        </p:txBody>
      </p:sp>
      <p:pic>
        <p:nvPicPr>
          <p:cNvPr id="6" name="Picture 5">
            <a:extLst>
              <a:ext uri="{FF2B5EF4-FFF2-40B4-BE49-F238E27FC236}">
                <a16:creationId xmlns:a16="http://schemas.microsoft.com/office/drawing/2014/main" id="{416E4396-90C6-4149-F32D-89DE543BF1E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391394" y="1884288"/>
            <a:ext cx="2736304" cy="1666414"/>
          </a:xfrm>
          <a:prstGeom prst="rect">
            <a:avLst/>
          </a:prstGeom>
        </p:spPr>
      </p:pic>
      <p:sp>
        <p:nvSpPr>
          <p:cNvPr id="13" name="TextBox 12">
            <a:extLst>
              <a:ext uri="{FF2B5EF4-FFF2-40B4-BE49-F238E27FC236}">
                <a16:creationId xmlns:a16="http://schemas.microsoft.com/office/drawing/2014/main" id="{7DEF67EE-F581-8004-39D9-A1C89531E654}"/>
              </a:ext>
            </a:extLst>
          </p:cNvPr>
          <p:cNvSpPr txBox="1"/>
          <p:nvPr/>
        </p:nvSpPr>
        <p:spPr>
          <a:xfrm>
            <a:off x="494878" y="2230066"/>
            <a:ext cx="2529335" cy="584775"/>
          </a:xfrm>
          <a:prstGeom prst="rect">
            <a:avLst/>
          </a:prstGeom>
          <a:noFill/>
        </p:spPr>
        <p:txBody>
          <a:bodyPr wrap="square" rtlCol="0">
            <a:spAutoFit/>
          </a:bodyPr>
          <a:lstStyle/>
          <a:p>
            <a:r>
              <a:rPr lang="en-GB" sz="1600" dirty="0"/>
              <a:t>Now have a go at answering these questions yourselves.</a:t>
            </a:r>
          </a:p>
        </p:txBody>
      </p:sp>
      <p:sp>
        <p:nvSpPr>
          <p:cNvPr id="15" name="Rectangle 14">
            <a:extLst>
              <a:ext uri="{FF2B5EF4-FFF2-40B4-BE49-F238E27FC236}">
                <a16:creationId xmlns:a16="http://schemas.microsoft.com/office/drawing/2014/main" id="{B028B1A8-3FB1-5B7D-69DB-AF98F7453D70}"/>
              </a:ext>
            </a:extLst>
          </p:cNvPr>
          <p:cNvSpPr/>
          <p:nvPr/>
        </p:nvSpPr>
        <p:spPr>
          <a:xfrm>
            <a:off x="395536" y="5804682"/>
            <a:ext cx="8100055" cy="307778"/>
          </a:xfrm>
          <a:prstGeom prst="rect">
            <a:avLst/>
          </a:prstGeom>
          <a:solidFill>
            <a:srgbClr val="E6151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b="1" i="1" dirty="0"/>
              <a:t>Use the sentence stems in the workbook to give one another constructive feedback. </a:t>
            </a:r>
          </a:p>
        </p:txBody>
      </p:sp>
      <p:pic>
        <p:nvPicPr>
          <p:cNvPr id="14" name="Picture 13">
            <a:extLst>
              <a:ext uri="{FF2B5EF4-FFF2-40B4-BE49-F238E27FC236}">
                <a16:creationId xmlns:a16="http://schemas.microsoft.com/office/drawing/2014/main" id="{81EDD4FC-A77A-4FAB-C670-B948190B654F}"/>
              </a:ext>
            </a:extLst>
          </p:cNvPr>
          <p:cNvPicPr>
            <a:picLocks noGrp="1" noRot="1" noMove="1" noResize="1" noEditPoints="1" noAdjustHandles="1" noChangeArrowheads="1" noChangeShapeType="1" noCrop="1"/>
          </p:cNvPicPr>
          <p:nvPr/>
        </p:nvPicPr>
        <p:blipFill rotWithShape="1">
          <a:blip r:embed="rId4"/>
          <a:srcRect l="14665" t="1" r="11395" b="1"/>
          <a:stretch/>
        </p:blipFill>
        <p:spPr>
          <a:xfrm>
            <a:off x="8495591" y="6275211"/>
            <a:ext cx="486743" cy="527403"/>
          </a:xfrm>
          <a:prstGeom prst="rect">
            <a:avLst/>
          </a:prstGeom>
        </p:spPr>
      </p:pic>
      <p:sp>
        <p:nvSpPr>
          <p:cNvPr id="7" name="Footer Placeholder 3">
            <a:extLst>
              <a:ext uri="{FF2B5EF4-FFF2-40B4-BE49-F238E27FC236}">
                <a16:creationId xmlns:a16="http://schemas.microsoft.com/office/drawing/2014/main" id="{88EB654E-7409-E4F1-52B4-800E4B4D4908}"/>
              </a:ext>
            </a:extLst>
          </p:cNvPr>
          <p:cNvSpPr>
            <a:spLocks noGrp="1"/>
          </p:cNvSpPr>
          <p:nvPr>
            <p:ph type="ftr" sz="quarter" idx="11"/>
          </p:nvPr>
        </p:nvSpPr>
        <p:spPr>
          <a:xfrm>
            <a:off x="2411760" y="6356351"/>
            <a:ext cx="3086100" cy="365125"/>
          </a:xfrm>
        </p:spPr>
        <p:txBody>
          <a:bodyPr/>
          <a:lstStyle/>
          <a:p>
            <a:r>
              <a:rPr lang="en-US" dirty="0"/>
              <a:t>ESB-RES-C264-L2G4-SpeechforEmployability-2.3-PPT-InterviewQuestions</a:t>
            </a:r>
            <a:endParaRPr lang="en-GB" dirty="0"/>
          </a:p>
        </p:txBody>
      </p:sp>
    </p:spTree>
    <p:extLst>
      <p:ext uri="{BB962C8B-B14F-4D97-AF65-F5344CB8AC3E}">
        <p14:creationId xmlns:p14="http://schemas.microsoft.com/office/powerpoint/2010/main" val="19034215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a:extLst>
              <a:ext uri="{FF2B5EF4-FFF2-40B4-BE49-F238E27FC236}">
                <a16:creationId xmlns:a16="http://schemas.microsoft.com/office/drawing/2014/main" id="{39236ED5-3080-FA2E-A9D6-F24EE1CA7DA9}"/>
              </a:ext>
            </a:extLst>
          </p:cNvPr>
          <p:cNvPicPr>
            <a:picLocks noChangeAspect="1"/>
          </p:cNvPicPr>
          <p:nvPr/>
        </p:nvPicPr>
        <p:blipFill>
          <a:blip r:embed="rId3"/>
          <a:stretch>
            <a:fillRect/>
          </a:stretch>
        </p:blipFill>
        <p:spPr>
          <a:xfrm>
            <a:off x="7425847" y="1158438"/>
            <a:ext cx="1568761" cy="1510854"/>
          </a:xfrm>
          <a:prstGeom prst="rect">
            <a:avLst/>
          </a:prstGeom>
        </p:spPr>
      </p:pic>
      <p:sp>
        <p:nvSpPr>
          <p:cNvPr id="2" name="Title 1">
            <a:extLst>
              <a:ext uri="{FF2B5EF4-FFF2-40B4-BE49-F238E27FC236}">
                <a16:creationId xmlns:a16="http://schemas.microsoft.com/office/drawing/2014/main" id="{58059E60-2602-C924-399B-9D1B4F84DDD3}"/>
              </a:ext>
            </a:extLst>
          </p:cNvPr>
          <p:cNvSpPr>
            <a:spLocks noGrp="1"/>
          </p:cNvSpPr>
          <p:nvPr>
            <p:ph type="title"/>
          </p:nvPr>
        </p:nvSpPr>
        <p:spPr>
          <a:xfrm>
            <a:off x="323528" y="1196752"/>
            <a:ext cx="7886700" cy="504055"/>
          </a:xfrm>
        </p:spPr>
        <p:txBody>
          <a:bodyPr>
            <a:normAutofit fontScale="90000"/>
          </a:bodyPr>
          <a:lstStyle/>
          <a:p>
            <a:r>
              <a:rPr lang="en-GB" b="1" i="1" dirty="0">
                <a:latin typeface="+mn-lt"/>
              </a:rPr>
              <a:t>Pertinent or </a:t>
            </a:r>
            <a:r>
              <a:rPr lang="en-GB" b="1" i="1">
                <a:latin typeface="+mn-lt"/>
              </a:rPr>
              <a:t>not pertinent?</a:t>
            </a:r>
            <a:endParaRPr lang="en-GB" b="1" i="1" dirty="0">
              <a:latin typeface="+mn-lt"/>
            </a:endParaRPr>
          </a:p>
        </p:txBody>
      </p:sp>
      <p:sp>
        <p:nvSpPr>
          <p:cNvPr id="3" name="Date Placeholder 2">
            <a:extLst>
              <a:ext uri="{FF2B5EF4-FFF2-40B4-BE49-F238E27FC236}">
                <a16:creationId xmlns:a16="http://schemas.microsoft.com/office/drawing/2014/main" id="{3DF88E17-96F2-AB20-AB0E-05F8F247F348}"/>
              </a:ext>
            </a:extLst>
          </p:cNvPr>
          <p:cNvSpPr>
            <a:spLocks noGrp="1"/>
          </p:cNvSpPr>
          <p:nvPr>
            <p:ph type="dt" sz="half" idx="10"/>
          </p:nvPr>
        </p:nvSpPr>
        <p:spPr/>
        <p:txBody>
          <a:bodyPr/>
          <a:lstStyle/>
          <a:p>
            <a:fld id="{86D13AAE-378B-4733-AEE0-3C55BBADAE89}" type="datetime1">
              <a:rPr lang="en-GB" smtClean="0"/>
              <a:t>03/03/2026</a:t>
            </a:fld>
            <a:endParaRPr lang="en-GB"/>
          </a:p>
        </p:txBody>
      </p:sp>
      <p:sp>
        <p:nvSpPr>
          <p:cNvPr id="5" name="Slide Number Placeholder 4">
            <a:extLst>
              <a:ext uri="{FF2B5EF4-FFF2-40B4-BE49-F238E27FC236}">
                <a16:creationId xmlns:a16="http://schemas.microsoft.com/office/drawing/2014/main" id="{C473AEE2-871F-95A5-5870-2BB612BAF4D5}"/>
              </a:ext>
            </a:extLst>
          </p:cNvPr>
          <p:cNvSpPr>
            <a:spLocks noGrp="1"/>
          </p:cNvSpPr>
          <p:nvPr>
            <p:ph type="sldNum" sz="quarter" idx="12"/>
          </p:nvPr>
        </p:nvSpPr>
        <p:spPr/>
        <p:txBody>
          <a:bodyPr/>
          <a:lstStyle/>
          <a:p>
            <a:fld id="{EFC07C4F-4DD7-4452-9CBE-7B4BC77324C7}" type="slidenum">
              <a:rPr lang="en-GB" smtClean="0"/>
              <a:t>11</a:t>
            </a:fld>
            <a:endParaRPr lang="en-GB"/>
          </a:p>
        </p:txBody>
      </p:sp>
      <p:sp>
        <p:nvSpPr>
          <p:cNvPr id="22" name="TextBox 21">
            <a:extLst>
              <a:ext uri="{FF2B5EF4-FFF2-40B4-BE49-F238E27FC236}">
                <a16:creationId xmlns:a16="http://schemas.microsoft.com/office/drawing/2014/main" id="{EDB13A52-9B1F-34CA-13BF-D1B40F2AB5AD}"/>
              </a:ext>
            </a:extLst>
          </p:cNvPr>
          <p:cNvSpPr txBox="1"/>
          <p:nvPr/>
        </p:nvSpPr>
        <p:spPr>
          <a:xfrm>
            <a:off x="320959" y="1814850"/>
            <a:ext cx="5349180" cy="830997"/>
          </a:xfrm>
          <a:prstGeom prst="rect">
            <a:avLst/>
          </a:prstGeom>
          <a:noFill/>
        </p:spPr>
        <p:txBody>
          <a:bodyPr wrap="square" rtlCol="0">
            <a:spAutoFit/>
          </a:bodyPr>
          <a:lstStyle/>
          <a:p>
            <a:r>
              <a:rPr lang="en-GB" sz="1200" dirty="0"/>
              <a:t>To get at least a Pass for this part of the assessment, your answers must be ‘pertinent’. What does that mean?</a:t>
            </a:r>
          </a:p>
          <a:p>
            <a:endParaRPr lang="en-GB" sz="1200" dirty="0"/>
          </a:p>
          <a:p>
            <a:r>
              <a:rPr lang="en-GB" sz="1200" dirty="0"/>
              <a:t>Here are some synonyms to help you understand:</a:t>
            </a:r>
          </a:p>
        </p:txBody>
      </p:sp>
      <p:sp>
        <p:nvSpPr>
          <p:cNvPr id="6" name="Rectangle 5">
            <a:extLst>
              <a:ext uri="{FF2B5EF4-FFF2-40B4-BE49-F238E27FC236}">
                <a16:creationId xmlns:a16="http://schemas.microsoft.com/office/drawing/2014/main" id="{59AC1EC7-63AC-BE24-B91E-25FA1FFE5E54}"/>
              </a:ext>
            </a:extLst>
          </p:cNvPr>
          <p:cNvSpPr/>
          <p:nvPr/>
        </p:nvSpPr>
        <p:spPr>
          <a:xfrm>
            <a:off x="6289948" y="2708920"/>
            <a:ext cx="2386508" cy="504056"/>
          </a:xfrm>
          <a:prstGeom prst="rect">
            <a:avLst/>
          </a:prstGeom>
          <a:solidFill>
            <a:srgbClr val="C4D82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i="1" dirty="0">
                <a:solidFill>
                  <a:schemeClr val="tx1"/>
                </a:solidFill>
              </a:rPr>
              <a:t>Relevant</a:t>
            </a:r>
          </a:p>
        </p:txBody>
      </p:sp>
      <p:sp>
        <p:nvSpPr>
          <p:cNvPr id="9" name="Rectangle 8">
            <a:extLst>
              <a:ext uri="{FF2B5EF4-FFF2-40B4-BE49-F238E27FC236}">
                <a16:creationId xmlns:a16="http://schemas.microsoft.com/office/drawing/2014/main" id="{23D029BC-ED1B-5F9C-8EF1-F228433216B0}"/>
              </a:ext>
            </a:extLst>
          </p:cNvPr>
          <p:cNvSpPr/>
          <p:nvPr/>
        </p:nvSpPr>
        <p:spPr>
          <a:xfrm>
            <a:off x="6289948" y="3284984"/>
            <a:ext cx="2386508" cy="504056"/>
          </a:xfrm>
          <a:prstGeom prst="rect">
            <a:avLst/>
          </a:prstGeom>
          <a:solidFill>
            <a:srgbClr val="C4D82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i="1" dirty="0">
                <a:solidFill>
                  <a:schemeClr val="tx1"/>
                </a:solidFill>
              </a:rPr>
              <a:t>Suitable</a:t>
            </a:r>
          </a:p>
        </p:txBody>
      </p:sp>
      <p:sp>
        <p:nvSpPr>
          <p:cNvPr id="13" name="Rectangle 12">
            <a:extLst>
              <a:ext uri="{FF2B5EF4-FFF2-40B4-BE49-F238E27FC236}">
                <a16:creationId xmlns:a16="http://schemas.microsoft.com/office/drawing/2014/main" id="{6E0C7DCF-E030-EE17-254F-7F20A387E7A8}"/>
              </a:ext>
            </a:extLst>
          </p:cNvPr>
          <p:cNvSpPr/>
          <p:nvPr/>
        </p:nvSpPr>
        <p:spPr>
          <a:xfrm>
            <a:off x="6289948" y="3861048"/>
            <a:ext cx="2386508" cy="504056"/>
          </a:xfrm>
          <a:prstGeom prst="rect">
            <a:avLst/>
          </a:prstGeom>
          <a:solidFill>
            <a:srgbClr val="C4D82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i="1" dirty="0">
                <a:solidFill>
                  <a:schemeClr val="tx1"/>
                </a:solidFill>
              </a:rPr>
              <a:t>Applicable</a:t>
            </a:r>
          </a:p>
        </p:txBody>
      </p:sp>
      <p:sp>
        <p:nvSpPr>
          <p:cNvPr id="16" name="Rectangle 15">
            <a:extLst>
              <a:ext uri="{FF2B5EF4-FFF2-40B4-BE49-F238E27FC236}">
                <a16:creationId xmlns:a16="http://schemas.microsoft.com/office/drawing/2014/main" id="{4913F5E7-ADCE-28AB-44F6-FBF346C448BE}"/>
              </a:ext>
            </a:extLst>
          </p:cNvPr>
          <p:cNvSpPr/>
          <p:nvPr/>
        </p:nvSpPr>
        <p:spPr>
          <a:xfrm>
            <a:off x="6289948" y="4437112"/>
            <a:ext cx="2386508" cy="504056"/>
          </a:xfrm>
          <a:prstGeom prst="rect">
            <a:avLst/>
          </a:prstGeom>
          <a:solidFill>
            <a:srgbClr val="C4D82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i="1" dirty="0">
                <a:solidFill>
                  <a:schemeClr val="tx1"/>
                </a:solidFill>
              </a:rPr>
              <a:t>Appropriate</a:t>
            </a:r>
          </a:p>
        </p:txBody>
      </p:sp>
      <p:sp>
        <p:nvSpPr>
          <p:cNvPr id="18" name="Rectangle 17">
            <a:extLst>
              <a:ext uri="{FF2B5EF4-FFF2-40B4-BE49-F238E27FC236}">
                <a16:creationId xmlns:a16="http://schemas.microsoft.com/office/drawing/2014/main" id="{8719313C-DF84-7E08-091D-B6C331E64D31}"/>
              </a:ext>
            </a:extLst>
          </p:cNvPr>
          <p:cNvSpPr/>
          <p:nvPr/>
        </p:nvSpPr>
        <p:spPr>
          <a:xfrm>
            <a:off x="6289948" y="5013176"/>
            <a:ext cx="2386508" cy="504056"/>
          </a:xfrm>
          <a:prstGeom prst="rect">
            <a:avLst/>
          </a:prstGeom>
          <a:solidFill>
            <a:srgbClr val="C4D82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i="1" dirty="0">
                <a:solidFill>
                  <a:schemeClr val="tx1"/>
                </a:solidFill>
              </a:rPr>
              <a:t>To the point</a:t>
            </a:r>
          </a:p>
        </p:txBody>
      </p:sp>
      <p:sp>
        <p:nvSpPr>
          <p:cNvPr id="23" name="Rectangle 22">
            <a:extLst>
              <a:ext uri="{FF2B5EF4-FFF2-40B4-BE49-F238E27FC236}">
                <a16:creationId xmlns:a16="http://schemas.microsoft.com/office/drawing/2014/main" id="{4C97D208-E638-4C46-B456-97482116906D}"/>
              </a:ext>
            </a:extLst>
          </p:cNvPr>
          <p:cNvSpPr/>
          <p:nvPr/>
        </p:nvSpPr>
        <p:spPr>
          <a:xfrm>
            <a:off x="6289948" y="5596488"/>
            <a:ext cx="2386508" cy="504056"/>
          </a:xfrm>
          <a:prstGeom prst="rect">
            <a:avLst/>
          </a:prstGeom>
          <a:solidFill>
            <a:srgbClr val="C4D82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i="1" dirty="0">
                <a:solidFill>
                  <a:schemeClr val="tx1"/>
                </a:solidFill>
              </a:rPr>
              <a:t>To the purpose</a:t>
            </a:r>
          </a:p>
        </p:txBody>
      </p:sp>
      <p:sp>
        <p:nvSpPr>
          <p:cNvPr id="24" name="TextBox 23">
            <a:extLst>
              <a:ext uri="{FF2B5EF4-FFF2-40B4-BE49-F238E27FC236}">
                <a16:creationId xmlns:a16="http://schemas.microsoft.com/office/drawing/2014/main" id="{94A27720-7050-FFB0-AF51-E125B6007BC7}"/>
              </a:ext>
            </a:extLst>
          </p:cNvPr>
          <p:cNvSpPr txBox="1"/>
          <p:nvPr/>
        </p:nvSpPr>
        <p:spPr>
          <a:xfrm>
            <a:off x="391344" y="2830335"/>
            <a:ext cx="4608512" cy="307777"/>
          </a:xfrm>
          <a:prstGeom prst="rect">
            <a:avLst/>
          </a:prstGeom>
          <a:solidFill>
            <a:srgbClr val="FBD10A"/>
          </a:solidFill>
        </p:spPr>
        <p:txBody>
          <a:bodyPr wrap="square" rtlCol="0">
            <a:spAutoFit/>
          </a:bodyPr>
          <a:lstStyle/>
          <a:p>
            <a:r>
              <a:rPr lang="en-GB" sz="1400" dirty="0"/>
              <a:t>Question: What is your greatest strength?</a:t>
            </a:r>
          </a:p>
        </p:txBody>
      </p:sp>
      <p:sp>
        <p:nvSpPr>
          <p:cNvPr id="25" name="TextBox 24">
            <a:extLst>
              <a:ext uri="{FF2B5EF4-FFF2-40B4-BE49-F238E27FC236}">
                <a16:creationId xmlns:a16="http://schemas.microsoft.com/office/drawing/2014/main" id="{027FA922-45B5-6B06-11D5-9E6E7C1BB7C5}"/>
              </a:ext>
            </a:extLst>
          </p:cNvPr>
          <p:cNvSpPr txBox="1"/>
          <p:nvPr/>
        </p:nvSpPr>
        <p:spPr>
          <a:xfrm>
            <a:off x="320959" y="3300079"/>
            <a:ext cx="5349180" cy="461665"/>
          </a:xfrm>
          <a:prstGeom prst="rect">
            <a:avLst/>
          </a:prstGeom>
          <a:noFill/>
        </p:spPr>
        <p:txBody>
          <a:bodyPr wrap="square" rtlCol="0">
            <a:spAutoFit/>
          </a:bodyPr>
          <a:lstStyle/>
          <a:p>
            <a:r>
              <a:rPr lang="en-GB" sz="1200" dirty="0"/>
              <a:t>For each answer that comes up next, discuss together whether they are ‘pertinent’ answers or not. Use the words on the right to help you explain your ideas. </a:t>
            </a:r>
          </a:p>
        </p:txBody>
      </p:sp>
      <p:sp>
        <p:nvSpPr>
          <p:cNvPr id="26" name="TextBox 25">
            <a:extLst>
              <a:ext uri="{FF2B5EF4-FFF2-40B4-BE49-F238E27FC236}">
                <a16:creationId xmlns:a16="http://schemas.microsoft.com/office/drawing/2014/main" id="{60F24D83-EED9-8469-B062-C06C2904B4F5}"/>
              </a:ext>
            </a:extLst>
          </p:cNvPr>
          <p:cNvSpPr txBox="1"/>
          <p:nvPr/>
        </p:nvSpPr>
        <p:spPr>
          <a:xfrm>
            <a:off x="405532" y="3844190"/>
            <a:ext cx="4670524" cy="523220"/>
          </a:xfrm>
          <a:prstGeom prst="rect">
            <a:avLst/>
          </a:prstGeom>
          <a:solidFill>
            <a:srgbClr val="FCE784"/>
          </a:solidFill>
        </p:spPr>
        <p:txBody>
          <a:bodyPr wrap="square" rtlCol="0">
            <a:spAutoFit/>
          </a:bodyPr>
          <a:lstStyle/>
          <a:p>
            <a:r>
              <a:rPr lang="en-GB" sz="1400" b="1" dirty="0"/>
              <a:t>Answer 1: “</a:t>
            </a:r>
            <a:r>
              <a:rPr lang="en-US" sz="1400" dirty="0"/>
              <a:t>I can name every Premier League manager in the last 20 years. It’s pretty much useless, but I’m proud of it.”</a:t>
            </a:r>
            <a:endParaRPr lang="en-GB" sz="1400" dirty="0"/>
          </a:p>
        </p:txBody>
      </p:sp>
      <p:sp>
        <p:nvSpPr>
          <p:cNvPr id="27" name="TextBox 26">
            <a:extLst>
              <a:ext uri="{FF2B5EF4-FFF2-40B4-BE49-F238E27FC236}">
                <a16:creationId xmlns:a16="http://schemas.microsoft.com/office/drawing/2014/main" id="{2DF91280-0832-09BA-3607-D41FAC1B5F44}"/>
              </a:ext>
            </a:extLst>
          </p:cNvPr>
          <p:cNvSpPr txBox="1"/>
          <p:nvPr/>
        </p:nvSpPr>
        <p:spPr>
          <a:xfrm>
            <a:off x="391344" y="4541724"/>
            <a:ext cx="4670524" cy="738664"/>
          </a:xfrm>
          <a:prstGeom prst="rect">
            <a:avLst/>
          </a:prstGeom>
          <a:solidFill>
            <a:srgbClr val="FCE784"/>
          </a:solidFill>
        </p:spPr>
        <p:txBody>
          <a:bodyPr wrap="square" rtlCol="0">
            <a:spAutoFit/>
          </a:bodyPr>
          <a:lstStyle/>
          <a:p>
            <a:r>
              <a:rPr lang="en-GB" sz="1400" b="1" dirty="0"/>
              <a:t>Answer 2: </a:t>
            </a:r>
            <a:r>
              <a:rPr lang="en-GB" sz="1400" dirty="0"/>
              <a:t>"I'm an excellent singer. In fact, I won the karaoke contest at my friend's birthday party last month. So, my greatest strength is definitely my singing."</a:t>
            </a:r>
          </a:p>
        </p:txBody>
      </p:sp>
      <p:sp>
        <p:nvSpPr>
          <p:cNvPr id="28" name="TextBox 27">
            <a:extLst>
              <a:ext uri="{FF2B5EF4-FFF2-40B4-BE49-F238E27FC236}">
                <a16:creationId xmlns:a16="http://schemas.microsoft.com/office/drawing/2014/main" id="{87D8D1C0-5E1A-C9EC-8FC7-41B08297B42E}"/>
              </a:ext>
            </a:extLst>
          </p:cNvPr>
          <p:cNvSpPr txBox="1"/>
          <p:nvPr/>
        </p:nvSpPr>
        <p:spPr>
          <a:xfrm>
            <a:off x="391344" y="5454703"/>
            <a:ext cx="4670524" cy="738664"/>
          </a:xfrm>
          <a:prstGeom prst="rect">
            <a:avLst/>
          </a:prstGeom>
          <a:solidFill>
            <a:srgbClr val="FCE784"/>
          </a:solidFill>
        </p:spPr>
        <p:txBody>
          <a:bodyPr wrap="square" rtlCol="0">
            <a:spAutoFit/>
          </a:bodyPr>
          <a:lstStyle/>
          <a:p>
            <a:r>
              <a:rPr lang="en-GB" sz="1400" b="1" dirty="0"/>
              <a:t>Answer 3: </a:t>
            </a:r>
            <a:r>
              <a:rPr lang="en-GB" sz="1400" dirty="0"/>
              <a:t>"</a:t>
            </a:r>
            <a:r>
              <a:rPr lang="en-US" sz="1400" dirty="0"/>
              <a:t>I’m great at persuading my friends where we should go for food. Somehow, we always end up where I want to go.”</a:t>
            </a:r>
            <a:endParaRPr lang="en-GB" sz="1400" dirty="0"/>
          </a:p>
        </p:txBody>
      </p:sp>
      <p:sp>
        <p:nvSpPr>
          <p:cNvPr id="29" name="TextBox 28">
            <a:extLst>
              <a:ext uri="{FF2B5EF4-FFF2-40B4-BE49-F238E27FC236}">
                <a16:creationId xmlns:a16="http://schemas.microsoft.com/office/drawing/2014/main" id="{021839F2-D04D-0E7F-B76E-D2F2B7283E49}"/>
              </a:ext>
            </a:extLst>
          </p:cNvPr>
          <p:cNvSpPr txBox="1"/>
          <p:nvPr/>
        </p:nvSpPr>
        <p:spPr>
          <a:xfrm>
            <a:off x="6232593" y="2299224"/>
            <a:ext cx="2386508" cy="307777"/>
          </a:xfrm>
          <a:prstGeom prst="rect">
            <a:avLst/>
          </a:prstGeom>
          <a:noFill/>
        </p:spPr>
        <p:txBody>
          <a:bodyPr wrap="square" rtlCol="0">
            <a:spAutoFit/>
          </a:bodyPr>
          <a:lstStyle/>
          <a:p>
            <a:r>
              <a:rPr lang="en-GB" sz="1400" b="1" i="1" dirty="0"/>
              <a:t>Is the answer…?</a:t>
            </a:r>
          </a:p>
        </p:txBody>
      </p:sp>
      <p:pic>
        <p:nvPicPr>
          <p:cNvPr id="7" name="Picture 6">
            <a:extLst>
              <a:ext uri="{FF2B5EF4-FFF2-40B4-BE49-F238E27FC236}">
                <a16:creationId xmlns:a16="http://schemas.microsoft.com/office/drawing/2014/main" id="{81EDD4FC-A77A-4FAB-C670-B948190B654F}"/>
              </a:ext>
            </a:extLst>
          </p:cNvPr>
          <p:cNvPicPr>
            <a:picLocks noGrp="1" noRot="1" noMove="1" noResize="1" noEditPoints="1" noAdjustHandles="1" noChangeArrowheads="1" noChangeShapeType="1" noCrop="1"/>
          </p:cNvPicPr>
          <p:nvPr/>
        </p:nvPicPr>
        <p:blipFill rotWithShape="1">
          <a:blip r:embed="rId4"/>
          <a:srcRect l="14665" t="1" r="11395" b="1"/>
          <a:stretch/>
        </p:blipFill>
        <p:spPr>
          <a:xfrm>
            <a:off x="8507865" y="6275211"/>
            <a:ext cx="486743" cy="527403"/>
          </a:xfrm>
          <a:prstGeom prst="rect">
            <a:avLst/>
          </a:prstGeom>
        </p:spPr>
      </p:pic>
      <p:sp>
        <p:nvSpPr>
          <p:cNvPr id="8" name="Footer Placeholder 3">
            <a:extLst>
              <a:ext uri="{FF2B5EF4-FFF2-40B4-BE49-F238E27FC236}">
                <a16:creationId xmlns:a16="http://schemas.microsoft.com/office/drawing/2014/main" id="{D07673DE-3870-1A50-3D64-E50A951215BE}"/>
              </a:ext>
            </a:extLst>
          </p:cNvPr>
          <p:cNvSpPr>
            <a:spLocks noGrp="1"/>
          </p:cNvSpPr>
          <p:nvPr>
            <p:ph type="ftr" sz="quarter" idx="11"/>
          </p:nvPr>
        </p:nvSpPr>
        <p:spPr>
          <a:xfrm>
            <a:off x="2411760" y="6356351"/>
            <a:ext cx="3086100" cy="365125"/>
          </a:xfrm>
        </p:spPr>
        <p:txBody>
          <a:bodyPr/>
          <a:lstStyle/>
          <a:p>
            <a:r>
              <a:rPr lang="en-US" dirty="0"/>
              <a:t>ESB-RES-C264-L2G4-SpeechforEmployability-2.3-PPT-InterviewQuestions</a:t>
            </a:r>
            <a:endParaRPr lang="en-GB" dirty="0"/>
          </a:p>
        </p:txBody>
      </p:sp>
    </p:spTree>
    <p:extLst>
      <p:ext uri="{BB962C8B-B14F-4D97-AF65-F5344CB8AC3E}">
        <p14:creationId xmlns:p14="http://schemas.microsoft.com/office/powerpoint/2010/main" val="1675956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3" grpId="0" animBg="1"/>
      <p:bldP spid="16" grpId="0" animBg="1"/>
      <p:bldP spid="18" grpId="0" animBg="1"/>
      <p:bldP spid="23" grpId="0" animBg="1"/>
      <p:bldP spid="24" grpId="0" animBg="1"/>
      <p:bldP spid="25" grpId="0"/>
      <p:bldP spid="26" grpId="0" animBg="1"/>
      <p:bldP spid="27" grpId="0" animBg="1"/>
      <p:bldP spid="2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059E60-2602-C924-399B-9D1B4F84DDD3}"/>
              </a:ext>
            </a:extLst>
          </p:cNvPr>
          <p:cNvSpPr>
            <a:spLocks noGrp="1"/>
          </p:cNvSpPr>
          <p:nvPr>
            <p:ph type="title"/>
          </p:nvPr>
        </p:nvSpPr>
        <p:spPr>
          <a:xfrm>
            <a:off x="323528" y="1196752"/>
            <a:ext cx="7886700" cy="504055"/>
          </a:xfrm>
        </p:spPr>
        <p:txBody>
          <a:bodyPr>
            <a:normAutofit fontScale="90000"/>
          </a:bodyPr>
          <a:lstStyle/>
          <a:p>
            <a:r>
              <a:rPr lang="en-GB" b="1" i="1" dirty="0">
                <a:latin typeface="+mn-lt"/>
              </a:rPr>
              <a:t>Pertinent or not pertinent?</a:t>
            </a:r>
          </a:p>
        </p:txBody>
      </p:sp>
      <p:sp>
        <p:nvSpPr>
          <p:cNvPr id="3" name="Date Placeholder 2">
            <a:extLst>
              <a:ext uri="{FF2B5EF4-FFF2-40B4-BE49-F238E27FC236}">
                <a16:creationId xmlns:a16="http://schemas.microsoft.com/office/drawing/2014/main" id="{3DF88E17-96F2-AB20-AB0E-05F8F247F348}"/>
              </a:ext>
            </a:extLst>
          </p:cNvPr>
          <p:cNvSpPr>
            <a:spLocks noGrp="1"/>
          </p:cNvSpPr>
          <p:nvPr>
            <p:ph type="dt" sz="half" idx="10"/>
          </p:nvPr>
        </p:nvSpPr>
        <p:spPr/>
        <p:txBody>
          <a:bodyPr/>
          <a:lstStyle/>
          <a:p>
            <a:fld id="{FC37E886-E585-490B-B382-61086F9DE88E}" type="datetime1">
              <a:rPr lang="en-GB" smtClean="0"/>
              <a:t>03/03/2026</a:t>
            </a:fld>
            <a:endParaRPr lang="en-GB"/>
          </a:p>
        </p:txBody>
      </p:sp>
      <p:sp>
        <p:nvSpPr>
          <p:cNvPr id="5" name="Slide Number Placeholder 4">
            <a:extLst>
              <a:ext uri="{FF2B5EF4-FFF2-40B4-BE49-F238E27FC236}">
                <a16:creationId xmlns:a16="http://schemas.microsoft.com/office/drawing/2014/main" id="{C473AEE2-871F-95A5-5870-2BB612BAF4D5}"/>
              </a:ext>
            </a:extLst>
          </p:cNvPr>
          <p:cNvSpPr>
            <a:spLocks noGrp="1"/>
          </p:cNvSpPr>
          <p:nvPr>
            <p:ph type="sldNum" sz="quarter" idx="12"/>
          </p:nvPr>
        </p:nvSpPr>
        <p:spPr/>
        <p:txBody>
          <a:bodyPr/>
          <a:lstStyle/>
          <a:p>
            <a:fld id="{EFC07C4F-4DD7-4452-9CBE-7B4BC77324C7}" type="slidenum">
              <a:rPr lang="en-GB" smtClean="0"/>
              <a:t>12</a:t>
            </a:fld>
            <a:endParaRPr lang="en-GB"/>
          </a:p>
        </p:txBody>
      </p:sp>
      <p:sp>
        <p:nvSpPr>
          <p:cNvPr id="7" name="TextBox 6">
            <a:extLst>
              <a:ext uri="{FF2B5EF4-FFF2-40B4-BE49-F238E27FC236}">
                <a16:creationId xmlns:a16="http://schemas.microsoft.com/office/drawing/2014/main" id="{9395C6ED-B071-900B-F9B1-86A6E7D9DBCB}"/>
              </a:ext>
            </a:extLst>
          </p:cNvPr>
          <p:cNvSpPr txBox="1"/>
          <p:nvPr/>
        </p:nvSpPr>
        <p:spPr>
          <a:xfrm>
            <a:off x="395536" y="1916832"/>
            <a:ext cx="4968552" cy="338554"/>
          </a:xfrm>
          <a:prstGeom prst="rect">
            <a:avLst/>
          </a:prstGeom>
          <a:noFill/>
        </p:spPr>
        <p:txBody>
          <a:bodyPr wrap="square">
            <a:spAutoFit/>
          </a:bodyPr>
          <a:lstStyle/>
          <a:p>
            <a:r>
              <a:rPr lang="en-GB" sz="1600" i="1" dirty="0">
                <a:effectLst/>
              </a:rPr>
              <a:t>1. Tell me about a time you were proud of yourself:</a:t>
            </a:r>
            <a:endParaRPr lang="en-GB" sz="1600" i="1" dirty="0"/>
          </a:p>
        </p:txBody>
      </p:sp>
      <p:cxnSp>
        <p:nvCxnSpPr>
          <p:cNvPr id="15" name="Straight Connector 14">
            <a:extLst>
              <a:ext uri="{FF2B5EF4-FFF2-40B4-BE49-F238E27FC236}">
                <a16:creationId xmlns:a16="http://schemas.microsoft.com/office/drawing/2014/main" id="{1EFF2534-1299-C844-5DDA-1D76F2C476E8}"/>
              </a:ext>
            </a:extLst>
          </p:cNvPr>
          <p:cNvCxnSpPr/>
          <p:nvPr/>
        </p:nvCxnSpPr>
        <p:spPr>
          <a:xfrm>
            <a:off x="513476" y="5371836"/>
            <a:ext cx="8231934"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644B150C-B7CB-5FCF-6022-8FF0A04074BB}"/>
              </a:ext>
            </a:extLst>
          </p:cNvPr>
          <p:cNvCxnSpPr/>
          <p:nvPr/>
        </p:nvCxnSpPr>
        <p:spPr>
          <a:xfrm>
            <a:off x="513476" y="5011796"/>
            <a:ext cx="0" cy="720080"/>
          </a:xfrm>
          <a:prstGeom prst="line">
            <a:avLst/>
          </a:prstGeom>
          <a:ln w="19050"/>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ABE9FAC9-E82F-086B-4EC9-5F9B304EA42E}"/>
              </a:ext>
            </a:extLst>
          </p:cNvPr>
          <p:cNvCxnSpPr/>
          <p:nvPr/>
        </p:nvCxnSpPr>
        <p:spPr>
          <a:xfrm>
            <a:off x="4552076" y="5011796"/>
            <a:ext cx="0" cy="720080"/>
          </a:xfrm>
          <a:prstGeom prst="line">
            <a:avLst/>
          </a:prstGeom>
          <a:ln w="19050"/>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04D26109-FFFD-4EC0-CAD2-098CB126130D}"/>
              </a:ext>
            </a:extLst>
          </p:cNvPr>
          <p:cNvCxnSpPr/>
          <p:nvPr/>
        </p:nvCxnSpPr>
        <p:spPr>
          <a:xfrm>
            <a:off x="8745410" y="5011796"/>
            <a:ext cx="0" cy="720080"/>
          </a:xfrm>
          <a:prstGeom prst="line">
            <a:avLst/>
          </a:prstGeom>
          <a:ln w="19050"/>
        </p:spPr>
        <p:style>
          <a:lnRef idx="1">
            <a:schemeClr val="dk1"/>
          </a:lnRef>
          <a:fillRef idx="0">
            <a:schemeClr val="dk1"/>
          </a:fillRef>
          <a:effectRef idx="0">
            <a:schemeClr val="dk1"/>
          </a:effectRef>
          <a:fontRef idx="minor">
            <a:schemeClr val="tx1"/>
          </a:fontRef>
        </p:style>
      </p:cxnSp>
      <p:sp>
        <p:nvSpPr>
          <p:cNvPr id="12" name="Rectangle 11">
            <a:extLst>
              <a:ext uri="{FF2B5EF4-FFF2-40B4-BE49-F238E27FC236}">
                <a16:creationId xmlns:a16="http://schemas.microsoft.com/office/drawing/2014/main" id="{EC800C1D-C651-E1EA-8CD1-41943EDAEA62}"/>
              </a:ext>
            </a:extLst>
          </p:cNvPr>
          <p:cNvSpPr/>
          <p:nvPr/>
        </p:nvSpPr>
        <p:spPr>
          <a:xfrm>
            <a:off x="12374" y="5711841"/>
            <a:ext cx="1608967" cy="400110"/>
          </a:xfrm>
          <a:prstGeom prst="rect">
            <a:avLst/>
          </a:prstGeom>
          <a:noFill/>
        </p:spPr>
        <p:txBody>
          <a:bodyPr wrap="none" lIns="91440" tIns="45720" rIns="91440" bIns="45720">
            <a:spAutoFit/>
          </a:bodyPr>
          <a:lstStyle/>
          <a:p>
            <a:pPr algn="ctr"/>
            <a:r>
              <a:rPr lang="en-US" sz="2000" b="0" cap="none" spc="0" dirty="0">
                <a:ln w="0"/>
                <a:solidFill>
                  <a:srgbClr val="E6151D"/>
                </a:solidFill>
                <a:effectLst>
                  <a:outerShdw blurRad="38100" dist="19050" dir="2700000" algn="tl" rotWithShape="0">
                    <a:schemeClr val="dk1">
                      <a:alpha val="40000"/>
                    </a:schemeClr>
                  </a:outerShdw>
                </a:effectLst>
              </a:rPr>
              <a:t>Not pertinent</a:t>
            </a:r>
          </a:p>
        </p:txBody>
      </p:sp>
      <p:sp>
        <p:nvSpPr>
          <p:cNvPr id="14" name="Rectangle 13">
            <a:extLst>
              <a:ext uri="{FF2B5EF4-FFF2-40B4-BE49-F238E27FC236}">
                <a16:creationId xmlns:a16="http://schemas.microsoft.com/office/drawing/2014/main" id="{CAA5738C-9C2E-7889-18CB-3271A4D26578}"/>
              </a:ext>
            </a:extLst>
          </p:cNvPr>
          <p:cNvSpPr/>
          <p:nvPr/>
        </p:nvSpPr>
        <p:spPr>
          <a:xfrm>
            <a:off x="7862929" y="5656989"/>
            <a:ext cx="1158202" cy="400110"/>
          </a:xfrm>
          <a:prstGeom prst="rect">
            <a:avLst/>
          </a:prstGeom>
          <a:noFill/>
        </p:spPr>
        <p:txBody>
          <a:bodyPr wrap="none" lIns="91440" tIns="45720" rIns="91440" bIns="45720">
            <a:spAutoFit/>
          </a:bodyPr>
          <a:lstStyle/>
          <a:p>
            <a:pPr algn="ctr"/>
            <a:r>
              <a:rPr lang="en-US" sz="2000" b="0" cap="none" spc="0" dirty="0">
                <a:ln w="0"/>
                <a:solidFill>
                  <a:srgbClr val="AABD1D"/>
                </a:solidFill>
                <a:effectLst>
                  <a:outerShdw blurRad="38100" dist="19050" dir="2700000" algn="tl" rotWithShape="0">
                    <a:schemeClr val="dk1">
                      <a:alpha val="40000"/>
                    </a:schemeClr>
                  </a:outerShdw>
                </a:effectLst>
              </a:rPr>
              <a:t>Pertinent</a:t>
            </a:r>
          </a:p>
        </p:txBody>
      </p:sp>
      <p:sp>
        <p:nvSpPr>
          <p:cNvPr id="17" name="Rectangle 16">
            <a:extLst>
              <a:ext uri="{FF2B5EF4-FFF2-40B4-BE49-F238E27FC236}">
                <a16:creationId xmlns:a16="http://schemas.microsoft.com/office/drawing/2014/main" id="{69745206-D0D1-B5FC-9E1B-BCF5325C5749}"/>
              </a:ext>
            </a:extLst>
          </p:cNvPr>
          <p:cNvSpPr/>
          <p:nvPr/>
        </p:nvSpPr>
        <p:spPr>
          <a:xfrm>
            <a:off x="3904532" y="5701823"/>
            <a:ext cx="1295098" cy="400110"/>
          </a:xfrm>
          <a:prstGeom prst="rect">
            <a:avLst/>
          </a:prstGeom>
          <a:noFill/>
        </p:spPr>
        <p:txBody>
          <a:bodyPr wrap="none" lIns="91440" tIns="45720" rIns="91440" bIns="45720">
            <a:spAutoFit/>
          </a:bodyPr>
          <a:lstStyle/>
          <a:p>
            <a:pPr algn="ctr"/>
            <a:r>
              <a:rPr lang="en-US" sz="2000" b="0" cap="none" spc="0" dirty="0">
                <a:ln w="0"/>
                <a:solidFill>
                  <a:srgbClr val="F58A1D"/>
                </a:solidFill>
                <a:effectLst>
                  <a:outerShdw blurRad="38100" dist="19050" dir="2700000" algn="tl" rotWithShape="0">
                    <a:schemeClr val="dk1">
                      <a:alpha val="40000"/>
                    </a:schemeClr>
                  </a:outerShdw>
                </a:effectLst>
              </a:rPr>
              <a:t>Somewhat</a:t>
            </a:r>
          </a:p>
        </p:txBody>
      </p:sp>
      <p:sp>
        <p:nvSpPr>
          <p:cNvPr id="9" name="TextBox 8">
            <a:extLst>
              <a:ext uri="{FF2B5EF4-FFF2-40B4-BE49-F238E27FC236}">
                <a16:creationId xmlns:a16="http://schemas.microsoft.com/office/drawing/2014/main" id="{C142C84B-CE6E-385E-67E4-40323C4E4174}"/>
              </a:ext>
            </a:extLst>
          </p:cNvPr>
          <p:cNvSpPr txBox="1"/>
          <p:nvPr/>
        </p:nvSpPr>
        <p:spPr>
          <a:xfrm>
            <a:off x="459077" y="2471643"/>
            <a:ext cx="6201155" cy="430887"/>
          </a:xfrm>
          <a:prstGeom prst="rect">
            <a:avLst/>
          </a:prstGeom>
          <a:solidFill>
            <a:srgbClr val="FCE784"/>
          </a:solidFill>
        </p:spPr>
        <p:txBody>
          <a:bodyPr wrap="square">
            <a:spAutoFit/>
          </a:bodyPr>
          <a:lstStyle/>
          <a:p>
            <a:r>
              <a:rPr lang="en-GB" sz="1100" dirty="0"/>
              <a:t>"I was really proud of myself when I woke up early last Sunday and made pancakes for breakfast. It was a great feeling because I usually skip breakfast, so this was a big accomplishment for me."</a:t>
            </a:r>
          </a:p>
        </p:txBody>
      </p:sp>
      <p:sp>
        <p:nvSpPr>
          <p:cNvPr id="13" name="TextBox 12">
            <a:extLst>
              <a:ext uri="{FF2B5EF4-FFF2-40B4-BE49-F238E27FC236}">
                <a16:creationId xmlns:a16="http://schemas.microsoft.com/office/drawing/2014/main" id="{2BAFF93B-0239-9A4F-75CF-9DB03676DB4E}"/>
              </a:ext>
            </a:extLst>
          </p:cNvPr>
          <p:cNvSpPr txBox="1"/>
          <p:nvPr/>
        </p:nvSpPr>
        <p:spPr>
          <a:xfrm>
            <a:off x="479884" y="3860223"/>
            <a:ext cx="8231933" cy="600164"/>
          </a:xfrm>
          <a:prstGeom prst="rect">
            <a:avLst/>
          </a:prstGeom>
          <a:solidFill>
            <a:srgbClr val="FCE784"/>
          </a:solidFill>
        </p:spPr>
        <p:txBody>
          <a:bodyPr wrap="square">
            <a:spAutoFit/>
          </a:bodyPr>
          <a:lstStyle/>
          <a:p>
            <a:r>
              <a:rPr lang="en-GB" sz="1100" dirty="0"/>
              <a:t>"I felt really proud last Sunday when I made breakfast for my family. Normally, I struggle with time management, but that morning, I woke up early, planned the menu, and cooked homemade pancakes. It was about taking responsibility and being organised, qualities I think are important.”</a:t>
            </a:r>
          </a:p>
        </p:txBody>
      </p:sp>
      <p:sp>
        <p:nvSpPr>
          <p:cNvPr id="16" name="TextBox 15">
            <a:extLst>
              <a:ext uri="{FF2B5EF4-FFF2-40B4-BE49-F238E27FC236}">
                <a16:creationId xmlns:a16="http://schemas.microsoft.com/office/drawing/2014/main" id="{48E7A02D-5A7C-460E-AE8C-C4B1E8FB88FF}"/>
              </a:ext>
            </a:extLst>
          </p:cNvPr>
          <p:cNvSpPr txBox="1"/>
          <p:nvPr/>
        </p:nvSpPr>
        <p:spPr>
          <a:xfrm>
            <a:off x="459077" y="3260868"/>
            <a:ext cx="6201155" cy="261610"/>
          </a:xfrm>
          <a:prstGeom prst="rect">
            <a:avLst/>
          </a:prstGeom>
          <a:solidFill>
            <a:srgbClr val="FCE784"/>
          </a:solidFill>
        </p:spPr>
        <p:txBody>
          <a:bodyPr wrap="square">
            <a:spAutoFit/>
          </a:bodyPr>
          <a:lstStyle/>
          <a:p>
            <a:r>
              <a:rPr lang="en-GB" sz="1100" dirty="0"/>
              <a:t>“My family were really proud of me when I made breakfast for them last week.”</a:t>
            </a:r>
          </a:p>
        </p:txBody>
      </p:sp>
      <p:sp>
        <p:nvSpPr>
          <p:cNvPr id="18" name="Rectangle 17">
            <a:extLst>
              <a:ext uri="{FF2B5EF4-FFF2-40B4-BE49-F238E27FC236}">
                <a16:creationId xmlns:a16="http://schemas.microsoft.com/office/drawing/2014/main" id="{F5615E9C-90B1-BB66-2912-6D7D9C815F51}"/>
              </a:ext>
            </a:extLst>
          </p:cNvPr>
          <p:cNvSpPr/>
          <p:nvPr/>
        </p:nvSpPr>
        <p:spPr>
          <a:xfrm>
            <a:off x="6977736" y="1828200"/>
            <a:ext cx="1680341" cy="261877"/>
          </a:xfrm>
          <a:prstGeom prst="rect">
            <a:avLst/>
          </a:prstGeom>
          <a:solidFill>
            <a:srgbClr val="C4D82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i="1" dirty="0">
                <a:solidFill>
                  <a:schemeClr val="tx1"/>
                </a:solidFill>
              </a:rPr>
              <a:t>Relevant</a:t>
            </a:r>
          </a:p>
        </p:txBody>
      </p:sp>
      <p:sp>
        <p:nvSpPr>
          <p:cNvPr id="23" name="Rectangle 22">
            <a:extLst>
              <a:ext uri="{FF2B5EF4-FFF2-40B4-BE49-F238E27FC236}">
                <a16:creationId xmlns:a16="http://schemas.microsoft.com/office/drawing/2014/main" id="{4870F3E1-990C-E868-2E94-EF49E7B16290}"/>
              </a:ext>
            </a:extLst>
          </p:cNvPr>
          <p:cNvSpPr/>
          <p:nvPr/>
        </p:nvSpPr>
        <p:spPr>
          <a:xfrm>
            <a:off x="6977736" y="2116232"/>
            <a:ext cx="1680341" cy="261877"/>
          </a:xfrm>
          <a:prstGeom prst="rect">
            <a:avLst/>
          </a:prstGeom>
          <a:solidFill>
            <a:srgbClr val="C4D82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i="1" dirty="0">
                <a:solidFill>
                  <a:schemeClr val="tx1"/>
                </a:solidFill>
              </a:rPr>
              <a:t>Suitable</a:t>
            </a:r>
          </a:p>
        </p:txBody>
      </p:sp>
      <p:sp>
        <p:nvSpPr>
          <p:cNvPr id="24" name="Rectangle 23">
            <a:extLst>
              <a:ext uri="{FF2B5EF4-FFF2-40B4-BE49-F238E27FC236}">
                <a16:creationId xmlns:a16="http://schemas.microsoft.com/office/drawing/2014/main" id="{7840F0DF-5E9D-4476-46BA-F110ABB6B0B8}"/>
              </a:ext>
            </a:extLst>
          </p:cNvPr>
          <p:cNvSpPr/>
          <p:nvPr/>
        </p:nvSpPr>
        <p:spPr>
          <a:xfrm>
            <a:off x="6977736" y="2404264"/>
            <a:ext cx="1680341" cy="261877"/>
          </a:xfrm>
          <a:prstGeom prst="rect">
            <a:avLst/>
          </a:prstGeom>
          <a:solidFill>
            <a:srgbClr val="C4D82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i="1" dirty="0">
                <a:solidFill>
                  <a:schemeClr val="tx1"/>
                </a:solidFill>
              </a:rPr>
              <a:t>Applicable</a:t>
            </a:r>
          </a:p>
        </p:txBody>
      </p:sp>
      <p:sp>
        <p:nvSpPr>
          <p:cNvPr id="25" name="Rectangle 24">
            <a:extLst>
              <a:ext uri="{FF2B5EF4-FFF2-40B4-BE49-F238E27FC236}">
                <a16:creationId xmlns:a16="http://schemas.microsoft.com/office/drawing/2014/main" id="{555F28AB-00F3-A3E5-9F90-38F528865322}"/>
              </a:ext>
            </a:extLst>
          </p:cNvPr>
          <p:cNvSpPr/>
          <p:nvPr/>
        </p:nvSpPr>
        <p:spPr>
          <a:xfrm>
            <a:off x="6977736" y="2692296"/>
            <a:ext cx="1680341" cy="261877"/>
          </a:xfrm>
          <a:prstGeom prst="rect">
            <a:avLst/>
          </a:prstGeom>
          <a:solidFill>
            <a:srgbClr val="C4D82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i="1" dirty="0">
                <a:solidFill>
                  <a:schemeClr val="tx1"/>
                </a:solidFill>
              </a:rPr>
              <a:t>Appropriate</a:t>
            </a:r>
          </a:p>
        </p:txBody>
      </p:sp>
      <p:sp>
        <p:nvSpPr>
          <p:cNvPr id="26" name="Rectangle 25">
            <a:extLst>
              <a:ext uri="{FF2B5EF4-FFF2-40B4-BE49-F238E27FC236}">
                <a16:creationId xmlns:a16="http://schemas.microsoft.com/office/drawing/2014/main" id="{35396275-93B8-6765-EAD9-1A7BB2851960}"/>
              </a:ext>
            </a:extLst>
          </p:cNvPr>
          <p:cNvSpPr/>
          <p:nvPr/>
        </p:nvSpPr>
        <p:spPr>
          <a:xfrm>
            <a:off x="6977736" y="2980328"/>
            <a:ext cx="1680341" cy="261877"/>
          </a:xfrm>
          <a:prstGeom prst="rect">
            <a:avLst/>
          </a:prstGeom>
          <a:solidFill>
            <a:srgbClr val="C4D82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i="1" dirty="0">
                <a:solidFill>
                  <a:schemeClr val="tx1"/>
                </a:solidFill>
              </a:rPr>
              <a:t>To the point</a:t>
            </a:r>
          </a:p>
        </p:txBody>
      </p:sp>
      <p:sp>
        <p:nvSpPr>
          <p:cNvPr id="27" name="Rectangle 26">
            <a:extLst>
              <a:ext uri="{FF2B5EF4-FFF2-40B4-BE49-F238E27FC236}">
                <a16:creationId xmlns:a16="http://schemas.microsoft.com/office/drawing/2014/main" id="{20B2E978-2855-AE41-62B6-6D25C715EB83}"/>
              </a:ext>
            </a:extLst>
          </p:cNvPr>
          <p:cNvSpPr/>
          <p:nvPr/>
        </p:nvSpPr>
        <p:spPr>
          <a:xfrm>
            <a:off x="6977736" y="3268360"/>
            <a:ext cx="1680341" cy="261877"/>
          </a:xfrm>
          <a:prstGeom prst="rect">
            <a:avLst/>
          </a:prstGeom>
          <a:solidFill>
            <a:srgbClr val="C4D82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i="1" dirty="0">
                <a:solidFill>
                  <a:schemeClr val="tx1"/>
                </a:solidFill>
              </a:rPr>
              <a:t>To the purpose</a:t>
            </a:r>
          </a:p>
        </p:txBody>
      </p:sp>
      <p:pic>
        <p:nvPicPr>
          <p:cNvPr id="6" name="Picture 5">
            <a:extLst>
              <a:ext uri="{FF2B5EF4-FFF2-40B4-BE49-F238E27FC236}">
                <a16:creationId xmlns:a16="http://schemas.microsoft.com/office/drawing/2014/main" id="{81EDD4FC-A77A-4FAB-C670-B948190B654F}"/>
              </a:ext>
            </a:extLst>
          </p:cNvPr>
          <p:cNvPicPr>
            <a:picLocks noGrp="1" noRot="1" noMove="1" noResize="1" noEditPoints="1" noAdjustHandles="1" noChangeArrowheads="1" noChangeShapeType="1" noCrop="1"/>
          </p:cNvPicPr>
          <p:nvPr/>
        </p:nvPicPr>
        <p:blipFill rotWithShape="1">
          <a:blip r:embed="rId3"/>
          <a:srcRect l="14665" t="1" r="11395" b="1"/>
          <a:stretch/>
        </p:blipFill>
        <p:spPr>
          <a:xfrm>
            <a:off x="8534388" y="6275211"/>
            <a:ext cx="486743" cy="527403"/>
          </a:xfrm>
          <a:prstGeom prst="rect">
            <a:avLst/>
          </a:prstGeom>
        </p:spPr>
      </p:pic>
      <p:sp>
        <p:nvSpPr>
          <p:cNvPr id="19" name="Footer Placeholder 3">
            <a:extLst>
              <a:ext uri="{FF2B5EF4-FFF2-40B4-BE49-F238E27FC236}">
                <a16:creationId xmlns:a16="http://schemas.microsoft.com/office/drawing/2014/main" id="{4D67B1A2-2733-87E3-2F8A-B5D4898CA239}"/>
              </a:ext>
            </a:extLst>
          </p:cNvPr>
          <p:cNvSpPr>
            <a:spLocks noGrp="1"/>
          </p:cNvSpPr>
          <p:nvPr>
            <p:ph type="ftr" sz="quarter" idx="11"/>
          </p:nvPr>
        </p:nvSpPr>
        <p:spPr>
          <a:xfrm>
            <a:off x="2411760" y="6356351"/>
            <a:ext cx="3086100" cy="365125"/>
          </a:xfrm>
        </p:spPr>
        <p:txBody>
          <a:bodyPr/>
          <a:lstStyle/>
          <a:p>
            <a:r>
              <a:rPr lang="en-US" dirty="0"/>
              <a:t>ESB-RES-C264-L2G4-SpeechforEmployability-2.3-PPT-InterviewQuestions</a:t>
            </a:r>
            <a:endParaRPr lang="en-GB" dirty="0"/>
          </a:p>
        </p:txBody>
      </p:sp>
    </p:spTree>
    <p:extLst>
      <p:ext uri="{BB962C8B-B14F-4D97-AF65-F5344CB8AC3E}">
        <p14:creationId xmlns:p14="http://schemas.microsoft.com/office/powerpoint/2010/main" val="27337679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059E60-2602-C924-399B-9D1B4F84DDD3}"/>
              </a:ext>
            </a:extLst>
          </p:cNvPr>
          <p:cNvSpPr>
            <a:spLocks noGrp="1"/>
          </p:cNvSpPr>
          <p:nvPr>
            <p:ph type="title"/>
          </p:nvPr>
        </p:nvSpPr>
        <p:spPr>
          <a:xfrm>
            <a:off x="323528" y="1196752"/>
            <a:ext cx="7886700" cy="504055"/>
          </a:xfrm>
        </p:spPr>
        <p:txBody>
          <a:bodyPr>
            <a:normAutofit fontScale="90000"/>
          </a:bodyPr>
          <a:lstStyle/>
          <a:p>
            <a:r>
              <a:rPr lang="en-GB" b="1" i="1" dirty="0">
                <a:latin typeface="+mn-lt"/>
              </a:rPr>
              <a:t>Pertinent or not pertinent?</a:t>
            </a:r>
          </a:p>
        </p:txBody>
      </p:sp>
      <p:sp>
        <p:nvSpPr>
          <p:cNvPr id="3" name="Date Placeholder 2">
            <a:extLst>
              <a:ext uri="{FF2B5EF4-FFF2-40B4-BE49-F238E27FC236}">
                <a16:creationId xmlns:a16="http://schemas.microsoft.com/office/drawing/2014/main" id="{3DF88E17-96F2-AB20-AB0E-05F8F247F348}"/>
              </a:ext>
            </a:extLst>
          </p:cNvPr>
          <p:cNvSpPr>
            <a:spLocks noGrp="1"/>
          </p:cNvSpPr>
          <p:nvPr>
            <p:ph type="dt" sz="half" idx="10"/>
          </p:nvPr>
        </p:nvSpPr>
        <p:spPr/>
        <p:txBody>
          <a:bodyPr/>
          <a:lstStyle/>
          <a:p>
            <a:fld id="{4489B657-A407-40C2-8184-59A5A75420FF}" type="datetime1">
              <a:rPr lang="en-GB" smtClean="0"/>
              <a:t>03/03/2026</a:t>
            </a:fld>
            <a:endParaRPr lang="en-GB"/>
          </a:p>
        </p:txBody>
      </p:sp>
      <p:sp>
        <p:nvSpPr>
          <p:cNvPr id="5" name="Slide Number Placeholder 4">
            <a:extLst>
              <a:ext uri="{FF2B5EF4-FFF2-40B4-BE49-F238E27FC236}">
                <a16:creationId xmlns:a16="http://schemas.microsoft.com/office/drawing/2014/main" id="{C473AEE2-871F-95A5-5870-2BB612BAF4D5}"/>
              </a:ext>
            </a:extLst>
          </p:cNvPr>
          <p:cNvSpPr>
            <a:spLocks noGrp="1"/>
          </p:cNvSpPr>
          <p:nvPr>
            <p:ph type="sldNum" sz="quarter" idx="12"/>
          </p:nvPr>
        </p:nvSpPr>
        <p:spPr/>
        <p:txBody>
          <a:bodyPr/>
          <a:lstStyle/>
          <a:p>
            <a:fld id="{EFC07C4F-4DD7-4452-9CBE-7B4BC77324C7}" type="slidenum">
              <a:rPr lang="en-GB" smtClean="0"/>
              <a:t>13</a:t>
            </a:fld>
            <a:endParaRPr lang="en-GB"/>
          </a:p>
        </p:txBody>
      </p:sp>
      <p:sp>
        <p:nvSpPr>
          <p:cNvPr id="7" name="TextBox 6">
            <a:extLst>
              <a:ext uri="{FF2B5EF4-FFF2-40B4-BE49-F238E27FC236}">
                <a16:creationId xmlns:a16="http://schemas.microsoft.com/office/drawing/2014/main" id="{9395C6ED-B071-900B-F9B1-86A6E7D9DBCB}"/>
              </a:ext>
            </a:extLst>
          </p:cNvPr>
          <p:cNvSpPr txBox="1"/>
          <p:nvPr/>
        </p:nvSpPr>
        <p:spPr>
          <a:xfrm>
            <a:off x="395536" y="1916832"/>
            <a:ext cx="6582200" cy="307777"/>
          </a:xfrm>
          <a:prstGeom prst="rect">
            <a:avLst/>
          </a:prstGeom>
          <a:noFill/>
        </p:spPr>
        <p:txBody>
          <a:bodyPr wrap="square">
            <a:spAutoFit/>
          </a:bodyPr>
          <a:lstStyle/>
          <a:p>
            <a:r>
              <a:rPr lang="en-GB" sz="1400" i="1" dirty="0"/>
              <a:t>2. What job do you think you might want to do when you've finished education?</a:t>
            </a:r>
          </a:p>
        </p:txBody>
      </p:sp>
      <p:cxnSp>
        <p:nvCxnSpPr>
          <p:cNvPr id="15" name="Straight Connector 14">
            <a:extLst>
              <a:ext uri="{FF2B5EF4-FFF2-40B4-BE49-F238E27FC236}">
                <a16:creationId xmlns:a16="http://schemas.microsoft.com/office/drawing/2014/main" id="{1EFF2534-1299-C844-5DDA-1D76F2C476E8}"/>
              </a:ext>
            </a:extLst>
          </p:cNvPr>
          <p:cNvCxnSpPr/>
          <p:nvPr/>
        </p:nvCxnSpPr>
        <p:spPr>
          <a:xfrm>
            <a:off x="513476" y="5371836"/>
            <a:ext cx="8231934"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644B150C-B7CB-5FCF-6022-8FF0A04074BB}"/>
              </a:ext>
            </a:extLst>
          </p:cNvPr>
          <p:cNvCxnSpPr/>
          <p:nvPr/>
        </p:nvCxnSpPr>
        <p:spPr>
          <a:xfrm>
            <a:off x="513476" y="5011796"/>
            <a:ext cx="0" cy="720080"/>
          </a:xfrm>
          <a:prstGeom prst="line">
            <a:avLst/>
          </a:prstGeom>
          <a:ln w="19050"/>
        </p:spPr>
        <p:style>
          <a:lnRef idx="1">
            <a:schemeClr val="dk1"/>
          </a:lnRef>
          <a:fillRef idx="0">
            <a:schemeClr val="dk1"/>
          </a:fillRef>
          <a:effectRef idx="0">
            <a:schemeClr val="dk1"/>
          </a:effectRef>
          <a:fontRef idx="minor">
            <a:schemeClr val="tx1"/>
          </a:fontRef>
        </p:style>
      </p:cxnSp>
      <p:cxnSp>
        <p:nvCxnSpPr>
          <p:cNvPr id="10" name="Straight Connector 9">
            <a:extLst>
              <a:ext uri="{FF2B5EF4-FFF2-40B4-BE49-F238E27FC236}">
                <a16:creationId xmlns:a16="http://schemas.microsoft.com/office/drawing/2014/main" id="{ABE9FAC9-E82F-086B-4EC9-5F9B304EA42E}"/>
              </a:ext>
            </a:extLst>
          </p:cNvPr>
          <p:cNvCxnSpPr/>
          <p:nvPr/>
        </p:nvCxnSpPr>
        <p:spPr>
          <a:xfrm>
            <a:off x="4552076" y="5011796"/>
            <a:ext cx="0" cy="720080"/>
          </a:xfrm>
          <a:prstGeom prst="line">
            <a:avLst/>
          </a:prstGeom>
          <a:ln w="19050"/>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04D26109-FFFD-4EC0-CAD2-098CB126130D}"/>
              </a:ext>
            </a:extLst>
          </p:cNvPr>
          <p:cNvCxnSpPr/>
          <p:nvPr/>
        </p:nvCxnSpPr>
        <p:spPr>
          <a:xfrm>
            <a:off x="8745410" y="5011796"/>
            <a:ext cx="0" cy="720080"/>
          </a:xfrm>
          <a:prstGeom prst="line">
            <a:avLst/>
          </a:prstGeom>
          <a:ln w="19050"/>
        </p:spPr>
        <p:style>
          <a:lnRef idx="1">
            <a:schemeClr val="dk1"/>
          </a:lnRef>
          <a:fillRef idx="0">
            <a:schemeClr val="dk1"/>
          </a:fillRef>
          <a:effectRef idx="0">
            <a:schemeClr val="dk1"/>
          </a:effectRef>
          <a:fontRef idx="minor">
            <a:schemeClr val="tx1"/>
          </a:fontRef>
        </p:style>
      </p:cxnSp>
      <p:sp>
        <p:nvSpPr>
          <p:cNvPr id="12" name="Rectangle 11">
            <a:extLst>
              <a:ext uri="{FF2B5EF4-FFF2-40B4-BE49-F238E27FC236}">
                <a16:creationId xmlns:a16="http://schemas.microsoft.com/office/drawing/2014/main" id="{EC800C1D-C651-E1EA-8CD1-41943EDAEA62}"/>
              </a:ext>
            </a:extLst>
          </p:cNvPr>
          <p:cNvSpPr/>
          <p:nvPr/>
        </p:nvSpPr>
        <p:spPr>
          <a:xfrm>
            <a:off x="12374" y="5711841"/>
            <a:ext cx="1608967" cy="400110"/>
          </a:xfrm>
          <a:prstGeom prst="rect">
            <a:avLst/>
          </a:prstGeom>
          <a:noFill/>
        </p:spPr>
        <p:txBody>
          <a:bodyPr wrap="none" lIns="91440" tIns="45720" rIns="91440" bIns="45720">
            <a:spAutoFit/>
          </a:bodyPr>
          <a:lstStyle/>
          <a:p>
            <a:pPr algn="ctr"/>
            <a:r>
              <a:rPr lang="en-US" sz="2000" b="0" cap="none" spc="0" dirty="0">
                <a:ln w="0"/>
                <a:solidFill>
                  <a:srgbClr val="E6151D"/>
                </a:solidFill>
                <a:effectLst>
                  <a:outerShdw blurRad="38100" dist="19050" dir="2700000" algn="tl" rotWithShape="0">
                    <a:schemeClr val="dk1">
                      <a:alpha val="40000"/>
                    </a:schemeClr>
                  </a:outerShdw>
                </a:effectLst>
              </a:rPr>
              <a:t>Not pertinent</a:t>
            </a:r>
          </a:p>
        </p:txBody>
      </p:sp>
      <p:sp>
        <p:nvSpPr>
          <p:cNvPr id="14" name="Rectangle 13">
            <a:extLst>
              <a:ext uri="{FF2B5EF4-FFF2-40B4-BE49-F238E27FC236}">
                <a16:creationId xmlns:a16="http://schemas.microsoft.com/office/drawing/2014/main" id="{CAA5738C-9C2E-7889-18CB-3271A4D26578}"/>
              </a:ext>
            </a:extLst>
          </p:cNvPr>
          <p:cNvSpPr/>
          <p:nvPr/>
        </p:nvSpPr>
        <p:spPr>
          <a:xfrm>
            <a:off x="7862929" y="5656989"/>
            <a:ext cx="1158202" cy="400110"/>
          </a:xfrm>
          <a:prstGeom prst="rect">
            <a:avLst/>
          </a:prstGeom>
          <a:noFill/>
        </p:spPr>
        <p:txBody>
          <a:bodyPr wrap="none" lIns="91440" tIns="45720" rIns="91440" bIns="45720">
            <a:spAutoFit/>
          </a:bodyPr>
          <a:lstStyle/>
          <a:p>
            <a:pPr algn="ctr"/>
            <a:r>
              <a:rPr lang="en-US" sz="2000" b="0" cap="none" spc="0" dirty="0">
                <a:ln w="0"/>
                <a:solidFill>
                  <a:srgbClr val="AABD1D"/>
                </a:solidFill>
                <a:effectLst>
                  <a:outerShdw blurRad="38100" dist="19050" dir="2700000" algn="tl" rotWithShape="0">
                    <a:schemeClr val="dk1">
                      <a:alpha val="40000"/>
                    </a:schemeClr>
                  </a:outerShdw>
                </a:effectLst>
              </a:rPr>
              <a:t>Pertinent</a:t>
            </a:r>
          </a:p>
        </p:txBody>
      </p:sp>
      <p:sp>
        <p:nvSpPr>
          <p:cNvPr id="17" name="Rectangle 16">
            <a:extLst>
              <a:ext uri="{FF2B5EF4-FFF2-40B4-BE49-F238E27FC236}">
                <a16:creationId xmlns:a16="http://schemas.microsoft.com/office/drawing/2014/main" id="{69745206-D0D1-B5FC-9E1B-BCF5325C5749}"/>
              </a:ext>
            </a:extLst>
          </p:cNvPr>
          <p:cNvSpPr/>
          <p:nvPr/>
        </p:nvSpPr>
        <p:spPr>
          <a:xfrm>
            <a:off x="3904532" y="5701823"/>
            <a:ext cx="1295098" cy="400110"/>
          </a:xfrm>
          <a:prstGeom prst="rect">
            <a:avLst/>
          </a:prstGeom>
          <a:noFill/>
        </p:spPr>
        <p:txBody>
          <a:bodyPr wrap="none" lIns="91440" tIns="45720" rIns="91440" bIns="45720">
            <a:spAutoFit/>
          </a:bodyPr>
          <a:lstStyle/>
          <a:p>
            <a:pPr algn="ctr"/>
            <a:r>
              <a:rPr lang="en-US" sz="2000" b="0" cap="none" spc="0" dirty="0">
                <a:ln w="0"/>
                <a:solidFill>
                  <a:srgbClr val="F58A1D"/>
                </a:solidFill>
                <a:effectLst>
                  <a:outerShdw blurRad="38100" dist="19050" dir="2700000" algn="tl" rotWithShape="0">
                    <a:schemeClr val="dk1">
                      <a:alpha val="40000"/>
                    </a:schemeClr>
                  </a:outerShdw>
                </a:effectLst>
              </a:rPr>
              <a:t>Somewhat</a:t>
            </a:r>
          </a:p>
        </p:txBody>
      </p:sp>
      <p:sp>
        <p:nvSpPr>
          <p:cNvPr id="9" name="TextBox 8">
            <a:extLst>
              <a:ext uri="{FF2B5EF4-FFF2-40B4-BE49-F238E27FC236}">
                <a16:creationId xmlns:a16="http://schemas.microsoft.com/office/drawing/2014/main" id="{C142C84B-CE6E-385E-67E4-40323C4E4174}"/>
              </a:ext>
            </a:extLst>
          </p:cNvPr>
          <p:cNvSpPr txBox="1"/>
          <p:nvPr/>
        </p:nvSpPr>
        <p:spPr>
          <a:xfrm>
            <a:off x="506502" y="4003078"/>
            <a:ext cx="6173602" cy="261609"/>
          </a:xfrm>
          <a:prstGeom prst="rect">
            <a:avLst/>
          </a:prstGeom>
          <a:solidFill>
            <a:srgbClr val="FCE784"/>
          </a:solidFill>
        </p:spPr>
        <p:txBody>
          <a:bodyPr wrap="square">
            <a:spAutoFit/>
          </a:bodyPr>
          <a:lstStyle/>
          <a:p>
            <a:r>
              <a:rPr lang="en-GB" sz="1100" dirty="0"/>
              <a:t>“I would like to travel the world, there are so many different cultures I would like to experience!”</a:t>
            </a:r>
          </a:p>
        </p:txBody>
      </p:sp>
      <p:sp>
        <p:nvSpPr>
          <p:cNvPr id="13" name="TextBox 12">
            <a:extLst>
              <a:ext uri="{FF2B5EF4-FFF2-40B4-BE49-F238E27FC236}">
                <a16:creationId xmlns:a16="http://schemas.microsoft.com/office/drawing/2014/main" id="{2BAFF93B-0239-9A4F-75CF-9DB03676DB4E}"/>
              </a:ext>
            </a:extLst>
          </p:cNvPr>
          <p:cNvSpPr txBox="1"/>
          <p:nvPr/>
        </p:nvSpPr>
        <p:spPr>
          <a:xfrm>
            <a:off x="513476" y="3242205"/>
            <a:ext cx="6173602" cy="430887"/>
          </a:xfrm>
          <a:prstGeom prst="rect">
            <a:avLst/>
          </a:prstGeom>
          <a:solidFill>
            <a:srgbClr val="FCE784"/>
          </a:solidFill>
        </p:spPr>
        <p:txBody>
          <a:bodyPr wrap="square">
            <a:spAutoFit/>
          </a:bodyPr>
          <a:lstStyle/>
          <a:p>
            <a:r>
              <a:rPr lang="en-US" sz="1100" dirty="0"/>
              <a:t>“I’m thinking about something in cooking or hospitality, because I enjoy experimenting with recipes. I’m not sure exactly what role yet, but I know I like working with food.”</a:t>
            </a:r>
            <a:endParaRPr lang="en-GB" sz="1100" dirty="0"/>
          </a:p>
        </p:txBody>
      </p:sp>
      <p:sp>
        <p:nvSpPr>
          <p:cNvPr id="16" name="TextBox 15">
            <a:extLst>
              <a:ext uri="{FF2B5EF4-FFF2-40B4-BE49-F238E27FC236}">
                <a16:creationId xmlns:a16="http://schemas.microsoft.com/office/drawing/2014/main" id="{48E7A02D-5A7C-460E-AE8C-C4B1E8FB88FF}"/>
              </a:ext>
            </a:extLst>
          </p:cNvPr>
          <p:cNvSpPr txBox="1"/>
          <p:nvPr/>
        </p:nvSpPr>
        <p:spPr>
          <a:xfrm>
            <a:off x="485923" y="2539154"/>
            <a:ext cx="6201155" cy="430887"/>
          </a:xfrm>
          <a:prstGeom prst="rect">
            <a:avLst/>
          </a:prstGeom>
          <a:solidFill>
            <a:srgbClr val="FCE784"/>
          </a:solidFill>
        </p:spPr>
        <p:txBody>
          <a:bodyPr wrap="square">
            <a:spAutoFit/>
          </a:bodyPr>
          <a:lstStyle/>
          <a:p>
            <a:r>
              <a:rPr lang="en-GB" sz="1100" dirty="0"/>
              <a:t>"I'm planning to become a famous YouTuber, playing with my pet hamster and sharing videos of his daily life. People will love watching him eat tiny burritos and go on miniature adventures."</a:t>
            </a:r>
          </a:p>
        </p:txBody>
      </p:sp>
      <p:sp>
        <p:nvSpPr>
          <p:cNvPr id="18" name="Rectangle 17">
            <a:extLst>
              <a:ext uri="{FF2B5EF4-FFF2-40B4-BE49-F238E27FC236}">
                <a16:creationId xmlns:a16="http://schemas.microsoft.com/office/drawing/2014/main" id="{F5615E9C-90B1-BB66-2912-6D7D9C815F51}"/>
              </a:ext>
            </a:extLst>
          </p:cNvPr>
          <p:cNvSpPr/>
          <p:nvPr/>
        </p:nvSpPr>
        <p:spPr>
          <a:xfrm>
            <a:off x="6977736" y="1828200"/>
            <a:ext cx="1680341" cy="261877"/>
          </a:xfrm>
          <a:prstGeom prst="rect">
            <a:avLst/>
          </a:prstGeom>
          <a:solidFill>
            <a:srgbClr val="C4D82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i="1" dirty="0">
                <a:solidFill>
                  <a:schemeClr val="tx1"/>
                </a:solidFill>
              </a:rPr>
              <a:t>Relevant</a:t>
            </a:r>
          </a:p>
        </p:txBody>
      </p:sp>
      <p:sp>
        <p:nvSpPr>
          <p:cNvPr id="23" name="Rectangle 22">
            <a:extLst>
              <a:ext uri="{FF2B5EF4-FFF2-40B4-BE49-F238E27FC236}">
                <a16:creationId xmlns:a16="http://schemas.microsoft.com/office/drawing/2014/main" id="{4870F3E1-990C-E868-2E94-EF49E7B16290}"/>
              </a:ext>
            </a:extLst>
          </p:cNvPr>
          <p:cNvSpPr/>
          <p:nvPr/>
        </p:nvSpPr>
        <p:spPr>
          <a:xfrm>
            <a:off x="6977736" y="2116232"/>
            <a:ext cx="1680341" cy="261877"/>
          </a:xfrm>
          <a:prstGeom prst="rect">
            <a:avLst/>
          </a:prstGeom>
          <a:solidFill>
            <a:srgbClr val="C4D82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i="1" dirty="0">
                <a:solidFill>
                  <a:schemeClr val="tx1"/>
                </a:solidFill>
              </a:rPr>
              <a:t>Suitable</a:t>
            </a:r>
          </a:p>
        </p:txBody>
      </p:sp>
      <p:sp>
        <p:nvSpPr>
          <p:cNvPr id="24" name="Rectangle 23">
            <a:extLst>
              <a:ext uri="{FF2B5EF4-FFF2-40B4-BE49-F238E27FC236}">
                <a16:creationId xmlns:a16="http://schemas.microsoft.com/office/drawing/2014/main" id="{7840F0DF-5E9D-4476-46BA-F110ABB6B0B8}"/>
              </a:ext>
            </a:extLst>
          </p:cNvPr>
          <p:cNvSpPr/>
          <p:nvPr/>
        </p:nvSpPr>
        <p:spPr>
          <a:xfrm>
            <a:off x="6977736" y="2404264"/>
            <a:ext cx="1680341" cy="261877"/>
          </a:xfrm>
          <a:prstGeom prst="rect">
            <a:avLst/>
          </a:prstGeom>
          <a:solidFill>
            <a:srgbClr val="C4D82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i="1" dirty="0">
                <a:solidFill>
                  <a:schemeClr val="tx1"/>
                </a:solidFill>
              </a:rPr>
              <a:t>Applicable</a:t>
            </a:r>
          </a:p>
        </p:txBody>
      </p:sp>
      <p:sp>
        <p:nvSpPr>
          <p:cNvPr id="25" name="Rectangle 24">
            <a:extLst>
              <a:ext uri="{FF2B5EF4-FFF2-40B4-BE49-F238E27FC236}">
                <a16:creationId xmlns:a16="http://schemas.microsoft.com/office/drawing/2014/main" id="{555F28AB-00F3-A3E5-9F90-38F528865322}"/>
              </a:ext>
            </a:extLst>
          </p:cNvPr>
          <p:cNvSpPr/>
          <p:nvPr/>
        </p:nvSpPr>
        <p:spPr>
          <a:xfrm>
            <a:off x="6977736" y="2692296"/>
            <a:ext cx="1680341" cy="261877"/>
          </a:xfrm>
          <a:prstGeom prst="rect">
            <a:avLst/>
          </a:prstGeom>
          <a:solidFill>
            <a:srgbClr val="C4D82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i="1" dirty="0">
                <a:solidFill>
                  <a:schemeClr val="tx1"/>
                </a:solidFill>
              </a:rPr>
              <a:t>Appropriate</a:t>
            </a:r>
          </a:p>
        </p:txBody>
      </p:sp>
      <p:sp>
        <p:nvSpPr>
          <p:cNvPr id="26" name="Rectangle 25">
            <a:extLst>
              <a:ext uri="{FF2B5EF4-FFF2-40B4-BE49-F238E27FC236}">
                <a16:creationId xmlns:a16="http://schemas.microsoft.com/office/drawing/2014/main" id="{35396275-93B8-6765-EAD9-1A7BB2851960}"/>
              </a:ext>
            </a:extLst>
          </p:cNvPr>
          <p:cNvSpPr/>
          <p:nvPr/>
        </p:nvSpPr>
        <p:spPr>
          <a:xfrm>
            <a:off x="6977736" y="2980328"/>
            <a:ext cx="1680341" cy="261877"/>
          </a:xfrm>
          <a:prstGeom prst="rect">
            <a:avLst/>
          </a:prstGeom>
          <a:solidFill>
            <a:srgbClr val="C4D82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i="1" dirty="0">
                <a:solidFill>
                  <a:schemeClr val="tx1"/>
                </a:solidFill>
              </a:rPr>
              <a:t>To the point</a:t>
            </a:r>
          </a:p>
        </p:txBody>
      </p:sp>
      <p:sp>
        <p:nvSpPr>
          <p:cNvPr id="27" name="Rectangle 26">
            <a:extLst>
              <a:ext uri="{FF2B5EF4-FFF2-40B4-BE49-F238E27FC236}">
                <a16:creationId xmlns:a16="http://schemas.microsoft.com/office/drawing/2014/main" id="{20B2E978-2855-AE41-62B6-6D25C715EB83}"/>
              </a:ext>
            </a:extLst>
          </p:cNvPr>
          <p:cNvSpPr/>
          <p:nvPr/>
        </p:nvSpPr>
        <p:spPr>
          <a:xfrm>
            <a:off x="6977736" y="3268360"/>
            <a:ext cx="1680341" cy="261877"/>
          </a:xfrm>
          <a:prstGeom prst="rect">
            <a:avLst/>
          </a:prstGeom>
          <a:solidFill>
            <a:srgbClr val="C4D82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200" i="1" dirty="0">
                <a:solidFill>
                  <a:schemeClr val="tx1"/>
                </a:solidFill>
              </a:rPr>
              <a:t>To the purpose</a:t>
            </a:r>
          </a:p>
        </p:txBody>
      </p:sp>
      <p:pic>
        <p:nvPicPr>
          <p:cNvPr id="6" name="Picture 5">
            <a:extLst>
              <a:ext uri="{FF2B5EF4-FFF2-40B4-BE49-F238E27FC236}">
                <a16:creationId xmlns:a16="http://schemas.microsoft.com/office/drawing/2014/main" id="{81EDD4FC-A77A-4FAB-C670-B948190B654F}"/>
              </a:ext>
            </a:extLst>
          </p:cNvPr>
          <p:cNvPicPr>
            <a:picLocks noGrp="1" noRot="1" noMove="1" noResize="1" noEditPoints="1" noAdjustHandles="1" noChangeArrowheads="1" noChangeShapeType="1" noCrop="1"/>
          </p:cNvPicPr>
          <p:nvPr/>
        </p:nvPicPr>
        <p:blipFill rotWithShape="1">
          <a:blip r:embed="rId3"/>
          <a:srcRect l="14665" t="1" r="11395" b="1"/>
          <a:stretch/>
        </p:blipFill>
        <p:spPr>
          <a:xfrm>
            <a:off x="8502038" y="6235932"/>
            <a:ext cx="486743" cy="527403"/>
          </a:xfrm>
          <a:prstGeom prst="rect">
            <a:avLst/>
          </a:prstGeom>
        </p:spPr>
      </p:pic>
      <p:sp>
        <p:nvSpPr>
          <p:cNvPr id="19" name="Footer Placeholder 3">
            <a:extLst>
              <a:ext uri="{FF2B5EF4-FFF2-40B4-BE49-F238E27FC236}">
                <a16:creationId xmlns:a16="http://schemas.microsoft.com/office/drawing/2014/main" id="{F327580D-89A5-997A-6EDC-8192307A08AF}"/>
              </a:ext>
            </a:extLst>
          </p:cNvPr>
          <p:cNvSpPr>
            <a:spLocks noGrp="1"/>
          </p:cNvSpPr>
          <p:nvPr>
            <p:ph type="ftr" sz="quarter" idx="11"/>
          </p:nvPr>
        </p:nvSpPr>
        <p:spPr>
          <a:xfrm>
            <a:off x="2411760" y="6356351"/>
            <a:ext cx="3086100" cy="365125"/>
          </a:xfrm>
        </p:spPr>
        <p:txBody>
          <a:bodyPr/>
          <a:lstStyle/>
          <a:p>
            <a:r>
              <a:rPr lang="en-US" dirty="0"/>
              <a:t>ESB-RES-C264-L2G4-SpeechforEmployability-2.3-PPT-InterviewQuestions</a:t>
            </a:r>
            <a:endParaRPr lang="en-GB" dirty="0"/>
          </a:p>
        </p:txBody>
      </p:sp>
    </p:spTree>
    <p:extLst>
      <p:ext uri="{BB962C8B-B14F-4D97-AF65-F5344CB8AC3E}">
        <p14:creationId xmlns:p14="http://schemas.microsoft.com/office/powerpoint/2010/main" val="29522727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8DF00A-D186-7EB1-A0F4-51B314E0F961}"/>
            </a:ext>
          </a:extLst>
        </p:cNvPr>
        <p:cNvGrpSpPr/>
        <p:nvPr/>
      </p:nvGrpSpPr>
      <p:grpSpPr>
        <a:xfrm>
          <a:off x="0" y="0"/>
          <a:ext cx="0" cy="0"/>
          <a:chOff x="0" y="0"/>
          <a:chExt cx="0" cy="0"/>
        </a:xfrm>
      </p:grpSpPr>
      <p:pic>
        <p:nvPicPr>
          <p:cNvPr id="12" name="Picture 11">
            <a:extLst>
              <a:ext uri="{FF2B5EF4-FFF2-40B4-BE49-F238E27FC236}">
                <a16:creationId xmlns:a16="http://schemas.microsoft.com/office/drawing/2014/main" id="{F657F3FC-3375-E8DC-55F0-62FD7A4E699C}"/>
              </a:ext>
            </a:extLst>
          </p:cNvPr>
          <p:cNvPicPr>
            <a:picLocks noChangeAspect="1"/>
          </p:cNvPicPr>
          <p:nvPr/>
        </p:nvPicPr>
        <p:blipFill>
          <a:blip r:embed="rId2"/>
          <a:stretch>
            <a:fillRect/>
          </a:stretch>
        </p:blipFill>
        <p:spPr>
          <a:xfrm>
            <a:off x="3979069" y="5195824"/>
            <a:ext cx="1096988" cy="1163072"/>
          </a:xfrm>
          <a:prstGeom prst="rect">
            <a:avLst/>
          </a:prstGeom>
        </p:spPr>
      </p:pic>
      <p:pic>
        <p:nvPicPr>
          <p:cNvPr id="10" name="Picture 9">
            <a:extLst>
              <a:ext uri="{FF2B5EF4-FFF2-40B4-BE49-F238E27FC236}">
                <a16:creationId xmlns:a16="http://schemas.microsoft.com/office/drawing/2014/main" id="{AE7BBDD3-5D3D-34F7-BEE4-3F4484BCDBEA}"/>
              </a:ext>
            </a:extLst>
          </p:cNvPr>
          <p:cNvPicPr>
            <a:picLocks noChangeAspect="1"/>
          </p:cNvPicPr>
          <p:nvPr/>
        </p:nvPicPr>
        <p:blipFill>
          <a:blip r:embed="rId3"/>
          <a:stretch>
            <a:fillRect/>
          </a:stretch>
        </p:blipFill>
        <p:spPr>
          <a:xfrm>
            <a:off x="537701" y="5028423"/>
            <a:ext cx="1622106" cy="1352905"/>
          </a:xfrm>
          <a:prstGeom prst="rect">
            <a:avLst/>
          </a:prstGeom>
        </p:spPr>
      </p:pic>
      <p:sp>
        <p:nvSpPr>
          <p:cNvPr id="2" name="Title 1">
            <a:extLst>
              <a:ext uri="{FF2B5EF4-FFF2-40B4-BE49-F238E27FC236}">
                <a16:creationId xmlns:a16="http://schemas.microsoft.com/office/drawing/2014/main" id="{A07C7249-A9C3-4C70-C58E-B78C42BAEC5F}"/>
              </a:ext>
            </a:extLst>
          </p:cNvPr>
          <p:cNvSpPr>
            <a:spLocks noGrp="1"/>
          </p:cNvSpPr>
          <p:nvPr>
            <p:ph type="title"/>
          </p:nvPr>
        </p:nvSpPr>
        <p:spPr>
          <a:xfrm>
            <a:off x="395536" y="1201838"/>
            <a:ext cx="7886700" cy="648072"/>
          </a:xfrm>
        </p:spPr>
        <p:txBody>
          <a:bodyPr/>
          <a:lstStyle/>
          <a:p>
            <a:r>
              <a:rPr lang="en-GB" b="1" i="1" dirty="0">
                <a:latin typeface="+mn-lt"/>
              </a:rPr>
              <a:t>Adding depth and detail</a:t>
            </a:r>
          </a:p>
        </p:txBody>
      </p:sp>
      <p:sp>
        <p:nvSpPr>
          <p:cNvPr id="3" name="Date Placeholder 2">
            <a:extLst>
              <a:ext uri="{FF2B5EF4-FFF2-40B4-BE49-F238E27FC236}">
                <a16:creationId xmlns:a16="http://schemas.microsoft.com/office/drawing/2014/main" id="{E9576A55-1F15-661E-2644-5EEBAF7C7680}"/>
              </a:ext>
            </a:extLst>
          </p:cNvPr>
          <p:cNvSpPr>
            <a:spLocks noGrp="1"/>
          </p:cNvSpPr>
          <p:nvPr>
            <p:ph type="dt" sz="half" idx="10"/>
          </p:nvPr>
        </p:nvSpPr>
        <p:spPr/>
        <p:txBody>
          <a:bodyPr/>
          <a:lstStyle/>
          <a:p>
            <a:fld id="{4AFB1023-6D50-4117-B9E5-9B9D1ADFDDE0}" type="datetime1">
              <a:rPr lang="en-GB" smtClean="0"/>
              <a:t>03/03/2026</a:t>
            </a:fld>
            <a:endParaRPr lang="en-GB"/>
          </a:p>
        </p:txBody>
      </p:sp>
      <p:sp>
        <p:nvSpPr>
          <p:cNvPr id="5" name="Slide Number Placeholder 4">
            <a:extLst>
              <a:ext uri="{FF2B5EF4-FFF2-40B4-BE49-F238E27FC236}">
                <a16:creationId xmlns:a16="http://schemas.microsoft.com/office/drawing/2014/main" id="{195B75B9-E2D5-CDF6-4EFD-596BF3611A7E}"/>
              </a:ext>
            </a:extLst>
          </p:cNvPr>
          <p:cNvSpPr>
            <a:spLocks noGrp="1"/>
          </p:cNvSpPr>
          <p:nvPr>
            <p:ph type="sldNum" sz="quarter" idx="12"/>
          </p:nvPr>
        </p:nvSpPr>
        <p:spPr/>
        <p:txBody>
          <a:bodyPr/>
          <a:lstStyle/>
          <a:p>
            <a:fld id="{EFC07C4F-4DD7-4452-9CBE-7B4BC77324C7}" type="slidenum">
              <a:rPr lang="en-GB" smtClean="0"/>
              <a:t>14</a:t>
            </a:fld>
            <a:endParaRPr lang="en-GB"/>
          </a:p>
        </p:txBody>
      </p:sp>
      <p:sp>
        <p:nvSpPr>
          <p:cNvPr id="6" name="Rectangle 5">
            <a:extLst>
              <a:ext uri="{FF2B5EF4-FFF2-40B4-BE49-F238E27FC236}">
                <a16:creationId xmlns:a16="http://schemas.microsoft.com/office/drawing/2014/main" id="{0AEEEFCA-B8C7-10FA-ED06-EA2CFEB655C1}"/>
              </a:ext>
            </a:extLst>
          </p:cNvPr>
          <p:cNvSpPr/>
          <p:nvPr/>
        </p:nvSpPr>
        <p:spPr>
          <a:xfrm>
            <a:off x="395536" y="2132856"/>
            <a:ext cx="2376264" cy="3038929"/>
          </a:xfrm>
          <a:prstGeom prst="rect">
            <a:avLst/>
          </a:prstGeom>
          <a:solidFill>
            <a:srgbClr val="FCE784"/>
          </a:solidFill>
          <a:ln>
            <a:noFill/>
          </a:ln>
        </p:spPr>
        <p:style>
          <a:lnRef idx="2">
            <a:schemeClr val="dk1"/>
          </a:lnRef>
          <a:fillRef idx="1">
            <a:schemeClr val="lt1"/>
          </a:fillRef>
          <a:effectRef idx="0">
            <a:schemeClr val="dk1"/>
          </a:effectRef>
          <a:fontRef idx="minor">
            <a:schemeClr val="dk1"/>
          </a:fontRef>
        </p:style>
        <p:txBody>
          <a:bodyPr lIns="108000" tIns="72000" rIns="180000" rtlCol="0" anchor="t"/>
          <a:lstStyle/>
          <a:p>
            <a:pPr algn="ctr"/>
            <a:r>
              <a:rPr lang="en-GB" sz="1200" b="1" i="1" dirty="0">
                <a:solidFill>
                  <a:schemeClr val="tx1"/>
                </a:solidFill>
              </a:rPr>
              <a:t>Provide examples or anecdotes</a:t>
            </a:r>
          </a:p>
          <a:p>
            <a:pPr algn="ctr"/>
            <a:endParaRPr lang="en-GB" sz="1200" b="1" i="1" dirty="0">
              <a:solidFill>
                <a:schemeClr val="tx1"/>
              </a:solidFill>
            </a:endParaRPr>
          </a:p>
          <a:p>
            <a:pPr marL="285750" indent="-285750">
              <a:buFont typeface="Arial" panose="020B0604020202020204" pitchFamily="34" charset="0"/>
              <a:buChar char="•"/>
            </a:pPr>
            <a:r>
              <a:rPr lang="en-GB" sz="1200" dirty="0">
                <a:solidFill>
                  <a:schemeClr val="tx1"/>
                </a:solidFill>
              </a:rPr>
              <a:t>Tell a real-life story about something that happened to add personal and convincing detail to your answer</a:t>
            </a:r>
            <a:br>
              <a:rPr lang="en-GB" sz="1200" dirty="0">
                <a:solidFill>
                  <a:schemeClr val="tx1"/>
                </a:solidFill>
              </a:rPr>
            </a:br>
            <a:endParaRPr lang="en-GB" sz="1200" dirty="0">
              <a:solidFill>
                <a:schemeClr val="tx1"/>
              </a:solidFill>
            </a:endParaRPr>
          </a:p>
          <a:p>
            <a:pPr marL="285750" indent="-285750">
              <a:buFont typeface="Arial" panose="020B0604020202020204" pitchFamily="34" charset="0"/>
              <a:buChar char="•"/>
            </a:pPr>
            <a:r>
              <a:rPr lang="en-GB" sz="1200" dirty="0">
                <a:solidFill>
                  <a:schemeClr val="tx1"/>
                </a:solidFill>
              </a:rPr>
              <a:t>Give examples – if you say you play the guitar, give examples of your favourite songs to play; if you enjoy video games, give examples of your favourite genres</a:t>
            </a:r>
          </a:p>
        </p:txBody>
      </p:sp>
      <p:sp>
        <p:nvSpPr>
          <p:cNvPr id="7" name="Rectangle 6">
            <a:extLst>
              <a:ext uri="{FF2B5EF4-FFF2-40B4-BE49-F238E27FC236}">
                <a16:creationId xmlns:a16="http://schemas.microsoft.com/office/drawing/2014/main" id="{98345549-793D-6116-8D8E-A7E76AB4B70D}"/>
              </a:ext>
            </a:extLst>
          </p:cNvPr>
          <p:cNvSpPr/>
          <p:nvPr/>
        </p:nvSpPr>
        <p:spPr>
          <a:xfrm>
            <a:off x="3311861" y="2132854"/>
            <a:ext cx="2376264" cy="3038931"/>
          </a:xfrm>
          <a:prstGeom prst="rect">
            <a:avLst/>
          </a:prstGeom>
          <a:solidFill>
            <a:srgbClr val="DCEA76"/>
          </a:solidFill>
          <a:ln>
            <a:noFill/>
          </a:ln>
        </p:spPr>
        <p:style>
          <a:lnRef idx="2">
            <a:schemeClr val="dk1"/>
          </a:lnRef>
          <a:fillRef idx="1">
            <a:schemeClr val="lt1"/>
          </a:fillRef>
          <a:effectRef idx="0">
            <a:schemeClr val="dk1"/>
          </a:effectRef>
          <a:fontRef idx="minor">
            <a:schemeClr val="dk1"/>
          </a:fontRef>
        </p:style>
        <p:txBody>
          <a:bodyPr lIns="144000" tIns="72000" rIns="180000" rtlCol="0" anchor="t"/>
          <a:lstStyle/>
          <a:p>
            <a:pPr algn="ctr"/>
            <a:r>
              <a:rPr lang="en-GB" sz="1200" b="1" i="1" dirty="0">
                <a:solidFill>
                  <a:schemeClr val="tx1"/>
                </a:solidFill>
              </a:rPr>
              <a:t>Use the 5Ws and 1H</a:t>
            </a:r>
          </a:p>
          <a:p>
            <a:pPr algn="ctr"/>
            <a:endParaRPr lang="en-GB" sz="1200" b="1" i="1" dirty="0">
              <a:solidFill>
                <a:schemeClr val="tx1"/>
              </a:solidFill>
            </a:endParaRPr>
          </a:p>
          <a:p>
            <a:r>
              <a:rPr lang="en-GB" sz="1200" i="1" dirty="0">
                <a:solidFill>
                  <a:schemeClr val="tx1"/>
                </a:solidFill>
              </a:rPr>
              <a:t>Use these questions to guide your anecdotes, examples and extra details:</a:t>
            </a:r>
          </a:p>
          <a:p>
            <a:pPr algn="ctr"/>
            <a:endParaRPr lang="en-GB" sz="1200" b="1" i="1" dirty="0">
              <a:solidFill>
                <a:schemeClr val="tx1"/>
              </a:solidFill>
            </a:endParaRPr>
          </a:p>
          <a:p>
            <a:pPr marL="285750" indent="-285750">
              <a:buFont typeface="Arial" panose="020B0604020202020204" pitchFamily="34" charset="0"/>
              <a:buChar char="•"/>
            </a:pPr>
            <a:r>
              <a:rPr lang="en-GB" sz="1200" dirty="0">
                <a:solidFill>
                  <a:schemeClr val="tx1"/>
                </a:solidFill>
              </a:rPr>
              <a:t>What?</a:t>
            </a:r>
          </a:p>
          <a:p>
            <a:pPr marL="285750" indent="-285750">
              <a:buFont typeface="Arial" panose="020B0604020202020204" pitchFamily="34" charset="0"/>
              <a:buChar char="•"/>
            </a:pPr>
            <a:r>
              <a:rPr lang="en-GB" sz="1200" dirty="0">
                <a:solidFill>
                  <a:schemeClr val="tx1"/>
                </a:solidFill>
              </a:rPr>
              <a:t>Where?</a:t>
            </a:r>
          </a:p>
          <a:p>
            <a:pPr marL="285750" indent="-285750">
              <a:buFont typeface="Arial" panose="020B0604020202020204" pitchFamily="34" charset="0"/>
              <a:buChar char="•"/>
            </a:pPr>
            <a:r>
              <a:rPr lang="en-GB" sz="1200" dirty="0">
                <a:solidFill>
                  <a:schemeClr val="tx1"/>
                </a:solidFill>
              </a:rPr>
              <a:t>When?</a:t>
            </a:r>
          </a:p>
          <a:p>
            <a:pPr marL="285750" indent="-285750">
              <a:buFont typeface="Arial" panose="020B0604020202020204" pitchFamily="34" charset="0"/>
              <a:buChar char="•"/>
            </a:pPr>
            <a:r>
              <a:rPr lang="en-GB" sz="1200" dirty="0">
                <a:solidFill>
                  <a:schemeClr val="tx1"/>
                </a:solidFill>
              </a:rPr>
              <a:t>Who?</a:t>
            </a:r>
          </a:p>
          <a:p>
            <a:pPr marL="285750" indent="-285750">
              <a:buFont typeface="Arial" panose="020B0604020202020204" pitchFamily="34" charset="0"/>
              <a:buChar char="•"/>
            </a:pPr>
            <a:r>
              <a:rPr lang="en-GB" sz="1200" dirty="0">
                <a:solidFill>
                  <a:schemeClr val="tx1"/>
                </a:solidFill>
              </a:rPr>
              <a:t>Why?</a:t>
            </a:r>
          </a:p>
          <a:p>
            <a:pPr marL="285750" indent="-285750">
              <a:buFont typeface="Arial" panose="020B0604020202020204" pitchFamily="34" charset="0"/>
              <a:buChar char="•"/>
            </a:pPr>
            <a:r>
              <a:rPr lang="en-GB" sz="1200" dirty="0">
                <a:solidFill>
                  <a:schemeClr val="tx1"/>
                </a:solidFill>
              </a:rPr>
              <a:t>How?</a:t>
            </a:r>
          </a:p>
        </p:txBody>
      </p:sp>
      <p:sp>
        <p:nvSpPr>
          <p:cNvPr id="8" name="Rectangle 7">
            <a:extLst>
              <a:ext uri="{FF2B5EF4-FFF2-40B4-BE49-F238E27FC236}">
                <a16:creationId xmlns:a16="http://schemas.microsoft.com/office/drawing/2014/main" id="{BDC65A67-AA20-1A99-9565-612D64D881CF}"/>
              </a:ext>
            </a:extLst>
          </p:cNvPr>
          <p:cNvSpPr/>
          <p:nvPr/>
        </p:nvSpPr>
        <p:spPr>
          <a:xfrm>
            <a:off x="6228186" y="2132855"/>
            <a:ext cx="2376264" cy="3038931"/>
          </a:xfrm>
          <a:prstGeom prst="rect">
            <a:avLst/>
          </a:prstGeom>
          <a:solidFill>
            <a:srgbClr val="FAC794"/>
          </a:solidFill>
          <a:ln>
            <a:noFill/>
          </a:ln>
        </p:spPr>
        <p:style>
          <a:lnRef idx="2">
            <a:schemeClr val="dk1"/>
          </a:lnRef>
          <a:fillRef idx="1">
            <a:schemeClr val="lt1"/>
          </a:fillRef>
          <a:effectRef idx="0">
            <a:schemeClr val="dk1"/>
          </a:effectRef>
          <a:fontRef idx="minor">
            <a:schemeClr val="dk1"/>
          </a:fontRef>
        </p:style>
        <p:txBody>
          <a:bodyPr lIns="108000" tIns="72000" rIns="180000" rtlCol="0" anchor="t"/>
          <a:lstStyle/>
          <a:p>
            <a:pPr algn="ctr"/>
            <a:r>
              <a:rPr lang="en-GB" sz="1200" b="1" i="1" dirty="0">
                <a:solidFill>
                  <a:schemeClr val="tx1"/>
                </a:solidFill>
              </a:rPr>
              <a:t>Ask yourself questions</a:t>
            </a:r>
          </a:p>
          <a:p>
            <a:pPr algn="ctr"/>
            <a:endParaRPr lang="en-GB" sz="1200" b="1" i="1" dirty="0">
              <a:solidFill>
                <a:schemeClr val="tx1"/>
              </a:solidFill>
            </a:endParaRPr>
          </a:p>
          <a:p>
            <a:r>
              <a:rPr lang="en-GB" sz="1200" i="1" dirty="0">
                <a:solidFill>
                  <a:schemeClr val="tx1"/>
                </a:solidFill>
              </a:rPr>
              <a:t>Ask yourself questions to make sure you are focusing on your skills and strengths:</a:t>
            </a:r>
          </a:p>
          <a:p>
            <a:endParaRPr lang="en-GB" sz="1200" i="1" dirty="0">
              <a:solidFill>
                <a:schemeClr val="tx1"/>
              </a:solidFill>
            </a:endParaRPr>
          </a:p>
          <a:p>
            <a:pPr marL="285750" indent="-285750">
              <a:buFont typeface="Arial" panose="020B0604020202020204" pitchFamily="34" charset="0"/>
              <a:buChar char="•"/>
            </a:pPr>
            <a:r>
              <a:rPr lang="en-GB" sz="1200" dirty="0">
                <a:solidFill>
                  <a:schemeClr val="tx1"/>
                </a:solidFill>
              </a:rPr>
              <a:t>Why did I take that approach?</a:t>
            </a:r>
          </a:p>
          <a:p>
            <a:pPr marL="285750" indent="-285750">
              <a:buFont typeface="Arial" panose="020B0604020202020204" pitchFamily="34" charset="0"/>
              <a:buChar char="•"/>
            </a:pPr>
            <a:r>
              <a:rPr lang="en-GB" sz="1200" dirty="0">
                <a:solidFill>
                  <a:schemeClr val="tx1"/>
                </a:solidFill>
              </a:rPr>
              <a:t>What did/do I learn from that experience?</a:t>
            </a:r>
          </a:p>
          <a:p>
            <a:pPr marL="285750" indent="-285750">
              <a:buFont typeface="Arial" panose="020B0604020202020204" pitchFamily="34" charset="0"/>
              <a:buChar char="•"/>
            </a:pPr>
            <a:r>
              <a:rPr lang="en-GB" sz="1200" dirty="0">
                <a:solidFill>
                  <a:schemeClr val="tx1"/>
                </a:solidFill>
              </a:rPr>
              <a:t>What does this say about me?</a:t>
            </a:r>
          </a:p>
          <a:p>
            <a:pPr marL="285750" indent="-285750">
              <a:buFont typeface="Arial" panose="020B0604020202020204" pitchFamily="34" charset="0"/>
              <a:buChar char="•"/>
            </a:pPr>
            <a:r>
              <a:rPr lang="en-GB" sz="1200" dirty="0">
                <a:solidFill>
                  <a:schemeClr val="tx1"/>
                </a:solidFill>
              </a:rPr>
              <a:t>How could I have done that differently?</a:t>
            </a:r>
          </a:p>
          <a:p>
            <a:pPr marL="285750" indent="-285750">
              <a:buFont typeface="Arial" panose="020B0604020202020204" pitchFamily="34" charset="0"/>
              <a:buChar char="•"/>
            </a:pPr>
            <a:r>
              <a:rPr lang="en-GB" sz="1200" dirty="0">
                <a:solidFill>
                  <a:schemeClr val="tx1"/>
                </a:solidFill>
              </a:rPr>
              <a:t>How will this impact my future?</a:t>
            </a:r>
          </a:p>
          <a:p>
            <a:endParaRPr lang="en-GB" sz="1200" dirty="0">
              <a:solidFill>
                <a:schemeClr val="tx1"/>
              </a:solidFill>
            </a:endParaRPr>
          </a:p>
          <a:p>
            <a:pPr marL="285750" indent="-285750">
              <a:buFont typeface="Arial" panose="020B0604020202020204" pitchFamily="34" charset="0"/>
              <a:buChar char="•"/>
            </a:pPr>
            <a:endParaRPr lang="en-GB" sz="1200" dirty="0">
              <a:solidFill>
                <a:schemeClr val="tx1"/>
              </a:solidFill>
            </a:endParaRPr>
          </a:p>
          <a:p>
            <a:pPr marL="285750" indent="-285750">
              <a:buFont typeface="Arial" panose="020B0604020202020204" pitchFamily="34" charset="0"/>
              <a:buChar char="•"/>
            </a:pPr>
            <a:endParaRPr lang="en-GB" sz="1200" i="1" dirty="0">
              <a:solidFill>
                <a:schemeClr val="tx1"/>
              </a:solidFill>
            </a:endParaRPr>
          </a:p>
        </p:txBody>
      </p:sp>
      <p:pic>
        <p:nvPicPr>
          <p:cNvPr id="11" name="Picture 10">
            <a:extLst>
              <a:ext uri="{FF2B5EF4-FFF2-40B4-BE49-F238E27FC236}">
                <a16:creationId xmlns:a16="http://schemas.microsoft.com/office/drawing/2014/main" id="{F704F0B2-2EC8-FF0C-C6FF-48B3A1EB006D}"/>
              </a:ext>
            </a:extLst>
          </p:cNvPr>
          <p:cNvPicPr>
            <a:picLocks noChangeAspect="1"/>
          </p:cNvPicPr>
          <p:nvPr/>
        </p:nvPicPr>
        <p:blipFill>
          <a:blip r:embed="rId4"/>
          <a:stretch>
            <a:fillRect/>
          </a:stretch>
        </p:blipFill>
        <p:spPr>
          <a:xfrm>
            <a:off x="6452683" y="5357648"/>
            <a:ext cx="1867493" cy="998703"/>
          </a:xfrm>
          <a:prstGeom prst="rect">
            <a:avLst/>
          </a:prstGeom>
        </p:spPr>
      </p:pic>
      <p:pic>
        <p:nvPicPr>
          <p:cNvPr id="9" name="Picture 8">
            <a:extLst>
              <a:ext uri="{FF2B5EF4-FFF2-40B4-BE49-F238E27FC236}">
                <a16:creationId xmlns:a16="http://schemas.microsoft.com/office/drawing/2014/main" id="{50457E63-E476-95D7-7549-0BFE27BD8632}"/>
              </a:ext>
            </a:extLst>
          </p:cNvPr>
          <p:cNvPicPr>
            <a:picLocks noGrp="1" noRot="1" noMove="1" noResize="1" noEditPoints="1" noAdjustHandles="1" noChangeArrowheads="1" noChangeShapeType="1" noCrop="1"/>
          </p:cNvPicPr>
          <p:nvPr/>
        </p:nvPicPr>
        <p:blipFill rotWithShape="1">
          <a:blip r:embed="rId5"/>
          <a:srcRect l="14665" t="1" r="11395" b="1"/>
          <a:stretch/>
        </p:blipFill>
        <p:spPr>
          <a:xfrm>
            <a:off x="8571683" y="6275211"/>
            <a:ext cx="486743" cy="527403"/>
          </a:xfrm>
          <a:prstGeom prst="rect">
            <a:avLst/>
          </a:prstGeom>
        </p:spPr>
      </p:pic>
      <p:sp>
        <p:nvSpPr>
          <p:cNvPr id="13" name="Footer Placeholder 3">
            <a:extLst>
              <a:ext uri="{FF2B5EF4-FFF2-40B4-BE49-F238E27FC236}">
                <a16:creationId xmlns:a16="http://schemas.microsoft.com/office/drawing/2014/main" id="{95DBCC40-16F1-B117-FCBD-3C29951F3C3E}"/>
              </a:ext>
            </a:extLst>
          </p:cNvPr>
          <p:cNvSpPr>
            <a:spLocks noGrp="1"/>
          </p:cNvSpPr>
          <p:nvPr>
            <p:ph type="ftr" sz="quarter" idx="11"/>
          </p:nvPr>
        </p:nvSpPr>
        <p:spPr>
          <a:xfrm>
            <a:off x="2411760" y="6356351"/>
            <a:ext cx="3086100" cy="365125"/>
          </a:xfrm>
        </p:spPr>
        <p:txBody>
          <a:bodyPr/>
          <a:lstStyle/>
          <a:p>
            <a:r>
              <a:rPr lang="en-US" dirty="0"/>
              <a:t>ESB-RES-C264-L2G4-SpeechforEmployability-2.3-PPT-InterviewQuestions</a:t>
            </a:r>
            <a:endParaRPr lang="en-GB" dirty="0"/>
          </a:p>
        </p:txBody>
      </p:sp>
    </p:spTree>
    <p:extLst>
      <p:ext uri="{BB962C8B-B14F-4D97-AF65-F5344CB8AC3E}">
        <p14:creationId xmlns:p14="http://schemas.microsoft.com/office/powerpoint/2010/main" val="36806226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5756" y="1127166"/>
            <a:ext cx="7886700" cy="504055"/>
          </a:xfrm>
        </p:spPr>
        <p:txBody>
          <a:bodyPr>
            <a:noAutofit/>
          </a:bodyPr>
          <a:lstStyle/>
          <a:p>
            <a:r>
              <a:rPr lang="en-GB" sz="3200" b="1" i="1" dirty="0">
                <a:latin typeface="+mn-lt"/>
              </a:rPr>
              <a:t>Relevant Grade Descriptors</a:t>
            </a:r>
          </a:p>
        </p:txBody>
      </p:sp>
      <p:sp>
        <p:nvSpPr>
          <p:cNvPr id="3" name="Date Placeholder 2"/>
          <p:cNvSpPr>
            <a:spLocks noGrp="1"/>
          </p:cNvSpPr>
          <p:nvPr>
            <p:ph type="dt" sz="half" idx="10"/>
          </p:nvPr>
        </p:nvSpPr>
        <p:spPr/>
        <p:txBody>
          <a:bodyPr/>
          <a:lstStyle/>
          <a:p>
            <a:fld id="{93FF6B62-82E2-458D-B5F1-68CF679BD388}" type="datetime1">
              <a:rPr lang="en-GB" smtClean="0"/>
              <a:t>03/03/2026</a:t>
            </a:fld>
            <a:endParaRPr lang="en-GB"/>
          </a:p>
        </p:txBody>
      </p:sp>
      <p:sp>
        <p:nvSpPr>
          <p:cNvPr id="5" name="Slide Number Placeholder 4"/>
          <p:cNvSpPr>
            <a:spLocks noGrp="1"/>
          </p:cNvSpPr>
          <p:nvPr>
            <p:ph type="sldNum" sz="quarter" idx="12"/>
          </p:nvPr>
        </p:nvSpPr>
        <p:spPr/>
        <p:txBody>
          <a:bodyPr/>
          <a:lstStyle/>
          <a:p>
            <a:fld id="{EFC07C4F-4DD7-4452-9CBE-7B4BC77324C7}" type="slidenum">
              <a:rPr lang="en-GB" smtClean="0"/>
              <a:t>2</a:t>
            </a:fld>
            <a:endParaRPr lang="en-GB"/>
          </a:p>
        </p:txBody>
      </p:sp>
      <p:graphicFrame>
        <p:nvGraphicFramePr>
          <p:cNvPr id="6" name="Table 5"/>
          <p:cNvGraphicFramePr>
            <a:graphicFrameLocks noGrp="1"/>
          </p:cNvGraphicFramePr>
          <p:nvPr>
            <p:extLst>
              <p:ext uri="{D42A27DB-BD31-4B8C-83A1-F6EECF244321}">
                <p14:modId xmlns:p14="http://schemas.microsoft.com/office/powerpoint/2010/main" val="372943509"/>
              </p:ext>
            </p:extLst>
          </p:nvPr>
        </p:nvGraphicFramePr>
        <p:xfrm>
          <a:off x="423163" y="2276872"/>
          <a:ext cx="8297674" cy="2277047"/>
        </p:xfrm>
        <a:graphic>
          <a:graphicData uri="http://schemas.openxmlformats.org/drawingml/2006/table">
            <a:tbl>
              <a:tblPr firstRow="1" firstCol="1" bandRow="1">
                <a:tableStyleId>{5940675A-B579-460E-94D1-54222C63F5DA}</a:tableStyleId>
              </a:tblPr>
              <a:tblGrid>
                <a:gridCol w="1744949">
                  <a:extLst>
                    <a:ext uri="{9D8B030D-6E8A-4147-A177-3AD203B41FA5}">
                      <a16:colId xmlns:a16="http://schemas.microsoft.com/office/drawing/2014/main" val="586849962"/>
                    </a:ext>
                  </a:extLst>
                </a:gridCol>
                <a:gridCol w="1310545">
                  <a:extLst>
                    <a:ext uri="{9D8B030D-6E8A-4147-A177-3AD203B41FA5}">
                      <a16:colId xmlns:a16="http://schemas.microsoft.com/office/drawing/2014/main" val="432970131"/>
                    </a:ext>
                  </a:extLst>
                </a:gridCol>
                <a:gridCol w="1310545">
                  <a:extLst>
                    <a:ext uri="{9D8B030D-6E8A-4147-A177-3AD203B41FA5}">
                      <a16:colId xmlns:a16="http://schemas.microsoft.com/office/drawing/2014/main" val="2677484745"/>
                    </a:ext>
                  </a:extLst>
                </a:gridCol>
                <a:gridCol w="1310545">
                  <a:extLst>
                    <a:ext uri="{9D8B030D-6E8A-4147-A177-3AD203B41FA5}">
                      <a16:colId xmlns:a16="http://schemas.microsoft.com/office/drawing/2014/main" val="3149520564"/>
                    </a:ext>
                  </a:extLst>
                </a:gridCol>
                <a:gridCol w="1310545">
                  <a:extLst>
                    <a:ext uri="{9D8B030D-6E8A-4147-A177-3AD203B41FA5}">
                      <a16:colId xmlns:a16="http://schemas.microsoft.com/office/drawing/2014/main" val="1215520350"/>
                    </a:ext>
                  </a:extLst>
                </a:gridCol>
                <a:gridCol w="1310545">
                  <a:extLst>
                    <a:ext uri="{9D8B030D-6E8A-4147-A177-3AD203B41FA5}">
                      <a16:colId xmlns:a16="http://schemas.microsoft.com/office/drawing/2014/main" val="1411141566"/>
                    </a:ext>
                  </a:extLst>
                </a:gridCol>
              </a:tblGrid>
              <a:tr h="481381">
                <a:tc>
                  <a:txBody>
                    <a:bodyPr/>
                    <a:lstStyle/>
                    <a:p>
                      <a:pPr algn="ctr">
                        <a:lnSpc>
                          <a:spcPct val="107000"/>
                        </a:lnSpc>
                        <a:spcAft>
                          <a:spcPts val="800"/>
                        </a:spcAft>
                      </a:pPr>
                      <a:r>
                        <a:rPr lang="en-GB" sz="1200" b="1" spc="-5">
                          <a:solidFill>
                            <a:srgbClr val="FFFFFF"/>
                          </a:solidFill>
                          <a:effectLst/>
                          <a:latin typeface="Calibri"/>
                          <a:ea typeface="Times New Roman" panose="02020603050405020304" pitchFamily="18" charset="0"/>
                          <a:cs typeface="Calibri"/>
                        </a:rPr>
                        <a:t>Section 2: Take Part in an Interview (2-3 minutes)</a:t>
                      </a:r>
                      <a:endParaRPr lang="en-GB" sz="1200">
                        <a:effectLst/>
                        <a:latin typeface="Times New Roman"/>
                        <a:ea typeface="Calibri"/>
                        <a:cs typeface="Calibri"/>
                      </a:endParaRPr>
                    </a:p>
                  </a:txBody>
                  <a:tcPr anchor="ctr">
                    <a:solidFill>
                      <a:srgbClr val="C2D721"/>
                    </a:solidFill>
                  </a:tcPr>
                </a:tc>
                <a:tc>
                  <a:txBody>
                    <a:bodyPr/>
                    <a:lstStyle/>
                    <a:p>
                      <a:pPr algn="ctr">
                        <a:lnSpc>
                          <a:spcPct val="107000"/>
                        </a:lnSpc>
                        <a:spcAft>
                          <a:spcPts val="800"/>
                        </a:spcAft>
                      </a:pPr>
                      <a:r>
                        <a:rPr lang="en-GB" sz="1200" b="1">
                          <a:solidFill>
                            <a:srgbClr val="FFFFFF"/>
                          </a:solidFill>
                          <a:effectLst/>
                          <a:latin typeface="Calibri"/>
                          <a:ea typeface="Times New Roman" panose="02020603050405020304" pitchFamily="18" charset="0"/>
                          <a:cs typeface="Calibri"/>
                        </a:rPr>
                        <a:t>Pa</a:t>
                      </a:r>
                      <a:r>
                        <a:rPr lang="en-GB" sz="1200" b="1" spc="-5">
                          <a:solidFill>
                            <a:srgbClr val="FFFFFF"/>
                          </a:solidFill>
                          <a:effectLst/>
                          <a:latin typeface="Calibri"/>
                          <a:ea typeface="Times New Roman" panose="02020603050405020304" pitchFamily="18" charset="0"/>
                          <a:cs typeface="Calibri"/>
                        </a:rPr>
                        <a:t>s</a:t>
                      </a:r>
                      <a:r>
                        <a:rPr lang="en-GB" sz="1200" b="1">
                          <a:solidFill>
                            <a:srgbClr val="FFFFFF"/>
                          </a:solidFill>
                          <a:effectLst/>
                          <a:latin typeface="Calibri"/>
                          <a:ea typeface="Times New Roman" panose="02020603050405020304" pitchFamily="18" charset="0"/>
                          <a:cs typeface="Calibri"/>
                        </a:rPr>
                        <a:t>s</a:t>
                      </a:r>
                      <a:endParaRPr lang="en-GB" sz="1200">
                        <a:effectLst/>
                        <a:latin typeface="Times New Roman"/>
                        <a:ea typeface="Calibri"/>
                        <a:cs typeface="Calibri"/>
                      </a:endParaRPr>
                    </a:p>
                  </a:txBody>
                  <a:tcPr anchor="ctr">
                    <a:solidFill>
                      <a:srgbClr val="C2D721"/>
                    </a:solidFill>
                  </a:tcPr>
                </a:tc>
                <a:tc>
                  <a:txBody>
                    <a:bodyPr/>
                    <a:lstStyle/>
                    <a:p>
                      <a:pPr algn="ctr">
                        <a:lnSpc>
                          <a:spcPct val="107000"/>
                        </a:lnSpc>
                        <a:spcAft>
                          <a:spcPts val="800"/>
                        </a:spcAft>
                      </a:pPr>
                      <a:r>
                        <a:rPr lang="en-GB" sz="1200" b="1">
                          <a:solidFill>
                            <a:srgbClr val="FFFFFF"/>
                          </a:solidFill>
                          <a:effectLst/>
                          <a:latin typeface="Calibri"/>
                          <a:ea typeface="Times New Roman" panose="02020603050405020304" pitchFamily="18" charset="0"/>
                          <a:cs typeface="Times New Roman"/>
                        </a:rPr>
                        <a:t>Good Pass</a:t>
                      </a:r>
                      <a:br>
                        <a:rPr lang="en-GB" sz="1200" b="1" dirty="0">
                          <a:solidFill>
                            <a:srgbClr val="FFFFFF"/>
                          </a:solidFill>
                          <a:effectLst/>
                          <a:latin typeface="Calibri"/>
                          <a:ea typeface="Times New Roman" panose="02020603050405020304" pitchFamily="18" charset="0"/>
                          <a:cs typeface="Times New Roman"/>
                        </a:rPr>
                      </a:br>
                      <a:r>
                        <a:rPr lang="en-GB" sz="1200" b="1">
                          <a:solidFill>
                            <a:srgbClr val="FFFFFF"/>
                          </a:solidFill>
                          <a:effectLst/>
                          <a:latin typeface="Calibri"/>
                          <a:ea typeface="Times New Roman" panose="02020603050405020304" pitchFamily="18" charset="0"/>
                          <a:cs typeface="Times New Roman"/>
                        </a:rPr>
                        <a:t>(Endorsed)</a:t>
                      </a:r>
                      <a:endParaRPr lang="en-GB" sz="1200" dirty="0">
                        <a:effectLst/>
                        <a:latin typeface="Times New Roman"/>
                        <a:ea typeface="Calibri"/>
                        <a:cs typeface="Times New Roman"/>
                      </a:endParaRPr>
                    </a:p>
                  </a:txBody>
                  <a:tcPr anchor="ctr">
                    <a:solidFill>
                      <a:srgbClr val="C2D721"/>
                    </a:solidFill>
                  </a:tcPr>
                </a:tc>
                <a:tc>
                  <a:txBody>
                    <a:bodyPr/>
                    <a:lstStyle/>
                    <a:p>
                      <a:pPr algn="ctr">
                        <a:lnSpc>
                          <a:spcPct val="107000"/>
                        </a:lnSpc>
                        <a:spcAft>
                          <a:spcPts val="800"/>
                        </a:spcAft>
                      </a:pPr>
                      <a:r>
                        <a:rPr lang="en-GB" sz="1200" b="1" spc="5">
                          <a:solidFill>
                            <a:srgbClr val="FFFFFF"/>
                          </a:solidFill>
                          <a:effectLst/>
                          <a:latin typeface="Calibri"/>
                          <a:ea typeface="Times New Roman" panose="02020603050405020304" pitchFamily="18" charset="0"/>
                          <a:cs typeface="Calibri"/>
                        </a:rPr>
                        <a:t>M</a:t>
                      </a:r>
                      <a:r>
                        <a:rPr lang="en-GB" sz="1200" b="1">
                          <a:solidFill>
                            <a:srgbClr val="FFFFFF"/>
                          </a:solidFill>
                          <a:effectLst/>
                          <a:latin typeface="Calibri"/>
                          <a:ea typeface="Times New Roman" panose="02020603050405020304" pitchFamily="18" charset="0"/>
                          <a:cs typeface="Calibri"/>
                        </a:rPr>
                        <a:t>e</a:t>
                      </a:r>
                      <a:r>
                        <a:rPr lang="en-GB" sz="1200" b="1" spc="5">
                          <a:solidFill>
                            <a:srgbClr val="FFFFFF"/>
                          </a:solidFill>
                          <a:effectLst/>
                          <a:latin typeface="Calibri"/>
                          <a:ea typeface="Times New Roman" panose="02020603050405020304" pitchFamily="18" charset="0"/>
                          <a:cs typeface="Calibri"/>
                        </a:rPr>
                        <a:t>r</a:t>
                      </a:r>
                      <a:r>
                        <a:rPr lang="en-GB" sz="1200" b="1" spc="-5">
                          <a:solidFill>
                            <a:srgbClr val="FFFFFF"/>
                          </a:solidFill>
                          <a:effectLst/>
                          <a:latin typeface="Calibri"/>
                          <a:ea typeface="Times New Roman" panose="02020603050405020304" pitchFamily="18" charset="0"/>
                          <a:cs typeface="Calibri"/>
                        </a:rPr>
                        <a:t>i</a:t>
                      </a:r>
                      <a:r>
                        <a:rPr lang="en-GB" sz="1200" b="1">
                          <a:solidFill>
                            <a:srgbClr val="FFFFFF"/>
                          </a:solidFill>
                          <a:effectLst/>
                          <a:latin typeface="Calibri"/>
                          <a:ea typeface="Times New Roman" panose="02020603050405020304" pitchFamily="18" charset="0"/>
                          <a:cs typeface="Calibri"/>
                        </a:rPr>
                        <a:t>t</a:t>
                      </a:r>
                      <a:endParaRPr lang="en-GB" sz="1200">
                        <a:effectLst/>
                        <a:latin typeface="Times New Roman"/>
                        <a:ea typeface="Calibri"/>
                        <a:cs typeface="Calibri"/>
                      </a:endParaRPr>
                    </a:p>
                  </a:txBody>
                  <a:tcPr anchor="ctr">
                    <a:solidFill>
                      <a:srgbClr val="C2D721"/>
                    </a:solidFill>
                  </a:tcPr>
                </a:tc>
                <a:tc>
                  <a:txBody>
                    <a:bodyPr/>
                    <a:lstStyle/>
                    <a:p>
                      <a:pPr algn="ctr">
                        <a:lnSpc>
                          <a:spcPct val="107000"/>
                        </a:lnSpc>
                        <a:spcAft>
                          <a:spcPts val="800"/>
                        </a:spcAft>
                      </a:pPr>
                      <a:r>
                        <a:rPr lang="en-GB" sz="1200" b="1">
                          <a:solidFill>
                            <a:srgbClr val="FFFFFF"/>
                          </a:solidFill>
                          <a:effectLst/>
                          <a:latin typeface="Calibri"/>
                          <a:ea typeface="Times New Roman" panose="02020603050405020304" pitchFamily="18" charset="0"/>
                          <a:cs typeface="Times New Roman"/>
                        </a:rPr>
                        <a:t>Merit Plus</a:t>
                      </a:r>
                      <a:br>
                        <a:rPr lang="en-GB" sz="1200" b="1" dirty="0">
                          <a:solidFill>
                            <a:srgbClr val="FFFFFF"/>
                          </a:solidFill>
                          <a:effectLst/>
                          <a:latin typeface="Calibri"/>
                          <a:ea typeface="Times New Roman" panose="02020603050405020304" pitchFamily="18" charset="0"/>
                          <a:cs typeface="Times New Roman"/>
                        </a:rPr>
                      </a:br>
                      <a:r>
                        <a:rPr lang="en-GB" sz="1200" b="1">
                          <a:solidFill>
                            <a:srgbClr val="FFFFFF"/>
                          </a:solidFill>
                          <a:effectLst/>
                          <a:latin typeface="Calibri"/>
                          <a:ea typeface="Times New Roman" panose="02020603050405020304" pitchFamily="18" charset="0"/>
                          <a:cs typeface="Times New Roman"/>
                        </a:rPr>
                        <a:t>(Endorsed)</a:t>
                      </a:r>
                      <a:endParaRPr lang="en-GB" sz="1200" dirty="0">
                        <a:effectLst/>
                        <a:latin typeface="Times New Roman"/>
                        <a:ea typeface="Calibri"/>
                        <a:cs typeface="Times New Roman"/>
                      </a:endParaRPr>
                    </a:p>
                  </a:txBody>
                  <a:tcPr anchor="ctr">
                    <a:solidFill>
                      <a:srgbClr val="C2D721"/>
                    </a:solidFill>
                  </a:tcPr>
                </a:tc>
                <a:tc>
                  <a:txBody>
                    <a:bodyPr/>
                    <a:lstStyle/>
                    <a:p>
                      <a:pPr algn="ctr">
                        <a:lnSpc>
                          <a:spcPct val="107000"/>
                        </a:lnSpc>
                        <a:spcAft>
                          <a:spcPts val="800"/>
                        </a:spcAft>
                      </a:pPr>
                      <a:r>
                        <a:rPr lang="en-GB" sz="1200" b="1" spc="-5">
                          <a:solidFill>
                            <a:srgbClr val="FFFFFF"/>
                          </a:solidFill>
                          <a:effectLst/>
                          <a:latin typeface="Calibri"/>
                          <a:ea typeface="Times New Roman" panose="02020603050405020304" pitchFamily="18" charset="0"/>
                          <a:cs typeface="Calibri"/>
                        </a:rPr>
                        <a:t>Di</a:t>
                      </a:r>
                      <a:r>
                        <a:rPr lang="en-GB" sz="1200" b="1">
                          <a:solidFill>
                            <a:srgbClr val="FFFFFF"/>
                          </a:solidFill>
                          <a:effectLst/>
                          <a:latin typeface="Calibri"/>
                          <a:ea typeface="Times New Roman" panose="02020603050405020304" pitchFamily="18" charset="0"/>
                          <a:cs typeface="Calibri"/>
                        </a:rPr>
                        <a:t>s</a:t>
                      </a:r>
                      <a:r>
                        <a:rPr lang="en-GB" sz="1200" b="1" spc="15">
                          <a:solidFill>
                            <a:srgbClr val="FFFFFF"/>
                          </a:solidFill>
                          <a:effectLst/>
                          <a:latin typeface="Calibri"/>
                          <a:ea typeface="Times New Roman" panose="02020603050405020304" pitchFamily="18" charset="0"/>
                          <a:cs typeface="Calibri"/>
                        </a:rPr>
                        <a:t>t</a:t>
                      </a:r>
                      <a:r>
                        <a:rPr lang="en-GB" sz="1200" b="1" spc="-5">
                          <a:solidFill>
                            <a:srgbClr val="FFFFFF"/>
                          </a:solidFill>
                          <a:effectLst/>
                          <a:latin typeface="Calibri"/>
                          <a:ea typeface="Times New Roman" panose="02020603050405020304" pitchFamily="18" charset="0"/>
                          <a:cs typeface="Calibri"/>
                        </a:rPr>
                        <a:t>i</a:t>
                      </a:r>
                      <a:r>
                        <a:rPr lang="en-GB" sz="1200" b="1" spc="5">
                          <a:solidFill>
                            <a:srgbClr val="FFFFFF"/>
                          </a:solidFill>
                          <a:effectLst/>
                          <a:latin typeface="Calibri"/>
                          <a:ea typeface="Times New Roman" panose="02020603050405020304" pitchFamily="18" charset="0"/>
                          <a:cs typeface="Calibri"/>
                        </a:rPr>
                        <a:t>nc</a:t>
                      </a:r>
                      <a:r>
                        <a:rPr lang="en-GB" sz="1200" b="1">
                          <a:solidFill>
                            <a:srgbClr val="FFFFFF"/>
                          </a:solidFill>
                          <a:effectLst/>
                          <a:latin typeface="Calibri"/>
                          <a:ea typeface="Times New Roman" panose="02020603050405020304" pitchFamily="18" charset="0"/>
                          <a:cs typeface="Calibri"/>
                        </a:rPr>
                        <a:t>tion</a:t>
                      </a:r>
                      <a:endParaRPr lang="en-GB" sz="1200">
                        <a:effectLst/>
                        <a:latin typeface="Times New Roman"/>
                        <a:ea typeface="Calibri"/>
                        <a:cs typeface="Calibri"/>
                      </a:endParaRPr>
                    </a:p>
                  </a:txBody>
                  <a:tcPr anchor="ctr">
                    <a:solidFill>
                      <a:srgbClr val="C2D721"/>
                    </a:solidFill>
                  </a:tcPr>
                </a:tc>
                <a:extLst>
                  <a:ext uri="{0D108BD9-81ED-4DB2-BD59-A6C34878D82A}">
                    <a16:rowId xmlns:a16="http://schemas.microsoft.com/office/drawing/2014/main" val="162651259"/>
                  </a:ext>
                </a:extLst>
              </a:tr>
              <a:tr h="1414283">
                <a:tc>
                  <a:txBody>
                    <a:bodyPr/>
                    <a:lstStyle/>
                    <a:p>
                      <a:pPr algn="ctr">
                        <a:spcBef>
                          <a:spcPts val="100"/>
                        </a:spcBef>
                      </a:pPr>
                      <a:r>
                        <a:rPr lang="en-GB" sz="1200" b="1">
                          <a:solidFill>
                            <a:srgbClr val="000000"/>
                          </a:solidFill>
                          <a:effectLst/>
                          <a:latin typeface="Calibri"/>
                          <a:ea typeface="Calibri"/>
                          <a:cs typeface="Times New Roman"/>
                        </a:rPr>
                        <a:t>Responding to Questions </a:t>
                      </a:r>
                      <a:endParaRPr lang="en-GB" sz="1200">
                        <a:solidFill>
                          <a:srgbClr val="000000"/>
                        </a:solidFill>
                        <a:effectLst/>
                        <a:latin typeface="Calibri"/>
                        <a:ea typeface="Calibri"/>
                        <a:cs typeface="Times New Roman"/>
                      </a:endParaRPr>
                    </a:p>
                    <a:p>
                      <a:pPr algn="ctr">
                        <a:lnSpc>
                          <a:spcPct val="107000"/>
                        </a:lnSpc>
                        <a:spcBef>
                          <a:spcPts val="100"/>
                        </a:spcBef>
                        <a:spcAft>
                          <a:spcPts val="800"/>
                        </a:spcAft>
                      </a:pPr>
                      <a:endParaRPr lang="en-GB" sz="1200" dirty="0">
                        <a:effectLst/>
                        <a:latin typeface="Calibri"/>
                        <a:ea typeface="Calibri"/>
                        <a:cs typeface="Times New Roman"/>
                      </a:endParaRPr>
                    </a:p>
                  </a:txBody>
                  <a:tcPr>
                    <a:solidFill>
                      <a:srgbClr val="C2D721">
                        <a:alpha val="20000"/>
                      </a:srgbClr>
                    </a:solidFill>
                  </a:tcPr>
                </a:tc>
                <a:tc>
                  <a:txBody>
                    <a:bodyPr/>
                    <a:lstStyle/>
                    <a:p>
                      <a:pPr algn="l" rtl="0" fontAlgn="base">
                        <a:lnSpc>
                          <a:spcPts val="1425"/>
                        </a:lnSpc>
                        <a:buNone/>
                      </a:pPr>
                      <a:r>
                        <a:rPr lang="en-US" sz="1200" b="0" i="0" dirty="0">
                          <a:solidFill>
                            <a:srgbClr val="FF0000"/>
                          </a:solidFill>
                          <a:effectLst/>
                          <a:latin typeface="+mn-lt"/>
                        </a:rPr>
                        <a:t>Clear, pertinent and brief </a:t>
                      </a:r>
                      <a:r>
                        <a:rPr lang="en-US" sz="1200" b="0" i="0" dirty="0">
                          <a:solidFill>
                            <a:srgbClr val="000000"/>
                          </a:solidFill>
                          <a:effectLst/>
                          <a:latin typeface="+mn-lt"/>
                        </a:rPr>
                        <a:t>responses are given to </a:t>
                      </a:r>
                      <a:r>
                        <a:rPr lang="en-US" sz="1200" b="0" i="0" dirty="0">
                          <a:solidFill>
                            <a:srgbClr val="FF0000"/>
                          </a:solidFill>
                          <a:effectLst/>
                          <a:latin typeface="+mn-lt"/>
                        </a:rPr>
                        <a:t>some</a:t>
                      </a:r>
                      <a:r>
                        <a:rPr lang="en-US" sz="1200" b="0" i="0" dirty="0">
                          <a:solidFill>
                            <a:srgbClr val="000000"/>
                          </a:solidFill>
                          <a:effectLst/>
                          <a:latin typeface="+mn-lt"/>
                        </a:rPr>
                        <a:t> questions. ​</a:t>
                      </a:r>
                    </a:p>
                    <a:p>
                      <a:pPr algn="l" rtl="0" fontAlgn="base">
                        <a:lnSpc>
                          <a:spcPts val="1425"/>
                        </a:lnSpc>
                        <a:buNone/>
                      </a:pPr>
                      <a:r>
                        <a:rPr lang="en-US" sz="1200" b="0" i="0" dirty="0">
                          <a:solidFill>
                            <a:srgbClr val="000000"/>
                          </a:solidFill>
                          <a:effectLst/>
                          <a:latin typeface="+mn-lt"/>
                        </a:rPr>
                        <a:t>​</a:t>
                      </a:r>
                    </a:p>
                  </a:txBody>
                  <a:tcPr/>
                </a:tc>
                <a:tc>
                  <a:txBody>
                    <a:bodyPr/>
                    <a:lstStyle/>
                    <a:p>
                      <a:pPr algn="l" rtl="0" fontAlgn="base">
                        <a:lnSpc>
                          <a:spcPts val="1500"/>
                        </a:lnSpc>
                        <a:buNone/>
                      </a:pPr>
                      <a:r>
                        <a:rPr lang="en-US" sz="1200" b="0" i="0">
                          <a:solidFill>
                            <a:srgbClr val="000000"/>
                          </a:solidFill>
                          <a:effectLst/>
                          <a:latin typeface="+mn-lt"/>
                        </a:rPr>
                        <a:t>Clear, pertinent and brief responses are given </a:t>
                      </a:r>
                      <a:r>
                        <a:rPr lang="en-US" sz="1200" b="0" i="0">
                          <a:solidFill>
                            <a:srgbClr val="FF0000"/>
                          </a:solidFill>
                          <a:effectLst/>
                          <a:latin typeface="+mn-lt"/>
                        </a:rPr>
                        <a:t>to all questions</a:t>
                      </a:r>
                      <a:r>
                        <a:rPr lang="en-US" sz="1200" b="0" i="0">
                          <a:solidFill>
                            <a:srgbClr val="000000"/>
                          </a:solidFill>
                          <a:effectLst/>
                          <a:latin typeface="+mn-lt"/>
                        </a:rPr>
                        <a:t>.​</a:t>
                      </a:r>
                    </a:p>
                    <a:p>
                      <a:pPr algn="l" rtl="0" fontAlgn="base">
                        <a:lnSpc>
                          <a:spcPts val="1500"/>
                        </a:lnSpc>
                        <a:buNone/>
                      </a:pPr>
                      <a:r>
                        <a:rPr lang="en-US" sz="1200" b="0" i="0">
                          <a:solidFill>
                            <a:srgbClr val="000000"/>
                          </a:solidFill>
                          <a:effectLst/>
                          <a:latin typeface="+mn-lt"/>
                        </a:rPr>
                        <a:t>​</a:t>
                      </a:r>
                    </a:p>
                  </a:txBody>
                  <a:tcPr/>
                </a:tc>
                <a:tc>
                  <a:txBody>
                    <a:bodyPr/>
                    <a:lstStyle/>
                    <a:p>
                      <a:pPr algn="l" rtl="0" fontAlgn="base">
                        <a:lnSpc>
                          <a:spcPts val="1500"/>
                        </a:lnSpc>
                        <a:buNone/>
                      </a:pPr>
                      <a:r>
                        <a:rPr lang="en-US" sz="1200" b="0" i="0">
                          <a:solidFill>
                            <a:srgbClr val="000000"/>
                          </a:solidFill>
                          <a:effectLst/>
                          <a:latin typeface="+mn-lt"/>
                        </a:rPr>
                        <a:t>Clear, pertinent and </a:t>
                      </a:r>
                      <a:r>
                        <a:rPr lang="en-US" sz="1200" b="0" i="0">
                          <a:solidFill>
                            <a:srgbClr val="FF0000"/>
                          </a:solidFill>
                          <a:effectLst/>
                          <a:latin typeface="+mn-lt"/>
                        </a:rPr>
                        <a:t>full </a:t>
                      </a:r>
                      <a:r>
                        <a:rPr lang="en-US" sz="1200" b="0" i="0">
                          <a:solidFill>
                            <a:srgbClr val="000000"/>
                          </a:solidFill>
                          <a:effectLst/>
                          <a:latin typeface="+mn-lt"/>
                        </a:rPr>
                        <a:t>responses are given to all questions in </a:t>
                      </a:r>
                      <a:r>
                        <a:rPr lang="en-US" sz="1200" b="0" i="0">
                          <a:solidFill>
                            <a:srgbClr val="FF0000"/>
                          </a:solidFill>
                          <a:effectLst/>
                          <a:latin typeface="+mn-lt"/>
                        </a:rPr>
                        <a:t>a positive manner.</a:t>
                      </a:r>
                      <a:r>
                        <a:rPr lang="en-US" sz="1200" b="0" i="0">
                          <a:solidFill>
                            <a:srgbClr val="000000"/>
                          </a:solidFill>
                          <a:effectLst/>
                          <a:latin typeface="+mn-lt"/>
                        </a:rPr>
                        <a:t> ​</a:t>
                      </a:r>
                    </a:p>
                    <a:p>
                      <a:pPr algn="l" rtl="0" fontAlgn="base">
                        <a:lnSpc>
                          <a:spcPts val="1500"/>
                        </a:lnSpc>
                        <a:buNone/>
                      </a:pPr>
                      <a:r>
                        <a:rPr lang="en-US" sz="1200" b="0" i="0">
                          <a:solidFill>
                            <a:srgbClr val="000000"/>
                          </a:solidFill>
                          <a:effectLst/>
                          <a:latin typeface="+mn-lt"/>
                        </a:rPr>
                        <a:t>​</a:t>
                      </a:r>
                    </a:p>
                  </a:txBody>
                  <a:tcPr/>
                </a:tc>
                <a:tc>
                  <a:txBody>
                    <a:bodyPr/>
                    <a:lstStyle/>
                    <a:p>
                      <a:pPr algn="l" rtl="0" fontAlgn="base">
                        <a:lnSpc>
                          <a:spcPts val="1500"/>
                        </a:lnSpc>
                        <a:buNone/>
                      </a:pPr>
                      <a:r>
                        <a:rPr lang="en-US" sz="1200" b="0" i="0" dirty="0">
                          <a:solidFill>
                            <a:srgbClr val="000000"/>
                          </a:solidFill>
                          <a:effectLst/>
                          <a:latin typeface="+mn-lt"/>
                        </a:rPr>
                        <a:t>Clear, pertinent and full responses are given to all questions, positively </a:t>
                      </a:r>
                      <a:r>
                        <a:rPr lang="en-US" sz="1200" b="0" i="0" dirty="0">
                          <a:solidFill>
                            <a:srgbClr val="FF0000"/>
                          </a:solidFill>
                          <a:effectLst/>
                          <a:latin typeface="+mn-lt"/>
                        </a:rPr>
                        <a:t>and confidently. </a:t>
                      </a:r>
                      <a:r>
                        <a:rPr lang="en-US" sz="1200" b="0" i="0" dirty="0">
                          <a:solidFill>
                            <a:srgbClr val="000000"/>
                          </a:solidFill>
                          <a:effectLst/>
                          <a:latin typeface="+mn-lt"/>
                        </a:rPr>
                        <a:t>​</a:t>
                      </a:r>
                    </a:p>
                    <a:p>
                      <a:pPr algn="l" rtl="0" fontAlgn="base">
                        <a:lnSpc>
                          <a:spcPts val="1500"/>
                        </a:lnSpc>
                        <a:buNone/>
                      </a:pPr>
                      <a:r>
                        <a:rPr lang="en-US" sz="1200" b="0" i="0" dirty="0">
                          <a:solidFill>
                            <a:srgbClr val="000000"/>
                          </a:solidFill>
                          <a:effectLst/>
                          <a:latin typeface="+mn-lt"/>
                        </a:rPr>
                        <a:t>​</a:t>
                      </a:r>
                    </a:p>
                  </a:txBody>
                  <a:tcPr/>
                </a:tc>
                <a:tc>
                  <a:txBody>
                    <a:bodyPr/>
                    <a:lstStyle/>
                    <a:p>
                      <a:pPr algn="l" rtl="0" fontAlgn="base">
                        <a:lnSpc>
                          <a:spcPts val="1500"/>
                        </a:lnSpc>
                        <a:buNone/>
                      </a:pPr>
                      <a:r>
                        <a:rPr lang="en-US" sz="1200" b="0" i="0" dirty="0">
                          <a:solidFill>
                            <a:srgbClr val="FF0000"/>
                          </a:solidFill>
                          <a:effectLst/>
                          <a:latin typeface="+mn-lt"/>
                        </a:rPr>
                        <a:t>Clear, confident and full </a:t>
                      </a:r>
                      <a:r>
                        <a:rPr lang="en-US" sz="1200" b="0" i="0" dirty="0">
                          <a:solidFill>
                            <a:srgbClr val="000000"/>
                          </a:solidFill>
                          <a:effectLst/>
                          <a:latin typeface="+mn-lt"/>
                        </a:rPr>
                        <a:t>responses are given to all questions, positively, confidently </a:t>
                      </a:r>
                      <a:r>
                        <a:rPr lang="en-US" sz="1200" b="0" i="0" dirty="0">
                          <a:solidFill>
                            <a:srgbClr val="FF0000"/>
                          </a:solidFill>
                          <a:effectLst/>
                          <a:latin typeface="+mn-lt"/>
                        </a:rPr>
                        <a:t>and persuasively. </a:t>
                      </a:r>
                      <a:r>
                        <a:rPr lang="en-US" sz="1200" b="0" i="0" dirty="0">
                          <a:solidFill>
                            <a:srgbClr val="000000"/>
                          </a:solidFill>
                          <a:effectLst/>
                          <a:latin typeface="+mn-lt"/>
                        </a:rPr>
                        <a:t>​</a:t>
                      </a:r>
                    </a:p>
                    <a:p>
                      <a:pPr algn="l" rtl="0" fontAlgn="base">
                        <a:lnSpc>
                          <a:spcPts val="1500"/>
                        </a:lnSpc>
                        <a:buNone/>
                      </a:pPr>
                      <a:r>
                        <a:rPr lang="en-US" sz="1200" b="0" i="0" dirty="0">
                          <a:solidFill>
                            <a:srgbClr val="000000"/>
                          </a:solidFill>
                          <a:effectLst/>
                          <a:latin typeface="+mn-lt"/>
                        </a:rPr>
                        <a:t>​</a:t>
                      </a:r>
                    </a:p>
                  </a:txBody>
                  <a:tcPr/>
                </a:tc>
                <a:extLst>
                  <a:ext uri="{0D108BD9-81ED-4DB2-BD59-A6C34878D82A}">
                    <a16:rowId xmlns:a16="http://schemas.microsoft.com/office/drawing/2014/main" val="2882478616"/>
                  </a:ext>
                </a:extLst>
              </a:tr>
            </a:tbl>
          </a:graphicData>
        </a:graphic>
      </p:graphicFrame>
      <p:pic>
        <p:nvPicPr>
          <p:cNvPr id="7" name="Picture 6">
            <a:extLst>
              <a:ext uri="{FF2B5EF4-FFF2-40B4-BE49-F238E27FC236}">
                <a16:creationId xmlns:a16="http://schemas.microsoft.com/office/drawing/2014/main" id="{81EDD4FC-A77A-4FAB-C670-B948190B654F}"/>
              </a:ext>
            </a:extLst>
          </p:cNvPr>
          <p:cNvPicPr>
            <a:picLocks noGrp="1" noRot="1" noMove="1" noResize="1" noEditPoints="1" noAdjustHandles="1" noChangeArrowheads="1" noChangeShapeType="1" noCrop="1"/>
          </p:cNvPicPr>
          <p:nvPr/>
        </p:nvPicPr>
        <p:blipFill rotWithShape="1">
          <a:blip r:embed="rId2"/>
          <a:srcRect l="14665" t="1" r="11395" b="1"/>
          <a:stretch/>
        </p:blipFill>
        <p:spPr>
          <a:xfrm>
            <a:off x="8532440" y="6194073"/>
            <a:ext cx="486743" cy="527403"/>
          </a:xfrm>
          <a:prstGeom prst="rect">
            <a:avLst/>
          </a:prstGeom>
        </p:spPr>
      </p:pic>
      <p:sp>
        <p:nvSpPr>
          <p:cNvPr id="8" name="Footer Placeholder 3">
            <a:extLst>
              <a:ext uri="{FF2B5EF4-FFF2-40B4-BE49-F238E27FC236}">
                <a16:creationId xmlns:a16="http://schemas.microsoft.com/office/drawing/2014/main" id="{02C31F02-992E-7E2B-1AFD-88C72C8D9FBB}"/>
              </a:ext>
            </a:extLst>
          </p:cNvPr>
          <p:cNvSpPr>
            <a:spLocks noGrp="1"/>
          </p:cNvSpPr>
          <p:nvPr>
            <p:ph type="ftr" sz="quarter" idx="11"/>
          </p:nvPr>
        </p:nvSpPr>
        <p:spPr>
          <a:xfrm>
            <a:off x="2411760" y="6356351"/>
            <a:ext cx="3086100" cy="365125"/>
          </a:xfrm>
        </p:spPr>
        <p:txBody>
          <a:bodyPr/>
          <a:lstStyle/>
          <a:p>
            <a:r>
              <a:rPr lang="en-US" dirty="0"/>
              <a:t>ESB-RES-C264-L2G4-SpeechforEmployability-2.3-PPT-InterviewQuestions</a:t>
            </a:r>
            <a:endParaRPr lang="en-GB" dirty="0"/>
          </a:p>
        </p:txBody>
      </p:sp>
    </p:spTree>
    <p:extLst>
      <p:ext uri="{BB962C8B-B14F-4D97-AF65-F5344CB8AC3E}">
        <p14:creationId xmlns:p14="http://schemas.microsoft.com/office/powerpoint/2010/main" val="28082809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86EE65-285C-D790-E137-1739C645779C}"/>
              </a:ext>
            </a:extLst>
          </p:cNvPr>
          <p:cNvSpPr>
            <a:spLocks noGrp="1"/>
          </p:cNvSpPr>
          <p:nvPr>
            <p:ph type="title"/>
          </p:nvPr>
        </p:nvSpPr>
        <p:spPr>
          <a:xfrm>
            <a:off x="395536" y="1158143"/>
            <a:ext cx="7886700" cy="576064"/>
          </a:xfrm>
        </p:spPr>
        <p:txBody>
          <a:bodyPr/>
          <a:lstStyle/>
          <a:p>
            <a:r>
              <a:rPr lang="en-GB" b="1" i="1" dirty="0">
                <a:latin typeface="+mn-lt"/>
              </a:rPr>
              <a:t>What questions might you be asked?</a:t>
            </a:r>
          </a:p>
        </p:txBody>
      </p:sp>
      <p:sp>
        <p:nvSpPr>
          <p:cNvPr id="3" name="Date Placeholder 2">
            <a:extLst>
              <a:ext uri="{FF2B5EF4-FFF2-40B4-BE49-F238E27FC236}">
                <a16:creationId xmlns:a16="http://schemas.microsoft.com/office/drawing/2014/main" id="{82983B10-E6DE-1B41-15E4-AA00995B7341}"/>
              </a:ext>
            </a:extLst>
          </p:cNvPr>
          <p:cNvSpPr>
            <a:spLocks noGrp="1"/>
          </p:cNvSpPr>
          <p:nvPr>
            <p:ph type="dt" sz="half" idx="10"/>
          </p:nvPr>
        </p:nvSpPr>
        <p:spPr/>
        <p:txBody>
          <a:bodyPr/>
          <a:lstStyle/>
          <a:p>
            <a:fld id="{539009E4-AA70-4E11-B1A1-A3EA9FCB22C1}" type="datetime1">
              <a:rPr lang="en-GB" smtClean="0"/>
              <a:t>03/03/2026</a:t>
            </a:fld>
            <a:endParaRPr lang="en-GB"/>
          </a:p>
        </p:txBody>
      </p:sp>
      <p:sp>
        <p:nvSpPr>
          <p:cNvPr id="5" name="Slide Number Placeholder 4">
            <a:extLst>
              <a:ext uri="{FF2B5EF4-FFF2-40B4-BE49-F238E27FC236}">
                <a16:creationId xmlns:a16="http://schemas.microsoft.com/office/drawing/2014/main" id="{6601941B-0503-0195-EF4E-0F1C7FF76771}"/>
              </a:ext>
            </a:extLst>
          </p:cNvPr>
          <p:cNvSpPr>
            <a:spLocks noGrp="1"/>
          </p:cNvSpPr>
          <p:nvPr>
            <p:ph type="sldNum" sz="quarter" idx="12"/>
          </p:nvPr>
        </p:nvSpPr>
        <p:spPr/>
        <p:txBody>
          <a:bodyPr/>
          <a:lstStyle/>
          <a:p>
            <a:fld id="{EFC07C4F-4DD7-4452-9CBE-7B4BC77324C7}" type="slidenum">
              <a:rPr lang="en-GB" smtClean="0"/>
              <a:t>3</a:t>
            </a:fld>
            <a:endParaRPr lang="en-GB"/>
          </a:p>
        </p:txBody>
      </p:sp>
      <p:sp>
        <p:nvSpPr>
          <p:cNvPr id="6" name="Oval 5">
            <a:extLst>
              <a:ext uri="{FF2B5EF4-FFF2-40B4-BE49-F238E27FC236}">
                <a16:creationId xmlns:a16="http://schemas.microsoft.com/office/drawing/2014/main" id="{5DA36818-8765-180A-1E5D-BB3B64BE8D12}"/>
              </a:ext>
            </a:extLst>
          </p:cNvPr>
          <p:cNvSpPr/>
          <p:nvPr/>
        </p:nvSpPr>
        <p:spPr>
          <a:xfrm>
            <a:off x="3527884" y="2774206"/>
            <a:ext cx="2088232" cy="1224136"/>
          </a:xfrm>
          <a:prstGeom prst="ellipse">
            <a:avLst/>
          </a:prstGeom>
          <a:ln w="28575"/>
        </p:spPr>
        <p:style>
          <a:lnRef idx="2">
            <a:schemeClr val="dk1"/>
          </a:lnRef>
          <a:fillRef idx="1">
            <a:schemeClr val="lt1"/>
          </a:fillRef>
          <a:effectRef idx="0">
            <a:schemeClr val="dk1"/>
          </a:effectRef>
          <a:fontRef idx="minor">
            <a:schemeClr val="dk1"/>
          </a:fontRef>
        </p:style>
        <p:txBody>
          <a:bodyPr rtlCol="0" anchor="ctr"/>
          <a:lstStyle/>
          <a:p>
            <a:pPr algn="ctr"/>
            <a:r>
              <a:rPr lang="en-GB" b="1" i="1" dirty="0"/>
              <a:t>Interview Questions</a:t>
            </a:r>
          </a:p>
        </p:txBody>
      </p:sp>
      <p:sp>
        <p:nvSpPr>
          <p:cNvPr id="7" name="Rectangle 6">
            <a:extLst>
              <a:ext uri="{FF2B5EF4-FFF2-40B4-BE49-F238E27FC236}">
                <a16:creationId xmlns:a16="http://schemas.microsoft.com/office/drawing/2014/main" id="{7D4F6235-AF30-6A9F-BD16-83868BDABDEC}"/>
              </a:ext>
            </a:extLst>
          </p:cNvPr>
          <p:cNvSpPr/>
          <p:nvPr/>
        </p:nvSpPr>
        <p:spPr>
          <a:xfrm>
            <a:off x="420310" y="5512146"/>
            <a:ext cx="8472170" cy="523220"/>
          </a:xfrm>
          <a:prstGeom prst="rect">
            <a:avLst/>
          </a:prstGeom>
          <a:solidFill>
            <a:srgbClr val="C4D821"/>
          </a:solid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What do you think interview questions are like? Write down as many ideas as you can in one minute.</a:t>
            </a:r>
          </a:p>
          <a:p>
            <a:pPr algn="ctr"/>
            <a:r>
              <a:rPr lang="en-GB" sz="1400" dirty="0"/>
              <a:t>We have provided some questions to guide your thinking.</a:t>
            </a:r>
          </a:p>
        </p:txBody>
      </p:sp>
      <p:sp>
        <p:nvSpPr>
          <p:cNvPr id="9" name="TextBox 8">
            <a:extLst>
              <a:ext uri="{FF2B5EF4-FFF2-40B4-BE49-F238E27FC236}">
                <a16:creationId xmlns:a16="http://schemas.microsoft.com/office/drawing/2014/main" id="{53430C3C-19BB-7C14-F416-7015D96D521D}"/>
              </a:ext>
            </a:extLst>
          </p:cNvPr>
          <p:cNvSpPr txBox="1"/>
          <p:nvPr/>
        </p:nvSpPr>
        <p:spPr>
          <a:xfrm>
            <a:off x="1367644" y="2079046"/>
            <a:ext cx="2088232" cy="523220"/>
          </a:xfrm>
          <a:prstGeom prst="rect">
            <a:avLst/>
          </a:prstGeom>
          <a:noFill/>
        </p:spPr>
        <p:txBody>
          <a:bodyPr wrap="square" rtlCol="0">
            <a:spAutoFit/>
          </a:bodyPr>
          <a:lstStyle/>
          <a:p>
            <a:r>
              <a:rPr lang="en-GB" sz="1400" dirty="0"/>
              <a:t>What information are they going to ask for?</a:t>
            </a:r>
          </a:p>
        </p:txBody>
      </p:sp>
      <p:sp>
        <p:nvSpPr>
          <p:cNvPr id="10" name="TextBox 9">
            <a:extLst>
              <a:ext uri="{FF2B5EF4-FFF2-40B4-BE49-F238E27FC236}">
                <a16:creationId xmlns:a16="http://schemas.microsoft.com/office/drawing/2014/main" id="{5B288B4A-3CA5-44E1-C3C3-032F79BC5DD5}"/>
              </a:ext>
            </a:extLst>
          </p:cNvPr>
          <p:cNvSpPr txBox="1"/>
          <p:nvPr/>
        </p:nvSpPr>
        <p:spPr>
          <a:xfrm>
            <a:off x="5862652" y="2020157"/>
            <a:ext cx="2309748" cy="523220"/>
          </a:xfrm>
          <a:prstGeom prst="rect">
            <a:avLst/>
          </a:prstGeom>
          <a:noFill/>
        </p:spPr>
        <p:txBody>
          <a:bodyPr wrap="square" rtlCol="0">
            <a:spAutoFit/>
          </a:bodyPr>
          <a:lstStyle/>
          <a:p>
            <a:r>
              <a:rPr lang="en-GB" sz="1400" dirty="0"/>
              <a:t>What might the interviewer be trying to learn about you?</a:t>
            </a:r>
          </a:p>
        </p:txBody>
      </p:sp>
      <p:sp>
        <p:nvSpPr>
          <p:cNvPr id="11" name="TextBox 10">
            <a:extLst>
              <a:ext uri="{FF2B5EF4-FFF2-40B4-BE49-F238E27FC236}">
                <a16:creationId xmlns:a16="http://schemas.microsoft.com/office/drawing/2014/main" id="{1B971B3D-6E59-43FE-48E5-2E20730DD1BE}"/>
              </a:ext>
            </a:extLst>
          </p:cNvPr>
          <p:cNvSpPr txBox="1"/>
          <p:nvPr/>
        </p:nvSpPr>
        <p:spPr>
          <a:xfrm>
            <a:off x="620079" y="3534466"/>
            <a:ext cx="2088232" cy="523220"/>
          </a:xfrm>
          <a:prstGeom prst="rect">
            <a:avLst/>
          </a:prstGeom>
          <a:noFill/>
        </p:spPr>
        <p:txBody>
          <a:bodyPr wrap="square" rtlCol="0">
            <a:spAutoFit/>
          </a:bodyPr>
          <a:lstStyle/>
          <a:p>
            <a:r>
              <a:rPr lang="en-GB" sz="1400" dirty="0"/>
              <a:t>What topics might you be asked about?</a:t>
            </a:r>
          </a:p>
        </p:txBody>
      </p:sp>
      <p:sp>
        <p:nvSpPr>
          <p:cNvPr id="12" name="TextBox 11">
            <a:extLst>
              <a:ext uri="{FF2B5EF4-FFF2-40B4-BE49-F238E27FC236}">
                <a16:creationId xmlns:a16="http://schemas.microsoft.com/office/drawing/2014/main" id="{0C16CA5F-410C-DAB9-689D-3E6D5AE18567}"/>
              </a:ext>
            </a:extLst>
          </p:cNvPr>
          <p:cNvSpPr txBox="1"/>
          <p:nvPr/>
        </p:nvSpPr>
        <p:spPr>
          <a:xfrm>
            <a:off x="3898218" y="4475648"/>
            <a:ext cx="2520280" cy="523220"/>
          </a:xfrm>
          <a:prstGeom prst="rect">
            <a:avLst/>
          </a:prstGeom>
          <a:noFill/>
        </p:spPr>
        <p:txBody>
          <a:bodyPr wrap="square" rtlCol="0">
            <a:spAutoFit/>
          </a:bodyPr>
          <a:lstStyle/>
          <a:p>
            <a:r>
              <a:rPr lang="en-GB" sz="1400" dirty="0"/>
              <a:t>Are there different styles of questions you might be asked?</a:t>
            </a:r>
          </a:p>
        </p:txBody>
      </p:sp>
      <p:sp>
        <p:nvSpPr>
          <p:cNvPr id="13" name="Oval 33">
            <a:extLst>
              <a:ext uri="{FF2B5EF4-FFF2-40B4-BE49-F238E27FC236}">
                <a16:creationId xmlns:a16="http://schemas.microsoft.com/office/drawing/2014/main" id="{132A9964-E054-2EB4-3C3C-0E7933148B45}"/>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dirty="0">
                <a:solidFill>
                  <a:schemeClr val="accent3"/>
                </a:solidFill>
              </a:rPr>
              <a:t>End</a:t>
            </a:r>
          </a:p>
        </p:txBody>
      </p:sp>
      <p:sp>
        <p:nvSpPr>
          <p:cNvPr id="14" name="Oval 32">
            <a:extLst>
              <a:ext uri="{FF2B5EF4-FFF2-40B4-BE49-F238E27FC236}">
                <a16:creationId xmlns:a16="http://schemas.microsoft.com/office/drawing/2014/main" id="{12614648-A09D-21F1-2518-6AC908A90DB8}"/>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a:solidFill>
                  <a:schemeClr val="accent3"/>
                </a:solidFill>
              </a:rPr>
              <a:t>1</a:t>
            </a:r>
          </a:p>
        </p:txBody>
      </p:sp>
      <p:sp>
        <p:nvSpPr>
          <p:cNvPr id="15" name="Oval 31">
            <a:extLst>
              <a:ext uri="{FF2B5EF4-FFF2-40B4-BE49-F238E27FC236}">
                <a16:creationId xmlns:a16="http://schemas.microsoft.com/office/drawing/2014/main" id="{74D5705B-2F28-005B-E15C-A00AEF695517}"/>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a:solidFill>
                  <a:schemeClr val="accent3"/>
                </a:solidFill>
              </a:rPr>
              <a:t>2</a:t>
            </a:r>
          </a:p>
        </p:txBody>
      </p:sp>
      <p:sp>
        <p:nvSpPr>
          <p:cNvPr id="16" name="Oval 30">
            <a:extLst>
              <a:ext uri="{FF2B5EF4-FFF2-40B4-BE49-F238E27FC236}">
                <a16:creationId xmlns:a16="http://schemas.microsoft.com/office/drawing/2014/main" id="{32A87900-4BDC-155A-8917-9A6A09944433}"/>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a:solidFill>
                  <a:schemeClr val="accent3"/>
                </a:solidFill>
              </a:rPr>
              <a:t>3</a:t>
            </a:r>
          </a:p>
        </p:txBody>
      </p:sp>
      <p:sp>
        <p:nvSpPr>
          <p:cNvPr id="17" name="Oval 29">
            <a:extLst>
              <a:ext uri="{FF2B5EF4-FFF2-40B4-BE49-F238E27FC236}">
                <a16:creationId xmlns:a16="http://schemas.microsoft.com/office/drawing/2014/main" id="{CD1DB6B9-FBC0-E117-B298-944907EEB78F}"/>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a:solidFill>
                  <a:schemeClr val="accent3"/>
                </a:solidFill>
              </a:rPr>
              <a:t>4</a:t>
            </a:r>
          </a:p>
        </p:txBody>
      </p:sp>
      <p:sp>
        <p:nvSpPr>
          <p:cNvPr id="18" name="Oval 28">
            <a:extLst>
              <a:ext uri="{FF2B5EF4-FFF2-40B4-BE49-F238E27FC236}">
                <a16:creationId xmlns:a16="http://schemas.microsoft.com/office/drawing/2014/main" id="{0D98E98D-E3F9-36F9-4AFF-BA89ED29D1B7}"/>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a:solidFill>
                  <a:schemeClr val="accent3"/>
                </a:solidFill>
              </a:rPr>
              <a:t>5</a:t>
            </a:r>
          </a:p>
        </p:txBody>
      </p:sp>
      <p:sp>
        <p:nvSpPr>
          <p:cNvPr id="19" name="Oval 27">
            <a:extLst>
              <a:ext uri="{FF2B5EF4-FFF2-40B4-BE49-F238E27FC236}">
                <a16:creationId xmlns:a16="http://schemas.microsoft.com/office/drawing/2014/main" id="{12697D9C-6E7A-2D2C-3C35-E2F06D462571}"/>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a:solidFill>
                  <a:schemeClr val="accent3"/>
                </a:solidFill>
              </a:rPr>
              <a:t>6</a:t>
            </a:r>
          </a:p>
        </p:txBody>
      </p:sp>
      <p:sp>
        <p:nvSpPr>
          <p:cNvPr id="20" name="Oval 26">
            <a:extLst>
              <a:ext uri="{FF2B5EF4-FFF2-40B4-BE49-F238E27FC236}">
                <a16:creationId xmlns:a16="http://schemas.microsoft.com/office/drawing/2014/main" id="{7FF0B5F9-1E94-4FDB-0AE3-FCFCBAF142EF}"/>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a:solidFill>
                  <a:schemeClr val="accent3"/>
                </a:solidFill>
              </a:rPr>
              <a:t>7</a:t>
            </a:r>
          </a:p>
        </p:txBody>
      </p:sp>
      <p:sp>
        <p:nvSpPr>
          <p:cNvPr id="21" name="Oval 25">
            <a:extLst>
              <a:ext uri="{FF2B5EF4-FFF2-40B4-BE49-F238E27FC236}">
                <a16:creationId xmlns:a16="http://schemas.microsoft.com/office/drawing/2014/main" id="{27254999-B5FF-3EF6-8352-D4023C9A1373}"/>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a:solidFill>
                  <a:schemeClr val="accent3"/>
                </a:solidFill>
              </a:rPr>
              <a:t>8</a:t>
            </a:r>
          </a:p>
        </p:txBody>
      </p:sp>
      <p:sp>
        <p:nvSpPr>
          <p:cNvPr id="22" name="Oval 24">
            <a:extLst>
              <a:ext uri="{FF2B5EF4-FFF2-40B4-BE49-F238E27FC236}">
                <a16:creationId xmlns:a16="http://schemas.microsoft.com/office/drawing/2014/main" id="{945EDB9E-1D9A-70E3-9B08-206B14EEDEE7}"/>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a:solidFill>
                  <a:schemeClr val="accent3"/>
                </a:solidFill>
              </a:rPr>
              <a:t>9</a:t>
            </a:r>
          </a:p>
        </p:txBody>
      </p:sp>
      <p:sp>
        <p:nvSpPr>
          <p:cNvPr id="23" name="Oval 23">
            <a:extLst>
              <a:ext uri="{FF2B5EF4-FFF2-40B4-BE49-F238E27FC236}">
                <a16:creationId xmlns:a16="http://schemas.microsoft.com/office/drawing/2014/main" id="{31E6CEF1-A0C6-A61F-5962-C40EF5AC01E9}"/>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a:solidFill>
                  <a:schemeClr val="accent3"/>
                </a:solidFill>
              </a:rPr>
              <a:t>10</a:t>
            </a:r>
          </a:p>
        </p:txBody>
      </p:sp>
      <p:sp>
        <p:nvSpPr>
          <p:cNvPr id="24" name="Oval 22">
            <a:extLst>
              <a:ext uri="{FF2B5EF4-FFF2-40B4-BE49-F238E27FC236}">
                <a16:creationId xmlns:a16="http://schemas.microsoft.com/office/drawing/2014/main" id="{46E8D7D7-5B65-46E3-EDD4-602D972E2D08}"/>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a:solidFill>
                  <a:schemeClr val="accent3"/>
                </a:solidFill>
              </a:rPr>
              <a:t>11</a:t>
            </a:r>
          </a:p>
        </p:txBody>
      </p:sp>
      <p:sp>
        <p:nvSpPr>
          <p:cNvPr id="25" name="Oval 21">
            <a:extLst>
              <a:ext uri="{FF2B5EF4-FFF2-40B4-BE49-F238E27FC236}">
                <a16:creationId xmlns:a16="http://schemas.microsoft.com/office/drawing/2014/main" id="{162353F3-DA9F-88F3-7CED-AB11A25689EE}"/>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a:solidFill>
                  <a:schemeClr val="accent3"/>
                </a:solidFill>
              </a:rPr>
              <a:t>12</a:t>
            </a:r>
          </a:p>
        </p:txBody>
      </p:sp>
      <p:sp>
        <p:nvSpPr>
          <p:cNvPr id="26" name="Oval 20">
            <a:extLst>
              <a:ext uri="{FF2B5EF4-FFF2-40B4-BE49-F238E27FC236}">
                <a16:creationId xmlns:a16="http://schemas.microsoft.com/office/drawing/2014/main" id="{CC029CBA-7D56-7CC9-F364-9E397BDDB1B5}"/>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a:solidFill>
                  <a:schemeClr val="accent3"/>
                </a:solidFill>
              </a:rPr>
              <a:t>13</a:t>
            </a:r>
          </a:p>
        </p:txBody>
      </p:sp>
      <p:sp>
        <p:nvSpPr>
          <p:cNvPr id="27" name="Oval 26">
            <a:extLst>
              <a:ext uri="{FF2B5EF4-FFF2-40B4-BE49-F238E27FC236}">
                <a16:creationId xmlns:a16="http://schemas.microsoft.com/office/drawing/2014/main" id="{A4C67914-89F8-555F-A32D-D095F8DD65E2}"/>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a:solidFill>
                  <a:schemeClr val="accent3"/>
                </a:solidFill>
              </a:rPr>
              <a:t>14</a:t>
            </a:r>
          </a:p>
        </p:txBody>
      </p:sp>
      <p:sp>
        <p:nvSpPr>
          <p:cNvPr id="28" name="Oval 18">
            <a:extLst>
              <a:ext uri="{FF2B5EF4-FFF2-40B4-BE49-F238E27FC236}">
                <a16:creationId xmlns:a16="http://schemas.microsoft.com/office/drawing/2014/main" id="{EC4A6C82-08E0-2B7C-AAC9-2113CC35EEA4}"/>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a:solidFill>
                  <a:schemeClr val="accent3"/>
                </a:solidFill>
              </a:rPr>
              <a:t>15</a:t>
            </a:r>
          </a:p>
        </p:txBody>
      </p:sp>
      <p:sp>
        <p:nvSpPr>
          <p:cNvPr id="29" name="Oval 17">
            <a:extLst>
              <a:ext uri="{FF2B5EF4-FFF2-40B4-BE49-F238E27FC236}">
                <a16:creationId xmlns:a16="http://schemas.microsoft.com/office/drawing/2014/main" id="{DA4F96CA-AB15-8A44-BE98-20B3183C73C3}"/>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a:solidFill>
                  <a:schemeClr val="accent3"/>
                </a:solidFill>
              </a:rPr>
              <a:t>16</a:t>
            </a:r>
          </a:p>
        </p:txBody>
      </p:sp>
      <p:sp>
        <p:nvSpPr>
          <p:cNvPr id="30" name="Oval 16">
            <a:extLst>
              <a:ext uri="{FF2B5EF4-FFF2-40B4-BE49-F238E27FC236}">
                <a16:creationId xmlns:a16="http://schemas.microsoft.com/office/drawing/2014/main" id="{414D7A78-8DEE-4498-8E18-74379C20CBE6}"/>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a:solidFill>
                  <a:schemeClr val="accent3"/>
                </a:solidFill>
              </a:rPr>
              <a:t>17</a:t>
            </a:r>
          </a:p>
        </p:txBody>
      </p:sp>
      <p:sp>
        <p:nvSpPr>
          <p:cNvPr id="31" name="Oval 15">
            <a:extLst>
              <a:ext uri="{FF2B5EF4-FFF2-40B4-BE49-F238E27FC236}">
                <a16:creationId xmlns:a16="http://schemas.microsoft.com/office/drawing/2014/main" id="{CF7E0FD9-6620-D5B8-F3EC-50616717A9AE}"/>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a:solidFill>
                  <a:schemeClr val="accent3"/>
                </a:solidFill>
              </a:rPr>
              <a:t>18</a:t>
            </a:r>
          </a:p>
        </p:txBody>
      </p:sp>
      <p:sp>
        <p:nvSpPr>
          <p:cNvPr id="32" name="Oval 14">
            <a:extLst>
              <a:ext uri="{FF2B5EF4-FFF2-40B4-BE49-F238E27FC236}">
                <a16:creationId xmlns:a16="http://schemas.microsoft.com/office/drawing/2014/main" id="{D38F4346-5755-1998-A036-68923334F9FC}"/>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a:solidFill>
                  <a:schemeClr val="accent3"/>
                </a:solidFill>
              </a:rPr>
              <a:t>19</a:t>
            </a:r>
          </a:p>
        </p:txBody>
      </p:sp>
      <p:sp>
        <p:nvSpPr>
          <p:cNvPr id="33" name="Oval 13">
            <a:extLst>
              <a:ext uri="{FF2B5EF4-FFF2-40B4-BE49-F238E27FC236}">
                <a16:creationId xmlns:a16="http://schemas.microsoft.com/office/drawing/2014/main" id="{88F7E605-9893-AEB1-FA32-4541F10F7DE0}"/>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a:solidFill>
                  <a:schemeClr val="accent3"/>
                </a:solidFill>
              </a:rPr>
              <a:t>20</a:t>
            </a:r>
          </a:p>
        </p:txBody>
      </p:sp>
      <p:sp>
        <p:nvSpPr>
          <p:cNvPr id="34" name="Oval 12">
            <a:extLst>
              <a:ext uri="{FF2B5EF4-FFF2-40B4-BE49-F238E27FC236}">
                <a16:creationId xmlns:a16="http://schemas.microsoft.com/office/drawing/2014/main" id="{2609A274-B749-0E11-2F8E-0546DD166FCA}"/>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a:solidFill>
                  <a:schemeClr val="accent3"/>
                </a:solidFill>
              </a:rPr>
              <a:t>21</a:t>
            </a:r>
          </a:p>
        </p:txBody>
      </p:sp>
      <p:sp>
        <p:nvSpPr>
          <p:cNvPr id="35" name="Oval 11">
            <a:extLst>
              <a:ext uri="{FF2B5EF4-FFF2-40B4-BE49-F238E27FC236}">
                <a16:creationId xmlns:a16="http://schemas.microsoft.com/office/drawing/2014/main" id="{BE5617F4-A1D9-1434-F912-EB9C47CD735C}"/>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a:solidFill>
                  <a:schemeClr val="accent3"/>
                </a:solidFill>
              </a:rPr>
              <a:t>22</a:t>
            </a:r>
          </a:p>
        </p:txBody>
      </p:sp>
      <p:sp>
        <p:nvSpPr>
          <p:cNvPr id="36" name="Oval 10">
            <a:extLst>
              <a:ext uri="{FF2B5EF4-FFF2-40B4-BE49-F238E27FC236}">
                <a16:creationId xmlns:a16="http://schemas.microsoft.com/office/drawing/2014/main" id="{891BF6EA-8C2C-B77E-CE21-92E0211C9C8F}"/>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a:solidFill>
                  <a:schemeClr val="accent3"/>
                </a:solidFill>
              </a:rPr>
              <a:t>23</a:t>
            </a:r>
          </a:p>
        </p:txBody>
      </p:sp>
      <p:sp>
        <p:nvSpPr>
          <p:cNvPr id="37" name="Oval 9">
            <a:extLst>
              <a:ext uri="{FF2B5EF4-FFF2-40B4-BE49-F238E27FC236}">
                <a16:creationId xmlns:a16="http://schemas.microsoft.com/office/drawing/2014/main" id="{88BC05E2-EBD0-BCD2-AB09-242AFFDD6A58}"/>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a:solidFill>
                  <a:schemeClr val="accent3"/>
                </a:solidFill>
              </a:rPr>
              <a:t>24</a:t>
            </a:r>
          </a:p>
        </p:txBody>
      </p:sp>
      <p:sp>
        <p:nvSpPr>
          <p:cNvPr id="38" name="Oval 8">
            <a:extLst>
              <a:ext uri="{FF2B5EF4-FFF2-40B4-BE49-F238E27FC236}">
                <a16:creationId xmlns:a16="http://schemas.microsoft.com/office/drawing/2014/main" id="{CE6B57E6-6552-B2F5-E503-2023DD424A2E}"/>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a:solidFill>
                  <a:schemeClr val="accent3"/>
                </a:solidFill>
              </a:rPr>
              <a:t>25</a:t>
            </a:r>
          </a:p>
        </p:txBody>
      </p:sp>
      <p:sp>
        <p:nvSpPr>
          <p:cNvPr id="39" name="Oval 7">
            <a:extLst>
              <a:ext uri="{FF2B5EF4-FFF2-40B4-BE49-F238E27FC236}">
                <a16:creationId xmlns:a16="http://schemas.microsoft.com/office/drawing/2014/main" id="{96A4FFDD-B5AE-BC33-2F5A-DC9C7A92CEB1}"/>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a:solidFill>
                  <a:schemeClr val="accent3"/>
                </a:solidFill>
              </a:rPr>
              <a:t>26</a:t>
            </a:r>
          </a:p>
        </p:txBody>
      </p:sp>
      <p:sp>
        <p:nvSpPr>
          <p:cNvPr id="40" name="Oval 6">
            <a:extLst>
              <a:ext uri="{FF2B5EF4-FFF2-40B4-BE49-F238E27FC236}">
                <a16:creationId xmlns:a16="http://schemas.microsoft.com/office/drawing/2014/main" id="{ACC7463D-8FF5-B0C6-6807-F35281A4ECAB}"/>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a:solidFill>
                  <a:schemeClr val="accent3"/>
                </a:solidFill>
              </a:rPr>
              <a:t>27</a:t>
            </a:r>
          </a:p>
        </p:txBody>
      </p:sp>
      <p:sp>
        <p:nvSpPr>
          <p:cNvPr id="41" name="Oval 5">
            <a:extLst>
              <a:ext uri="{FF2B5EF4-FFF2-40B4-BE49-F238E27FC236}">
                <a16:creationId xmlns:a16="http://schemas.microsoft.com/office/drawing/2014/main" id="{CC3AE7D2-E7D1-38F5-94ED-0121727BA5F4}"/>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a:solidFill>
                  <a:schemeClr val="accent3"/>
                </a:solidFill>
              </a:rPr>
              <a:t>28</a:t>
            </a:r>
          </a:p>
        </p:txBody>
      </p:sp>
      <p:sp>
        <p:nvSpPr>
          <p:cNvPr id="42" name="Oval 4">
            <a:extLst>
              <a:ext uri="{FF2B5EF4-FFF2-40B4-BE49-F238E27FC236}">
                <a16:creationId xmlns:a16="http://schemas.microsoft.com/office/drawing/2014/main" id="{1711E250-DB31-768E-7325-D66922B4DF59}"/>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a:solidFill>
                  <a:schemeClr val="accent3"/>
                </a:solidFill>
              </a:rPr>
              <a:t>29</a:t>
            </a:r>
          </a:p>
        </p:txBody>
      </p:sp>
      <p:sp>
        <p:nvSpPr>
          <p:cNvPr id="43" name="Oval 3">
            <a:extLst>
              <a:ext uri="{FF2B5EF4-FFF2-40B4-BE49-F238E27FC236}">
                <a16:creationId xmlns:a16="http://schemas.microsoft.com/office/drawing/2014/main" id="{F4046E5D-51ED-E1DE-A984-63320E052CB8}"/>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a:solidFill>
                  <a:schemeClr val="accent3"/>
                </a:solidFill>
              </a:rPr>
              <a:t>30</a:t>
            </a:r>
          </a:p>
        </p:txBody>
      </p:sp>
      <p:sp>
        <p:nvSpPr>
          <p:cNvPr id="44" name="Oval 32">
            <a:extLst>
              <a:ext uri="{FF2B5EF4-FFF2-40B4-BE49-F238E27FC236}">
                <a16:creationId xmlns:a16="http://schemas.microsoft.com/office/drawing/2014/main" id="{0A13E799-CACF-022B-2CF9-525C105904E6}"/>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dirty="0">
                <a:solidFill>
                  <a:schemeClr val="accent3"/>
                </a:solidFill>
              </a:rPr>
              <a:t>31</a:t>
            </a:r>
          </a:p>
        </p:txBody>
      </p:sp>
      <p:sp>
        <p:nvSpPr>
          <p:cNvPr id="45" name="Oval 31">
            <a:extLst>
              <a:ext uri="{FF2B5EF4-FFF2-40B4-BE49-F238E27FC236}">
                <a16:creationId xmlns:a16="http://schemas.microsoft.com/office/drawing/2014/main" id="{E02781D1-60DE-A94A-35AF-114631A39317}"/>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dirty="0">
                <a:solidFill>
                  <a:schemeClr val="accent3"/>
                </a:solidFill>
              </a:rPr>
              <a:t>32</a:t>
            </a:r>
          </a:p>
        </p:txBody>
      </p:sp>
      <p:sp>
        <p:nvSpPr>
          <p:cNvPr id="46" name="Oval 30">
            <a:extLst>
              <a:ext uri="{FF2B5EF4-FFF2-40B4-BE49-F238E27FC236}">
                <a16:creationId xmlns:a16="http://schemas.microsoft.com/office/drawing/2014/main" id="{C425976C-801C-B0B9-AF4C-EE2DC6B0F8A6}"/>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dirty="0">
                <a:solidFill>
                  <a:schemeClr val="accent3"/>
                </a:solidFill>
              </a:rPr>
              <a:t>33</a:t>
            </a:r>
          </a:p>
        </p:txBody>
      </p:sp>
      <p:sp>
        <p:nvSpPr>
          <p:cNvPr id="47" name="Oval 29">
            <a:extLst>
              <a:ext uri="{FF2B5EF4-FFF2-40B4-BE49-F238E27FC236}">
                <a16:creationId xmlns:a16="http://schemas.microsoft.com/office/drawing/2014/main" id="{302AA5C7-E5BC-7B63-FAF5-BAE703D8DEAA}"/>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dirty="0">
                <a:solidFill>
                  <a:schemeClr val="accent3"/>
                </a:solidFill>
              </a:rPr>
              <a:t>34</a:t>
            </a:r>
          </a:p>
        </p:txBody>
      </p:sp>
      <p:sp>
        <p:nvSpPr>
          <p:cNvPr id="48" name="Oval 28">
            <a:extLst>
              <a:ext uri="{FF2B5EF4-FFF2-40B4-BE49-F238E27FC236}">
                <a16:creationId xmlns:a16="http://schemas.microsoft.com/office/drawing/2014/main" id="{C74009B5-88F8-E69F-616C-44E4B892F393}"/>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dirty="0">
                <a:solidFill>
                  <a:schemeClr val="accent3"/>
                </a:solidFill>
              </a:rPr>
              <a:t>35</a:t>
            </a:r>
          </a:p>
        </p:txBody>
      </p:sp>
      <p:sp>
        <p:nvSpPr>
          <p:cNvPr id="49" name="Oval 27">
            <a:extLst>
              <a:ext uri="{FF2B5EF4-FFF2-40B4-BE49-F238E27FC236}">
                <a16:creationId xmlns:a16="http://schemas.microsoft.com/office/drawing/2014/main" id="{847E4E9D-F38A-1014-5225-2FA379C29FCB}"/>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dirty="0">
                <a:solidFill>
                  <a:schemeClr val="accent3"/>
                </a:solidFill>
              </a:rPr>
              <a:t>36</a:t>
            </a:r>
          </a:p>
        </p:txBody>
      </p:sp>
      <p:sp>
        <p:nvSpPr>
          <p:cNvPr id="50" name="Oval 26">
            <a:extLst>
              <a:ext uri="{FF2B5EF4-FFF2-40B4-BE49-F238E27FC236}">
                <a16:creationId xmlns:a16="http://schemas.microsoft.com/office/drawing/2014/main" id="{CB888858-B251-A29E-39E5-B5C39560E873}"/>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dirty="0">
                <a:solidFill>
                  <a:schemeClr val="accent3"/>
                </a:solidFill>
              </a:rPr>
              <a:t>37</a:t>
            </a:r>
          </a:p>
        </p:txBody>
      </p:sp>
      <p:sp>
        <p:nvSpPr>
          <p:cNvPr id="51" name="Oval 25">
            <a:extLst>
              <a:ext uri="{FF2B5EF4-FFF2-40B4-BE49-F238E27FC236}">
                <a16:creationId xmlns:a16="http://schemas.microsoft.com/office/drawing/2014/main" id="{7D275DCF-7771-0F1D-A963-F17B8781CA2A}"/>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dirty="0">
                <a:solidFill>
                  <a:schemeClr val="accent3"/>
                </a:solidFill>
              </a:rPr>
              <a:t>38</a:t>
            </a:r>
          </a:p>
        </p:txBody>
      </p:sp>
      <p:sp>
        <p:nvSpPr>
          <p:cNvPr id="52" name="Oval 24">
            <a:extLst>
              <a:ext uri="{FF2B5EF4-FFF2-40B4-BE49-F238E27FC236}">
                <a16:creationId xmlns:a16="http://schemas.microsoft.com/office/drawing/2014/main" id="{491D170E-395F-0859-F0BE-EFC38A0E43FC}"/>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dirty="0">
                <a:solidFill>
                  <a:schemeClr val="accent3"/>
                </a:solidFill>
              </a:rPr>
              <a:t>39</a:t>
            </a:r>
          </a:p>
        </p:txBody>
      </p:sp>
      <p:sp>
        <p:nvSpPr>
          <p:cNvPr id="53" name="Oval 23">
            <a:extLst>
              <a:ext uri="{FF2B5EF4-FFF2-40B4-BE49-F238E27FC236}">
                <a16:creationId xmlns:a16="http://schemas.microsoft.com/office/drawing/2014/main" id="{0A927217-4817-1703-BA73-A4CAC7512BEB}"/>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dirty="0">
                <a:solidFill>
                  <a:schemeClr val="accent3"/>
                </a:solidFill>
              </a:rPr>
              <a:t>40</a:t>
            </a:r>
          </a:p>
        </p:txBody>
      </p:sp>
      <p:sp>
        <p:nvSpPr>
          <p:cNvPr id="54" name="Oval 22">
            <a:extLst>
              <a:ext uri="{FF2B5EF4-FFF2-40B4-BE49-F238E27FC236}">
                <a16:creationId xmlns:a16="http://schemas.microsoft.com/office/drawing/2014/main" id="{5AF71AE3-9DC5-37B0-0A09-7B6F60BD6FCD}"/>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dirty="0">
                <a:solidFill>
                  <a:schemeClr val="accent3"/>
                </a:solidFill>
              </a:rPr>
              <a:t>41</a:t>
            </a:r>
          </a:p>
        </p:txBody>
      </p:sp>
      <p:sp>
        <p:nvSpPr>
          <p:cNvPr id="55" name="Oval 21">
            <a:extLst>
              <a:ext uri="{FF2B5EF4-FFF2-40B4-BE49-F238E27FC236}">
                <a16:creationId xmlns:a16="http://schemas.microsoft.com/office/drawing/2014/main" id="{F667F2B1-2733-0833-36E2-72AF2A832D12}"/>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dirty="0">
                <a:solidFill>
                  <a:schemeClr val="accent3"/>
                </a:solidFill>
              </a:rPr>
              <a:t>42</a:t>
            </a:r>
          </a:p>
        </p:txBody>
      </p:sp>
      <p:sp>
        <p:nvSpPr>
          <p:cNvPr id="56" name="Oval 20">
            <a:extLst>
              <a:ext uri="{FF2B5EF4-FFF2-40B4-BE49-F238E27FC236}">
                <a16:creationId xmlns:a16="http://schemas.microsoft.com/office/drawing/2014/main" id="{2D2518C8-A126-8D66-57B9-F506BDF16B92}"/>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dirty="0">
                <a:solidFill>
                  <a:schemeClr val="accent3"/>
                </a:solidFill>
              </a:rPr>
              <a:t>43</a:t>
            </a:r>
          </a:p>
        </p:txBody>
      </p:sp>
      <p:sp>
        <p:nvSpPr>
          <p:cNvPr id="57" name="Oval 19">
            <a:extLst>
              <a:ext uri="{FF2B5EF4-FFF2-40B4-BE49-F238E27FC236}">
                <a16:creationId xmlns:a16="http://schemas.microsoft.com/office/drawing/2014/main" id="{4CB7CB0F-2730-F299-98FB-007354948AEF}"/>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dirty="0">
                <a:solidFill>
                  <a:schemeClr val="accent3"/>
                </a:solidFill>
              </a:rPr>
              <a:t>44</a:t>
            </a:r>
          </a:p>
        </p:txBody>
      </p:sp>
      <p:sp>
        <p:nvSpPr>
          <p:cNvPr id="58" name="Oval 18">
            <a:extLst>
              <a:ext uri="{FF2B5EF4-FFF2-40B4-BE49-F238E27FC236}">
                <a16:creationId xmlns:a16="http://schemas.microsoft.com/office/drawing/2014/main" id="{377B49D7-3685-4721-5D9A-E185B67A92F7}"/>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dirty="0">
                <a:solidFill>
                  <a:schemeClr val="accent3"/>
                </a:solidFill>
              </a:rPr>
              <a:t>45</a:t>
            </a:r>
          </a:p>
        </p:txBody>
      </p:sp>
      <p:sp>
        <p:nvSpPr>
          <p:cNvPr id="59" name="Oval 17">
            <a:extLst>
              <a:ext uri="{FF2B5EF4-FFF2-40B4-BE49-F238E27FC236}">
                <a16:creationId xmlns:a16="http://schemas.microsoft.com/office/drawing/2014/main" id="{5E2584B9-DAE3-00B0-1E62-1D80138794B8}"/>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dirty="0">
                <a:solidFill>
                  <a:schemeClr val="accent3"/>
                </a:solidFill>
              </a:rPr>
              <a:t>46</a:t>
            </a:r>
          </a:p>
        </p:txBody>
      </p:sp>
      <p:sp>
        <p:nvSpPr>
          <p:cNvPr id="60" name="Oval 16">
            <a:extLst>
              <a:ext uri="{FF2B5EF4-FFF2-40B4-BE49-F238E27FC236}">
                <a16:creationId xmlns:a16="http://schemas.microsoft.com/office/drawing/2014/main" id="{8D3B35D4-0C5E-30AA-6696-FD917A356005}"/>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dirty="0">
                <a:solidFill>
                  <a:schemeClr val="accent3"/>
                </a:solidFill>
              </a:rPr>
              <a:t>47</a:t>
            </a:r>
          </a:p>
        </p:txBody>
      </p:sp>
      <p:sp>
        <p:nvSpPr>
          <p:cNvPr id="61" name="Oval 15">
            <a:extLst>
              <a:ext uri="{FF2B5EF4-FFF2-40B4-BE49-F238E27FC236}">
                <a16:creationId xmlns:a16="http://schemas.microsoft.com/office/drawing/2014/main" id="{1F3F1AAB-2E02-8284-DCAD-A08A7613E6DA}"/>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dirty="0">
                <a:solidFill>
                  <a:schemeClr val="accent3"/>
                </a:solidFill>
              </a:rPr>
              <a:t>48</a:t>
            </a:r>
          </a:p>
        </p:txBody>
      </p:sp>
      <p:sp>
        <p:nvSpPr>
          <p:cNvPr id="62" name="Oval 14">
            <a:extLst>
              <a:ext uri="{FF2B5EF4-FFF2-40B4-BE49-F238E27FC236}">
                <a16:creationId xmlns:a16="http://schemas.microsoft.com/office/drawing/2014/main" id="{EE2932DD-64C2-08C8-5E65-D9B50E2C7BB9}"/>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dirty="0">
                <a:solidFill>
                  <a:schemeClr val="accent3"/>
                </a:solidFill>
              </a:rPr>
              <a:t>49</a:t>
            </a:r>
          </a:p>
        </p:txBody>
      </p:sp>
      <p:sp>
        <p:nvSpPr>
          <p:cNvPr id="63" name="Oval 13">
            <a:extLst>
              <a:ext uri="{FF2B5EF4-FFF2-40B4-BE49-F238E27FC236}">
                <a16:creationId xmlns:a16="http://schemas.microsoft.com/office/drawing/2014/main" id="{CE514439-463D-B7D0-2B63-D2D5A2E6DF82}"/>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dirty="0">
                <a:solidFill>
                  <a:schemeClr val="accent3"/>
                </a:solidFill>
              </a:rPr>
              <a:t>50</a:t>
            </a:r>
          </a:p>
        </p:txBody>
      </p:sp>
      <p:sp>
        <p:nvSpPr>
          <p:cNvPr id="64" name="Oval 12">
            <a:extLst>
              <a:ext uri="{FF2B5EF4-FFF2-40B4-BE49-F238E27FC236}">
                <a16:creationId xmlns:a16="http://schemas.microsoft.com/office/drawing/2014/main" id="{86EC3A5B-96E5-F8F1-BF5B-6B86316023F3}"/>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dirty="0">
                <a:solidFill>
                  <a:schemeClr val="accent3"/>
                </a:solidFill>
              </a:rPr>
              <a:t>51</a:t>
            </a:r>
          </a:p>
        </p:txBody>
      </p:sp>
      <p:sp>
        <p:nvSpPr>
          <p:cNvPr id="65" name="Oval 11">
            <a:extLst>
              <a:ext uri="{FF2B5EF4-FFF2-40B4-BE49-F238E27FC236}">
                <a16:creationId xmlns:a16="http://schemas.microsoft.com/office/drawing/2014/main" id="{415C60F0-2BB3-93F5-34A8-2FDED4097FF7}"/>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dirty="0">
                <a:solidFill>
                  <a:schemeClr val="accent3"/>
                </a:solidFill>
              </a:rPr>
              <a:t>52</a:t>
            </a:r>
          </a:p>
        </p:txBody>
      </p:sp>
      <p:sp>
        <p:nvSpPr>
          <p:cNvPr id="66" name="Oval 10">
            <a:extLst>
              <a:ext uri="{FF2B5EF4-FFF2-40B4-BE49-F238E27FC236}">
                <a16:creationId xmlns:a16="http://schemas.microsoft.com/office/drawing/2014/main" id="{8AF6CFC6-77CB-B860-DDA4-8A334C250E5F}"/>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dirty="0">
                <a:solidFill>
                  <a:schemeClr val="accent3"/>
                </a:solidFill>
              </a:rPr>
              <a:t>53</a:t>
            </a:r>
          </a:p>
        </p:txBody>
      </p:sp>
      <p:sp>
        <p:nvSpPr>
          <p:cNvPr id="67" name="Oval 9">
            <a:extLst>
              <a:ext uri="{FF2B5EF4-FFF2-40B4-BE49-F238E27FC236}">
                <a16:creationId xmlns:a16="http://schemas.microsoft.com/office/drawing/2014/main" id="{19EF6170-8558-3096-E7A4-0EBBFBEE8DE0}"/>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dirty="0">
                <a:solidFill>
                  <a:schemeClr val="accent3"/>
                </a:solidFill>
              </a:rPr>
              <a:t>54</a:t>
            </a:r>
          </a:p>
        </p:txBody>
      </p:sp>
      <p:sp>
        <p:nvSpPr>
          <p:cNvPr id="68" name="Oval 8">
            <a:extLst>
              <a:ext uri="{FF2B5EF4-FFF2-40B4-BE49-F238E27FC236}">
                <a16:creationId xmlns:a16="http://schemas.microsoft.com/office/drawing/2014/main" id="{51337FA5-F4DF-4ACE-5934-01D6A943E893}"/>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dirty="0">
                <a:solidFill>
                  <a:schemeClr val="accent3"/>
                </a:solidFill>
              </a:rPr>
              <a:t>55</a:t>
            </a:r>
          </a:p>
        </p:txBody>
      </p:sp>
      <p:sp>
        <p:nvSpPr>
          <p:cNvPr id="69" name="Oval 7">
            <a:extLst>
              <a:ext uri="{FF2B5EF4-FFF2-40B4-BE49-F238E27FC236}">
                <a16:creationId xmlns:a16="http://schemas.microsoft.com/office/drawing/2014/main" id="{20EEBE4F-5956-9E0B-92A6-3BF041A675D3}"/>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dirty="0">
                <a:solidFill>
                  <a:schemeClr val="accent3"/>
                </a:solidFill>
              </a:rPr>
              <a:t>56</a:t>
            </a:r>
          </a:p>
        </p:txBody>
      </p:sp>
      <p:sp>
        <p:nvSpPr>
          <p:cNvPr id="70" name="Oval 6">
            <a:extLst>
              <a:ext uri="{FF2B5EF4-FFF2-40B4-BE49-F238E27FC236}">
                <a16:creationId xmlns:a16="http://schemas.microsoft.com/office/drawing/2014/main" id="{990DE93F-63FB-AE9B-D136-B32AA69560F6}"/>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dirty="0">
                <a:solidFill>
                  <a:schemeClr val="accent3"/>
                </a:solidFill>
              </a:rPr>
              <a:t>57</a:t>
            </a:r>
          </a:p>
        </p:txBody>
      </p:sp>
      <p:sp>
        <p:nvSpPr>
          <p:cNvPr id="71" name="Oval 5">
            <a:extLst>
              <a:ext uri="{FF2B5EF4-FFF2-40B4-BE49-F238E27FC236}">
                <a16:creationId xmlns:a16="http://schemas.microsoft.com/office/drawing/2014/main" id="{159D213F-99BC-AF50-3C58-7DD0CFE3DFB9}"/>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dirty="0">
                <a:solidFill>
                  <a:schemeClr val="accent3"/>
                </a:solidFill>
              </a:rPr>
              <a:t>58</a:t>
            </a:r>
          </a:p>
        </p:txBody>
      </p:sp>
      <p:sp>
        <p:nvSpPr>
          <p:cNvPr id="72" name="Oval 4">
            <a:extLst>
              <a:ext uri="{FF2B5EF4-FFF2-40B4-BE49-F238E27FC236}">
                <a16:creationId xmlns:a16="http://schemas.microsoft.com/office/drawing/2014/main" id="{F4AA5E53-B288-BF4A-D1D0-4A3B90629734}"/>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dirty="0">
                <a:solidFill>
                  <a:schemeClr val="accent3"/>
                </a:solidFill>
              </a:rPr>
              <a:t>59</a:t>
            </a:r>
          </a:p>
        </p:txBody>
      </p:sp>
      <p:sp>
        <p:nvSpPr>
          <p:cNvPr id="73" name="Oval 3">
            <a:extLst>
              <a:ext uri="{FF2B5EF4-FFF2-40B4-BE49-F238E27FC236}">
                <a16:creationId xmlns:a16="http://schemas.microsoft.com/office/drawing/2014/main" id="{A1FAE2BC-D64F-72F2-7072-A8338F205FB8}"/>
              </a:ext>
            </a:extLst>
          </p:cNvPr>
          <p:cNvSpPr>
            <a:spLocks noChangeArrowheads="1"/>
          </p:cNvSpPr>
          <p:nvPr/>
        </p:nvSpPr>
        <p:spPr bwMode="auto">
          <a:xfrm>
            <a:off x="7363274" y="4057686"/>
            <a:ext cx="1235075" cy="1235075"/>
          </a:xfrm>
          <a:prstGeom prst="ellipse">
            <a:avLst/>
          </a:prstGeom>
          <a:solidFill>
            <a:srgbClr val="E6151D"/>
          </a:solidFill>
          <a:ln w="28575">
            <a:solidFill>
              <a:schemeClr val="tx1"/>
            </a:solidFill>
            <a:round/>
            <a:headEnd/>
            <a:tailEnd/>
          </a:ln>
          <a:effectLst/>
        </p:spPr>
        <p:txBody>
          <a:bodyPr wrap="none" anchor="ctr"/>
          <a:lstStyle/>
          <a:p>
            <a:pPr algn="ctr"/>
            <a:r>
              <a:rPr lang="en-GB" sz="4400" dirty="0">
                <a:solidFill>
                  <a:schemeClr val="accent3"/>
                </a:solidFill>
              </a:rPr>
              <a:t>60</a:t>
            </a:r>
          </a:p>
        </p:txBody>
      </p:sp>
      <p:pic>
        <p:nvPicPr>
          <p:cNvPr id="8" name="Picture 7">
            <a:extLst>
              <a:ext uri="{FF2B5EF4-FFF2-40B4-BE49-F238E27FC236}">
                <a16:creationId xmlns:a16="http://schemas.microsoft.com/office/drawing/2014/main" id="{81EDD4FC-A77A-4FAB-C670-B948190B654F}"/>
              </a:ext>
            </a:extLst>
          </p:cNvPr>
          <p:cNvPicPr>
            <a:picLocks noGrp="1" noRot="1" noMove="1" noResize="1" noEditPoints="1" noAdjustHandles="1" noChangeArrowheads="1" noChangeShapeType="1" noCrop="1"/>
          </p:cNvPicPr>
          <p:nvPr/>
        </p:nvPicPr>
        <p:blipFill rotWithShape="1">
          <a:blip r:embed="rId2"/>
          <a:srcRect l="14665" t="1" r="11395" b="1"/>
          <a:stretch/>
        </p:blipFill>
        <p:spPr>
          <a:xfrm>
            <a:off x="8525370" y="6265445"/>
            <a:ext cx="486743" cy="527403"/>
          </a:xfrm>
          <a:prstGeom prst="rect">
            <a:avLst/>
          </a:prstGeom>
        </p:spPr>
      </p:pic>
      <p:sp>
        <p:nvSpPr>
          <p:cNvPr id="74" name="TextBox 73">
            <a:extLst>
              <a:ext uri="{FF2B5EF4-FFF2-40B4-BE49-F238E27FC236}">
                <a16:creationId xmlns:a16="http://schemas.microsoft.com/office/drawing/2014/main" id="{B0DE9A26-3F20-EAE7-0727-42AE28AD15EC}"/>
              </a:ext>
            </a:extLst>
          </p:cNvPr>
          <p:cNvSpPr txBox="1"/>
          <p:nvPr/>
        </p:nvSpPr>
        <p:spPr>
          <a:xfrm>
            <a:off x="6222574" y="3129109"/>
            <a:ext cx="2309748" cy="523220"/>
          </a:xfrm>
          <a:prstGeom prst="rect">
            <a:avLst/>
          </a:prstGeom>
          <a:noFill/>
        </p:spPr>
        <p:txBody>
          <a:bodyPr wrap="square" lIns="91440" tIns="45720" rIns="91440" bIns="45720" rtlCol="0" anchor="t">
            <a:spAutoFit/>
          </a:bodyPr>
          <a:lstStyle/>
          <a:p>
            <a:r>
              <a:rPr lang="en-GB" sz="1400" dirty="0"/>
              <a:t>Are there any questions you can't be asked?</a:t>
            </a:r>
            <a:endParaRPr lang="en-US" dirty="0"/>
          </a:p>
        </p:txBody>
      </p:sp>
      <p:sp>
        <p:nvSpPr>
          <p:cNvPr id="75" name="Footer Placeholder 3">
            <a:extLst>
              <a:ext uri="{FF2B5EF4-FFF2-40B4-BE49-F238E27FC236}">
                <a16:creationId xmlns:a16="http://schemas.microsoft.com/office/drawing/2014/main" id="{D8BFF0D0-332C-BAB8-3756-FF8B3ABC976C}"/>
              </a:ext>
            </a:extLst>
          </p:cNvPr>
          <p:cNvSpPr>
            <a:spLocks noGrp="1"/>
          </p:cNvSpPr>
          <p:nvPr>
            <p:ph type="ftr" sz="quarter" idx="11"/>
          </p:nvPr>
        </p:nvSpPr>
        <p:spPr>
          <a:xfrm>
            <a:off x="2411760" y="6356351"/>
            <a:ext cx="3086100" cy="365125"/>
          </a:xfrm>
        </p:spPr>
        <p:txBody>
          <a:bodyPr/>
          <a:lstStyle/>
          <a:p>
            <a:r>
              <a:rPr lang="en-US" dirty="0"/>
              <a:t>ESB-RES-C264-L2G4-SpeechforEmployability-2.3-PPT-InterviewQuestions</a:t>
            </a:r>
            <a:endParaRPr lang="en-GB" dirty="0"/>
          </a:p>
        </p:txBody>
      </p:sp>
    </p:spTree>
    <p:extLst>
      <p:ext uri="{BB962C8B-B14F-4D97-AF65-F5344CB8AC3E}">
        <p14:creationId xmlns:p14="http://schemas.microsoft.com/office/powerpoint/2010/main" val="275427977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3"/>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3"/>
                                        </p:tgtEl>
                                        <p:attrNameLst>
                                          <p:attrName>style.visibility</p:attrName>
                                        </p:attrNameLst>
                                      </p:cBhvr>
                                      <p:to>
                                        <p:strVal val="hidden"/>
                                      </p:to>
                                    </p:set>
                                  </p:childTnLst>
                                </p:cTn>
                              </p:par>
                            </p:childTnLst>
                          </p:cTn>
                        </p:par>
                        <p:par>
                          <p:cTn id="7" fill="hold">
                            <p:stCondLst>
                              <p:cond delay="0"/>
                            </p:stCondLst>
                            <p:childTnLst>
                              <p:par>
                                <p:cTn id="8" presetID="1" presetClass="exit" presetSubtype="0" fill="hold" grpId="0" nodeType="afterEffect">
                                  <p:stCondLst>
                                    <p:cond delay="1000"/>
                                  </p:stCondLst>
                                  <p:childTnLst>
                                    <p:set>
                                      <p:cBhvr>
                                        <p:cTn id="9" dur="1" fill="hold">
                                          <p:stCondLst>
                                            <p:cond delay="0"/>
                                          </p:stCondLst>
                                        </p:cTn>
                                        <p:tgtEl>
                                          <p:spTgt spid="72"/>
                                        </p:tgtEl>
                                        <p:attrNameLst>
                                          <p:attrName>style.visibility</p:attrName>
                                        </p:attrNameLst>
                                      </p:cBhvr>
                                      <p:to>
                                        <p:strVal val="hidden"/>
                                      </p:to>
                                    </p:set>
                                  </p:childTnLst>
                                </p:cTn>
                              </p:par>
                            </p:childTnLst>
                          </p:cTn>
                        </p:par>
                        <p:par>
                          <p:cTn id="10" fill="hold">
                            <p:stCondLst>
                              <p:cond delay="1000"/>
                            </p:stCondLst>
                            <p:childTnLst>
                              <p:par>
                                <p:cTn id="11" presetID="1" presetClass="exit" presetSubtype="0" fill="hold" grpId="0" nodeType="afterEffect">
                                  <p:stCondLst>
                                    <p:cond delay="1000"/>
                                  </p:stCondLst>
                                  <p:childTnLst>
                                    <p:set>
                                      <p:cBhvr>
                                        <p:cTn id="12" dur="1" fill="hold">
                                          <p:stCondLst>
                                            <p:cond delay="0"/>
                                          </p:stCondLst>
                                        </p:cTn>
                                        <p:tgtEl>
                                          <p:spTgt spid="71"/>
                                        </p:tgtEl>
                                        <p:attrNameLst>
                                          <p:attrName>style.visibility</p:attrName>
                                        </p:attrNameLst>
                                      </p:cBhvr>
                                      <p:to>
                                        <p:strVal val="hidden"/>
                                      </p:to>
                                    </p:set>
                                  </p:childTnLst>
                                </p:cTn>
                              </p:par>
                            </p:childTnLst>
                          </p:cTn>
                        </p:par>
                        <p:par>
                          <p:cTn id="13" fill="hold">
                            <p:stCondLst>
                              <p:cond delay="2000"/>
                            </p:stCondLst>
                            <p:childTnLst>
                              <p:par>
                                <p:cTn id="14" presetID="1" presetClass="exit" presetSubtype="0" fill="hold" grpId="0" nodeType="afterEffect">
                                  <p:stCondLst>
                                    <p:cond delay="1000"/>
                                  </p:stCondLst>
                                  <p:childTnLst>
                                    <p:set>
                                      <p:cBhvr>
                                        <p:cTn id="15" dur="1" fill="hold">
                                          <p:stCondLst>
                                            <p:cond delay="0"/>
                                          </p:stCondLst>
                                        </p:cTn>
                                        <p:tgtEl>
                                          <p:spTgt spid="70"/>
                                        </p:tgtEl>
                                        <p:attrNameLst>
                                          <p:attrName>style.visibility</p:attrName>
                                        </p:attrNameLst>
                                      </p:cBhvr>
                                      <p:to>
                                        <p:strVal val="hidden"/>
                                      </p:to>
                                    </p:set>
                                  </p:childTnLst>
                                </p:cTn>
                              </p:par>
                            </p:childTnLst>
                          </p:cTn>
                        </p:par>
                        <p:par>
                          <p:cTn id="16" fill="hold">
                            <p:stCondLst>
                              <p:cond delay="3000"/>
                            </p:stCondLst>
                            <p:childTnLst>
                              <p:par>
                                <p:cTn id="17" presetID="1" presetClass="exit" presetSubtype="0" fill="hold" grpId="0" nodeType="afterEffect">
                                  <p:stCondLst>
                                    <p:cond delay="1000"/>
                                  </p:stCondLst>
                                  <p:childTnLst>
                                    <p:set>
                                      <p:cBhvr>
                                        <p:cTn id="18" dur="1" fill="hold">
                                          <p:stCondLst>
                                            <p:cond delay="0"/>
                                          </p:stCondLst>
                                        </p:cTn>
                                        <p:tgtEl>
                                          <p:spTgt spid="69"/>
                                        </p:tgtEl>
                                        <p:attrNameLst>
                                          <p:attrName>style.visibility</p:attrName>
                                        </p:attrNameLst>
                                      </p:cBhvr>
                                      <p:to>
                                        <p:strVal val="hidden"/>
                                      </p:to>
                                    </p:set>
                                  </p:childTnLst>
                                </p:cTn>
                              </p:par>
                            </p:childTnLst>
                          </p:cTn>
                        </p:par>
                        <p:par>
                          <p:cTn id="19" fill="hold">
                            <p:stCondLst>
                              <p:cond delay="4000"/>
                            </p:stCondLst>
                            <p:childTnLst>
                              <p:par>
                                <p:cTn id="20" presetID="1" presetClass="exit" presetSubtype="0" fill="hold" grpId="0" nodeType="afterEffect">
                                  <p:stCondLst>
                                    <p:cond delay="1000"/>
                                  </p:stCondLst>
                                  <p:childTnLst>
                                    <p:set>
                                      <p:cBhvr>
                                        <p:cTn id="21" dur="1" fill="hold">
                                          <p:stCondLst>
                                            <p:cond delay="0"/>
                                          </p:stCondLst>
                                        </p:cTn>
                                        <p:tgtEl>
                                          <p:spTgt spid="68"/>
                                        </p:tgtEl>
                                        <p:attrNameLst>
                                          <p:attrName>style.visibility</p:attrName>
                                        </p:attrNameLst>
                                      </p:cBhvr>
                                      <p:to>
                                        <p:strVal val="hidden"/>
                                      </p:to>
                                    </p:set>
                                  </p:childTnLst>
                                </p:cTn>
                              </p:par>
                            </p:childTnLst>
                          </p:cTn>
                        </p:par>
                        <p:par>
                          <p:cTn id="22" fill="hold">
                            <p:stCondLst>
                              <p:cond delay="5000"/>
                            </p:stCondLst>
                            <p:childTnLst>
                              <p:par>
                                <p:cTn id="23" presetID="1" presetClass="exit" presetSubtype="0" fill="hold" grpId="0" nodeType="afterEffect">
                                  <p:stCondLst>
                                    <p:cond delay="1000"/>
                                  </p:stCondLst>
                                  <p:childTnLst>
                                    <p:set>
                                      <p:cBhvr>
                                        <p:cTn id="24" dur="1" fill="hold">
                                          <p:stCondLst>
                                            <p:cond delay="0"/>
                                          </p:stCondLst>
                                        </p:cTn>
                                        <p:tgtEl>
                                          <p:spTgt spid="67"/>
                                        </p:tgtEl>
                                        <p:attrNameLst>
                                          <p:attrName>style.visibility</p:attrName>
                                        </p:attrNameLst>
                                      </p:cBhvr>
                                      <p:to>
                                        <p:strVal val="hidden"/>
                                      </p:to>
                                    </p:set>
                                  </p:childTnLst>
                                </p:cTn>
                              </p:par>
                            </p:childTnLst>
                          </p:cTn>
                        </p:par>
                        <p:par>
                          <p:cTn id="25" fill="hold">
                            <p:stCondLst>
                              <p:cond delay="6000"/>
                            </p:stCondLst>
                            <p:childTnLst>
                              <p:par>
                                <p:cTn id="26" presetID="1" presetClass="exit" presetSubtype="0" fill="hold" grpId="0" nodeType="afterEffect">
                                  <p:stCondLst>
                                    <p:cond delay="1000"/>
                                  </p:stCondLst>
                                  <p:childTnLst>
                                    <p:set>
                                      <p:cBhvr>
                                        <p:cTn id="27" dur="1" fill="hold">
                                          <p:stCondLst>
                                            <p:cond delay="0"/>
                                          </p:stCondLst>
                                        </p:cTn>
                                        <p:tgtEl>
                                          <p:spTgt spid="66"/>
                                        </p:tgtEl>
                                        <p:attrNameLst>
                                          <p:attrName>style.visibility</p:attrName>
                                        </p:attrNameLst>
                                      </p:cBhvr>
                                      <p:to>
                                        <p:strVal val="hidden"/>
                                      </p:to>
                                    </p:set>
                                  </p:childTnLst>
                                </p:cTn>
                              </p:par>
                            </p:childTnLst>
                          </p:cTn>
                        </p:par>
                        <p:par>
                          <p:cTn id="28" fill="hold">
                            <p:stCondLst>
                              <p:cond delay="7000"/>
                            </p:stCondLst>
                            <p:childTnLst>
                              <p:par>
                                <p:cTn id="29" presetID="1" presetClass="exit" presetSubtype="0" fill="hold" grpId="0" nodeType="afterEffect">
                                  <p:stCondLst>
                                    <p:cond delay="1000"/>
                                  </p:stCondLst>
                                  <p:childTnLst>
                                    <p:set>
                                      <p:cBhvr>
                                        <p:cTn id="30" dur="1" fill="hold">
                                          <p:stCondLst>
                                            <p:cond delay="0"/>
                                          </p:stCondLst>
                                        </p:cTn>
                                        <p:tgtEl>
                                          <p:spTgt spid="65"/>
                                        </p:tgtEl>
                                        <p:attrNameLst>
                                          <p:attrName>style.visibility</p:attrName>
                                        </p:attrNameLst>
                                      </p:cBhvr>
                                      <p:to>
                                        <p:strVal val="hidden"/>
                                      </p:to>
                                    </p:set>
                                  </p:childTnLst>
                                </p:cTn>
                              </p:par>
                            </p:childTnLst>
                          </p:cTn>
                        </p:par>
                        <p:par>
                          <p:cTn id="31" fill="hold">
                            <p:stCondLst>
                              <p:cond delay="8000"/>
                            </p:stCondLst>
                            <p:childTnLst>
                              <p:par>
                                <p:cTn id="32" presetID="1" presetClass="exit" presetSubtype="0" fill="hold" grpId="0" nodeType="afterEffect">
                                  <p:stCondLst>
                                    <p:cond delay="1000"/>
                                  </p:stCondLst>
                                  <p:childTnLst>
                                    <p:set>
                                      <p:cBhvr>
                                        <p:cTn id="33" dur="1" fill="hold">
                                          <p:stCondLst>
                                            <p:cond delay="0"/>
                                          </p:stCondLst>
                                        </p:cTn>
                                        <p:tgtEl>
                                          <p:spTgt spid="64"/>
                                        </p:tgtEl>
                                        <p:attrNameLst>
                                          <p:attrName>style.visibility</p:attrName>
                                        </p:attrNameLst>
                                      </p:cBhvr>
                                      <p:to>
                                        <p:strVal val="hidden"/>
                                      </p:to>
                                    </p:set>
                                  </p:childTnLst>
                                </p:cTn>
                              </p:par>
                            </p:childTnLst>
                          </p:cTn>
                        </p:par>
                        <p:par>
                          <p:cTn id="34" fill="hold">
                            <p:stCondLst>
                              <p:cond delay="9000"/>
                            </p:stCondLst>
                            <p:childTnLst>
                              <p:par>
                                <p:cTn id="35" presetID="1" presetClass="exit" presetSubtype="0" fill="hold" grpId="0" nodeType="afterEffect">
                                  <p:stCondLst>
                                    <p:cond delay="1000"/>
                                  </p:stCondLst>
                                  <p:childTnLst>
                                    <p:set>
                                      <p:cBhvr>
                                        <p:cTn id="36" dur="1" fill="hold">
                                          <p:stCondLst>
                                            <p:cond delay="0"/>
                                          </p:stCondLst>
                                        </p:cTn>
                                        <p:tgtEl>
                                          <p:spTgt spid="63"/>
                                        </p:tgtEl>
                                        <p:attrNameLst>
                                          <p:attrName>style.visibility</p:attrName>
                                        </p:attrNameLst>
                                      </p:cBhvr>
                                      <p:to>
                                        <p:strVal val="hidden"/>
                                      </p:to>
                                    </p:set>
                                  </p:childTnLst>
                                </p:cTn>
                              </p:par>
                            </p:childTnLst>
                          </p:cTn>
                        </p:par>
                        <p:par>
                          <p:cTn id="37" fill="hold">
                            <p:stCondLst>
                              <p:cond delay="10000"/>
                            </p:stCondLst>
                            <p:childTnLst>
                              <p:par>
                                <p:cTn id="38" presetID="1" presetClass="exit" presetSubtype="0" fill="hold" grpId="0" nodeType="afterEffect">
                                  <p:stCondLst>
                                    <p:cond delay="1000"/>
                                  </p:stCondLst>
                                  <p:childTnLst>
                                    <p:set>
                                      <p:cBhvr>
                                        <p:cTn id="39" dur="1" fill="hold">
                                          <p:stCondLst>
                                            <p:cond delay="0"/>
                                          </p:stCondLst>
                                        </p:cTn>
                                        <p:tgtEl>
                                          <p:spTgt spid="62"/>
                                        </p:tgtEl>
                                        <p:attrNameLst>
                                          <p:attrName>style.visibility</p:attrName>
                                        </p:attrNameLst>
                                      </p:cBhvr>
                                      <p:to>
                                        <p:strVal val="hidden"/>
                                      </p:to>
                                    </p:set>
                                  </p:childTnLst>
                                </p:cTn>
                              </p:par>
                            </p:childTnLst>
                          </p:cTn>
                        </p:par>
                        <p:par>
                          <p:cTn id="40" fill="hold">
                            <p:stCondLst>
                              <p:cond delay="11000"/>
                            </p:stCondLst>
                            <p:childTnLst>
                              <p:par>
                                <p:cTn id="41" presetID="1" presetClass="exit" presetSubtype="0" fill="hold" grpId="0" nodeType="afterEffect">
                                  <p:stCondLst>
                                    <p:cond delay="1000"/>
                                  </p:stCondLst>
                                  <p:childTnLst>
                                    <p:set>
                                      <p:cBhvr>
                                        <p:cTn id="42" dur="1" fill="hold">
                                          <p:stCondLst>
                                            <p:cond delay="0"/>
                                          </p:stCondLst>
                                        </p:cTn>
                                        <p:tgtEl>
                                          <p:spTgt spid="61"/>
                                        </p:tgtEl>
                                        <p:attrNameLst>
                                          <p:attrName>style.visibility</p:attrName>
                                        </p:attrNameLst>
                                      </p:cBhvr>
                                      <p:to>
                                        <p:strVal val="hidden"/>
                                      </p:to>
                                    </p:set>
                                  </p:childTnLst>
                                </p:cTn>
                              </p:par>
                            </p:childTnLst>
                          </p:cTn>
                        </p:par>
                        <p:par>
                          <p:cTn id="43" fill="hold">
                            <p:stCondLst>
                              <p:cond delay="12000"/>
                            </p:stCondLst>
                            <p:childTnLst>
                              <p:par>
                                <p:cTn id="44" presetID="1" presetClass="exit" presetSubtype="0" fill="hold" grpId="0" nodeType="afterEffect">
                                  <p:stCondLst>
                                    <p:cond delay="1000"/>
                                  </p:stCondLst>
                                  <p:childTnLst>
                                    <p:set>
                                      <p:cBhvr>
                                        <p:cTn id="45" dur="1" fill="hold">
                                          <p:stCondLst>
                                            <p:cond delay="0"/>
                                          </p:stCondLst>
                                        </p:cTn>
                                        <p:tgtEl>
                                          <p:spTgt spid="60"/>
                                        </p:tgtEl>
                                        <p:attrNameLst>
                                          <p:attrName>style.visibility</p:attrName>
                                        </p:attrNameLst>
                                      </p:cBhvr>
                                      <p:to>
                                        <p:strVal val="hidden"/>
                                      </p:to>
                                    </p:set>
                                  </p:childTnLst>
                                </p:cTn>
                              </p:par>
                            </p:childTnLst>
                          </p:cTn>
                        </p:par>
                        <p:par>
                          <p:cTn id="46" fill="hold">
                            <p:stCondLst>
                              <p:cond delay="13000"/>
                            </p:stCondLst>
                            <p:childTnLst>
                              <p:par>
                                <p:cTn id="47" presetID="1" presetClass="exit" presetSubtype="0" fill="hold" grpId="0" nodeType="afterEffect">
                                  <p:stCondLst>
                                    <p:cond delay="1000"/>
                                  </p:stCondLst>
                                  <p:childTnLst>
                                    <p:set>
                                      <p:cBhvr>
                                        <p:cTn id="48" dur="1" fill="hold">
                                          <p:stCondLst>
                                            <p:cond delay="0"/>
                                          </p:stCondLst>
                                        </p:cTn>
                                        <p:tgtEl>
                                          <p:spTgt spid="59"/>
                                        </p:tgtEl>
                                        <p:attrNameLst>
                                          <p:attrName>style.visibility</p:attrName>
                                        </p:attrNameLst>
                                      </p:cBhvr>
                                      <p:to>
                                        <p:strVal val="hidden"/>
                                      </p:to>
                                    </p:set>
                                  </p:childTnLst>
                                </p:cTn>
                              </p:par>
                            </p:childTnLst>
                          </p:cTn>
                        </p:par>
                        <p:par>
                          <p:cTn id="49" fill="hold">
                            <p:stCondLst>
                              <p:cond delay="14000"/>
                            </p:stCondLst>
                            <p:childTnLst>
                              <p:par>
                                <p:cTn id="50" presetID="1" presetClass="exit" presetSubtype="0" fill="hold" grpId="0" nodeType="afterEffect">
                                  <p:stCondLst>
                                    <p:cond delay="1000"/>
                                  </p:stCondLst>
                                  <p:childTnLst>
                                    <p:set>
                                      <p:cBhvr>
                                        <p:cTn id="51" dur="1" fill="hold">
                                          <p:stCondLst>
                                            <p:cond delay="0"/>
                                          </p:stCondLst>
                                        </p:cTn>
                                        <p:tgtEl>
                                          <p:spTgt spid="58"/>
                                        </p:tgtEl>
                                        <p:attrNameLst>
                                          <p:attrName>style.visibility</p:attrName>
                                        </p:attrNameLst>
                                      </p:cBhvr>
                                      <p:to>
                                        <p:strVal val="hidden"/>
                                      </p:to>
                                    </p:set>
                                  </p:childTnLst>
                                </p:cTn>
                              </p:par>
                            </p:childTnLst>
                          </p:cTn>
                        </p:par>
                        <p:par>
                          <p:cTn id="52" fill="hold">
                            <p:stCondLst>
                              <p:cond delay="15000"/>
                            </p:stCondLst>
                            <p:childTnLst>
                              <p:par>
                                <p:cTn id="53" presetID="1" presetClass="exit" presetSubtype="0" fill="hold" grpId="0" nodeType="afterEffect">
                                  <p:stCondLst>
                                    <p:cond delay="1000"/>
                                  </p:stCondLst>
                                  <p:childTnLst>
                                    <p:set>
                                      <p:cBhvr>
                                        <p:cTn id="54" dur="1" fill="hold">
                                          <p:stCondLst>
                                            <p:cond delay="0"/>
                                          </p:stCondLst>
                                        </p:cTn>
                                        <p:tgtEl>
                                          <p:spTgt spid="57"/>
                                        </p:tgtEl>
                                        <p:attrNameLst>
                                          <p:attrName>style.visibility</p:attrName>
                                        </p:attrNameLst>
                                      </p:cBhvr>
                                      <p:to>
                                        <p:strVal val="hidden"/>
                                      </p:to>
                                    </p:set>
                                  </p:childTnLst>
                                </p:cTn>
                              </p:par>
                            </p:childTnLst>
                          </p:cTn>
                        </p:par>
                        <p:par>
                          <p:cTn id="55" fill="hold">
                            <p:stCondLst>
                              <p:cond delay="16000"/>
                            </p:stCondLst>
                            <p:childTnLst>
                              <p:par>
                                <p:cTn id="56" presetID="1" presetClass="exit" presetSubtype="0" fill="hold" grpId="0" nodeType="afterEffect">
                                  <p:stCondLst>
                                    <p:cond delay="1000"/>
                                  </p:stCondLst>
                                  <p:childTnLst>
                                    <p:set>
                                      <p:cBhvr>
                                        <p:cTn id="57" dur="1" fill="hold">
                                          <p:stCondLst>
                                            <p:cond delay="0"/>
                                          </p:stCondLst>
                                        </p:cTn>
                                        <p:tgtEl>
                                          <p:spTgt spid="56"/>
                                        </p:tgtEl>
                                        <p:attrNameLst>
                                          <p:attrName>style.visibility</p:attrName>
                                        </p:attrNameLst>
                                      </p:cBhvr>
                                      <p:to>
                                        <p:strVal val="hidden"/>
                                      </p:to>
                                    </p:set>
                                  </p:childTnLst>
                                </p:cTn>
                              </p:par>
                            </p:childTnLst>
                          </p:cTn>
                        </p:par>
                        <p:par>
                          <p:cTn id="58" fill="hold">
                            <p:stCondLst>
                              <p:cond delay="17000"/>
                            </p:stCondLst>
                            <p:childTnLst>
                              <p:par>
                                <p:cTn id="59" presetID="1" presetClass="exit" presetSubtype="0" fill="hold" grpId="0" nodeType="afterEffect">
                                  <p:stCondLst>
                                    <p:cond delay="1000"/>
                                  </p:stCondLst>
                                  <p:childTnLst>
                                    <p:set>
                                      <p:cBhvr>
                                        <p:cTn id="60" dur="1" fill="hold">
                                          <p:stCondLst>
                                            <p:cond delay="0"/>
                                          </p:stCondLst>
                                        </p:cTn>
                                        <p:tgtEl>
                                          <p:spTgt spid="55"/>
                                        </p:tgtEl>
                                        <p:attrNameLst>
                                          <p:attrName>style.visibility</p:attrName>
                                        </p:attrNameLst>
                                      </p:cBhvr>
                                      <p:to>
                                        <p:strVal val="hidden"/>
                                      </p:to>
                                    </p:set>
                                  </p:childTnLst>
                                </p:cTn>
                              </p:par>
                            </p:childTnLst>
                          </p:cTn>
                        </p:par>
                        <p:par>
                          <p:cTn id="61" fill="hold">
                            <p:stCondLst>
                              <p:cond delay="18000"/>
                            </p:stCondLst>
                            <p:childTnLst>
                              <p:par>
                                <p:cTn id="62" presetID="1" presetClass="exit" presetSubtype="0" fill="hold" grpId="0" nodeType="afterEffect">
                                  <p:stCondLst>
                                    <p:cond delay="1000"/>
                                  </p:stCondLst>
                                  <p:childTnLst>
                                    <p:set>
                                      <p:cBhvr>
                                        <p:cTn id="63" dur="1" fill="hold">
                                          <p:stCondLst>
                                            <p:cond delay="0"/>
                                          </p:stCondLst>
                                        </p:cTn>
                                        <p:tgtEl>
                                          <p:spTgt spid="54"/>
                                        </p:tgtEl>
                                        <p:attrNameLst>
                                          <p:attrName>style.visibility</p:attrName>
                                        </p:attrNameLst>
                                      </p:cBhvr>
                                      <p:to>
                                        <p:strVal val="hidden"/>
                                      </p:to>
                                    </p:set>
                                  </p:childTnLst>
                                </p:cTn>
                              </p:par>
                            </p:childTnLst>
                          </p:cTn>
                        </p:par>
                        <p:par>
                          <p:cTn id="64" fill="hold">
                            <p:stCondLst>
                              <p:cond delay="19000"/>
                            </p:stCondLst>
                            <p:childTnLst>
                              <p:par>
                                <p:cTn id="65" presetID="1" presetClass="exit" presetSubtype="0" fill="hold" grpId="0" nodeType="afterEffect">
                                  <p:stCondLst>
                                    <p:cond delay="1000"/>
                                  </p:stCondLst>
                                  <p:childTnLst>
                                    <p:set>
                                      <p:cBhvr>
                                        <p:cTn id="66" dur="1" fill="hold">
                                          <p:stCondLst>
                                            <p:cond delay="0"/>
                                          </p:stCondLst>
                                        </p:cTn>
                                        <p:tgtEl>
                                          <p:spTgt spid="53"/>
                                        </p:tgtEl>
                                        <p:attrNameLst>
                                          <p:attrName>style.visibility</p:attrName>
                                        </p:attrNameLst>
                                      </p:cBhvr>
                                      <p:to>
                                        <p:strVal val="hidden"/>
                                      </p:to>
                                    </p:set>
                                  </p:childTnLst>
                                </p:cTn>
                              </p:par>
                            </p:childTnLst>
                          </p:cTn>
                        </p:par>
                        <p:par>
                          <p:cTn id="67" fill="hold">
                            <p:stCondLst>
                              <p:cond delay="20000"/>
                            </p:stCondLst>
                            <p:childTnLst>
                              <p:par>
                                <p:cTn id="68" presetID="1" presetClass="exit" presetSubtype="0" fill="hold" grpId="0" nodeType="afterEffect">
                                  <p:stCondLst>
                                    <p:cond delay="1000"/>
                                  </p:stCondLst>
                                  <p:childTnLst>
                                    <p:set>
                                      <p:cBhvr>
                                        <p:cTn id="69" dur="1" fill="hold">
                                          <p:stCondLst>
                                            <p:cond delay="0"/>
                                          </p:stCondLst>
                                        </p:cTn>
                                        <p:tgtEl>
                                          <p:spTgt spid="52"/>
                                        </p:tgtEl>
                                        <p:attrNameLst>
                                          <p:attrName>style.visibility</p:attrName>
                                        </p:attrNameLst>
                                      </p:cBhvr>
                                      <p:to>
                                        <p:strVal val="hidden"/>
                                      </p:to>
                                    </p:set>
                                  </p:childTnLst>
                                </p:cTn>
                              </p:par>
                            </p:childTnLst>
                          </p:cTn>
                        </p:par>
                        <p:par>
                          <p:cTn id="70" fill="hold">
                            <p:stCondLst>
                              <p:cond delay="21000"/>
                            </p:stCondLst>
                            <p:childTnLst>
                              <p:par>
                                <p:cTn id="71" presetID="1" presetClass="exit" presetSubtype="0" fill="hold" grpId="0" nodeType="afterEffect">
                                  <p:stCondLst>
                                    <p:cond delay="1000"/>
                                  </p:stCondLst>
                                  <p:childTnLst>
                                    <p:set>
                                      <p:cBhvr>
                                        <p:cTn id="72" dur="1" fill="hold">
                                          <p:stCondLst>
                                            <p:cond delay="0"/>
                                          </p:stCondLst>
                                        </p:cTn>
                                        <p:tgtEl>
                                          <p:spTgt spid="51"/>
                                        </p:tgtEl>
                                        <p:attrNameLst>
                                          <p:attrName>style.visibility</p:attrName>
                                        </p:attrNameLst>
                                      </p:cBhvr>
                                      <p:to>
                                        <p:strVal val="hidden"/>
                                      </p:to>
                                    </p:set>
                                  </p:childTnLst>
                                </p:cTn>
                              </p:par>
                            </p:childTnLst>
                          </p:cTn>
                        </p:par>
                        <p:par>
                          <p:cTn id="73" fill="hold">
                            <p:stCondLst>
                              <p:cond delay="22000"/>
                            </p:stCondLst>
                            <p:childTnLst>
                              <p:par>
                                <p:cTn id="74" presetID="1" presetClass="exit" presetSubtype="0" fill="hold" grpId="0" nodeType="afterEffect">
                                  <p:stCondLst>
                                    <p:cond delay="1000"/>
                                  </p:stCondLst>
                                  <p:childTnLst>
                                    <p:set>
                                      <p:cBhvr>
                                        <p:cTn id="75" dur="1" fill="hold">
                                          <p:stCondLst>
                                            <p:cond delay="0"/>
                                          </p:stCondLst>
                                        </p:cTn>
                                        <p:tgtEl>
                                          <p:spTgt spid="50"/>
                                        </p:tgtEl>
                                        <p:attrNameLst>
                                          <p:attrName>style.visibility</p:attrName>
                                        </p:attrNameLst>
                                      </p:cBhvr>
                                      <p:to>
                                        <p:strVal val="hidden"/>
                                      </p:to>
                                    </p:set>
                                  </p:childTnLst>
                                </p:cTn>
                              </p:par>
                            </p:childTnLst>
                          </p:cTn>
                        </p:par>
                        <p:par>
                          <p:cTn id="76" fill="hold">
                            <p:stCondLst>
                              <p:cond delay="23000"/>
                            </p:stCondLst>
                            <p:childTnLst>
                              <p:par>
                                <p:cTn id="77" presetID="1" presetClass="exit" presetSubtype="0" fill="hold" grpId="0" nodeType="afterEffect">
                                  <p:stCondLst>
                                    <p:cond delay="1000"/>
                                  </p:stCondLst>
                                  <p:childTnLst>
                                    <p:set>
                                      <p:cBhvr>
                                        <p:cTn id="78" dur="1" fill="hold">
                                          <p:stCondLst>
                                            <p:cond delay="0"/>
                                          </p:stCondLst>
                                        </p:cTn>
                                        <p:tgtEl>
                                          <p:spTgt spid="49"/>
                                        </p:tgtEl>
                                        <p:attrNameLst>
                                          <p:attrName>style.visibility</p:attrName>
                                        </p:attrNameLst>
                                      </p:cBhvr>
                                      <p:to>
                                        <p:strVal val="hidden"/>
                                      </p:to>
                                    </p:set>
                                  </p:childTnLst>
                                </p:cTn>
                              </p:par>
                            </p:childTnLst>
                          </p:cTn>
                        </p:par>
                        <p:par>
                          <p:cTn id="79" fill="hold">
                            <p:stCondLst>
                              <p:cond delay="24000"/>
                            </p:stCondLst>
                            <p:childTnLst>
                              <p:par>
                                <p:cTn id="80" presetID="1" presetClass="exit" presetSubtype="0" fill="hold" grpId="0" nodeType="afterEffect">
                                  <p:stCondLst>
                                    <p:cond delay="1000"/>
                                  </p:stCondLst>
                                  <p:childTnLst>
                                    <p:set>
                                      <p:cBhvr>
                                        <p:cTn id="81" dur="1" fill="hold">
                                          <p:stCondLst>
                                            <p:cond delay="0"/>
                                          </p:stCondLst>
                                        </p:cTn>
                                        <p:tgtEl>
                                          <p:spTgt spid="48"/>
                                        </p:tgtEl>
                                        <p:attrNameLst>
                                          <p:attrName>style.visibility</p:attrName>
                                        </p:attrNameLst>
                                      </p:cBhvr>
                                      <p:to>
                                        <p:strVal val="hidden"/>
                                      </p:to>
                                    </p:set>
                                  </p:childTnLst>
                                </p:cTn>
                              </p:par>
                            </p:childTnLst>
                          </p:cTn>
                        </p:par>
                        <p:par>
                          <p:cTn id="82" fill="hold">
                            <p:stCondLst>
                              <p:cond delay="25000"/>
                            </p:stCondLst>
                            <p:childTnLst>
                              <p:par>
                                <p:cTn id="83" presetID="1" presetClass="exit" presetSubtype="0" fill="hold" grpId="0" nodeType="afterEffect">
                                  <p:stCondLst>
                                    <p:cond delay="1000"/>
                                  </p:stCondLst>
                                  <p:childTnLst>
                                    <p:set>
                                      <p:cBhvr>
                                        <p:cTn id="84" dur="1" fill="hold">
                                          <p:stCondLst>
                                            <p:cond delay="0"/>
                                          </p:stCondLst>
                                        </p:cTn>
                                        <p:tgtEl>
                                          <p:spTgt spid="47"/>
                                        </p:tgtEl>
                                        <p:attrNameLst>
                                          <p:attrName>style.visibility</p:attrName>
                                        </p:attrNameLst>
                                      </p:cBhvr>
                                      <p:to>
                                        <p:strVal val="hidden"/>
                                      </p:to>
                                    </p:set>
                                  </p:childTnLst>
                                </p:cTn>
                              </p:par>
                            </p:childTnLst>
                          </p:cTn>
                        </p:par>
                        <p:par>
                          <p:cTn id="85" fill="hold">
                            <p:stCondLst>
                              <p:cond delay="26000"/>
                            </p:stCondLst>
                            <p:childTnLst>
                              <p:par>
                                <p:cTn id="86" presetID="1" presetClass="exit" presetSubtype="0" fill="hold" grpId="0" nodeType="afterEffect">
                                  <p:stCondLst>
                                    <p:cond delay="1000"/>
                                  </p:stCondLst>
                                  <p:childTnLst>
                                    <p:set>
                                      <p:cBhvr>
                                        <p:cTn id="87" dur="1" fill="hold">
                                          <p:stCondLst>
                                            <p:cond delay="0"/>
                                          </p:stCondLst>
                                        </p:cTn>
                                        <p:tgtEl>
                                          <p:spTgt spid="46"/>
                                        </p:tgtEl>
                                        <p:attrNameLst>
                                          <p:attrName>style.visibility</p:attrName>
                                        </p:attrNameLst>
                                      </p:cBhvr>
                                      <p:to>
                                        <p:strVal val="hidden"/>
                                      </p:to>
                                    </p:set>
                                  </p:childTnLst>
                                </p:cTn>
                              </p:par>
                            </p:childTnLst>
                          </p:cTn>
                        </p:par>
                        <p:par>
                          <p:cTn id="88" fill="hold">
                            <p:stCondLst>
                              <p:cond delay="27000"/>
                            </p:stCondLst>
                            <p:childTnLst>
                              <p:par>
                                <p:cTn id="89" presetID="1" presetClass="exit" presetSubtype="0" fill="hold" grpId="0" nodeType="afterEffect">
                                  <p:stCondLst>
                                    <p:cond delay="1000"/>
                                  </p:stCondLst>
                                  <p:childTnLst>
                                    <p:set>
                                      <p:cBhvr>
                                        <p:cTn id="90" dur="1" fill="hold">
                                          <p:stCondLst>
                                            <p:cond delay="0"/>
                                          </p:stCondLst>
                                        </p:cTn>
                                        <p:tgtEl>
                                          <p:spTgt spid="45"/>
                                        </p:tgtEl>
                                        <p:attrNameLst>
                                          <p:attrName>style.visibility</p:attrName>
                                        </p:attrNameLst>
                                      </p:cBhvr>
                                      <p:to>
                                        <p:strVal val="hidden"/>
                                      </p:to>
                                    </p:set>
                                  </p:childTnLst>
                                </p:cTn>
                              </p:par>
                            </p:childTnLst>
                          </p:cTn>
                        </p:par>
                        <p:par>
                          <p:cTn id="91" fill="hold">
                            <p:stCondLst>
                              <p:cond delay="28000"/>
                            </p:stCondLst>
                            <p:childTnLst>
                              <p:par>
                                <p:cTn id="92" presetID="1" presetClass="exit" presetSubtype="0" fill="hold" grpId="0" nodeType="afterEffect">
                                  <p:stCondLst>
                                    <p:cond delay="1000"/>
                                  </p:stCondLst>
                                  <p:childTnLst>
                                    <p:set>
                                      <p:cBhvr>
                                        <p:cTn id="93" dur="1" fill="hold">
                                          <p:stCondLst>
                                            <p:cond delay="0"/>
                                          </p:stCondLst>
                                        </p:cTn>
                                        <p:tgtEl>
                                          <p:spTgt spid="44"/>
                                        </p:tgtEl>
                                        <p:attrNameLst>
                                          <p:attrName>style.visibility</p:attrName>
                                        </p:attrNameLst>
                                      </p:cBhvr>
                                      <p:to>
                                        <p:strVal val="hidden"/>
                                      </p:to>
                                    </p:set>
                                  </p:childTnLst>
                                </p:cTn>
                              </p:par>
                            </p:childTnLst>
                          </p:cTn>
                        </p:par>
                        <p:par>
                          <p:cTn id="94" fill="hold">
                            <p:stCondLst>
                              <p:cond delay="29000"/>
                            </p:stCondLst>
                            <p:childTnLst>
                              <p:par>
                                <p:cTn id="95" presetID="1" presetClass="exit" presetSubtype="0" fill="hold" grpId="0" nodeType="afterEffect">
                                  <p:stCondLst>
                                    <p:cond delay="1000"/>
                                  </p:stCondLst>
                                  <p:childTnLst>
                                    <p:set>
                                      <p:cBhvr>
                                        <p:cTn id="96" dur="1" fill="hold">
                                          <p:stCondLst>
                                            <p:cond delay="0"/>
                                          </p:stCondLst>
                                        </p:cTn>
                                        <p:tgtEl>
                                          <p:spTgt spid="43"/>
                                        </p:tgtEl>
                                        <p:attrNameLst>
                                          <p:attrName>style.visibility</p:attrName>
                                        </p:attrNameLst>
                                      </p:cBhvr>
                                      <p:to>
                                        <p:strVal val="hidden"/>
                                      </p:to>
                                    </p:set>
                                  </p:childTnLst>
                                </p:cTn>
                              </p:par>
                            </p:childTnLst>
                          </p:cTn>
                        </p:par>
                        <p:par>
                          <p:cTn id="97" fill="hold">
                            <p:stCondLst>
                              <p:cond delay="30000"/>
                            </p:stCondLst>
                            <p:childTnLst>
                              <p:par>
                                <p:cTn id="98" presetID="1" presetClass="exit" presetSubtype="0" fill="hold" grpId="0" nodeType="afterEffect">
                                  <p:stCondLst>
                                    <p:cond delay="1000"/>
                                  </p:stCondLst>
                                  <p:childTnLst>
                                    <p:set>
                                      <p:cBhvr>
                                        <p:cTn id="99" dur="1" fill="hold">
                                          <p:stCondLst>
                                            <p:cond delay="0"/>
                                          </p:stCondLst>
                                        </p:cTn>
                                        <p:tgtEl>
                                          <p:spTgt spid="42"/>
                                        </p:tgtEl>
                                        <p:attrNameLst>
                                          <p:attrName>style.visibility</p:attrName>
                                        </p:attrNameLst>
                                      </p:cBhvr>
                                      <p:to>
                                        <p:strVal val="hidden"/>
                                      </p:to>
                                    </p:set>
                                  </p:childTnLst>
                                </p:cTn>
                              </p:par>
                            </p:childTnLst>
                          </p:cTn>
                        </p:par>
                        <p:par>
                          <p:cTn id="100" fill="hold">
                            <p:stCondLst>
                              <p:cond delay="31000"/>
                            </p:stCondLst>
                            <p:childTnLst>
                              <p:par>
                                <p:cTn id="101" presetID="1" presetClass="exit" presetSubtype="0" fill="hold" grpId="0" nodeType="afterEffect">
                                  <p:stCondLst>
                                    <p:cond delay="1000"/>
                                  </p:stCondLst>
                                  <p:childTnLst>
                                    <p:set>
                                      <p:cBhvr>
                                        <p:cTn id="102" dur="1" fill="hold">
                                          <p:stCondLst>
                                            <p:cond delay="0"/>
                                          </p:stCondLst>
                                        </p:cTn>
                                        <p:tgtEl>
                                          <p:spTgt spid="41"/>
                                        </p:tgtEl>
                                        <p:attrNameLst>
                                          <p:attrName>style.visibility</p:attrName>
                                        </p:attrNameLst>
                                      </p:cBhvr>
                                      <p:to>
                                        <p:strVal val="hidden"/>
                                      </p:to>
                                    </p:set>
                                  </p:childTnLst>
                                </p:cTn>
                              </p:par>
                            </p:childTnLst>
                          </p:cTn>
                        </p:par>
                        <p:par>
                          <p:cTn id="103" fill="hold">
                            <p:stCondLst>
                              <p:cond delay="32000"/>
                            </p:stCondLst>
                            <p:childTnLst>
                              <p:par>
                                <p:cTn id="104" presetID="1" presetClass="exit" presetSubtype="0" fill="hold" grpId="0" nodeType="afterEffect">
                                  <p:stCondLst>
                                    <p:cond delay="1000"/>
                                  </p:stCondLst>
                                  <p:childTnLst>
                                    <p:set>
                                      <p:cBhvr>
                                        <p:cTn id="105" dur="1" fill="hold">
                                          <p:stCondLst>
                                            <p:cond delay="0"/>
                                          </p:stCondLst>
                                        </p:cTn>
                                        <p:tgtEl>
                                          <p:spTgt spid="40"/>
                                        </p:tgtEl>
                                        <p:attrNameLst>
                                          <p:attrName>style.visibility</p:attrName>
                                        </p:attrNameLst>
                                      </p:cBhvr>
                                      <p:to>
                                        <p:strVal val="hidden"/>
                                      </p:to>
                                    </p:set>
                                  </p:childTnLst>
                                </p:cTn>
                              </p:par>
                            </p:childTnLst>
                          </p:cTn>
                        </p:par>
                        <p:par>
                          <p:cTn id="106" fill="hold">
                            <p:stCondLst>
                              <p:cond delay="33000"/>
                            </p:stCondLst>
                            <p:childTnLst>
                              <p:par>
                                <p:cTn id="107" presetID="1" presetClass="exit" presetSubtype="0" fill="hold" grpId="0" nodeType="afterEffect">
                                  <p:stCondLst>
                                    <p:cond delay="1000"/>
                                  </p:stCondLst>
                                  <p:childTnLst>
                                    <p:set>
                                      <p:cBhvr>
                                        <p:cTn id="108" dur="1" fill="hold">
                                          <p:stCondLst>
                                            <p:cond delay="0"/>
                                          </p:stCondLst>
                                        </p:cTn>
                                        <p:tgtEl>
                                          <p:spTgt spid="39"/>
                                        </p:tgtEl>
                                        <p:attrNameLst>
                                          <p:attrName>style.visibility</p:attrName>
                                        </p:attrNameLst>
                                      </p:cBhvr>
                                      <p:to>
                                        <p:strVal val="hidden"/>
                                      </p:to>
                                    </p:set>
                                  </p:childTnLst>
                                </p:cTn>
                              </p:par>
                            </p:childTnLst>
                          </p:cTn>
                        </p:par>
                        <p:par>
                          <p:cTn id="109" fill="hold">
                            <p:stCondLst>
                              <p:cond delay="34000"/>
                            </p:stCondLst>
                            <p:childTnLst>
                              <p:par>
                                <p:cTn id="110" presetID="1" presetClass="exit" presetSubtype="0" fill="hold" grpId="0" nodeType="afterEffect">
                                  <p:stCondLst>
                                    <p:cond delay="1000"/>
                                  </p:stCondLst>
                                  <p:childTnLst>
                                    <p:set>
                                      <p:cBhvr>
                                        <p:cTn id="111" dur="1" fill="hold">
                                          <p:stCondLst>
                                            <p:cond delay="0"/>
                                          </p:stCondLst>
                                        </p:cTn>
                                        <p:tgtEl>
                                          <p:spTgt spid="38"/>
                                        </p:tgtEl>
                                        <p:attrNameLst>
                                          <p:attrName>style.visibility</p:attrName>
                                        </p:attrNameLst>
                                      </p:cBhvr>
                                      <p:to>
                                        <p:strVal val="hidden"/>
                                      </p:to>
                                    </p:set>
                                  </p:childTnLst>
                                </p:cTn>
                              </p:par>
                            </p:childTnLst>
                          </p:cTn>
                        </p:par>
                        <p:par>
                          <p:cTn id="112" fill="hold">
                            <p:stCondLst>
                              <p:cond delay="35000"/>
                            </p:stCondLst>
                            <p:childTnLst>
                              <p:par>
                                <p:cTn id="113" presetID="1" presetClass="exit" presetSubtype="0" fill="hold" grpId="0" nodeType="afterEffect">
                                  <p:stCondLst>
                                    <p:cond delay="1000"/>
                                  </p:stCondLst>
                                  <p:childTnLst>
                                    <p:set>
                                      <p:cBhvr>
                                        <p:cTn id="114" dur="1" fill="hold">
                                          <p:stCondLst>
                                            <p:cond delay="0"/>
                                          </p:stCondLst>
                                        </p:cTn>
                                        <p:tgtEl>
                                          <p:spTgt spid="37"/>
                                        </p:tgtEl>
                                        <p:attrNameLst>
                                          <p:attrName>style.visibility</p:attrName>
                                        </p:attrNameLst>
                                      </p:cBhvr>
                                      <p:to>
                                        <p:strVal val="hidden"/>
                                      </p:to>
                                    </p:set>
                                  </p:childTnLst>
                                </p:cTn>
                              </p:par>
                            </p:childTnLst>
                          </p:cTn>
                        </p:par>
                        <p:par>
                          <p:cTn id="115" fill="hold">
                            <p:stCondLst>
                              <p:cond delay="36000"/>
                            </p:stCondLst>
                            <p:childTnLst>
                              <p:par>
                                <p:cTn id="116" presetID="1" presetClass="exit" presetSubtype="0" fill="hold" grpId="0" nodeType="afterEffect">
                                  <p:stCondLst>
                                    <p:cond delay="1000"/>
                                  </p:stCondLst>
                                  <p:childTnLst>
                                    <p:set>
                                      <p:cBhvr>
                                        <p:cTn id="117" dur="1" fill="hold">
                                          <p:stCondLst>
                                            <p:cond delay="0"/>
                                          </p:stCondLst>
                                        </p:cTn>
                                        <p:tgtEl>
                                          <p:spTgt spid="36"/>
                                        </p:tgtEl>
                                        <p:attrNameLst>
                                          <p:attrName>style.visibility</p:attrName>
                                        </p:attrNameLst>
                                      </p:cBhvr>
                                      <p:to>
                                        <p:strVal val="hidden"/>
                                      </p:to>
                                    </p:set>
                                  </p:childTnLst>
                                </p:cTn>
                              </p:par>
                            </p:childTnLst>
                          </p:cTn>
                        </p:par>
                        <p:par>
                          <p:cTn id="118" fill="hold">
                            <p:stCondLst>
                              <p:cond delay="37000"/>
                            </p:stCondLst>
                            <p:childTnLst>
                              <p:par>
                                <p:cTn id="119" presetID="1" presetClass="exit" presetSubtype="0" fill="hold" grpId="0" nodeType="afterEffect">
                                  <p:stCondLst>
                                    <p:cond delay="1000"/>
                                  </p:stCondLst>
                                  <p:childTnLst>
                                    <p:set>
                                      <p:cBhvr>
                                        <p:cTn id="120" dur="1" fill="hold">
                                          <p:stCondLst>
                                            <p:cond delay="0"/>
                                          </p:stCondLst>
                                        </p:cTn>
                                        <p:tgtEl>
                                          <p:spTgt spid="35"/>
                                        </p:tgtEl>
                                        <p:attrNameLst>
                                          <p:attrName>style.visibility</p:attrName>
                                        </p:attrNameLst>
                                      </p:cBhvr>
                                      <p:to>
                                        <p:strVal val="hidden"/>
                                      </p:to>
                                    </p:set>
                                  </p:childTnLst>
                                </p:cTn>
                              </p:par>
                            </p:childTnLst>
                          </p:cTn>
                        </p:par>
                        <p:par>
                          <p:cTn id="121" fill="hold">
                            <p:stCondLst>
                              <p:cond delay="38000"/>
                            </p:stCondLst>
                            <p:childTnLst>
                              <p:par>
                                <p:cTn id="122" presetID="1" presetClass="exit" presetSubtype="0" fill="hold" grpId="0" nodeType="afterEffect">
                                  <p:stCondLst>
                                    <p:cond delay="1000"/>
                                  </p:stCondLst>
                                  <p:childTnLst>
                                    <p:set>
                                      <p:cBhvr>
                                        <p:cTn id="123" dur="1" fill="hold">
                                          <p:stCondLst>
                                            <p:cond delay="0"/>
                                          </p:stCondLst>
                                        </p:cTn>
                                        <p:tgtEl>
                                          <p:spTgt spid="34"/>
                                        </p:tgtEl>
                                        <p:attrNameLst>
                                          <p:attrName>style.visibility</p:attrName>
                                        </p:attrNameLst>
                                      </p:cBhvr>
                                      <p:to>
                                        <p:strVal val="hidden"/>
                                      </p:to>
                                    </p:set>
                                  </p:childTnLst>
                                </p:cTn>
                              </p:par>
                            </p:childTnLst>
                          </p:cTn>
                        </p:par>
                        <p:par>
                          <p:cTn id="124" fill="hold">
                            <p:stCondLst>
                              <p:cond delay="39000"/>
                            </p:stCondLst>
                            <p:childTnLst>
                              <p:par>
                                <p:cTn id="125" presetID="1" presetClass="exit" presetSubtype="0" fill="hold" grpId="0" nodeType="afterEffect">
                                  <p:stCondLst>
                                    <p:cond delay="1000"/>
                                  </p:stCondLst>
                                  <p:childTnLst>
                                    <p:set>
                                      <p:cBhvr>
                                        <p:cTn id="126" dur="1" fill="hold">
                                          <p:stCondLst>
                                            <p:cond delay="0"/>
                                          </p:stCondLst>
                                        </p:cTn>
                                        <p:tgtEl>
                                          <p:spTgt spid="33"/>
                                        </p:tgtEl>
                                        <p:attrNameLst>
                                          <p:attrName>style.visibility</p:attrName>
                                        </p:attrNameLst>
                                      </p:cBhvr>
                                      <p:to>
                                        <p:strVal val="hidden"/>
                                      </p:to>
                                    </p:set>
                                  </p:childTnLst>
                                </p:cTn>
                              </p:par>
                            </p:childTnLst>
                          </p:cTn>
                        </p:par>
                        <p:par>
                          <p:cTn id="127" fill="hold">
                            <p:stCondLst>
                              <p:cond delay="40000"/>
                            </p:stCondLst>
                            <p:childTnLst>
                              <p:par>
                                <p:cTn id="128" presetID="1" presetClass="exit" presetSubtype="0" fill="hold" grpId="0" nodeType="afterEffect">
                                  <p:stCondLst>
                                    <p:cond delay="1000"/>
                                  </p:stCondLst>
                                  <p:childTnLst>
                                    <p:set>
                                      <p:cBhvr>
                                        <p:cTn id="129" dur="1" fill="hold">
                                          <p:stCondLst>
                                            <p:cond delay="0"/>
                                          </p:stCondLst>
                                        </p:cTn>
                                        <p:tgtEl>
                                          <p:spTgt spid="32"/>
                                        </p:tgtEl>
                                        <p:attrNameLst>
                                          <p:attrName>style.visibility</p:attrName>
                                        </p:attrNameLst>
                                      </p:cBhvr>
                                      <p:to>
                                        <p:strVal val="hidden"/>
                                      </p:to>
                                    </p:set>
                                  </p:childTnLst>
                                </p:cTn>
                              </p:par>
                            </p:childTnLst>
                          </p:cTn>
                        </p:par>
                        <p:par>
                          <p:cTn id="130" fill="hold">
                            <p:stCondLst>
                              <p:cond delay="41000"/>
                            </p:stCondLst>
                            <p:childTnLst>
                              <p:par>
                                <p:cTn id="131" presetID="1" presetClass="exit" presetSubtype="0" fill="hold" grpId="0" nodeType="afterEffect">
                                  <p:stCondLst>
                                    <p:cond delay="1000"/>
                                  </p:stCondLst>
                                  <p:childTnLst>
                                    <p:set>
                                      <p:cBhvr>
                                        <p:cTn id="132" dur="1" fill="hold">
                                          <p:stCondLst>
                                            <p:cond delay="0"/>
                                          </p:stCondLst>
                                        </p:cTn>
                                        <p:tgtEl>
                                          <p:spTgt spid="31"/>
                                        </p:tgtEl>
                                        <p:attrNameLst>
                                          <p:attrName>style.visibility</p:attrName>
                                        </p:attrNameLst>
                                      </p:cBhvr>
                                      <p:to>
                                        <p:strVal val="hidden"/>
                                      </p:to>
                                    </p:set>
                                  </p:childTnLst>
                                </p:cTn>
                              </p:par>
                            </p:childTnLst>
                          </p:cTn>
                        </p:par>
                        <p:par>
                          <p:cTn id="133" fill="hold">
                            <p:stCondLst>
                              <p:cond delay="42000"/>
                            </p:stCondLst>
                            <p:childTnLst>
                              <p:par>
                                <p:cTn id="134" presetID="1" presetClass="exit" presetSubtype="0" fill="hold" grpId="0" nodeType="afterEffect">
                                  <p:stCondLst>
                                    <p:cond delay="1000"/>
                                  </p:stCondLst>
                                  <p:childTnLst>
                                    <p:set>
                                      <p:cBhvr>
                                        <p:cTn id="135" dur="1" fill="hold">
                                          <p:stCondLst>
                                            <p:cond delay="0"/>
                                          </p:stCondLst>
                                        </p:cTn>
                                        <p:tgtEl>
                                          <p:spTgt spid="30"/>
                                        </p:tgtEl>
                                        <p:attrNameLst>
                                          <p:attrName>style.visibility</p:attrName>
                                        </p:attrNameLst>
                                      </p:cBhvr>
                                      <p:to>
                                        <p:strVal val="hidden"/>
                                      </p:to>
                                    </p:set>
                                  </p:childTnLst>
                                </p:cTn>
                              </p:par>
                            </p:childTnLst>
                          </p:cTn>
                        </p:par>
                        <p:par>
                          <p:cTn id="136" fill="hold">
                            <p:stCondLst>
                              <p:cond delay="43000"/>
                            </p:stCondLst>
                            <p:childTnLst>
                              <p:par>
                                <p:cTn id="137" presetID="1" presetClass="exit" presetSubtype="0" fill="hold" grpId="0" nodeType="afterEffect">
                                  <p:stCondLst>
                                    <p:cond delay="1000"/>
                                  </p:stCondLst>
                                  <p:childTnLst>
                                    <p:set>
                                      <p:cBhvr>
                                        <p:cTn id="138" dur="1" fill="hold">
                                          <p:stCondLst>
                                            <p:cond delay="0"/>
                                          </p:stCondLst>
                                        </p:cTn>
                                        <p:tgtEl>
                                          <p:spTgt spid="29"/>
                                        </p:tgtEl>
                                        <p:attrNameLst>
                                          <p:attrName>style.visibility</p:attrName>
                                        </p:attrNameLst>
                                      </p:cBhvr>
                                      <p:to>
                                        <p:strVal val="hidden"/>
                                      </p:to>
                                    </p:set>
                                  </p:childTnLst>
                                </p:cTn>
                              </p:par>
                            </p:childTnLst>
                          </p:cTn>
                        </p:par>
                        <p:par>
                          <p:cTn id="139" fill="hold">
                            <p:stCondLst>
                              <p:cond delay="44000"/>
                            </p:stCondLst>
                            <p:childTnLst>
                              <p:par>
                                <p:cTn id="140" presetID="1" presetClass="exit" presetSubtype="0" fill="hold" grpId="0" nodeType="afterEffect">
                                  <p:stCondLst>
                                    <p:cond delay="1000"/>
                                  </p:stCondLst>
                                  <p:childTnLst>
                                    <p:set>
                                      <p:cBhvr>
                                        <p:cTn id="141" dur="1" fill="hold">
                                          <p:stCondLst>
                                            <p:cond delay="0"/>
                                          </p:stCondLst>
                                        </p:cTn>
                                        <p:tgtEl>
                                          <p:spTgt spid="28"/>
                                        </p:tgtEl>
                                        <p:attrNameLst>
                                          <p:attrName>style.visibility</p:attrName>
                                        </p:attrNameLst>
                                      </p:cBhvr>
                                      <p:to>
                                        <p:strVal val="hidden"/>
                                      </p:to>
                                    </p:set>
                                  </p:childTnLst>
                                </p:cTn>
                              </p:par>
                            </p:childTnLst>
                          </p:cTn>
                        </p:par>
                        <p:par>
                          <p:cTn id="142" fill="hold">
                            <p:stCondLst>
                              <p:cond delay="45000"/>
                            </p:stCondLst>
                            <p:childTnLst>
                              <p:par>
                                <p:cTn id="143" presetID="1" presetClass="exit" presetSubtype="0" fill="hold" grpId="0" nodeType="afterEffect">
                                  <p:stCondLst>
                                    <p:cond delay="1000"/>
                                  </p:stCondLst>
                                  <p:childTnLst>
                                    <p:set>
                                      <p:cBhvr>
                                        <p:cTn id="144" dur="1" fill="hold">
                                          <p:stCondLst>
                                            <p:cond delay="0"/>
                                          </p:stCondLst>
                                        </p:cTn>
                                        <p:tgtEl>
                                          <p:spTgt spid="27"/>
                                        </p:tgtEl>
                                        <p:attrNameLst>
                                          <p:attrName>style.visibility</p:attrName>
                                        </p:attrNameLst>
                                      </p:cBhvr>
                                      <p:to>
                                        <p:strVal val="hidden"/>
                                      </p:to>
                                    </p:set>
                                  </p:childTnLst>
                                </p:cTn>
                              </p:par>
                            </p:childTnLst>
                          </p:cTn>
                        </p:par>
                        <p:par>
                          <p:cTn id="145" fill="hold">
                            <p:stCondLst>
                              <p:cond delay="46000"/>
                            </p:stCondLst>
                            <p:childTnLst>
                              <p:par>
                                <p:cTn id="146" presetID="1" presetClass="exit" presetSubtype="0" fill="hold" grpId="0" nodeType="afterEffect">
                                  <p:stCondLst>
                                    <p:cond delay="1000"/>
                                  </p:stCondLst>
                                  <p:childTnLst>
                                    <p:set>
                                      <p:cBhvr>
                                        <p:cTn id="147" dur="1" fill="hold">
                                          <p:stCondLst>
                                            <p:cond delay="0"/>
                                          </p:stCondLst>
                                        </p:cTn>
                                        <p:tgtEl>
                                          <p:spTgt spid="26"/>
                                        </p:tgtEl>
                                        <p:attrNameLst>
                                          <p:attrName>style.visibility</p:attrName>
                                        </p:attrNameLst>
                                      </p:cBhvr>
                                      <p:to>
                                        <p:strVal val="hidden"/>
                                      </p:to>
                                    </p:set>
                                  </p:childTnLst>
                                </p:cTn>
                              </p:par>
                            </p:childTnLst>
                          </p:cTn>
                        </p:par>
                        <p:par>
                          <p:cTn id="148" fill="hold">
                            <p:stCondLst>
                              <p:cond delay="47000"/>
                            </p:stCondLst>
                            <p:childTnLst>
                              <p:par>
                                <p:cTn id="149" presetID="1" presetClass="exit" presetSubtype="0" fill="hold" grpId="0" nodeType="afterEffect">
                                  <p:stCondLst>
                                    <p:cond delay="1000"/>
                                  </p:stCondLst>
                                  <p:childTnLst>
                                    <p:set>
                                      <p:cBhvr>
                                        <p:cTn id="150" dur="1" fill="hold">
                                          <p:stCondLst>
                                            <p:cond delay="0"/>
                                          </p:stCondLst>
                                        </p:cTn>
                                        <p:tgtEl>
                                          <p:spTgt spid="25"/>
                                        </p:tgtEl>
                                        <p:attrNameLst>
                                          <p:attrName>style.visibility</p:attrName>
                                        </p:attrNameLst>
                                      </p:cBhvr>
                                      <p:to>
                                        <p:strVal val="hidden"/>
                                      </p:to>
                                    </p:set>
                                  </p:childTnLst>
                                </p:cTn>
                              </p:par>
                            </p:childTnLst>
                          </p:cTn>
                        </p:par>
                        <p:par>
                          <p:cTn id="151" fill="hold">
                            <p:stCondLst>
                              <p:cond delay="48000"/>
                            </p:stCondLst>
                            <p:childTnLst>
                              <p:par>
                                <p:cTn id="152" presetID="1" presetClass="exit" presetSubtype="0" fill="hold" grpId="0" nodeType="afterEffect">
                                  <p:stCondLst>
                                    <p:cond delay="1000"/>
                                  </p:stCondLst>
                                  <p:childTnLst>
                                    <p:set>
                                      <p:cBhvr>
                                        <p:cTn id="153" dur="1" fill="hold">
                                          <p:stCondLst>
                                            <p:cond delay="0"/>
                                          </p:stCondLst>
                                        </p:cTn>
                                        <p:tgtEl>
                                          <p:spTgt spid="24"/>
                                        </p:tgtEl>
                                        <p:attrNameLst>
                                          <p:attrName>style.visibility</p:attrName>
                                        </p:attrNameLst>
                                      </p:cBhvr>
                                      <p:to>
                                        <p:strVal val="hidden"/>
                                      </p:to>
                                    </p:set>
                                  </p:childTnLst>
                                </p:cTn>
                              </p:par>
                            </p:childTnLst>
                          </p:cTn>
                        </p:par>
                        <p:par>
                          <p:cTn id="154" fill="hold">
                            <p:stCondLst>
                              <p:cond delay="49000"/>
                            </p:stCondLst>
                            <p:childTnLst>
                              <p:par>
                                <p:cTn id="155" presetID="1" presetClass="exit" presetSubtype="0" fill="hold" grpId="0" nodeType="afterEffect">
                                  <p:stCondLst>
                                    <p:cond delay="1000"/>
                                  </p:stCondLst>
                                  <p:childTnLst>
                                    <p:set>
                                      <p:cBhvr>
                                        <p:cTn id="156" dur="1" fill="hold">
                                          <p:stCondLst>
                                            <p:cond delay="0"/>
                                          </p:stCondLst>
                                        </p:cTn>
                                        <p:tgtEl>
                                          <p:spTgt spid="23"/>
                                        </p:tgtEl>
                                        <p:attrNameLst>
                                          <p:attrName>style.visibility</p:attrName>
                                        </p:attrNameLst>
                                      </p:cBhvr>
                                      <p:to>
                                        <p:strVal val="hidden"/>
                                      </p:to>
                                    </p:set>
                                  </p:childTnLst>
                                </p:cTn>
                              </p:par>
                            </p:childTnLst>
                          </p:cTn>
                        </p:par>
                        <p:par>
                          <p:cTn id="157" fill="hold">
                            <p:stCondLst>
                              <p:cond delay="50000"/>
                            </p:stCondLst>
                            <p:childTnLst>
                              <p:par>
                                <p:cTn id="158" presetID="1" presetClass="exit" presetSubtype="0" fill="hold" grpId="0" nodeType="afterEffect">
                                  <p:stCondLst>
                                    <p:cond delay="1000"/>
                                  </p:stCondLst>
                                  <p:childTnLst>
                                    <p:set>
                                      <p:cBhvr>
                                        <p:cTn id="159" dur="1" fill="hold">
                                          <p:stCondLst>
                                            <p:cond delay="0"/>
                                          </p:stCondLst>
                                        </p:cTn>
                                        <p:tgtEl>
                                          <p:spTgt spid="22"/>
                                        </p:tgtEl>
                                        <p:attrNameLst>
                                          <p:attrName>style.visibility</p:attrName>
                                        </p:attrNameLst>
                                      </p:cBhvr>
                                      <p:to>
                                        <p:strVal val="hidden"/>
                                      </p:to>
                                    </p:set>
                                  </p:childTnLst>
                                </p:cTn>
                              </p:par>
                            </p:childTnLst>
                          </p:cTn>
                        </p:par>
                        <p:par>
                          <p:cTn id="160" fill="hold">
                            <p:stCondLst>
                              <p:cond delay="51000"/>
                            </p:stCondLst>
                            <p:childTnLst>
                              <p:par>
                                <p:cTn id="161" presetID="1" presetClass="exit" presetSubtype="0" fill="hold" grpId="0" nodeType="afterEffect">
                                  <p:stCondLst>
                                    <p:cond delay="1000"/>
                                  </p:stCondLst>
                                  <p:childTnLst>
                                    <p:set>
                                      <p:cBhvr>
                                        <p:cTn id="162" dur="1" fill="hold">
                                          <p:stCondLst>
                                            <p:cond delay="0"/>
                                          </p:stCondLst>
                                        </p:cTn>
                                        <p:tgtEl>
                                          <p:spTgt spid="21"/>
                                        </p:tgtEl>
                                        <p:attrNameLst>
                                          <p:attrName>style.visibility</p:attrName>
                                        </p:attrNameLst>
                                      </p:cBhvr>
                                      <p:to>
                                        <p:strVal val="hidden"/>
                                      </p:to>
                                    </p:set>
                                  </p:childTnLst>
                                </p:cTn>
                              </p:par>
                            </p:childTnLst>
                          </p:cTn>
                        </p:par>
                        <p:par>
                          <p:cTn id="163" fill="hold">
                            <p:stCondLst>
                              <p:cond delay="52000"/>
                            </p:stCondLst>
                            <p:childTnLst>
                              <p:par>
                                <p:cTn id="164" presetID="1" presetClass="exit" presetSubtype="0" fill="hold" grpId="0" nodeType="afterEffect">
                                  <p:stCondLst>
                                    <p:cond delay="1000"/>
                                  </p:stCondLst>
                                  <p:childTnLst>
                                    <p:set>
                                      <p:cBhvr>
                                        <p:cTn id="165" dur="1" fill="hold">
                                          <p:stCondLst>
                                            <p:cond delay="0"/>
                                          </p:stCondLst>
                                        </p:cTn>
                                        <p:tgtEl>
                                          <p:spTgt spid="20"/>
                                        </p:tgtEl>
                                        <p:attrNameLst>
                                          <p:attrName>style.visibility</p:attrName>
                                        </p:attrNameLst>
                                      </p:cBhvr>
                                      <p:to>
                                        <p:strVal val="hidden"/>
                                      </p:to>
                                    </p:set>
                                  </p:childTnLst>
                                </p:cTn>
                              </p:par>
                            </p:childTnLst>
                          </p:cTn>
                        </p:par>
                        <p:par>
                          <p:cTn id="166" fill="hold">
                            <p:stCondLst>
                              <p:cond delay="53000"/>
                            </p:stCondLst>
                            <p:childTnLst>
                              <p:par>
                                <p:cTn id="167" presetID="1" presetClass="exit" presetSubtype="0" fill="hold" grpId="0" nodeType="afterEffect">
                                  <p:stCondLst>
                                    <p:cond delay="1000"/>
                                  </p:stCondLst>
                                  <p:childTnLst>
                                    <p:set>
                                      <p:cBhvr>
                                        <p:cTn id="168" dur="1" fill="hold">
                                          <p:stCondLst>
                                            <p:cond delay="0"/>
                                          </p:stCondLst>
                                        </p:cTn>
                                        <p:tgtEl>
                                          <p:spTgt spid="19"/>
                                        </p:tgtEl>
                                        <p:attrNameLst>
                                          <p:attrName>style.visibility</p:attrName>
                                        </p:attrNameLst>
                                      </p:cBhvr>
                                      <p:to>
                                        <p:strVal val="hidden"/>
                                      </p:to>
                                    </p:set>
                                  </p:childTnLst>
                                </p:cTn>
                              </p:par>
                            </p:childTnLst>
                          </p:cTn>
                        </p:par>
                        <p:par>
                          <p:cTn id="169" fill="hold">
                            <p:stCondLst>
                              <p:cond delay="54000"/>
                            </p:stCondLst>
                            <p:childTnLst>
                              <p:par>
                                <p:cTn id="170" presetID="1" presetClass="exit" presetSubtype="0" fill="hold" grpId="0" nodeType="afterEffect">
                                  <p:stCondLst>
                                    <p:cond delay="1000"/>
                                  </p:stCondLst>
                                  <p:childTnLst>
                                    <p:set>
                                      <p:cBhvr>
                                        <p:cTn id="171" dur="1" fill="hold">
                                          <p:stCondLst>
                                            <p:cond delay="0"/>
                                          </p:stCondLst>
                                        </p:cTn>
                                        <p:tgtEl>
                                          <p:spTgt spid="18"/>
                                        </p:tgtEl>
                                        <p:attrNameLst>
                                          <p:attrName>style.visibility</p:attrName>
                                        </p:attrNameLst>
                                      </p:cBhvr>
                                      <p:to>
                                        <p:strVal val="hidden"/>
                                      </p:to>
                                    </p:set>
                                  </p:childTnLst>
                                </p:cTn>
                              </p:par>
                            </p:childTnLst>
                          </p:cTn>
                        </p:par>
                        <p:par>
                          <p:cTn id="172" fill="hold">
                            <p:stCondLst>
                              <p:cond delay="55000"/>
                            </p:stCondLst>
                            <p:childTnLst>
                              <p:par>
                                <p:cTn id="173" presetID="1" presetClass="exit" presetSubtype="0" fill="hold" grpId="0" nodeType="afterEffect">
                                  <p:stCondLst>
                                    <p:cond delay="1000"/>
                                  </p:stCondLst>
                                  <p:childTnLst>
                                    <p:set>
                                      <p:cBhvr>
                                        <p:cTn id="174" dur="1" fill="hold">
                                          <p:stCondLst>
                                            <p:cond delay="0"/>
                                          </p:stCondLst>
                                        </p:cTn>
                                        <p:tgtEl>
                                          <p:spTgt spid="17"/>
                                        </p:tgtEl>
                                        <p:attrNameLst>
                                          <p:attrName>style.visibility</p:attrName>
                                        </p:attrNameLst>
                                      </p:cBhvr>
                                      <p:to>
                                        <p:strVal val="hidden"/>
                                      </p:to>
                                    </p:set>
                                  </p:childTnLst>
                                </p:cTn>
                              </p:par>
                            </p:childTnLst>
                          </p:cTn>
                        </p:par>
                        <p:par>
                          <p:cTn id="175" fill="hold">
                            <p:stCondLst>
                              <p:cond delay="56000"/>
                            </p:stCondLst>
                            <p:childTnLst>
                              <p:par>
                                <p:cTn id="176" presetID="1" presetClass="exit" presetSubtype="0" fill="hold" grpId="0" nodeType="afterEffect">
                                  <p:stCondLst>
                                    <p:cond delay="1000"/>
                                  </p:stCondLst>
                                  <p:childTnLst>
                                    <p:set>
                                      <p:cBhvr>
                                        <p:cTn id="177" dur="1" fill="hold">
                                          <p:stCondLst>
                                            <p:cond delay="0"/>
                                          </p:stCondLst>
                                        </p:cTn>
                                        <p:tgtEl>
                                          <p:spTgt spid="16"/>
                                        </p:tgtEl>
                                        <p:attrNameLst>
                                          <p:attrName>style.visibility</p:attrName>
                                        </p:attrNameLst>
                                      </p:cBhvr>
                                      <p:to>
                                        <p:strVal val="hidden"/>
                                      </p:to>
                                    </p:set>
                                  </p:childTnLst>
                                </p:cTn>
                              </p:par>
                            </p:childTnLst>
                          </p:cTn>
                        </p:par>
                        <p:par>
                          <p:cTn id="178" fill="hold">
                            <p:stCondLst>
                              <p:cond delay="57000"/>
                            </p:stCondLst>
                            <p:childTnLst>
                              <p:par>
                                <p:cTn id="179" presetID="1" presetClass="exit" presetSubtype="0" fill="hold" grpId="0" nodeType="afterEffect">
                                  <p:stCondLst>
                                    <p:cond delay="1000"/>
                                  </p:stCondLst>
                                  <p:childTnLst>
                                    <p:set>
                                      <p:cBhvr>
                                        <p:cTn id="180" dur="1" fill="hold">
                                          <p:stCondLst>
                                            <p:cond delay="0"/>
                                          </p:stCondLst>
                                        </p:cTn>
                                        <p:tgtEl>
                                          <p:spTgt spid="15"/>
                                        </p:tgtEl>
                                        <p:attrNameLst>
                                          <p:attrName>style.visibility</p:attrName>
                                        </p:attrNameLst>
                                      </p:cBhvr>
                                      <p:to>
                                        <p:strVal val="hidden"/>
                                      </p:to>
                                    </p:set>
                                  </p:childTnLst>
                                </p:cTn>
                              </p:par>
                            </p:childTnLst>
                          </p:cTn>
                        </p:par>
                        <p:par>
                          <p:cTn id="181" fill="hold">
                            <p:stCondLst>
                              <p:cond delay="58000"/>
                            </p:stCondLst>
                            <p:childTnLst>
                              <p:par>
                                <p:cTn id="182" presetID="1" presetClass="exit" presetSubtype="0" fill="hold" grpId="0" nodeType="afterEffect">
                                  <p:stCondLst>
                                    <p:cond delay="1000"/>
                                  </p:stCondLst>
                                  <p:childTnLst>
                                    <p:set>
                                      <p:cBhvr>
                                        <p:cTn id="183" dur="1" fill="hold">
                                          <p:stCondLst>
                                            <p:cond delay="0"/>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73"/>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FBAF4D-6095-A6A1-364B-95585EC4ADE2}"/>
              </a:ext>
            </a:extLst>
          </p:cNvPr>
          <p:cNvSpPr>
            <a:spLocks noGrp="1"/>
          </p:cNvSpPr>
          <p:nvPr>
            <p:ph type="title"/>
          </p:nvPr>
        </p:nvSpPr>
        <p:spPr>
          <a:xfrm>
            <a:off x="323528" y="1119660"/>
            <a:ext cx="7886700" cy="720080"/>
          </a:xfrm>
        </p:spPr>
        <p:txBody>
          <a:bodyPr/>
          <a:lstStyle/>
          <a:p>
            <a:r>
              <a:rPr lang="en-GB" b="1" i="1" dirty="0">
                <a:latin typeface="+mn-lt"/>
              </a:rPr>
              <a:t>Weird and wonderful questions</a:t>
            </a:r>
          </a:p>
        </p:txBody>
      </p:sp>
      <p:sp>
        <p:nvSpPr>
          <p:cNvPr id="3" name="Date Placeholder 2">
            <a:extLst>
              <a:ext uri="{FF2B5EF4-FFF2-40B4-BE49-F238E27FC236}">
                <a16:creationId xmlns:a16="http://schemas.microsoft.com/office/drawing/2014/main" id="{3780C179-5272-FCEE-C6BE-AF4419D9B70D}"/>
              </a:ext>
            </a:extLst>
          </p:cNvPr>
          <p:cNvSpPr>
            <a:spLocks noGrp="1"/>
          </p:cNvSpPr>
          <p:nvPr>
            <p:ph type="dt" sz="half" idx="10"/>
          </p:nvPr>
        </p:nvSpPr>
        <p:spPr/>
        <p:txBody>
          <a:bodyPr/>
          <a:lstStyle/>
          <a:p>
            <a:fld id="{1DEC8FAA-27C2-46AB-A1F9-8FF079FE982B}" type="datetime1">
              <a:rPr lang="en-GB" smtClean="0"/>
              <a:t>03/03/2026</a:t>
            </a:fld>
            <a:endParaRPr lang="en-GB"/>
          </a:p>
        </p:txBody>
      </p:sp>
      <p:sp>
        <p:nvSpPr>
          <p:cNvPr id="5" name="Slide Number Placeholder 4">
            <a:extLst>
              <a:ext uri="{FF2B5EF4-FFF2-40B4-BE49-F238E27FC236}">
                <a16:creationId xmlns:a16="http://schemas.microsoft.com/office/drawing/2014/main" id="{AF3835D9-49B2-1302-36F1-345CA26C2488}"/>
              </a:ext>
            </a:extLst>
          </p:cNvPr>
          <p:cNvSpPr>
            <a:spLocks noGrp="1"/>
          </p:cNvSpPr>
          <p:nvPr>
            <p:ph type="sldNum" sz="quarter" idx="12"/>
          </p:nvPr>
        </p:nvSpPr>
        <p:spPr/>
        <p:txBody>
          <a:bodyPr/>
          <a:lstStyle/>
          <a:p>
            <a:fld id="{EFC07C4F-4DD7-4452-9CBE-7B4BC77324C7}" type="slidenum">
              <a:rPr lang="en-GB" smtClean="0"/>
              <a:t>4</a:t>
            </a:fld>
            <a:endParaRPr lang="en-GB"/>
          </a:p>
        </p:txBody>
      </p:sp>
      <p:sp>
        <p:nvSpPr>
          <p:cNvPr id="6" name="Rectangle 5">
            <a:extLst>
              <a:ext uri="{FF2B5EF4-FFF2-40B4-BE49-F238E27FC236}">
                <a16:creationId xmlns:a16="http://schemas.microsoft.com/office/drawing/2014/main" id="{6E0EC8AA-CFF0-5207-98F1-BBD7FD4244E5}"/>
              </a:ext>
            </a:extLst>
          </p:cNvPr>
          <p:cNvSpPr/>
          <p:nvPr/>
        </p:nvSpPr>
        <p:spPr>
          <a:xfrm>
            <a:off x="467544" y="2132856"/>
            <a:ext cx="3086100" cy="3240359"/>
          </a:xfrm>
          <a:prstGeom prst="rect">
            <a:avLst/>
          </a:prstGeom>
          <a:solidFill>
            <a:srgbClr val="FBD10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1400" dirty="0">
                <a:solidFill>
                  <a:sysClr val="windowText" lastClr="000000"/>
                </a:solidFill>
              </a:rPr>
              <a:t>You are going to work in pairs (or threes depending on group size).</a:t>
            </a:r>
          </a:p>
          <a:p>
            <a:endParaRPr lang="en-GB" sz="1400" dirty="0">
              <a:solidFill>
                <a:sysClr val="windowText" lastClr="000000"/>
              </a:solidFill>
            </a:endParaRPr>
          </a:p>
          <a:p>
            <a:r>
              <a:rPr lang="en-GB" sz="1400" dirty="0">
                <a:solidFill>
                  <a:sysClr val="windowText" lastClr="000000"/>
                </a:solidFill>
              </a:rPr>
              <a:t>One (or two) of you will be the interviewer(s), whilst the other is the interviewee. </a:t>
            </a:r>
          </a:p>
          <a:p>
            <a:endParaRPr lang="en-GB" sz="1400" dirty="0">
              <a:solidFill>
                <a:sysClr val="windowText" lastClr="000000"/>
              </a:solidFill>
            </a:endParaRPr>
          </a:p>
          <a:p>
            <a:r>
              <a:rPr lang="en-GB" sz="1400" dirty="0">
                <a:solidFill>
                  <a:sysClr val="windowText" lastClr="000000"/>
                </a:solidFill>
              </a:rPr>
              <a:t>Pick 4-5 questions from the provided selection and use them to interview your partner.</a:t>
            </a:r>
          </a:p>
          <a:p>
            <a:endParaRPr lang="en-GB" sz="1400" dirty="0">
              <a:solidFill>
                <a:sysClr val="windowText" lastClr="000000"/>
              </a:solidFill>
            </a:endParaRPr>
          </a:p>
          <a:p>
            <a:r>
              <a:rPr lang="en-GB" sz="1400" dirty="0">
                <a:solidFill>
                  <a:sysClr val="windowText" lastClr="000000"/>
                </a:solidFill>
              </a:rPr>
              <a:t>Then, swap roles until everybody has had a go at performing both roles.</a:t>
            </a:r>
          </a:p>
        </p:txBody>
      </p:sp>
      <p:pic>
        <p:nvPicPr>
          <p:cNvPr id="8" name="Picture 7">
            <a:extLst>
              <a:ext uri="{FF2B5EF4-FFF2-40B4-BE49-F238E27FC236}">
                <a16:creationId xmlns:a16="http://schemas.microsoft.com/office/drawing/2014/main" id="{02210EC5-75F9-1FED-A87C-6CD7D90CFA93}"/>
              </a:ext>
            </a:extLst>
          </p:cNvPr>
          <p:cNvPicPr>
            <a:picLocks noChangeAspect="1"/>
          </p:cNvPicPr>
          <p:nvPr/>
        </p:nvPicPr>
        <p:blipFill>
          <a:blip r:embed="rId3"/>
          <a:stretch>
            <a:fillRect/>
          </a:stretch>
        </p:blipFill>
        <p:spPr>
          <a:xfrm>
            <a:off x="6418498" y="1645312"/>
            <a:ext cx="2171700" cy="2333625"/>
          </a:xfrm>
          <a:prstGeom prst="rect">
            <a:avLst/>
          </a:prstGeom>
        </p:spPr>
      </p:pic>
      <p:pic>
        <p:nvPicPr>
          <p:cNvPr id="10" name="Picture 9">
            <a:extLst>
              <a:ext uri="{FF2B5EF4-FFF2-40B4-BE49-F238E27FC236}">
                <a16:creationId xmlns:a16="http://schemas.microsoft.com/office/drawing/2014/main" id="{A497F92B-87B3-DCC2-5EC1-D7B9EA2F6699}"/>
              </a:ext>
            </a:extLst>
          </p:cNvPr>
          <p:cNvPicPr>
            <a:picLocks noChangeAspect="1"/>
          </p:cNvPicPr>
          <p:nvPr/>
        </p:nvPicPr>
        <p:blipFill>
          <a:blip r:embed="rId4"/>
          <a:stretch>
            <a:fillRect/>
          </a:stretch>
        </p:blipFill>
        <p:spPr>
          <a:xfrm>
            <a:off x="4038654" y="3752454"/>
            <a:ext cx="2438400" cy="1771650"/>
          </a:xfrm>
          <a:prstGeom prst="rect">
            <a:avLst/>
          </a:prstGeom>
        </p:spPr>
      </p:pic>
      <p:pic>
        <p:nvPicPr>
          <p:cNvPr id="7" name="Picture 6">
            <a:extLst>
              <a:ext uri="{FF2B5EF4-FFF2-40B4-BE49-F238E27FC236}">
                <a16:creationId xmlns:a16="http://schemas.microsoft.com/office/drawing/2014/main" id="{81EDD4FC-A77A-4FAB-C670-B948190B654F}"/>
              </a:ext>
            </a:extLst>
          </p:cNvPr>
          <p:cNvPicPr>
            <a:picLocks noGrp="1" noRot="1" noMove="1" noResize="1" noEditPoints="1" noAdjustHandles="1" noChangeArrowheads="1" noChangeShapeType="1" noCrop="1"/>
          </p:cNvPicPr>
          <p:nvPr/>
        </p:nvPicPr>
        <p:blipFill rotWithShape="1">
          <a:blip r:embed="rId5"/>
          <a:srcRect l="14665" t="1" r="11395" b="1"/>
          <a:stretch/>
        </p:blipFill>
        <p:spPr>
          <a:xfrm>
            <a:off x="8590198" y="6275211"/>
            <a:ext cx="486743" cy="527403"/>
          </a:xfrm>
          <a:prstGeom prst="rect">
            <a:avLst/>
          </a:prstGeom>
        </p:spPr>
      </p:pic>
      <p:sp>
        <p:nvSpPr>
          <p:cNvPr id="9" name="TextBox 8">
            <a:extLst>
              <a:ext uri="{FF2B5EF4-FFF2-40B4-BE49-F238E27FC236}">
                <a16:creationId xmlns:a16="http://schemas.microsoft.com/office/drawing/2014/main" id="{B2A477D5-834D-731B-0EB3-8E971609F69D}"/>
              </a:ext>
            </a:extLst>
          </p:cNvPr>
          <p:cNvSpPr txBox="1"/>
          <p:nvPr/>
        </p:nvSpPr>
        <p:spPr>
          <a:xfrm>
            <a:off x="467544" y="5950002"/>
            <a:ext cx="3384376" cy="261610"/>
          </a:xfrm>
          <a:prstGeom prst="rect">
            <a:avLst/>
          </a:prstGeom>
          <a:noFill/>
        </p:spPr>
        <p:txBody>
          <a:bodyPr wrap="square" rtlCol="0">
            <a:spAutoFit/>
          </a:bodyPr>
          <a:lstStyle/>
          <a:p>
            <a:r>
              <a:rPr lang="en-GB" sz="1100" b="1" i="1" dirty="0">
                <a:solidFill>
                  <a:srgbClr val="FF0000"/>
                </a:solidFill>
              </a:rPr>
              <a:t>Questions can be found on page 20 of the workbook</a:t>
            </a:r>
          </a:p>
        </p:txBody>
      </p:sp>
      <p:sp>
        <p:nvSpPr>
          <p:cNvPr id="11" name="Footer Placeholder 3">
            <a:extLst>
              <a:ext uri="{FF2B5EF4-FFF2-40B4-BE49-F238E27FC236}">
                <a16:creationId xmlns:a16="http://schemas.microsoft.com/office/drawing/2014/main" id="{A9A3A1D9-FC0A-A9D2-C9A9-347EF28ECB1D}"/>
              </a:ext>
            </a:extLst>
          </p:cNvPr>
          <p:cNvSpPr>
            <a:spLocks noGrp="1"/>
          </p:cNvSpPr>
          <p:nvPr>
            <p:ph type="ftr" sz="quarter" idx="11"/>
          </p:nvPr>
        </p:nvSpPr>
        <p:spPr>
          <a:xfrm>
            <a:off x="2411760" y="6356351"/>
            <a:ext cx="3086100" cy="365125"/>
          </a:xfrm>
        </p:spPr>
        <p:txBody>
          <a:bodyPr/>
          <a:lstStyle/>
          <a:p>
            <a:r>
              <a:rPr lang="en-US" dirty="0"/>
              <a:t>ESB-RES-C264-L2G4-SpeechforEmployability-2.3-PPT-InterviewQuestions</a:t>
            </a:r>
            <a:endParaRPr lang="en-GB" dirty="0"/>
          </a:p>
        </p:txBody>
      </p:sp>
    </p:spTree>
    <p:extLst>
      <p:ext uri="{BB962C8B-B14F-4D97-AF65-F5344CB8AC3E}">
        <p14:creationId xmlns:p14="http://schemas.microsoft.com/office/powerpoint/2010/main" val="16933833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FBAF4D-6095-A6A1-364B-95585EC4ADE2}"/>
              </a:ext>
            </a:extLst>
          </p:cNvPr>
          <p:cNvSpPr>
            <a:spLocks noGrp="1"/>
          </p:cNvSpPr>
          <p:nvPr>
            <p:ph type="title"/>
          </p:nvPr>
        </p:nvSpPr>
        <p:spPr>
          <a:xfrm>
            <a:off x="323528" y="1119660"/>
            <a:ext cx="7886700" cy="720080"/>
          </a:xfrm>
        </p:spPr>
        <p:txBody>
          <a:bodyPr/>
          <a:lstStyle/>
          <a:p>
            <a:r>
              <a:rPr lang="en-GB" b="1" i="1" dirty="0">
                <a:latin typeface="+mn-lt"/>
              </a:rPr>
              <a:t>Reflection</a:t>
            </a:r>
          </a:p>
        </p:txBody>
      </p:sp>
      <p:sp>
        <p:nvSpPr>
          <p:cNvPr id="3" name="Date Placeholder 2">
            <a:extLst>
              <a:ext uri="{FF2B5EF4-FFF2-40B4-BE49-F238E27FC236}">
                <a16:creationId xmlns:a16="http://schemas.microsoft.com/office/drawing/2014/main" id="{3780C179-5272-FCEE-C6BE-AF4419D9B70D}"/>
              </a:ext>
            </a:extLst>
          </p:cNvPr>
          <p:cNvSpPr>
            <a:spLocks noGrp="1"/>
          </p:cNvSpPr>
          <p:nvPr>
            <p:ph type="dt" sz="half" idx="10"/>
          </p:nvPr>
        </p:nvSpPr>
        <p:spPr/>
        <p:txBody>
          <a:bodyPr/>
          <a:lstStyle/>
          <a:p>
            <a:fld id="{8FC0F816-F3EA-4A82-AB33-FD00A007F12B}" type="datetime1">
              <a:rPr lang="en-GB" smtClean="0"/>
              <a:t>03/03/2026</a:t>
            </a:fld>
            <a:endParaRPr lang="en-GB"/>
          </a:p>
        </p:txBody>
      </p:sp>
      <p:sp>
        <p:nvSpPr>
          <p:cNvPr id="5" name="Slide Number Placeholder 4">
            <a:extLst>
              <a:ext uri="{FF2B5EF4-FFF2-40B4-BE49-F238E27FC236}">
                <a16:creationId xmlns:a16="http://schemas.microsoft.com/office/drawing/2014/main" id="{AF3835D9-49B2-1302-36F1-345CA26C2488}"/>
              </a:ext>
            </a:extLst>
          </p:cNvPr>
          <p:cNvSpPr>
            <a:spLocks noGrp="1"/>
          </p:cNvSpPr>
          <p:nvPr>
            <p:ph type="sldNum" sz="quarter" idx="12"/>
          </p:nvPr>
        </p:nvSpPr>
        <p:spPr/>
        <p:txBody>
          <a:bodyPr/>
          <a:lstStyle/>
          <a:p>
            <a:fld id="{EFC07C4F-4DD7-4452-9CBE-7B4BC77324C7}" type="slidenum">
              <a:rPr lang="en-GB" smtClean="0"/>
              <a:t>5</a:t>
            </a:fld>
            <a:endParaRPr lang="en-GB"/>
          </a:p>
        </p:txBody>
      </p:sp>
      <p:sp>
        <p:nvSpPr>
          <p:cNvPr id="6" name="Rectangle 5">
            <a:extLst>
              <a:ext uri="{FF2B5EF4-FFF2-40B4-BE49-F238E27FC236}">
                <a16:creationId xmlns:a16="http://schemas.microsoft.com/office/drawing/2014/main" id="{6E0EC8AA-CFF0-5207-98F1-BBD7FD4244E5}"/>
              </a:ext>
            </a:extLst>
          </p:cNvPr>
          <p:cNvSpPr/>
          <p:nvPr/>
        </p:nvSpPr>
        <p:spPr>
          <a:xfrm>
            <a:off x="467544" y="2132856"/>
            <a:ext cx="5472608" cy="3456384"/>
          </a:xfrm>
          <a:prstGeom prst="rect">
            <a:avLst/>
          </a:prstGeom>
          <a:solidFill>
            <a:srgbClr val="FBD10A"/>
          </a:solidFill>
          <a:ln>
            <a:noFill/>
          </a:ln>
        </p:spPr>
        <p:style>
          <a:lnRef idx="2">
            <a:schemeClr val="accent1">
              <a:shade val="15000"/>
            </a:schemeClr>
          </a:lnRef>
          <a:fillRef idx="1">
            <a:schemeClr val="accent1"/>
          </a:fillRef>
          <a:effectRef idx="0">
            <a:schemeClr val="accent1"/>
          </a:effectRef>
          <a:fontRef idx="minor">
            <a:schemeClr val="lt1"/>
          </a:fontRef>
        </p:style>
        <p:txBody>
          <a:bodyPr lIns="144000" rIns="180000" rtlCol="0" anchor="ctr"/>
          <a:lstStyle/>
          <a:p>
            <a:r>
              <a:rPr lang="en-GB" sz="1600" b="1" i="1" dirty="0">
                <a:solidFill>
                  <a:sysClr val="windowText" lastClr="000000"/>
                </a:solidFill>
              </a:rPr>
              <a:t>Why would employers ask unusual questions like these in an interview?</a:t>
            </a:r>
          </a:p>
          <a:p>
            <a:endParaRPr lang="en-GB" sz="1600" dirty="0">
              <a:solidFill>
                <a:sysClr val="windowText" lastClr="000000"/>
              </a:solidFill>
            </a:endParaRPr>
          </a:p>
          <a:p>
            <a:pPr marL="285750" indent="-285750">
              <a:buFont typeface="Arial" panose="020B0604020202020204" pitchFamily="34" charset="0"/>
              <a:buChar char="•"/>
            </a:pPr>
            <a:r>
              <a:rPr lang="en-GB" sz="1600" dirty="0">
                <a:solidFill>
                  <a:sysClr val="windowText" lastClr="000000"/>
                </a:solidFill>
              </a:rPr>
              <a:t>What do you think they would have thought about you from your answers?</a:t>
            </a:r>
          </a:p>
          <a:p>
            <a:pPr marL="285750" indent="-285750">
              <a:buFont typeface="Arial" panose="020B0604020202020204" pitchFamily="34" charset="0"/>
              <a:buChar char="•"/>
            </a:pPr>
            <a:endParaRPr lang="en-GB" sz="1600" dirty="0">
              <a:solidFill>
                <a:sysClr val="windowText" lastClr="000000"/>
              </a:solidFill>
            </a:endParaRPr>
          </a:p>
          <a:p>
            <a:pPr marL="285750" indent="-285750">
              <a:buFont typeface="Arial" panose="020B0604020202020204" pitchFamily="34" charset="0"/>
              <a:buChar char="•"/>
            </a:pPr>
            <a:r>
              <a:rPr lang="en-GB" sz="1600" dirty="0">
                <a:solidFill>
                  <a:sysClr val="windowText" lastClr="000000"/>
                </a:solidFill>
              </a:rPr>
              <a:t>Discuss together what your answers revealed about your personality, your priorities, and skills.</a:t>
            </a:r>
          </a:p>
          <a:p>
            <a:pPr marL="285750" indent="-285750">
              <a:buFont typeface="Arial" panose="020B0604020202020204" pitchFamily="34" charset="0"/>
              <a:buChar char="•"/>
            </a:pPr>
            <a:endParaRPr lang="en-GB" sz="1600" dirty="0">
              <a:solidFill>
                <a:sysClr val="windowText" lastClr="000000"/>
              </a:solidFill>
            </a:endParaRPr>
          </a:p>
          <a:p>
            <a:pPr marL="285750" indent="-285750">
              <a:buFont typeface="Arial" panose="020B0604020202020204" pitchFamily="34" charset="0"/>
              <a:buChar char="•"/>
            </a:pPr>
            <a:r>
              <a:rPr lang="en-GB" sz="1600" b="1" i="1" dirty="0">
                <a:solidFill>
                  <a:sysClr val="windowText" lastClr="000000"/>
                </a:solidFill>
              </a:rPr>
              <a:t>Reflect</a:t>
            </a:r>
            <a:r>
              <a:rPr lang="en-GB" sz="1600" dirty="0">
                <a:solidFill>
                  <a:sysClr val="windowText" lastClr="000000"/>
                </a:solidFill>
              </a:rPr>
              <a:t>: do you think your answers always presented you in the most positive light? How might you have changed them?</a:t>
            </a:r>
          </a:p>
        </p:txBody>
      </p:sp>
      <p:pic>
        <p:nvPicPr>
          <p:cNvPr id="8" name="Picture 7">
            <a:extLst>
              <a:ext uri="{FF2B5EF4-FFF2-40B4-BE49-F238E27FC236}">
                <a16:creationId xmlns:a16="http://schemas.microsoft.com/office/drawing/2014/main" id="{02210EC5-75F9-1FED-A87C-6CD7D90CFA93}"/>
              </a:ext>
            </a:extLst>
          </p:cNvPr>
          <p:cNvPicPr>
            <a:picLocks noChangeAspect="1"/>
          </p:cNvPicPr>
          <p:nvPr/>
        </p:nvPicPr>
        <p:blipFill>
          <a:blip r:embed="rId2"/>
          <a:stretch>
            <a:fillRect/>
          </a:stretch>
        </p:blipFill>
        <p:spPr>
          <a:xfrm>
            <a:off x="6418498" y="1645312"/>
            <a:ext cx="2171700" cy="2333625"/>
          </a:xfrm>
          <a:prstGeom prst="rect">
            <a:avLst/>
          </a:prstGeom>
        </p:spPr>
      </p:pic>
      <p:pic>
        <p:nvPicPr>
          <p:cNvPr id="10" name="Picture 9">
            <a:extLst>
              <a:ext uri="{FF2B5EF4-FFF2-40B4-BE49-F238E27FC236}">
                <a16:creationId xmlns:a16="http://schemas.microsoft.com/office/drawing/2014/main" id="{A497F92B-87B3-DCC2-5EC1-D7B9EA2F6699}"/>
              </a:ext>
            </a:extLst>
          </p:cNvPr>
          <p:cNvPicPr>
            <a:picLocks noChangeAspect="1"/>
          </p:cNvPicPr>
          <p:nvPr/>
        </p:nvPicPr>
        <p:blipFill>
          <a:blip r:embed="rId3"/>
          <a:stretch>
            <a:fillRect/>
          </a:stretch>
        </p:blipFill>
        <p:spPr>
          <a:xfrm>
            <a:off x="6151798" y="4077072"/>
            <a:ext cx="2438400" cy="1771650"/>
          </a:xfrm>
          <a:prstGeom prst="rect">
            <a:avLst/>
          </a:prstGeom>
        </p:spPr>
      </p:pic>
      <p:pic>
        <p:nvPicPr>
          <p:cNvPr id="7" name="Picture 6">
            <a:extLst>
              <a:ext uri="{FF2B5EF4-FFF2-40B4-BE49-F238E27FC236}">
                <a16:creationId xmlns:a16="http://schemas.microsoft.com/office/drawing/2014/main" id="{81EDD4FC-A77A-4FAB-C670-B948190B654F}"/>
              </a:ext>
            </a:extLst>
          </p:cNvPr>
          <p:cNvPicPr>
            <a:picLocks noGrp="1" noRot="1" noMove="1" noResize="1" noEditPoints="1" noAdjustHandles="1" noChangeArrowheads="1" noChangeShapeType="1" noCrop="1"/>
          </p:cNvPicPr>
          <p:nvPr/>
        </p:nvPicPr>
        <p:blipFill rotWithShape="1">
          <a:blip r:embed="rId4"/>
          <a:srcRect l="14665" t="1" r="11395" b="1"/>
          <a:stretch/>
        </p:blipFill>
        <p:spPr>
          <a:xfrm>
            <a:off x="8533048" y="6216269"/>
            <a:ext cx="486743" cy="527403"/>
          </a:xfrm>
          <a:prstGeom prst="rect">
            <a:avLst/>
          </a:prstGeom>
        </p:spPr>
      </p:pic>
      <p:sp>
        <p:nvSpPr>
          <p:cNvPr id="9" name="Footer Placeholder 3">
            <a:extLst>
              <a:ext uri="{FF2B5EF4-FFF2-40B4-BE49-F238E27FC236}">
                <a16:creationId xmlns:a16="http://schemas.microsoft.com/office/drawing/2014/main" id="{0495DA80-F79C-5AFB-D25E-08441683BAF5}"/>
              </a:ext>
            </a:extLst>
          </p:cNvPr>
          <p:cNvSpPr>
            <a:spLocks noGrp="1"/>
          </p:cNvSpPr>
          <p:nvPr>
            <p:ph type="ftr" sz="quarter" idx="11"/>
          </p:nvPr>
        </p:nvSpPr>
        <p:spPr>
          <a:xfrm>
            <a:off x="2411760" y="6356351"/>
            <a:ext cx="3086100" cy="365125"/>
          </a:xfrm>
        </p:spPr>
        <p:txBody>
          <a:bodyPr/>
          <a:lstStyle/>
          <a:p>
            <a:r>
              <a:rPr lang="en-US" dirty="0"/>
              <a:t>ESB-RES-C264-L2G4-SpeechforEmployability-2.3-PPT-InterviewQuestions</a:t>
            </a:r>
            <a:endParaRPr lang="en-GB" dirty="0"/>
          </a:p>
        </p:txBody>
      </p:sp>
    </p:spTree>
    <p:extLst>
      <p:ext uri="{BB962C8B-B14F-4D97-AF65-F5344CB8AC3E}">
        <p14:creationId xmlns:p14="http://schemas.microsoft.com/office/powerpoint/2010/main" val="28026684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C07A87-2F96-6A01-7E1F-AE7F67ADBEEB}"/>
              </a:ext>
            </a:extLst>
          </p:cNvPr>
          <p:cNvSpPr>
            <a:spLocks noGrp="1"/>
          </p:cNvSpPr>
          <p:nvPr>
            <p:ph type="title"/>
          </p:nvPr>
        </p:nvSpPr>
        <p:spPr>
          <a:xfrm>
            <a:off x="395536" y="1124744"/>
            <a:ext cx="7886700" cy="648072"/>
          </a:xfrm>
        </p:spPr>
        <p:txBody>
          <a:bodyPr/>
          <a:lstStyle/>
          <a:p>
            <a:r>
              <a:rPr lang="en-GB" b="1" i="1" dirty="0">
                <a:latin typeface="+mn-lt"/>
              </a:rPr>
              <a:t>Dos and don’ts</a:t>
            </a:r>
          </a:p>
        </p:txBody>
      </p:sp>
      <p:sp>
        <p:nvSpPr>
          <p:cNvPr id="3" name="Date Placeholder 2">
            <a:extLst>
              <a:ext uri="{FF2B5EF4-FFF2-40B4-BE49-F238E27FC236}">
                <a16:creationId xmlns:a16="http://schemas.microsoft.com/office/drawing/2014/main" id="{4F4960C8-3F09-74D7-A5A5-EF99A061A5F2}"/>
              </a:ext>
            </a:extLst>
          </p:cNvPr>
          <p:cNvSpPr>
            <a:spLocks noGrp="1"/>
          </p:cNvSpPr>
          <p:nvPr>
            <p:ph type="dt" sz="half" idx="10"/>
          </p:nvPr>
        </p:nvSpPr>
        <p:spPr/>
        <p:txBody>
          <a:bodyPr/>
          <a:lstStyle/>
          <a:p>
            <a:fld id="{F4B0E9B4-BCDD-42E5-ACB5-9A2D44CA8EF4}" type="datetime1">
              <a:rPr lang="en-GB" smtClean="0"/>
              <a:t>03/03/2026</a:t>
            </a:fld>
            <a:endParaRPr lang="en-GB"/>
          </a:p>
        </p:txBody>
      </p:sp>
      <p:sp>
        <p:nvSpPr>
          <p:cNvPr id="5" name="Slide Number Placeholder 4">
            <a:extLst>
              <a:ext uri="{FF2B5EF4-FFF2-40B4-BE49-F238E27FC236}">
                <a16:creationId xmlns:a16="http://schemas.microsoft.com/office/drawing/2014/main" id="{B31AFC1B-4105-2F36-5B81-BBBA9A1BBEAF}"/>
              </a:ext>
            </a:extLst>
          </p:cNvPr>
          <p:cNvSpPr>
            <a:spLocks noGrp="1"/>
          </p:cNvSpPr>
          <p:nvPr>
            <p:ph type="sldNum" sz="quarter" idx="12"/>
          </p:nvPr>
        </p:nvSpPr>
        <p:spPr/>
        <p:txBody>
          <a:bodyPr/>
          <a:lstStyle/>
          <a:p>
            <a:fld id="{EFC07C4F-4DD7-4452-9CBE-7B4BC77324C7}" type="slidenum">
              <a:rPr lang="en-GB" smtClean="0"/>
              <a:t>6</a:t>
            </a:fld>
            <a:endParaRPr lang="en-GB"/>
          </a:p>
        </p:txBody>
      </p:sp>
      <p:sp>
        <p:nvSpPr>
          <p:cNvPr id="6" name="Rectangle 5">
            <a:extLst>
              <a:ext uri="{FF2B5EF4-FFF2-40B4-BE49-F238E27FC236}">
                <a16:creationId xmlns:a16="http://schemas.microsoft.com/office/drawing/2014/main" id="{52766041-2121-9E12-4742-D76D58FC00BE}"/>
              </a:ext>
            </a:extLst>
          </p:cNvPr>
          <p:cNvSpPr/>
          <p:nvPr/>
        </p:nvSpPr>
        <p:spPr>
          <a:xfrm>
            <a:off x="395536" y="1844824"/>
            <a:ext cx="8424936" cy="576064"/>
          </a:xfrm>
          <a:prstGeom prst="rect">
            <a:avLst/>
          </a:prstGeom>
          <a:solidFill>
            <a:srgbClr val="C4D82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ysClr val="windowText" lastClr="000000"/>
                </a:solidFill>
              </a:rPr>
              <a:t>Sort these pieces of advice into the ‘do’ and ‘don’t’ columns</a:t>
            </a:r>
          </a:p>
        </p:txBody>
      </p:sp>
      <p:grpSp>
        <p:nvGrpSpPr>
          <p:cNvPr id="19" name="Group 18">
            <a:extLst>
              <a:ext uri="{FF2B5EF4-FFF2-40B4-BE49-F238E27FC236}">
                <a16:creationId xmlns:a16="http://schemas.microsoft.com/office/drawing/2014/main" id="{085CA5E3-E1DF-F38D-5CCB-1BCA7C192DAB}"/>
              </a:ext>
            </a:extLst>
          </p:cNvPr>
          <p:cNvGrpSpPr/>
          <p:nvPr/>
        </p:nvGrpSpPr>
        <p:grpSpPr>
          <a:xfrm>
            <a:off x="383637" y="3416491"/>
            <a:ext cx="8280920" cy="2448272"/>
            <a:chOff x="395536" y="2924944"/>
            <a:chExt cx="9505056" cy="2791740"/>
          </a:xfrm>
        </p:grpSpPr>
        <p:sp>
          <p:nvSpPr>
            <p:cNvPr id="7" name="Rectangle 6">
              <a:extLst>
                <a:ext uri="{FF2B5EF4-FFF2-40B4-BE49-F238E27FC236}">
                  <a16:creationId xmlns:a16="http://schemas.microsoft.com/office/drawing/2014/main" id="{86471FAF-0B44-9235-8D6A-CCFF4102FFEB}"/>
                </a:ext>
              </a:extLst>
            </p:cNvPr>
            <p:cNvSpPr/>
            <p:nvPr/>
          </p:nvSpPr>
          <p:spPr>
            <a:xfrm>
              <a:off x="395536" y="2924944"/>
              <a:ext cx="2160240" cy="720080"/>
            </a:xfrm>
            <a:prstGeom prst="rect">
              <a:avLst/>
            </a:prstGeom>
            <a:solidFill>
              <a:srgbClr val="FBD10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Exaggerate</a:t>
              </a:r>
            </a:p>
          </p:txBody>
        </p:sp>
        <p:sp>
          <p:nvSpPr>
            <p:cNvPr id="8" name="Rectangle 7">
              <a:extLst>
                <a:ext uri="{FF2B5EF4-FFF2-40B4-BE49-F238E27FC236}">
                  <a16:creationId xmlns:a16="http://schemas.microsoft.com/office/drawing/2014/main" id="{AAE93BF5-8CAA-E675-355C-21800568AD13}"/>
                </a:ext>
              </a:extLst>
            </p:cNvPr>
            <p:cNvSpPr/>
            <p:nvPr/>
          </p:nvSpPr>
          <p:spPr>
            <a:xfrm>
              <a:off x="395536" y="3949824"/>
              <a:ext cx="2160240" cy="720080"/>
            </a:xfrm>
            <a:prstGeom prst="rect">
              <a:avLst/>
            </a:prstGeom>
            <a:solidFill>
              <a:srgbClr val="F58A1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Be honest</a:t>
              </a:r>
            </a:p>
          </p:txBody>
        </p:sp>
        <p:sp>
          <p:nvSpPr>
            <p:cNvPr id="9" name="Rectangle 8">
              <a:extLst>
                <a:ext uri="{FF2B5EF4-FFF2-40B4-BE49-F238E27FC236}">
                  <a16:creationId xmlns:a16="http://schemas.microsoft.com/office/drawing/2014/main" id="{B7610944-4587-B4A7-75EB-D8AFF563C832}"/>
                </a:ext>
              </a:extLst>
            </p:cNvPr>
            <p:cNvSpPr/>
            <p:nvPr/>
          </p:nvSpPr>
          <p:spPr>
            <a:xfrm>
              <a:off x="2874690" y="2924944"/>
              <a:ext cx="2160240" cy="720080"/>
            </a:xfrm>
            <a:prstGeom prst="rect">
              <a:avLst/>
            </a:prstGeom>
            <a:solidFill>
              <a:srgbClr val="F58A1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Ask for clarification</a:t>
              </a:r>
            </a:p>
          </p:txBody>
        </p:sp>
        <p:sp>
          <p:nvSpPr>
            <p:cNvPr id="10" name="Rectangle 9">
              <a:extLst>
                <a:ext uri="{FF2B5EF4-FFF2-40B4-BE49-F238E27FC236}">
                  <a16:creationId xmlns:a16="http://schemas.microsoft.com/office/drawing/2014/main" id="{05B48A4C-72CF-CDC9-5A54-72DEC049836F}"/>
                </a:ext>
              </a:extLst>
            </p:cNvPr>
            <p:cNvSpPr/>
            <p:nvPr/>
          </p:nvSpPr>
          <p:spPr>
            <a:xfrm>
              <a:off x="2874690" y="3949824"/>
              <a:ext cx="2160240" cy="720080"/>
            </a:xfrm>
            <a:prstGeom prst="rect">
              <a:avLst/>
            </a:prstGeom>
            <a:solidFill>
              <a:srgbClr val="FBD10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Use slang or jargon</a:t>
              </a:r>
            </a:p>
          </p:txBody>
        </p:sp>
        <p:sp>
          <p:nvSpPr>
            <p:cNvPr id="11" name="Rectangle 10">
              <a:extLst>
                <a:ext uri="{FF2B5EF4-FFF2-40B4-BE49-F238E27FC236}">
                  <a16:creationId xmlns:a16="http://schemas.microsoft.com/office/drawing/2014/main" id="{75B92C39-BE89-CAA9-FBFF-94C3C95178D5}"/>
                </a:ext>
              </a:extLst>
            </p:cNvPr>
            <p:cNvSpPr/>
            <p:nvPr/>
          </p:nvSpPr>
          <p:spPr>
            <a:xfrm>
              <a:off x="395536" y="4971431"/>
              <a:ext cx="2160240" cy="720080"/>
            </a:xfrm>
            <a:prstGeom prst="rect">
              <a:avLst/>
            </a:prstGeom>
            <a:solidFill>
              <a:srgbClr val="FBD10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Interrupt</a:t>
              </a:r>
            </a:p>
          </p:txBody>
        </p:sp>
        <p:sp>
          <p:nvSpPr>
            <p:cNvPr id="12" name="Rectangle 11">
              <a:extLst>
                <a:ext uri="{FF2B5EF4-FFF2-40B4-BE49-F238E27FC236}">
                  <a16:creationId xmlns:a16="http://schemas.microsoft.com/office/drawing/2014/main" id="{D987A338-25FF-141B-C29B-CB58CB920A46}"/>
                </a:ext>
              </a:extLst>
            </p:cNvPr>
            <p:cNvSpPr/>
            <p:nvPr/>
          </p:nvSpPr>
          <p:spPr>
            <a:xfrm>
              <a:off x="2874690" y="4996604"/>
              <a:ext cx="2160240" cy="720080"/>
            </a:xfrm>
            <a:prstGeom prst="rect">
              <a:avLst/>
            </a:prstGeom>
            <a:solidFill>
              <a:srgbClr val="F58A1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Listen carefully</a:t>
              </a:r>
            </a:p>
          </p:txBody>
        </p:sp>
        <p:sp>
          <p:nvSpPr>
            <p:cNvPr id="13" name="Rectangle 12">
              <a:extLst>
                <a:ext uri="{FF2B5EF4-FFF2-40B4-BE49-F238E27FC236}">
                  <a16:creationId xmlns:a16="http://schemas.microsoft.com/office/drawing/2014/main" id="{C2D94C50-FA86-15CE-5C0B-0040784C9D97}"/>
                </a:ext>
              </a:extLst>
            </p:cNvPr>
            <p:cNvSpPr/>
            <p:nvPr/>
          </p:nvSpPr>
          <p:spPr>
            <a:xfrm>
              <a:off x="5261198" y="2924944"/>
              <a:ext cx="2160240" cy="720080"/>
            </a:xfrm>
            <a:prstGeom prst="rect">
              <a:avLst/>
            </a:prstGeom>
            <a:solidFill>
              <a:srgbClr val="FBD10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Rush</a:t>
              </a:r>
            </a:p>
          </p:txBody>
        </p:sp>
        <p:sp>
          <p:nvSpPr>
            <p:cNvPr id="14" name="Rectangle 13">
              <a:extLst>
                <a:ext uri="{FF2B5EF4-FFF2-40B4-BE49-F238E27FC236}">
                  <a16:creationId xmlns:a16="http://schemas.microsoft.com/office/drawing/2014/main" id="{313BC39F-952E-28F5-CF79-E0BC14527BF4}"/>
                </a:ext>
              </a:extLst>
            </p:cNvPr>
            <p:cNvSpPr/>
            <p:nvPr/>
          </p:nvSpPr>
          <p:spPr>
            <a:xfrm>
              <a:off x="5261198" y="3949824"/>
              <a:ext cx="2160240" cy="720080"/>
            </a:xfrm>
            <a:prstGeom prst="rect">
              <a:avLst/>
            </a:prstGeom>
            <a:solidFill>
              <a:srgbClr val="F58A1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Think before speaking</a:t>
              </a:r>
            </a:p>
          </p:txBody>
        </p:sp>
        <p:sp>
          <p:nvSpPr>
            <p:cNvPr id="15" name="Rectangle 14">
              <a:extLst>
                <a:ext uri="{FF2B5EF4-FFF2-40B4-BE49-F238E27FC236}">
                  <a16:creationId xmlns:a16="http://schemas.microsoft.com/office/drawing/2014/main" id="{624CE203-52C8-65ED-68F0-A18F8A5191B7}"/>
                </a:ext>
              </a:extLst>
            </p:cNvPr>
            <p:cNvSpPr/>
            <p:nvPr/>
          </p:nvSpPr>
          <p:spPr>
            <a:xfrm>
              <a:off x="7740352" y="2924944"/>
              <a:ext cx="2160240" cy="720080"/>
            </a:xfrm>
            <a:prstGeom prst="rect">
              <a:avLst/>
            </a:prstGeom>
            <a:solidFill>
              <a:srgbClr val="F58A1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Ramble</a:t>
              </a:r>
            </a:p>
          </p:txBody>
        </p:sp>
        <p:sp>
          <p:nvSpPr>
            <p:cNvPr id="16" name="Rectangle 15">
              <a:extLst>
                <a:ext uri="{FF2B5EF4-FFF2-40B4-BE49-F238E27FC236}">
                  <a16:creationId xmlns:a16="http://schemas.microsoft.com/office/drawing/2014/main" id="{E7E26742-02A3-5838-F4AE-6F6C6BE87631}"/>
                </a:ext>
              </a:extLst>
            </p:cNvPr>
            <p:cNvSpPr/>
            <p:nvPr/>
          </p:nvSpPr>
          <p:spPr>
            <a:xfrm>
              <a:off x="7740352" y="3949824"/>
              <a:ext cx="2160240" cy="720080"/>
            </a:xfrm>
            <a:prstGeom prst="rect">
              <a:avLst/>
            </a:prstGeom>
            <a:solidFill>
              <a:srgbClr val="FBD10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Speak clearly</a:t>
              </a:r>
            </a:p>
          </p:txBody>
        </p:sp>
        <p:sp>
          <p:nvSpPr>
            <p:cNvPr id="17" name="Rectangle 16">
              <a:extLst>
                <a:ext uri="{FF2B5EF4-FFF2-40B4-BE49-F238E27FC236}">
                  <a16:creationId xmlns:a16="http://schemas.microsoft.com/office/drawing/2014/main" id="{453CE18B-9FF1-538C-AFC4-262FC3651075}"/>
                </a:ext>
              </a:extLst>
            </p:cNvPr>
            <p:cNvSpPr/>
            <p:nvPr/>
          </p:nvSpPr>
          <p:spPr>
            <a:xfrm>
              <a:off x="5261198" y="4971431"/>
              <a:ext cx="2160240" cy="720080"/>
            </a:xfrm>
            <a:prstGeom prst="rect">
              <a:avLst/>
            </a:prstGeom>
            <a:solidFill>
              <a:srgbClr val="FBD10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Be negative</a:t>
              </a:r>
            </a:p>
          </p:txBody>
        </p:sp>
        <p:sp>
          <p:nvSpPr>
            <p:cNvPr id="18" name="Rectangle 17">
              <a:extLst>
                <a:ext uri="{FF2B5EF4-FFF2-40B4-BE49-F238E27FC236}">
                  <a16:creationId xmlns:a16="http://schemas.microsoft.com/office/drawing/2014/main" id="{38182565-6A05-D2D3-FE93-869487BCA16A}"/>
                </a:ext>
              </a:extLst>
            </p:cNvPr>
            <p:cNvSpPr/>
            <p:nvPr/>
          </p:nvSpPr>
          <p:spPr>
            <a:xfrm>
              <a:off x="7740352" y="4996604"/>
              <a:ext cx="2160240" cy="720080"/>
            </a:xfrm>
            <a:prstGeom prst="rect">
              <a:avLst/>
            </a:prstGeom>
            <a:solidFill>
              <a:srgbClr val="F58A1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Use examples</a:t>
              </a:r>
            </a:p>
          </p:txBody>
        </p:sp>
      </p:grpSp>
      <p:sp>
        <p:nvSpPr>
          <p:cNvPr id="22" name="Rectangle 21">
            <a:extLst>
              <a:ext uri="{FF2B5EF4-FFF2-40B4-BE49-F238E27FC236}">
                <a16:creationId xmlns:a16="http://schemas.microsoft.com/office/drawing/2014/main" id="{F74090DE-DC84-7793-C28B-D21631DB0BA4}"/>
              </a:ext>
            </a:extLst>
          </p:cNvPr>
          <p:cNvSpPr/>
          <p:nvPr/>
        </p:nvSpPr>
        <p:spPr>
          <a:xfrm>
            <a:off x="395536" y="2636912"/>
            <a:ext cx="4032448" cy="432048"/>
          </a:xfrm>
          <a:prstGeom prst="rect">
            <a:avLst/>
          </a:prstGeom>
          <a:solidFill>
            <a:srgbClr val="FCE78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n w="0"/>
                <a:solidFill>
                  <a:schemeClr val="tx1"/>
                </a:solidFill>
                <a:effectLst>
                  <a:outerShdw blurRad="38100" dist="19050" dir="2700000" algn="tl" rotWithShape="0">
                    <a:schemeClr val="dk1">
                      <a:alpha val="40000"/>
                    </a:schemeClr>
                  </a:outerShdw>
                </a:effectLst>
              </a:rPr>
              <a:t>Do</a:t>
            </a:r>
          </a:p>
        </p:txBody>
      </p:sp>
      <p:sp>
        <p:nvSpPr>
          <p:cNvPr id="23" name="Rectangle 22">
            <a:extLst>
              <a:ext uri="{FF2B5EF4-FFF2-40B4-BE49-F238E27FC236}">
                <a16:creationId xmlns:a16="http://schemas.microsoft.com/office/drawing/2014/main" id="{0F414011-9ACD-0D37-7054-56F0A8874F4F}"/>
              </a:ext>
            </a:extLst>
          </p:cNvPr>
          <p:cNvSpPr/>
          <p:nvPr/>
        </p:nvSpPr>
        <p:spPr>
          <a:xfrm>
            <a:off x="4590526" y="2646126"/>
            <a:ext cx="4032448" cy="432048"/>
          </a:xfrm>
          <a:prstGeom prst="rect">
            <a:avLst/>
          </a:prstGeom>
          <a:solidFill>
            <a:srgbClr val="FCE78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n w="0"/>
                <a:solidFill>
                  <a:schemeClr val="tx1"/>
                </a:solidFill>
                <a:effectLst>
                  <a:outerShdw blurRad="38100" dist="19050" dir="2700000" algn="tl" rotWithShape="0">
                    <a:schemeClr val="dk1">
                      <a:alpha val="40000"/>
                    </a:schemeClr>
                  </a:outerShdw>
                </a:effectLst>
              </a:rPr>
              <a:t>Don’t</a:t>
            </a:r>
          </a:p>
        </p:txBody>
      </p:sp>
      <p:pic>
        <p:nvPicPr>
          <p:cNvPr id="20" name="Picture 19">
            <a:extLst>
              <a:ext uri="{FF2B5EF4-FFF2-40B4-BE49-F238E27FC236}">
                <a16:creationId xmlns:a16="http://schemas.microsoft.com/office/drawing/2014/main" id="{81EDD4FC-A77A-4FAB-C670-B948190B654F}"/>
              </a:ext>
            </a:extLst>
          </p:cNvPr>
          <p:cNvPicPr>
            <a:picLocks noGrp="1" noRot="1" noMove="1" noResize="1" noEditPoints="1" noAdjustHandles="1" noChangeArrowheads="1" noChangeShapeType="1" noCrop="1"/>
          </p:cNvPicPr>
          <p:nvPr/>
        </p:nvPicPr>
        <p:blipFill rotWithShape="1">
          <a:blip r:embed="rId2"/>
          <a:srcRect l="14665" t="1" r="11395" b="1"/>
          <a:stretch/>
        </p:blipFill>
        <p:spPr>
          <a:xfrm>
            <a:off x="8577100" y="6275211"/>
            <a:ext cx="486743" cy="527403"/>
          </a:xfrm>
          <a:prstGeom prst="rect">
            <a:avLst/>
          </a:prstGeom>
        </p:spPr>
      </p:pic>
      <p:sp>
        <p:nvSpPr>
          <p:cNvPr id="21" name="Footer Placeholder 3">
            <a:extLst>
              <a:ext uri="{FF2B5EF4-FFF2-40B4-BE49-F238E27FC236}">
                <a16:creationId xmlns:a16="http://schemas.microsoft.com/office/drawing/2014/main" id="{3B14A764-099F-A3BA-0D27-095231409143}"/>
              </a:ext>
            </a:extLst>
          </p:cNvPr>
          <p:cNvSpPr>
            <a:spLocks noGrp="1"/>
          </p:cNvSpPr>
          <p:nvPr>
            <p:ph type="ftr" sz="quarter" idx="11"/>
          </p:nvPr>
        </p:nvSpPr>
        <p:spPr>
          <a:xfrm>
            <a:off x="2411760" y="6356351"/>
            <a:ext cx="3086100" cy="365125"/>
          </a:xfrm>
        </p:spPr>
        <p:txBody>
          <a:bodyPr/>
          <a:lstStyle/>
          <a:p>
            <a:r>
              <a:rPr lang="en-US" dirty="0"/>
              <a:t>ESB-RES-C264-L2G4-SpeechforEmployability-2.3-PPT-InterviewQuestions</a:t>
            </a:r>
            <a:endParaRPr lang="en-GB" dirty="0"/>
          </a:p>
        </p:txBody>
      </p:sp>
    </p:spTree>
    <p:extLst>
      <p:ext uri="{BB962C8B-B14F-4D97-AF65-F5344CB8AC3E}">
        <p14:creationId xmlns:p14="http://schemas.microsoft.com/office/powerpoint/2010/main" val="37440571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C07A87-2F96-6A01-7E1F-AE7F67ADBEEB}"/>
              </a:ext>
            </a:extLst>
          </p:cNvPr>
          <p:cNvSpPr>
            <a:spLocks noGrp="1"/>
          </p:cNvSpPr>
          <p:nvPr>
            <p:ph type="title"/>
          </p:nvPr>
        </p:nvSpPr>
        <p:spPr>
          <a:xfrm>
            <a:off x="395536" y="1124744"/>
            <a:ext cx="7886700" cy="648072"/>
          </a:xfrm>
        </p:spPr>
        <p:txBody>
          <a:bodyPr/>
          <a:lstStyle/>
          <a:p>
            <a:r>
              <a:rPr lang="en-GB" b="1" i="1" dirty="0">
                <a:latin typeface="+mn-lt"/>
              </a:rPr>
              <a:t>Dos and don’ts</a:t>
            </a:r>
          </a:p>
        </p:txBody>
      </p:sp>
      <p:sp>
        <p:nvSpPr>
          <p:cNvPr id="3" name="Date Placeholder 2">
            <a:extLst>
              <a:ext uri="{FF2B5EF4-FFF2-40B4-BE49-F238E27FC236}">
                <a16:creationId xmlns:a16="http://schemas.microsoft.com/office/drawing/2014/main" id="{4F4960C8-3F09-74D7-A5A5-EF99A061A5F2}"/>
              </a:ext>
            </a:extLst>
          </p:cNvPr>
          <p:cNvSpPr>
            <a:spLocks noGrp="1"/>
          </p:cNvSpPr>
          <p:nvPr>
            <p:ph type="dt" sz="half" idx="10"/>
          </p:nvPr>
        </p:nvSpPr>
        <p:spPr/>
        <p:txBody>
          <a:bodyPr/>
          <a:lstStyle/>
          <a:p>
            <a:fld id="{2FF9B4B7-D7B6-4BE9-A08C-1194BBF76661}" type="datetime1">
              <a:rPr lang="en-GB" smtClean="0"/>
              <a:t>03/03/2026</a:t>
            </a:fld>
            <a:endParaRPr lang="en-GB"/>
          </a:p>
        </p:txBody>
      </p:sp>
      <p:sp>
        <p:nvSpPr>
          <p:cNvPr id="5" name="Slide Number Placeholder 4">
            <a:extLst>
              <a:ext uri="{FF2B5EF4-FFF2-40B4-BE49-F238E27FC236}">
                <a16:creationId xmlns:a16="http://schemas.microsoft.com/office/drawing/2014/main" id="{B31AFC1B-4105-2F36-5B81-BBBA9A1BBEAF}"/>
              </a:ext>
            </a:extLst>
          </p:cNvPr>
          <p:cNvSpPr>
            <a:spLocks noGrp="1"/>
          </p:cNvSpPr>
          <p:nvPr>
            <p:ph type="sldNum" sz="quarter" idx="12"/>
          </p:nvPr>
        </p:nvSpPr>
        <p:spPr/>
        <p:txBody>
          <a:bodyPr/>
          <a:lstStyle/>
          <a:p>
            <a:fld id="{EFC07C4F-4DD7-4452-9CBE-7B4BC77324C7}" type="slidenum">
              <a:rPr lang="en-GB" smtClean="0"/>
              <a:t>7</a:t>
            </a:fld>
            <a:endParaRPr lang="en-GB"/>
          </a:p>
        </p:txBody>
      </p:sp>
      <p:sp>
        <p:nvSpPr>
          <p:cNvPr id="6" name="Rectangle 5">
            <a:extLst>
              <a:ext uri="{FF2B5EF4-FFF2-40B4-BE49-F238E27FC236}">
                <a16:creationId xmlns:a16="http://schemas.microsoft.com/office/drawing/2014/main" id="{52766041-2121-9E12-4742-D76D58FC00BE}"/>
              </a:ext>
            </a:extLst>
          </p:cNvPr>
          <p:cNvSpPr/>
          <p:nvPr/>
        </p:nvSpPr>
        <p:spPr>
          <a:xfrm>
            <a:off x="395536" y="1844824"/>
            <a:ext cx="8424936" cy="576064"/>
          </a:xfrm>
          <a:prstGeom prst="rect">
            <a:avLst/>
          </a:prstGeom>
          <a:solidFill>
            <a:srgbClr val="C4D82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ysClr val="windowText" lastClr="000000"/>
                </a:solidFill>
              </a:rPr>
              <a:t>Sort these pieces of advice into the ‘do’ and ‘don’t’ columns</a:t>
            </a:r>
          </a:p>
        </p:txBody>
      </p:sp>
      <p:sp>
        <p:nvSpPr>
          <p:cNvPr id="7" name="Rectangle 6">
            <a:extLst>
              <a:ext uri="{FF2B5EF4-FFF2-40B4-BE49-F238E27FC236}">
                <a16:creationId xmlns:a16="http://schemas.microsoft.com/office/drawing/2014/main" id="{86471FAF-0B44-9235-8D6A-CCFF4102FFEB}"/>
              </a:ext>
            </a:extLst>
          </p:cNvPr>
          <p:cNvSpPr/>
          <p:nvPr/>
        </p:nvSpPr>
        <p:spPr>
          <a:xfrm>
            <a:off x="383637" y="3416491"/>
            <a:ext cx="1882027" cy="631488"/>
          </a:xfrm>
          <a:prstGeom prst="rect">
            <a:avLst/>
          </a:prstGeom>
          <a:solidFill>
            <a:srgbClr val="FBD10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Think before speaking</a:t>
            </a:r>
          </a:p>
        </p:txBody>
      </p:sp>
      <p:sp>
        <p:nvSpPr>
          <p:cNvPr id="8" name="Rectangle 7">
            <a:extLst>
              <a:ext uri="{FF2B5EF4-FFF2-40B4-BE49-F238E27FC236}">
                <a16:creationId xmlns:a16="http://schemas.microsoft.com/office/drawing/2014/main" id="{AAE93BF5-8CAA-E675-355C-21800568AD13}"/>
              </a:ext>
            </a:extLst>
          </p:cNvPr>
          <p:cNvSpPr/>
          <p:nvPr/>
        </p:nvSpPr>
        <p:spPr>
          <a:xfrm>
            <a:off x="383637" y="4315280"/>
            <a:ext cx="1882027" cy="631488"/>
          </a:xfrm>
          <a:prstGeom prst="rect">
            <a:avLst/>
          </a:prstGeom>
          <a:solidFill>
            <a:srgbClr val="F58A1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Be honest</a:t>
            </a:r>
          </a:p>
        </p:txBody>
      </p:sp>
      <p:sp>
        <p:nvSpPr>
          <p:cNvPr id="9" name="Rectangle 8">
            <a:extLst>
              <a:ext uri="{FF2B5EF4-FFF2-40B4-BE49-F238E27FC236}">
                <a16:creationId xmlns:a16="http://schemas.microsoft.com/office/drawing/2014/main" id="{B7610944-4587-B4A7-75EB-D8AFF563C832}"/>
              </a:ext>
            </a:extLst>
          </p:cNvPr>
          <p:cNvSpPr/>
          <p:nvPr/>
        </p:nvSpPr>
        <p:spPr>
          <a:xfrm>
            <a:off x="2543506" y="3416491"/>
            <a:ext cx="1882027" cy="631488"/>
          </a:xfrm>
          <a:prstGeom prst="rect">
            <a:avLst/>
          </a:prstGeom>
          <a:solidFill>
            <a:srgbClr val="F58A1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Ask for clarification</a:t>
            </a:r>
          </a:p>
        </p:txBody>
      </p:sp>
      <p:sp>
        <p:nvSpPr>
          <p:cNvPr id="10" name="Rectangle 9">
            <a:extLst>
              <a:ext uri="{FF2B5EF4-FFF2-40B4-BE49-F238E27FC236}">
                <a16:creationId xmlns:a16="http://schemas.microsoft.com/office/drawing/2014/main" id="{05B48A4C-72CF-CDC9-5A54-72DEC049836F}"/>
              </a:ext>
            </a:extLst>
          </p:cNvPr>
          <p:cNvSpPr/>
          <p:nvPr/>
        </p:nvSpPr>
        <p:spPr>
          <a:xfrm>
            <a:off x="2543506" y="4315280"/>
            <a:ext cx="1882027" cy="631488"/>
          </a:xfrm>
          <a:prstGeom prst="rect">
            <a:avLst/>
          </a:prstGeom>
          <a:solidFill>
            <a:srgbClr val="FBD10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Speak clearly</a:t>
            </a:r>
          </a:p>
        </p:txBody>
      </p:sp>
      <p:sp>
        <p:nvSpPr>
          <p:cNvPr id="11" name="Rectangle 10">
            <a:extLst>
              <a:ext uri="{FF2B5EF4-FFF2-40B4-BE49-F238E27FC236}">
                <a16:creationId xmlns:a16="http://schemas.microsoft.com/office/drawing/2014/main" id="{75B92C39-BE89-CAA9-FBFF-94C3C95178D5}"/>
              </a:ext>
            </a:extLst>
          </p:cNvPr>
          <p:cNvSpPr/>
          <p:nvPr/>
        </p:nvSpPr>
        <p:spPr>
          <a:xfrm>
            <a:off x="383637" y="5211199"/>
            <a:ext cx="1882027" cy="631488"/>
          </a:xfrm>
          <a:prstGeom prst="rect">
            <a:avLst/>
          </a:prstGeom>
          <a:solidFill>
            <a:srgbClr val="FBD10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Use examples</a:t>
            </a:r>
          </a:p>
        </p:txBody>
      </p:sp>
      <p:sp>
        <p:nvSpPr>
          <p:cNvPr id="12" name="Rectangle 11">
            <a:extLst>
              <a:ext uri="{FF2B5EF4-FFF2-40B4-BE49-F238E27FC236}">
                <a16:creationId xmlns:a16="http://schemas.microsoft.com/office/drawing/2014/main" id="{D987A338-25FF-141B-C29B-CB58CB920A46}"/>
              </a:ext>
            </a:extLst>
          </p:cNvPr>
          <p:cNvSpPr/>
          <p:nvPr/>
        </p:nvSpPr>
        <p:spPr>
          <a:xfrm>
            <a:off x="2543506" y="5233275"/>
            <a:ext cx="1882027" cy="631488"/>
          </a:xfrm>
          <a:prstGeom prst="rect">
            <a:avLst/>
          </a:prstGeom>
          <a:solidFill>
            <a:srgbClr val="F58A1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Listen carefully</a:t>
            </a:r>
          </a:p>
        </p:txBody>
      </p:sp>
      <p:sp>
        <p:nvSpPr>
          <p:cNvPr id="13" name="Rectangle 12">
            <a:extLst>
              <a:ext uri="{FF2B5EF4-FFF2-40B4-BE49-F238E27FC236}">
                <a16:creationId xmlns:a16="http://schemas.microsoft.com/office/drawing/2014/main" id="{C2D94C50-FA86-15CE-5C0B-0040784C9D97}"/>
              </a:ext>
            </a:extLst>
          </p:cNvPr>
          <p:cNvSpPr/>
          <p:nvPr/>
        </p:nvSpPr>
        <p:spPr>
          <a:xfrm>
            <a:off x="4622661" y="3416491"/>
            <a:ext cx="1882027" cy="631488"/>
          </a:xfrm>
          <a:prstGeom prst="rect">
            <a:avLst/>
          </a:prstGeom>
          <a:solidFill>
            <a:srgbClr val="FBD10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Rush</a:t>
            </a:r>
          </a:p>
        </p:txBody>
      </p:sp>
      <p:sp>
        <p:nvSpPr>
          <p:cNvPr id="14" name="Rectangle 13">
            <a:extLst>
              <a:ext uri="{FF2B5EF4-FFF2-40B4-BE49-F238E27FC236}">
                <a16:creationId xmlns:a16="http://schemas.microsoft.com/office/drawing/2014/main" id="{313BC39F-952E-28F5-CF79-E0BC14527BF4}"/>
              </a:ext>
            </a:extLst>
          </p:cNvPr>
          <p:cNvSpPr/>
          <p:nvPr/>
        </p:nvSpPr>
        <p:spPr>
          <a:xfrm>
            <a:off x="4622661" y="4315280"/>
            <a:ext cx="1882027" cy="631488"/>
          </a:xfrm>
          <a:prstGeom prst="rect">
            <a:avLst/>
          </a:prstGeom>
          <a:solidFill>
            <a:srgbClr val="F58A1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Exaggerate</a:t>
            </a:r>
          </a:p>
        </p:txBody>
      </p:sp>
      <p:sp>
        <p:nvSpPr>
          <p:cNvPr id="15" name="Rectangle 14">
            <a:extLst>
              <a:ext uri="{FF2B5EF4-FFF2-40B4-BE49-F238E27FC236}">
                <a16:creationId xmlns:a16="http://schemas.microsoft.com/office/drawing/2014/main" id="{624CE203-52C8-65ED-68F0-A18F8A5191B7}"/>
              </a:ext>
            </a:extLst>
          </p:cNvPr>
          <p:cNvSpPr/>
          <p:nvPr/>
        </p:nvSpPr>
        <p:spPr>
          <a:xfrm>
            <a:off x="6782530" y="3416491"/>
            <a:ext cx="1882027" cy="631488"/>
          </a:xfrm>
          <a:prstGeom prst="rect">
            <a:avLst/>
          </a:prstGeom>
          <a:solidFill>
            <a:srgbClr val="F58A1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Ramble</a:t>
            </a:r>
          </a:p>
        </p:txBody>
      </p:sp>
      <p:sp>
        <p:nvSpPr>
          <p:cNvPr id="16" name="Rectangle 15">
            <a:extLst>
              <a:ext uri="{FF2B5EF4-FFF2-40B4-BE49-F238E27FC236}">
                <a16:creationId xmlns:a16="http://schemas.microsoft.com/office/drawing/2014/main" id="{E7E26742-02A3-5838-F4AE-6F6C6BE87631}"/>
              </a:ext>
            </a:extLst>
          </p:cNvPr>
          <p:cNvSpPr/>
          <p:nvPr/>
        </p:nvSpPr>
        <p:spPr>
          <a:xfrm>
            <a:off x="6782530" y="4315280"/>
            <a:ext cx="1882027" cy="631488"/>
          </a:xfrm>
          <a:prstGeom prst="rect">
            <a:avLst/>
          </a:prstGeom>
          <a:solidFill>
            <a:srgbClr val="FBD10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Use slang or jargon</a:t>
            </a:r>
          </a:p>
        </p:txBody>
      </p:sp>
      <p:sp>
        <p:nvSpPr>
          <p:cNvPr id="17" name="Rectangle 16">
            <a:extLst>
              <a:ext uri="{FF2B5EF4-FFF2-40B4-BE49-F238E27FC236}">
                <a16:creationId xmlns:a16="http://schemas.microsoft.com/office/drawing/2014/main" id="{453CE18B-9FF1-538C-AFC4-262FC3651075}"/>
              </a:ext>
            </a:extLst>
          </p:cNvPr>
          <p:cNvSpPr/>
          <p:nvPr/>
        </p:nvSpPr>
        <p:spPr>
          <a:xfrm>
            <a:off x="4622661" y="5211199"/>
            <a:ext cx="1882027" cy="631488"/>
          </a:xfrm>
          <a:prstGeom prst="rect">
            <a:avLst/>
          </a:prstGeom>
          <a:solidFill>
            <a:srgbClr val="FBD10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Be negative</a:t>
            </a:r>
          </a:p>
        </p:txBody>
      </p:sp>
      <p:sp>
        <p:nvSpPr>
          <p:cNvPr id="18" name="Rectangle 17">
            <a:extLst>
              <a:ext uri="{FF2B5EF4-FFF2-40B4-BE49-F238E27FC236}">
                <a16:creationId xmlns:a16="http://schemas.microsoft.com/office/drawing/2014/main" id="{38182565-6A05-D2D3-FE93-869487BCA16A}"/>
              </a:ext>
            </a:extLst>
          </p:cNvPr>
          <p:cNvSpPr/>
          <p:nvPr/>
        </p:nvSpPr>
        <p:spPr>
          <a:xfrm>
            <a:off x="6782530" y="5233275"/>
            <a:ext cx="1882027" cy="631488"/>
          </a:xfrm>
          <a:prstGeom prst="rect">
            <a:avLst/>
          </a:prstGeom>
          <a:solidFill>
            <a:srgbClr val="F58A1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solidFill>
                  <a:schemeClr val="tx1"/>
                </a:solidFill>
              </a:rPr>
              <a:t>Interrupt</a:t>
            </a:r>
          </a:p>
        </p:txBody>
      </p:sp>
      <p:sp>
        <p:nvSpPr>
          <p:cNvPr id="22" name="Rectangle 21">
            <a:extLst>
              <a:ext uri="{FF2B5EF4-FFF2-40B4-BE49-F238E27FC236}">
                <a16:creationId xmlns:a16="http://schemas.microsoft.com/office/drawing/2014/main" id="{F74090DE-DC84-7793-C28B-D21631DB0BA4}"/>
              </a:ext>
            </a:extLst>
          </p:cNvPr>
          <p:cNvSpPr/>
          <p:nvPr/>
        </p:nvSpPr>
        <p:spPr>
          <a:xfrm>
            <a:off x="395536" y="2636912"/>
            <a:ext cx="4032448" cy="432048"/>
          </a:xfrm>
          <a:prstGeom prst="rect">
            <a:avLst/>
          </a:prstGeom>
          <a:solidFill>
            <a:srgbClr val="FCE78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n w="0"/>
                <a:solidFill>
                  <a:schemeClr val="tx1"/>
                </a:solidFill>
                <a:effectLst>
                  <a:outerShdw blurRad="38100" dist="19050" dir="2700000" algn="tl" rotWithShape="0">
                    <a:schemeClr val="dk1">
                      <a:alpha val="40000"/>
                    </a:schemeClr>
                  </a:outerShdw>
                </a:effectLst>
              </a:rPr>
              <a:t>Do</a:t>
            </a:r>
          </a:p>
        </p:txBody>
      </p:sp>
      <p:sp>
        <p:nvSpPr>
          <p:cNvPr id="23" name="Rectangle 22">
            <a:extLst>
              <a:ext uri="{FF2B5EF4-FFF2-40B4-BE49-F238E27FC236}">
                <a16:creationId xmlns:a16="http://schemas.microsoft.com/office/drawing/2014/main" id="{0F414011-9ACD-0D37-7054-56F0A8874F4F}"/>
              </a:ext>
            </a:extLst>
          </p:cNvPr>
          <p:cNvSpPr/>
          <p:nvPr/>
        </p:nvSpPr>
        <p:spPr>
          <a:xfrm>
            <a:off x="4590526" y="2646126"/>
            <a:ext cx="4032448" cy="432048"/>
          </a:xfrm>
          <a:prstGeom prst="rect">
            <a:avLst/>
          </a:prstGeom>
          <a:solidFill>
            <a:srgbClr val="FCE78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ln w="0"/>
                <a:solidFill>
                  <a:schemeClr val="tx1"/>
                </a:solidFill>
                <a:effectLst>
                  <a:outerShdw blurRad="38100" dist="19050" dir="2700000" algn="tl" rotWithShape="0">
                    <a:schemeClr val="dk1">
                      <a:alpha val="40000"/>
                    </a:schemeClr>
                  </a:outerShdw>
                </a:effectLst>
              </a:rPr>
              <a:t>Don’t</a:t>
            </a:r>
          </a:p>
        </p:txBody>
      </p:sp>
      <p:pic>
        <p:nvPicPr>
          <p:cNvPr id="19" name="Picture 18">
            <a:extLst>
              <a:ext uri="{FF2B5EF4-FFF2-40B4-BE49-F238E27FC236}">
                <a16:creationId xmlns:a16="http://schemas.microsoft.com/office/drawing/2014/main" id="{81EDD4FC-A77A-4FAB-C670-B948190B654F}"/>
              </a:ext>
            </a:extLst>
          </p:cNvPr>
          <p:cNvPicPr>
            <a:picLocks noGrp="1" noRot="1" noMove="1" noResize="1" noEditPoints="1" noAdjustHandles="1" noChangeArrowheads="1" noChangeShapeType="1" noCrop="1"/>
          </p:cNvPicPr>
          <p:nvPr/>
        </p:nvPicPr>
        <p:blipFill rotWithShape="1">
          <a:blip r:embed="rId2"/>
          <a:srcRect l="14665" t="1" r="11395" b="1"/>
          <a:stretch/>
        </p:blipFill>
        <p:spPr>
          <a:xfrm>
            <a:off x="8577100" y="6214961"/>
            <a:ext cx="486743" cy="527403"/>
          </a:xfrm>
          <a:prstGeom prst="rect">
            <a:avLst/>
          </a:prstGeom>
        </p:spPr>
      </p:pic>
      <p:sp>
        <p:nvSpPr>
          <p:cNvPr id="21" name="Footer Placeholder 3">
            <a:extLst>
              <a:ext uri="{FF2B5EF4-FFF2-40B4-BE49-F238E27FC236}">
                <a16:creationId xmlns:a16="http://schemas.microsoft.com/office/drawing/2014/main" id="{8EF4A258-DC35-579A-FE3A-FBAC300653E4}"/>
              </a:ext>
            </a:extLst>
          </p:cNvPr>
          <p:cNvSpPr txBox="1">
            <a:spLocks/>
          </p:cNvSpPr>
          <p:nvPr/>
        </p:nvSpPr>
        <p:spPr>
          <a:xfrm>
            <a:off x="2554057" y="6344232"/>
            <a:ext cx="3086100" cy="365125"/>
          </a:xfrm>
          <a:prstGeom prst="rect">
            <a:avLst/>
          </a:prstGeom>
        </p:spPr>
        <p:txBody>
          <a:bodyPr vert="horz" lIns="91440" tIns="45720" rIns="91440" bIns="45720" rtlCol="0" anchor="ctr"/>
          <a:lstStyle>
            <a:defPPr>
              <a:defRPr lang="en-US"/>
            </a:defPPr>
            <a:lvl1pPr marL="0" algn="ctr" defTabSz="914400" rtl="0" eaLnBrk="1" latinLnBrk="0" hangingPunct="1">
              <a:defRPr sz="9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t>ESB-RES-C264-L2G4-SpeechforEmployability-2.3-PPT-InterviewQuestions</a:t>
            </a:r>
            <a:endParaRPr lang="en-GB" dirty="0"/>
          </a:p>
        </p:txBody>
      </p:sp>
    </p:spTree>
    <p:extLst>
      <p:ext uri="{BB962C8B-B14F-4D97-AF65-F5344CB8AC3E}">
        <p14:creationId xmlns:p14="http://schemas.microsoft.com/office/powerpoint/2010/main" val="3887052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DC9C2-0632-2496-DDB3-CD90BDC5508B}"/>
              </a:ext>
            </a:extLst>
          </p:cNvPr>
          <p:cNvSpPr>
            <a:spLocks noGrp="1"/>
          </p:cNvSpPr>
          <p:nvPr>
            <p:ph type="title"/>
          </p:nvPr>
        </p:nvSpPr>
        <p:spPr>
          <a:xfrm>
            <a:off x="395536" y="1119660"/>
            <a:ext cx="7886700" cy="720080"/>
          </a:xfrm>
        </p:spPr>
        <p:txBody>
          <a:bodyPr/>
          <a:lstStyle/>
          <a:p>
            <a:r>
              <a:rPr lang="en-GB" b="1" i="1" dirty="0">
                <a:latin typeface="+mn-lt"/>
              </a:rPr>
              <a:t>Brief or Full?</a:t>
            </a:r>
          </a:p>
        </p:txBody>
      </p:sp>
      <p:sp>
        <p:nvSpPr>
          <p:cNvPr id="3" name="Date Placeholder 2">
            <a:extLst>
              <a:ext uri="{FF2B5EF4-FFF2-40B4-BE49-F238E27FC236}">
                <a16:creationId xmlns:a16="http://schemas.microsoft.com/office/drawing/2014/main" id="{FA52E940-EF71-1CFE-4BC8-C47D80E03206}"/>
              </a:ext>
            </a:extLst>
          </p:cNvPr>
          <p:cNvSpPr>
            <a:spLocks noGrp="1"/>
          </p:cNvSpPr>
          <p:nvPr>
            <p:ph type="dt" sz="half" idx="10"/>
          </p:nvPr>
        </p:nvSpPr>
        <p:spPr/>
        <p:txBody>
          <a:bodyPr/>
          <a:lstStyle/>
          <a:p>
            <a:fld id="{98C3B2A0-E25C-47AF-B978-C1D407676F6B}" type="datetime1">
              <a:rPr lang="en-GB" smtClean="0"/>
              <a:t>03/03/2026</a:t>
            </a:fld>
            <a:endParaRPr lang="en-GB"/>
          </a:p>
        </p:txBody>
      </p:sp>
      <p:sp>
        <p:nvSpPr>
          <p:cNvPr id="5" name="Slide Number Placeholder 4">
            <a:extLst>
              <a:ext uri="{FF2B5EF4-FFF2-40B4-BE49-F238E27FC236}">
                <a16:creationId xmlns:a16="http://schemas.microsoft.com/office/drawing/2014/main" id="{0E045819-ECE1-6FF9-1424-95C8B7A0E81B}"/>
              </a:ext>
            </a:extLst>
          </p:cNvPr>
          <p:cNvSpPr>
            <a:spLocks noGrp="1"/>
          </p:cNvSpPr>
          <p:nvPr>
            <p:ph type="sldNum" sz="quarter" idx="12"/>
          </p:nvPr>
        </p:nvSpPr>
        <p:spPr/>
        <p:txBody>
          <a:bodyPr/>
          <a:lstStyle/>
          <a:p>
            <a:fld id="{EFC07C4F-4DD7-4452-9CBE-7B4BC77324C7}" type="slidenum">
              <a:rPr lang="en-GB" smtClean="0"/>
              <a:t>8</a:t>
            </a:fld>
            <a:endParaRPr lang="en-GB"/>
          </a:p>
        </p:txBody>
      </p:sp>
      <p:grpSp>
        <p:nvGrpSpPr>
          <p:cNvPr id="7" name="Group 6">
            <a:extLst>
              <a:ext uri="{FF2B5EF4-FFF2-40B4-BE49-F238E27FC236}">
                <a16:creationId xmlns:a16="http://schemas.microsoft.com/office/drawing/2014/main" id="{5B091CA6-EB6D-D0C3-1D5C-58F12289FF69}"/>
              </a:ext>
            </a:extLst>
          </p:cNvPr>
          <p:cNvGrpSpPr/>
          <p:nvPr/>
        </p:nvGrpSpPr>
        <p:grpSpPr>
          <a:xfrm>
            <a:off x="382482" y="1986594"/>
            <a:ext cx="2736304" cy="1666414"/>
            <a:chOff x="1501894" y="5165505"/>
            <a:chExt cx="2186457" cy="1485478"/>
          </a:xfrm>
        </p:grpSpPr>
        <p:pic>
          <p:nvPicPr>
            <p:cNvPr id="8" name="Picture 7">
              <a:extLst>
                <a:ext uri="{FF2B5EF4-FFF2-40B4-BE49-F238E27FC236}">
                  <a16:creationId xmlns:a16="http://schemas.microsoft.com/office/drawing/2014/main" id="{66238C69-5C36-D54A-1C97-04D2EB7FF1D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01894" y="5165505"/>
              <a:ext cx="2186457" cy="1485478"/>
            </a:xfrm>
            <a:prstGeom prst="rect">
              <a:avLst/>
            </a:prstGeom>
          </p:spPr>
        </p:pic>
        <p:sp>
          <p:nvSpPr>
            <p:cNvPr id="9" name="TextBox 8">
              <a:extLst>
                <a:ext uri="{FF2B5EF4-FFF2-40B4-BE49-F238E27FC236}">
                  <a16:creationId xmlns:a16="http://schemas.microsoft.com/office/drawing/2014/main" id="{6D0CE0F3-B9BD-8879-3C32-9DF80F540A56}"/>
                </a:ext>
              </a:extLst>
            </p:cNvPr>
            <p:cNvSpPr txBox="1"/>
            <p:nvPr/>
          </p:nvSpPr>
          <p:spPr>
            <a:xfrm>
              <a:off x="1704007" y="5392111"/>
              <a:ext cx="1846838" cy="740769"/>
            </a:xfrm>
            <a:prstGeom prst="rect">
              <a:avLst/>
            </a:prstGeom>
            <a:noFill/>
          </p:spPr>
          <p:txBody>
            <a:bodyPr wrap="square" rtlCol="0">
              <a:spAutoFit/>
            </a:bodyPr>
            <a:lstStyle/>
            <a:p>
              <a:r>
                <a:rPr lang="en-GB" sz="1200" dirty="0"/>
                <a:t>To achieve a Merit grade or above for responding to questions, your answers must be “full” rather than “brief”.</a:t>
              </a:r>
            </a:p>
          </p:txBody>
        </p:sp>
      </p:grpSp>
      <p:sp>
        <p:nvSpPr>
          <p:cNvPr id="10" name="TextBox 9">
            <a:extLst>
              <a:ext uri="{FF2B5EF4-FFF2-40B4-BE49-F238E27FC236}">
                <a16:creationId xmlns:a16="http://schemas.microsoft.com/office/drawing/2014/main" id="{01CCCF7A-5869-DAED-2811-A79E0E5A343F}"/>
              </a:ext>
            </a:extLst>
          </p:cNvPr>
          <p:cNvSpPr txBox="1"/>
          <p:nvPr/>
        </p:nvSpPr>
        <p:spPr>
          <a:xfrm>
            <a:off x="3855900" y="1805866"/>
            <a:ext cx="4608512" cy="954107"/>
          </a:xfrm>
          <a:prstGeom prst="rect">
            <a:avLst/>
          </a:prstGeom>
          <a:solidFill>
            <a:srgbClr val="C4D821"/>
          </a:solidFill>
        </p:spPr>
        <p:txBody>
          <a:bodyPr wrap="square" rtlCol="0">
            <a:spAutoFit/>
          </a:bodyPr>
          <a:lstStyle/>
          <a:p>
            <a:r>
              <a:rPr lang="en-GB" sz="1400" dirty="0"/>
              <a:t>Question: Can you tell me a little about yourself?</a:t>
            </a:r>
          </a:p>
          <a:p>
            <a:endParaRPr lang="en-GB" sz="1400" dirty="0"/>
          </a:p>
          <a:p>
            <a:r>
              <a:rPr lang="en-GB" sz="1400" dirty="0"/>
              <a:t>Response: I am 17 years old; I like reading and I like playing football.</a:t>
            </a:r>
          </a:p>
        </p:txBody>
      </p:sp>
      <p:sp>
        <p:nvSpPr>
          <p:cNvPr id="11" name="TextBox 10">
            <a:extLst>
              <a:ext uri="{FF2B5EF4-FFF2-40B4-BE49-F238E27FC236}">
                <a16:creationId xmlns:a16="http://schemas.microsoft.com/office/drawing/2014/main" id="{BC22631B-605E-1EC5-E584-DBAC180FDA97}"/>
              </a:ext>
            </a:extLst>
          </p:cNvPr>
          <p:cNvSpPr txBox="1"/>
          <p:nvPr/>
        </p:nvSpPr>
        <p:spPr>
          <a:xfrm>
            <a:off x="3869939" y="3227397"/>
            <a:ext cx="4608512" cy="738664"/>
          </a:xfrm>
          <a:prstGeom prst="rect">
            <a:avLst/>
          </a:prstGeom>
          <a:solidFill>
            <a:srgbClr val="FBD10A"/>
          </a:solidFill>
        </p:spPr>
        <p:txBody>
          <a:bodyPr wrap="square" rtlCol="0">
            <a:spAutoFit/>
          </a:bodyPr>
          <a:lstStyle/>
          <a:p>
            <a:r>
              <a:rPr lang="en-GB" sz="1400" dirty="0"/>
              <a:t>Question: What is your greatest strength?</a:t>
            </a:r>
          </a:p>
          <a:p>
            <a:endParaRPr lang="en-GB" sz="1400" dirty="0"/>
          </a:p>
          <a:p>
            <a:r>
              <a:rPr lang="en-GB" sz="1400" dirty="0"/>
              <a:t>Response: I am really good at maths.</a:t>
            </a:r>
          </a:p>
        </p:txBody>
      </p:sp>
      <p:sp>
        <p:nvSpPr>
          <p:cNvPr id="12" name="TextBox 11">
            <a:extLst>
              <a:ext uri="{FF2B5EF4-FFF2-40B4-BE49-F238E27FC236}">
                <a16:creationId xmlns:a16="http://schemas.microsoft.com/office/drawing/2014/main" id="{B5DFE612-FA40-21E0-F13C-0046FF5E6ACE}"/>
              </a:ext>
            </a:extLst>
          </p:cNvPr>
          <p:cNvSpPr txBox="1"/>
          <p:nvPr/>
        </p:nvSpPr>
        <p:spPr>
          <a:xfrm>
            <a:off x="3869939" y="4433485"/>
            <a:ext cx="4608512" cy="1169551"/>
          </a:xfrm>
          <a:prstGeom prst="rect">
            <a:avLst/>
          </a:prstGeom>
          <a:solidFill>
            <a:srgbClr val="F58A1D"/>
          </a:solidFill>
        </p:spPr>
        <p:txBody>
          <a:bodyPr wrap="square" rtlCol="0">
            <a:spAutoFit/>
          </a:bodyPr>
          <a:lstStyle/>
          <a:p>
            <a:r>
              <a:rPr lang="en-GB" sz="1400" dirty="0"/>
              <a:t>Question: Describe a challenge you have faced and how you overcame it.</a:t>
            </a:r>
          </a:p>
          <a:p>
            <a:endParaRPr lang="en-GB" sz="1400" dirty="0"/>
          </a:p>
          <a:p>
            <a:r>
              <a:rPr lang="en-GB" sz="1400" dirty="0"/>
              <a:t>Response: I had trouble with a project at college, but I finished it in the end. </a:t>
            </a:r>
          </a:p>
        </p:txBody>
      </p:sp>
      <p:sp>
        <p:nvSpPr>
          <p:cNvPr id="13" name="TextBox 12">
            <a:extLst>
              <a:ext uri="{FF2B5EF4-FFF2-40B4-BE49-F238E27FC236}">
                <a16:creationId xmlns:a16="http://schemas.microsoft.com/office/drawing/2014/main" id="{3C90A8C5-9D4D-E352-63C6-9DFC955BE4D2}"/>
              </a:ext>
            </a:extLst>
          </p:cNvPr>
          <p:cNvSpPr txBox="1"/>
          <p:nvPr/>
        </p:nvSpPr>
        <p:spPr>
          <a:xfrm>
            <a:off x="395536" y="3833549"/>
            <a:ext cx="2808312" cy="1815882"/>
          </a:xfrm>
          <a:prstGeom prst="rect">
            <a:avLst/>
          </a:prstGeom>
          <a:noFill/>
        </p:spPr>
        <p:txBody>
          <a:bodyPr wrap="square" rtlCol="0">
            <a:spAutoFit/>
          </a:bodyPr>
          <a:lstStyle/>
          <a:p>
            <a:r>
              <a:rPr lang="en-GB" sz="1400" dirty="0"/>
              <a:t>These responses are brief.</a:t>
            </a:r>
          </a:p>
          <a:p>
            <a:endParaRPr lang="en-GB" sz="1400" dirty="0"/>
          </a:p>
          <a:p>
            <a:r>
              <a:rPr lang="en-GB" sz="1400" dirty="0"/>
              <a:t>What could a learner do to turn them into full answers?</a:t>
            </a:r>
          </a:p>
          <a:p>
            <a:endParaRPr lang="en-GB" sz="1400" dirty="0"/>
          </a:p>
          <a:p>
            <a:r>
              <a:rPr lang="en-GB" sz="1400" dirty="0"/>
              <a:t>Have a go in pairs or groups at developing these responses for the learner. </a:t>
            </a:r>
          </a:p>
        </p:txBody>
      </p:sp>
      <p:pic>
        <p:nvPicPr>
          <p:cNvPr id="6" name="Picture 5">
            <a:extLst>
              <a:ext uri="{FF2B5EF4-FFF2-40B4-BE49-F238E27FC236}">
                <a16:creationId xmlns:a16="http://schemas.microsoft.com/office/drawing/2014/main" id="{81EDD4FC-A77A-4FAB-C670-B948190B654F}"/>
              </a:ext>
            </a:extLst>
          </p:cNvPr>
          <p:cNvPicPr>
            <a:picLocks noGrp="1" noRot="1" noMove="1" noResize="1" noEditPoints="1" noAdjustHandles="1" noChangeArrowheads="1" noChangeShapeType="1" noCrop="1"/>
          </p:cNvPicPr>
          <p:nvPr/>
        </p:nvPicPr>
        <p:blipFill rotWithShape="1">
          <a:blip r:embed="rId4"/>
          <a:srcRect l="14665" t="1" r="11395" b="1"/>
          <a:stretch/>
        </p:blipFill>
        <p:spPr>
          <a:xfrm>
            <a:off x="8495591" y="6275211"/>
            <a:ext cx="486743" cy="527403"/>
          </a:xfrm>
          <a:prstGeom prst="rect">
            <a:avLst/>
          </a:prstGeom>
        </p:spPr>
      </p:pic>
      <p:sp>
        <p:nvSpPr>
          <p:cNvPr id="14" name="Footer Placeholder 3">
            <a:extLst>
              <a:ext uri="{FF2B5EF4-FFF2-40B4-BE49-F238E27FC236}">
                <a16:creationId xmlns:a16="http://schemas.microsoft.com/office/drawing/2014/main" id="{B2B6AB75-F6ED-3734-2210-6FE7CE97B7DF}"/>
              </a:ext>
            </a:extLst>
          </p:cNvPr>
          <p:cNvSpPr>
            <a:spLocks noGrp="1"/>
          </p:cNvSpPr>
          <p:nvPr>
            <p:ph type="ftr" sz="quarter" idx="11"/>
          </p:nvPr>
        </p:nvSpPr>
        <p:spPr>
          <a:xfrm>
            <a:off x="2411760" y="6356351"/>
            <a:ext cx="3086100" cy="365125"/>
          </a:xfrm>
        </p:spPr>
        <p:txBody>
          <a:bodyPr/>
          <a:lstStyle/>
          <a:p>
            <a:r>
              <a:rPr lang="en-US" dirty="0"/>
              <a:t>ESB-RES-C264-L2G4-SpeechforEmployability-2.3-PPT-InterviewQuestions</a:t>
            </a:r>
            <a:endParaRPr lang="en-GB" dirty="0"/>
          </a:p>
        </p:txBody>
      </p:sp>
    </p:spTree>
    <p:extLst>
      <p:ext uri="{BB962C8B-B14F-4D97-AF65-F5344CB8AC3E}">
        <p14:creationId xmlns:p14="http://schemas.microsoft.com/office/powerpoint/2010/main" val="20265874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71682995-0167-B54F-6D88-DF529C0D9321}"/>
              </a:ext>
            </a:extLst>
          </p:cNvPr>
          <p:cNvPicPr>
            <a:picLocks noChangeAspect="1"/>
          </p:cNvPicPr>
          <p:nvPr/>
        </p:nvPicPr>
        <p:blipFill>
          <a:blip r:embed="rId2"/>
          <a:stretch>
            <a:fillRect/>
          </a:stretch>
        </p:blipFill>
        <p:spPr>
          <a:xfrm>
            <a:off x="3979068" y="5101595"/>
            <a:ext cx="1185863" cy="1257301"/>
          </a:xfrm>
          <a:prstGeom prst="rect">
            <a:avLst/>
          </a:prstGeom>
        </p:spPr>
      </p:pic>
      <p:pic>
        <p:nvPicPr>
          <p:cNvPr id="10" name="Picture 9">
            <a:extLst>
              <a:ext uri="{FF2B5EF4-FFF2-40B4-BE49-F238E27FC236}">
                <a16:creationId xmlns:a16="http://schemas.microsoft.com/office/drawing/2014/main" id="{9D920FFC-1FB7-81AA-00C2-11712B617B77}"/>
              </a:ext>
            </a:extLst>
          </p:cNvPr>
          <p:cNvPicPr>
            <a:picLocks noChangeAspect="1"/>
          </p:cNvPicPr>
          <p:nvPr/>
        </p:nvPicPr>
        <p:blipFill>
          <a:blip r:embed="rId3"/>
          <a:stretch>
            <a:fillRect/>
          </a:stretch>
        </p:blipFill>
        <p:spPr>
          <a:xfrm>
            <a:off x="395760" y="5028423"/>
            <a:ext cx="1764047" cy="1471290"/>
          </a:xfrm>
          <a:prstGeom prst="rect">
            <a:avLst/>
          </a:prstGeom>
        </p:spPr>
      </p:pic>
      <p:sp>
        <p:nvSpPr>
          <p:cNvPr id="2" name="Title 1">
            <a:extLst>
              <a:ext uri="{FF2B5EF4-FFF2-40B4-BE49-F238E27FC236}">
                <a16:creationId xmlns:a16="http://schemas.microsoft.com/office/drawing/2014/main" id="{8D498BDD-1830-7698-D195-43E696980F3D}"/>
              </a:ext>
            </a:extLst>
          </p:cNvPr>
          <p:cNvSpPr>
            <a:spLocks noGrp="1"/>
          </p:cNvSpPr>
          <p:nvPr>
            <p:ph type="title"/>
          </p:nvPr>
        </p:nvSpPr>
        <p:spPr>
          <a:xfrm>
            <a:off x="395536" y="1201838"/>
            <a:ext cx="7886700" cy="648072"/>
          </a:xfrm>
        </p:spPr>
        <p:txBody>
          <a:bodyPr/>
          <a:lstStyle/>
          <a:p>
            <a:r>
              <a:rPr lang="en-GB" b="1" i="1" dirty="0">
                <a:latin typeface="+mn-lt"/>
              </a:rPr>
              <a:t>Adding depth and detail</a:t>
            </a:r>
          </a:p>
        </p:txBody>
      </p:sp>
      <p:sp>
        <p:nvSpPr>
          <p:cNvPr id="3" name="Date Placeholder 2">
            <a:extLst>
              <a:ext uri="{FF2B5EF4-FFF2-40B4-BE49-F238E27FC236}">
                <a16:creationId xmlns:a16="http://schemas.microsoft.com/office/drawing/2014/main" id="{AC7021DA-1DA0-761C-AB3B-375551E03CD7}"/>
              </a:ext>
            </a:extLst>
          </p:cNvPr>
          <p:cNvSpPr>
            <a:spLocks noGrp="1"/>
          </p:cNvSpPr>
          <p:nvPr>
            <p:ph type="dt" sz="half" idx="10"/>
          </p:nvPr>
        </p:nvSpPr>
        <p:spPr/>
        <p:txBody>
          <a:bodyPr/>
          <a:lstStyle/>
          <a:p>
            <a:fld id="{4AFB1023-6D50-4117-B9E5-9B9D1ADFDDE0}" type="datetime1">
              <a:rPr lang="en-GB" smtClean="0"/>
              <a:t>03/03/2026</a:t>
            </a:fld>
            <a:endParaRPr lang="en-GB"/>
          </a:p>
        </p:txBody>
      </p:sp>
      <p:sp>
        <p:nvSpPr>
          <p:cNvPr id="5" name="Slide Number Placeholder 4">
            <a:extLst>
              <a:ext uri="{FF2B5EF4-FFF2-40B4-BE49-F238E27FC236}">
                <a16:creationId xmlns:a16="http://schemas.microsoft.com/office/drawing/2014/main" id="{44B1ADBB-D8BC-8A64-C392-9D4F3CF13DB0}"/>
              </a:ext>
            </a:extLst>
          </p:cNvPr>
          <p:cNvSpPr>
            <a:spLocks noGrp="1"/>
          </p:cNvSpPr>
          <p:nvPr>
            <p:ph type="sldNum" sz="quarter" idx="12"/>
          </p:nvPr>
        </p:nvSpPr>
        <p:spPr/>
        <p:txBody>
          <a:bodyPr/>
          <a:lstStyle/>
          <a:p>
            <a:fld id="{EFC07C4F-4DD7-4452-9CBE-7B4BC77324C7}" type="slidenum">
              <a:rPr lang="en-GB" smtClean="0"/>
              <a:t>9</a:t>
            </a:fld>
            <a:endParaRPr lang="en-GB"/>
          </a:p>
        </p:txBody>
      </p:sp>
      <p:sp>
        <p:nvSpPr>
          <p:cNvPr id="6" name="Rectangle 5">
            <a:extLst>
              <a:ext uri="{FF2B5EF4-FFF2-40B4-BE49-F238E27FC236}">
                <a16:creationId xmlns:a16="http://schemas.microsoft.com/office/drawing/2014/main" id="{11451D03-F958-959B-5418-4C503181FA33}"/>
              </a:ext>
            </a:extLst>
          </p:cNvPr>
          <p:cNvSpPr/>
          <p:nvPr/>
        </p:nvSpPr>
        <p:spPr>
          <a:xfrm>
            <a:off x="395536" y="2132856"/>
            <a:ext cx="2376264" cy="3038929"/>
          </a:xfrm>
          <a:prstGeom prst="rect">
            <a:avLst/>
          </a:prstGeom>
          <a:solidFill>
            <a:srgbClr val="FCE784"/>
          </a:solidFill>
          <a:ln>
            <a:noFill/>
          </a:ln>
        </p:spPr>
        <p:style>
          <a:lnRef idx="2">
            <a:schemeClr val="dk1"/>
          </a:lnRef>
          <a:fillRef idx="1">
            <a:schemeClr val="lt1"/>
          </a:fillRef>
          <a:effectRef idx="0">
            <a:schemeClr val="dk1"/>
          </a:effectRef>
          <a:fontRef idx="minor">
            <a:schemeClr val="dk1"/>
          </a:fontRef>
        </p:style>
        <p:txBody>
          <a:bodyPr lIns="108000" tIns="72000" rIns="180000" bIns="45720" rtlCol="0" anchor="t"/>
          <a:lstStyle/>
          <a:p>
            <a:pPr algn="ctr"/>
            <a:r>
              <a:rPr lang="en-GB" sz="1200" b="1" i="1" dirty="0">
                <a:solidFill>
                  <a:schemeClr val="tx1"/>
                </a:solidFill>
              </a:rPr>
              <a:t>Provide examples or anecdotes</a:t>
            </a:r>
          </a:p>
          <a:p>
            <a:pPr algn="ctr"/>
            <a:endParaRPr lang="en-GB" sz="1200" b="1" i="1" dirty="0">
              <a:solidFill>
                <a:schemeClr val="tx1"/>
              </a:solidFill>
            </a:endParaRPr>
          </a:p>
          <a:p>
            <a:pPr marL="285750" indent="-285750">
              <a:buFont typeface="Arial" panose="020B0604020202020204" pitchFamily="34" charset="0"/>
              <a:buChar char="•"/>
            </a:pPr>
            <a:r>
              <a:rPr lang="en-GB" sz="1200" dirty="0">
                <a:solidFill>
                  <a:schemeClr val="tx1"/>
                </a:solidFill>
              </a:rPr>
              <a:t>Tell a real-life story about something that happened to add personal and convincing detail to your answer</a:t>
            </a:r>
            <a:br>
              <a:rPr lang="en-GB" sz="1200" dirty="0">
                <a:solidFill>
                  <a:schemeClr val="tx1"/>
                </a:solidFill>
              </a:rPr>
            </a:br>
            <a:endParaRPr lang="en-GB" sz="1200" dirty="0">
              <a:solidFill>
                <a:schemeClr val="tx1"/>
              </a:solidFill>
            </a:endParaRPr>
          </a:p>
          <a:p>
            <a:pPr marL="285750" indent="-285750">
              <a:buFont typeface="Arial" panose="020B0604020202020204" pitchFamily="34" charset="0"/>
              <a:buChar char="•"/>
            </a:pPr>
            <a:r>
              <a:rPr lang="en-GB" sz="1200" dirty="0">
                <a:solidFill>
                  <a:schemeClr val="tx1"/>
                </a:solidFill>
              </a:rPr>
              <a:t>Give examples – if you say you play the guitar, give examples of your favourite songs to play; if you enjoy video games, give examples of your favourite genres</a:t>
            </a:r>
            <a:endParaRPr lang="en-GB" sz="1200" dirty="0">
              <a:solidFill>
                <a:schemeClr val="tx1"/>
              </a:solidFill>
              <a:ea typeface="Calibri"/>
              <a:cs typeface="Calibri"/>
            </a:endParaRPr>
          </a:p>
        </p:txBody>
      </p:sp>
      <p:sp>
        <p:nvSpPr>
          <p:cNvPr id="7" name="Rectangle 6">
            <a:extLst>
              <a:ext uri="{FF2B5EF4-FFF2-40B4-BE49-F238E27FC236}">
                <a16:creationId xmlns:a16="http://schemas.microsoft.com/office/drawing/2014/main" id="{9AC40489-14A4-301D-6815-3626489E3238}"/>
              </a:ext>
            </a:extLst>
          </p:cNvPr>
          <p:cNvSpPr/>
          <p:nvPr/>
        </p:nvSpPr>
        <p:spPr>
          <a:xfrm>
            <a:off x="3311861" y="2132854"/>
            <a:ext cx="2376264" cy="3038931"/>
          </a:xfrm>
          <a:prstGeom prst="rect">
            <a:avLst/>
          </a:prstGeom>
          <a:solidFill>
            <a:srgbClr val="DCEA76"/>
          </a:solidFill>
          <a:ln>
            <a:noFill/>
          </a:ln>
        </p:spPr>
        <p:style>
          <a:lnRef idx="2">
            <a:schemeClr val="dk1"/>
          </a:lnRef>
          <a:fillRef idx="1">
            <a:schemeClr val="lt1"/>
          </a:fillRef>
          <a:effectRef idx="0">
            <a:schemeClr val="dk1"/>
          </a:effectRef>
          <a:fontRef idx="minor">
            <a:schemeClr val="dk1"/>
          </a:fontRef>
        </p:style>
        <p:txBody>
          <a:bodyPr lIns="144000" tIns="72000" rIns="180000" rtlCol="0" anchor="t"/>
          <a:lstStyle/>
          <a:p>
            <a:pPr algn="ctr"/>
            <a:r>
              <a:rPr lang="en-GB" sz="1200" b="1" i="1" dirty="0">
                <a:solidFill>
                  <a:schemeClr val="tx1"/>
                </a:solidFill>
              </a:rPr>
              <a:t>Use the 5Ws and 1H</a:t>
            </a:r>
          </a:p>
          <a:p>
            <a:pPr algn="ctr"/>
            <a:endParaRPr lang="en-GB" sz="1200" b="1" i="1" dirty="0">
              <a:solidFill>
                <a:schemeClr val="tx1"/>
              </a:solidFill>
            </a:endParaRPr>
          </a:p>
          <a:p>
            <a:r>
              <a:rPr lang="en-GB" sz="1200" i="1" dirty="0">
                <a:solidFill>
                  <a:schemeClr val="tx1"/>
                </a:solidFill>
              </a:rPr>
              <a:t>Use these questions to guide your anecdotes, examples and extra details:</a:t>
            </a:r>
          </a:p>
          <a:p>
            <a:pPr algn="ctr"/>
            <a:endParaRPr lang="en-GB" sz="1200" b="1" i="1" dirty="0">
              <a:solidFill>
                <a:schemeClr val="tx1"/>
              </a:solidFill>
            </a:endParaRPr>
          </a:p>
          <a:p>
            <a:pPr marL="285750" indent="-285750">
              <a:buFont typeface="Arial" panose="020B0604020202020204" pitchFamily="34" charset="0"/>
              <a:buChar char="•"/>
            </a:pPr>
            <a:r>
              <a:rPr lang="en-GB" sz="1200" dirty="0">
                <a:solidFill>
                  <a:schemeClr val="tx1"/>
                </a:solidFill>
              </a:rPr>
              <a:t>What?</a:t>
            </a:r>
          </a:p>
          <a:p>
            <a:pPr marL="285750" indent="-285750">
              <a:buFont typeface="Arial" panose="020B0604020202020204" pitchFamily="34" charset="0"/>
              <a:buChar char="•"/>
            </a:pPr>
            <a:r>
              <a:rPr lang="en-GB" sz="1200" dirty="0">
                <a:solidFill>
                  <a:schemeClr val="tx1"/>
                </a:solidFill>
              </a:rPr>
              <a:t>Where?</a:t>
            </a:r>
          </a:p>
          <a:p>
            <a:pPr marL="285750" indent="-285750">
              <a:buFont typeface="Arial" panose="020B0604020202020204" pitchFamily="34" charset="0"/>
              <a:buChar char="•"/>
            </a:pPr>
            <a:r>
              <a:rPr lang="en-GB" sz="1200" dirty="0">
                <a:solidFill>
                  <a:schemeClr val="tx1"/>
                </a:solidFill>
              </a:rPr>
              <a:t>When?</a:t>
            </a:r>
          </a:p>
          <a:p>
            <a:pPr marL="285750" indent="-285750">
              <a:buFont typeface="Arial" panose="020B0604020202020204" pitchFamily="34" charset="0"/>
              <a:buChar char="•"/>
            </a:pPr>
            <a:r>
              <a:rPr lang="en-GB" sz="1200" dirty="0">
                <a:solidFill>
                  <a:schemeClr val="tx1"/>
                </a:solidFill>
              </a:rPr>
              <a:t>Who?</a:t>
            </a:r>
          </a:p>
          <a:p>
            <a:pPr marL="285750" indent="-285750">
              <a:buFont typeface="Arial" panose="020B0604020202020204" pitchFamily="34" charset="0"/>
              <a:buChar char="•"/>
            </a:pPr>
            <a:r>
              <a:rPr lang="en-GB" sz="1200" dirty="0">
                <a:solidFill>
                  <a:schemeClr val="tx1"/>
                </a:solidFill>
              </a:rPr>
              <a:t>Why?</a:t>
            </a:r>
          </a:p>
          <a:p>
            <a:pPr marL="285750" indent="-285750">
              <a:buFont typeface="Arial" panose="020B0604020202020204" pitchFamily="34" charset="0"/>
              <a:buChar char="•"/>
            </a:pPr>
            <a:r>
              <a:rPr lang="en-GB" sz="1200" dirty="0">
                <a:solidFill>
                  <a:schemeClr val="tx1"/>
                </a:solidFill>
              </a:rPr>
              <a:t>How?</a:t>
            </a:r>
          </a:p>
        </p:txBody>
      </p:sp>
      <p:sp>
        <p:nvSpPr>
          <p:cNvPr id="8" name="Rectangle 7">
            <a:extLst>
              <a:ext uri="{FF2B5EF4-FFF2-40B4-BE49-F238E27FC236}">
                <a16:creationId xmlns:a16="http://schemas.microsoft.com/office/drawing/2014/main" id="{33AEE57B-D352-8888-72D0-2CFEC819030E}"/>
              </a:ext>
            </a:extLst>
          </p:cNvPr>
          <p:cNvSpPr/>
          <p:nvPr/>
        </p:nvSpPr>
        <p:spPr>
          <a:xfrm>
            <a:off x="6228186" y="2132855"/>
            <a:ext cx="2376264" cy="3038931"/>
          </a:xfrm>
          <a:prstGeom prst="rect">
            <a:avLst/>
          </a:prstGeom>
          <a:solidFill>
            <a:srgbClr val="FAC794"/>
          </a:solidFill>
          <a:ln>
            <a:noFill/>
          </a:ln>
        </p:spPr>
        <p:style>
          <a:lnRef idx="2">
            <a:schemeClr val="dk1"/>
          </a:lnRef>
          <a:fillRef idx="1">
            <a:schemeClr val="lt1"/>
          </a:fillRef>
          <a:effectRef idx="0">
            <a:schemeClr val="dk1"/>
          </a:effectRef>
          <a:fontRef idx="minor">
            <a:schemeClr val="dk1"/>
          </a:fontRef>
        </p:style>
        <p:txBody>
          <a:bodyPr lIns="108000" tIns="72000" rIns="180000" rtlCol="0" anchor="t"/>
          <a:lstStyle/>
          <a:p>
            <a:pPr algn="ctr"/>
            <a:r>
              <a:rPr lang="en-GB" sz="1200" b="1" i="1" dirty="0">
                <a:solidFill>
                  <a:schemeClr val="tx1"/>
                </a:solidFill>
              </a:rPr>
              <a:t>Ask yourself questions</a:t>
            </a:r>
          </a:p>
          <a:p>
            <a:pPr algn="ctr"/>
            <a:endParaRPr lang="en-GB" sz="1200" b="1" i="1" dirty="0">
              <a:solidFill>
                <a:schemeClr val="tx1"/>
              </a:solidFill>
            </a:endParaRPr>
          </a:p>
          <a:p>
            <a:r>
              <a:rPr lang="en-GB" sz="1200" i="1" dirty="0">
                <a:solidFill>
                  <a:schemeClr val="tx1"/>
                </a:solidFill>
              </a:rPr>
              <a:t>Ask yourself questions to make sure you are focusing on your skills and strengths:</a:t>
            </a:r>
          </a:p>
          <a:p>
            <a:endParaRPr lang="en-GB" sz="1200" i="1" dirty="0">
              <a:solidFill>
                <a:schemeClr val="tx1"/>
              </a:solidFill>
            </a:endParaRPr>
          </a:p>
          <a:p>
            <a:pPr marL="285750" indent="-285750">
              <a:buFont typeface="Arial" panose="020B0604020202020204" pitchFamily="34" charset="0"/>
              <a:buChar char="•"/>
            </a:pPr>
            <a:r>
              <a:rPr lang="en-GB" sz="1200" dirty="0">
                <a:solidFill>
                  <a:schemeClr val="tx1"/>
                </a:solidFill>
              </a:rPr>
              <a:t>Why did I take that approach?</a:t>
            </a:r>
          </a:p>
          <a:p>
            <a:pPr marL="285750" indent="-285750">
              <a:buFont typeface="Arial" panose="020B0604020202020204" pitchFamily="34" charset="0"/>
              <a:buChar char="•"/>
            </a:pPr>
            <a:r>
              <a:rPr lang="en-GB" sz="1200" dirty="0">
                <a:solidFill>
                  <a:schemeClr val="tx1"/>
                </a:solidFill>
              </a:rPr>
              <a:t>What did/do I learn from that experience?</a:t>
            </a:r>
          </a:p>
          <a:p>
            <a:pPr marL="285750" indent="-285750">
              <a:buFont typeface="Arial" panose="020B0604020202020204" pitchFamily="34" charset="0"/>
              <a:buChar char="•"/>
            </a:pPr>
            <a:r>
              <a:rPr lang="en-GB" sz="1200" dirty="0">
                <a:solidFill>
                  <a:schemeClr val="tx1"/>
                </a:solidFill>
              </a:rPr>
              <a:t>What does this say about me?</a:t>
            </a:r>
          </a:p>
          <a:p>
            <a:pPr marL="285750" indent="-285750">
              <a:buFont typeface="Arial" panose="020B0604020202020204" pitchFamily="34" charset="0"/>
              <a:buChar char="•"/>
            </a:pPr>
            <a:r>
              <a:rPr lang="en-GB" sz="1200" dirty="0">
                <a:solidFill>
                  <a:schemeClr val="tx1"/>
                </a:solidFill>
              </a:rPr>
              <a:t>How could I have done that differently?</a:t>
            </a:r>
          </a:p>
          <a:p>
            <a:pPr marL="285750" indent="-285750">
              <a:buFont typeface="Arial" panose="020B0604020202020204" pitchFamily="34" charset="0"/>
              <a:buChar char="•"/>
            </a:pPr>
            <a:r>
              <a:rPr lang="en-GB" sz="1200" dirty="0">
                <a:solidFill>
                  <a:schemeClr val="tx1"/>
                </a:solidFill>
              </a:rPr>
              <a:t>How will this impact my future?</a:t>
            </a:r>
          </a:p>
          <a:p>
            <a:endParaRPr lang="en-GB" sz="1200" dirty="0">
              <a:solidFill>
                <a:schemeClr val="tx1"/>
              </a:solidFill>
            </a:endParaRPr>
          </a:p>
          <a:p>
            <a:pPr marL="285750" indent="-285750">
              <a:buFont typeface="Arial" panose="020B0604020202020204" pitchFamily="34" charset="0"/>
              <a:buChar char="•"/>
            </a:pPr>
            <a:endParaRPr lang="en-GB" sz="1200" dirty="0">
              <a:solidFill>
                <a:schemeClr val="tx1"/>
              </a:solidFill>
            </a:endParaRPr>
          </a:p>
          <a:p>
            <a:pPr marL="285750" indent="-285750">
              <a:buFont typeface="Arial" panose="020B0604020202020204" pitchFamily="34" charset="0"/>
              <a:buChar char="•"/>
            </a:pPr>
            <a:endParaRPr lang="en-GB" sz="1200" i="1" dirty="0">
              <a:solidFill>
                <a:schemeClr val="tx1"/>
              </a:solidFill>
            </a:endParaRPr>
          </a:p>
        </p:txBody>
      </p:sp>
      <p:pic>
        <p:nvPicPr>
          <p:cNvPr id="11" name="Picture 10">
            <a:extLst>
              <a:ext uri="{FF2B5EF4-FFF2-40B4-BE49-F238E27FC236}">
                <a16:creationId xmlns:a16="http://schemas.microsoft.com/office/drawing/2014/main" id="{69E3DB74-6FAA-D7DA-A69D-293468E5E38B}"/>
              </a:ext>
            </a:extLst>
          </p:cNvPr>
          <p:cNvPicPr>
            <a:picLocks noChangeAspect="1"/>
          </p:cNvPicPr>
          <p:nvPr/>
        </p:nvPicPr>
        <p:blipFill>
          <a:blip r:embed="rId4"/>
          <a:stretch>
            <a:fillRect/>
          </a:stretch>
        </p:blipFill>
        <p:spPr>
          <a:xfrm>
            <a:off x="6414743" y="5303574"/>
            <a:ext cx="1867493" cy="998703"/>
          </a:xfrm>
          <a:prstGeom prst="rect">
            <a:avLst/>
          </a:prstGeom>
        </p:spPr>
      </p:pic>
      <p:pic>
        <p:nvPicPr>
          <p:cNvPr id="9" name="Picture 8">
            <a:extLst>
              <a:ext uri="{FF2B5EF4-FFF2-40B4-BE49-F238E27FC236}">
                <a16:creationId xmlns:a16="http://schemas.microsoft.com/office/drawing/2014/main" id="{81EDD4FC-A77A-4FAB-C670-B948190B654F}"/>
              </a:ext>
            </a:extLst>
          </p:cNvPr>
          <p:cNvPicPr>
            <a:picLocks noGrp="1" noRot="1" noMove="1" noResize="1" noEditPoints="1" noAdjustHandles="1" noChangeArrowheads="1" noChangeShapeType="1" noCrop="1"/>
          </p:cNvPicPr>
          <p:nvPr/>
        </p:nvPicPr>
        <p:blipFill rotWithShape="1">
          <a:blip r:embed="rId5"/>
          <a:srcRect l="14665" t="1" r="11395" b="1"/>
          <a:stretch/>
        </p:blipFill>
        <p:spPr>
          <a:xfrm>
            <a:off x="8571683" y="6275211"/>
            <a:ext cx="486743" cy="527403"/>
          </a:xfrm>
          <a:prstGeom prst="rect">
            <a:avLst/>
          </a:prstGeom>
        </p:spPr>
      </p:pic>
      <p:sp>
        <p:nvSpPr>
          <p:cNvPr id="13" name="Footer Placeholder 3">
            <a:extLst>
              <a:ext uri="{FF2B5EF4-FFF2-40B4-BE49-F238E27FC236}">
                <a16:creationId xmlns:a16="http://schemas.microsoft.com/office/drawing/2014/main" id="{E52599DE-732C-C05C-CCD7-E377CD0B66FA}"/>
              </a:ext>
            </a:extLst>
          </p:cNvPr>
          <p:cNvSpPr>
            <a:spLocks noGrp="1"/>
          </p:cNvSpPr>
          <p:nvPr>
            <p:ph type="ftr" sz="quarter" idx="11"/>
          </p:nvPr>
        </p:nvSpPr>
        <p:spPr>
          <a:xfrm>
            <a:off x="2411760" y="6356351"/>
            <a:ext cx="3086100" cy="365125"/>
          </a:xfrm>
        </p:spPr>
        <p:txBody>
          <a:bodyPr/>
          <a:lstStyle/>
          <a:p>
            <a:r>
              <a:rPr lang="en-US" dirty="0"/>
              <a:t>ESB-RES-C264-L2G4-SpeechforEmployability-2.3-PPT-InterviewQuestions</a:t>
            </a:r>
            <a:endParaRPr lang="en-GB" dirty="0"/>
          </a:p>
        </p:txBody>
      </p:sp>
    </p:spTree>
    <p:extLst>
      <p:ext uri="{BB962C8B-B14F-4D97-AF65-F5344CB8AC3E}">
        <p14:creationId xmlns:p14="http://schemas.microsoft.com/office/powerpoint/2010/main" val="350912639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854722D9B506340931AF81ABA667AF9" ma:contentTypeVersion="16" ma:contentTypeDescription="Create a new document." ma:contentTypeScope="" ma:versionID="5e686ac674beeedb52dfa5ceb0283139">
  <xsd:schema xmlns:xsd="http://www.w3.org/2001/XMLSchema" xmlns:xs="http://www.w3.org/2001/XMLSchema" xmlns:p="http://schemas.microsoft.com/office/2006/metadata/properties" xmlns:ns2="010c06fb-adfb-4972-b43b-36d810ddac6c" xmlns:ns3="0e08f774-c844-414b-8174-1931542ea424" targetNamespace="http://schemas.microsoft.com/office/2006/metadata/properties" ma:root="true" ma:fieldsID="80d375d4e811b928badf1168cf02ca5c" ns2:_="" ns3:_="">
    <xsd:import namespace="010c06fb-adfb-4972-b43b-36d810ddac6c"/>
    <xsd:import namespace="0e08f774-c844-414b-8174-1931542ea424"/>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Location" minOccurs="0"/>
                <xsd:element ref="ns2:MediaServiceOCR" minOccurs="0"/>
                <xsd:element ref="ns3:SharedWithUsers" minOccurs="0"/>
                <xsd:element ref="ns3:SharedWithDetail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10c06fb-adfb-4972-b43b-36d810ddac6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95101557-b141-4344-8eed-a9c28da8fbb1"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18" nillable="true" ma:displayName="Location" ma:indexed="true" ma:internalName="MediaServiceLocation"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e08f774-c844-414b-8174-1931542ea424"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ae4e3543-e7fe-4604-9e90-4040997bc85a}" ma:internalName="TaxCatchAll" ma:showField="CatchAllData" ma:web="0e08f774-c844-414b-8174-1931542ea424">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010c06fb-adfb-4972-b43b-36d810ddac6c">
      <Terms xmlns="http://schemas.microsoft.com/office/infopath/2007/PartnerControls"/>
    </lcf76f155ced4ddcb4097134ff3c332f>
    <TaxCatchAll xmlns="0e08f774-c844-414b-8174-1931542ea424"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1B2DC34-A534-4309-B15F-CEA4B088B84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10c06fb-adfb-4972-b43b-36d810ddac6c"/>
    <ds:schemaRef ds:uri="0e08f774-c844-414b-8174-1931542ea42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C691E91-53D2-4BDD-9AFE-3067445F3347}">
  <ds:schemaRefs>
    <ds:schemaRef ds:uri="http://schemas.openxmlformats.org/package/2006/metadata/core-properties"/>
    <ds:schemaRef ds:uri="010c06fb-adfb-4972-b43b-36d810ddac6c"/>
    <ds:schemaRef ds:uri="http://purl.org/dc/dcmitype/"/>
    <ds:schemaRef ds:uri="0e08f774-c844-414b-8174-1931542ea424"/>
    <ds:schemaRef ds:uri="http://schemas.microsoft.com/office/2006/metadata/properties"/>
    <ds:schemaRef ds:uri="http://schemas.microsoft.com/office/2006/documentManagement/types"/>
    <ds:schemaRef ds:uri="http://www.w3.org/XML/1998/namespace"/>
    <ds:schemaRef ds:uri="http://purl.org/dc/elements/1.1/"/>
    <ds:schemaRef ds:uri="http://schemas.microsoft.com/office/infopath/2007/PartnerControls"/>
    <ds:schemaRef ds:uri="http://purl.org/dc/terms/"/>
  </ds:schemaRefs>
</ds:datastoreItem>
</file>

<file path=customXml/itemProps3.xml><?xml version="1.0" encoding="utf-8"?>
<ds:datastoreItem xmlns:ds="http://schemas.openxmlformats.org/officeDocument/2006/customXml" ds:itemID="{54D84D0D-5E21-495D-B7BB-713582AC4F2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7</TotalTime>
  <Words>1822</Words>
  <Application>Microsoft Office PowerPoint</Application>
  <PresentationFormat>On-screen Show (4:3)</PresentationFormat>
  <Paragraphs>319</Paragraphs>
  <Slides>14</Slides>
  <Notes>7</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14</vt:i4>
      </vt:variant>
    </vt:vector>
  </HeadingPairs>
  <TitlesOfParts>
    <vt:vector size="20" baseType="lpstr">
      <vt:lpstr>Arial</vt:lpstr>
      <vt:lpstr>Calibri</vt:lpstr>
      <vt:lpstr>Calibri Light</vt:lpstr>
      <vt:lpstr>Times New Roman</vt:lpstr>
      <vt:lpstr>Office Theme</vt:lpstr>
      <vt:lpstr>Custom Design</vt:lpstr>
      <vt:lpstr>PowerPoint Presentation</vt:lpstr>
      <vt:lpstr>Relevant Grade Descriptors</vt:lpstr>
      <vt:lpstr>What questions might you be asked?</vt:lpstr>
      <vt:lpstr>Weird and wonderful questions</vt:lpstr>
      <vt:lpstr>Reflection</vt:lpstr>
      <vt:lpstr>Dos and don’ts</vt:lpstr>
      <vt:lpstr>Dos and don’ts</vt:lpstr>
      <vt:lpstr>Brief or Full?</vt:lpstr>
      <vt:lpstr>Adding depth and detail</vt:lpstr>
      <vt:lpstr>Brief or Full?</vt:lpstr>
      <vt:lpstr>Pertinent or not pertinent?</vt:lpstr>
      <vt:lpstr>Pertinent or not pertinent?</vt:lpstr>
      <vt:lpstr>Pertinent or not pertinent?</vt:lpstr>
      <vt:lpstr>Adding depth and detail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Liam</dc:creator>
  <cp:lastModifiedBy>Anthea Wilson</cp:lastModifiedBy>
  <cp:revision>105</cp:revision>
  <dcterms:created xsi:type="dcterms:W3CDTF">2014-08-12T18:49:29Z</dcterms:created>
  <dcterms:modified xsi:type="dcterms:W3CDTF">2026-03-03T16:22:40Z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0x0101005854722D9B506340931AF81ABA667AF9</vt:lpwstr>
  </property>
  <property fmtid="{D5CDD505-2E9C-101B-9397-08002B2CF9AE}" pid="3" name="Order">
    <vt:r8>3600</vt:r8>
  </property>
  <property fmtid="{D5CDD505-2E9C-101B-9397-08002B2CF9AE}" pid="4" name="MediaServiceImageTags">
    <vt:lpwstr/>
  </property>
</Properties>
</file>