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6" r:id="rId4"/>
    <p:sldMasterId id="2147483698" r:id="rId5"/>
  </p:sldMasterIdLst>
  <p:notesMasterIdLst>
    <p:notesMasterId r:id="rId17"/>
  </p:notesMasterIdLst>
  <p:handoutMasterIdLst>
    <p:handoutMasterId r:id="rId18"/>
  </p:handoutMasterIdLst>
  <p:sldIdLst>
    <p:sldId id="269" r:id="rId6"/>
    <p:sldId id="270" r:id="rId7"/>
    <p:sldId id="271" r:id="rId8"/>
    <p:sldId id="272" r:id="rId9"/>
    <p:sldId id="274" r:id="rId10"/>
    <p:sldId id="273" r:id="rId11"/>
    <p:sldId id="276" r:id="rId12"/>
    <p:sldId id="277" r:id="rId13"/>
    <p:sldId id="275" r:id="rId14"/>
    <p:sldId id="278" r:id="rId15"/>
    <p:sldId id="27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4292760-1B77-CB76-9F05-75DFC0409C48}" name="Anthea Wilson" initials="AW" userId="S::Anthea.Wilson@esbuk.org::f289f84a-f1ae-46ed-b624-bcccc8b1693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D720"/>
    <a:srgbClr val="C3D821"/>
    <a:srgbClr val="FBD109"/>
    <a:srgbClr val="F4891C"/>
    <a:srgbClr val="C2D821"/>
    <a:srgbClr val="E7141C"/>
    <a:srgbClr val="C4D820"/>
    <a:srgbClr val="76B64C"/>
    <a:srgbClr val="FD0703"/>
    <a:srgbClr val="C2D7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1A5F2E-524B-478E-92C2-C8BCC310BD21}" v="11" dt="2026-03-03T16:38:54.0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1" autoAdjust="0"/>
    <p:restoredTop sz="93446" autoAdjust="0"/>
  </p:normalViewPr>
  <p:slideViewPr>
    <p:cSldViewPr>
      <p:cViewPr varScale="1">
        <p:scale>
          <a:sx n="78" d="100"/>
          <a:sy n="78" d="100"/>
        </p:scale>
        <p:origin x="160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DB807F-0FD5-4A88-8FB3-075F68B5A7D4}" type="datetimeFigureOut">
              <a:rPr lang="en-US" smtClean="0"/>
              <a:t>3/3/2026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16E86-8231-49A1-B4E5-5BBA590972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338454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21BD46-CE3A-421D-905D-D937B3AF2197}" type="datetimeFigureOut">
              <a:rPr lang="en-GB" smtClean="0"/>
              <a:t>03/03/2026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78F5A5-0FCD-4566-AFD1-269E75FC08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806646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Collect ideas from the group.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4700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Try to let learners be honest here, talk about anxiety, awkwardness, forgetting what to say, fear of sounding silly, not knowing when to speak etc.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987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55586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7470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5DB29-7BB4-7A45-8D62-6B51BCB1C4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2C3B58-B294-A747-802A-776084A1C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B4C665-2C0E-6542-A07A-63A1FFB8F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3D012-EF11-4198-9BBA-0EDF5231CF0D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44DD4D-CF83-434C-8DAA-BE867DCBC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4E3668-F498-1C4F-8A7B-1DA4DA3D8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728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9AE1F-43EE-3748-8ED8-C691B6F3B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80C4DA-3E51-2F4B-8402-3DBD7C69C7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366FBE-120C-6643-BC1D-FB8386304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1476-7EC9-46AB-9412-7FD8273B431F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E9543D-EA10-3546-8A86-631EC2720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A2AD0-F386-A740-A670-903E33000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61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63CBD5-2396-1E41-9333-AD414D435A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B5769-E401-E944-A524-C2C35A1081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4C7AC-73A6-3041-BB65-95F1FCE0A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FC83-0B5C-48AB-81C4-313AACC2AD60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0587F6-75C7-2148-8B79-31080C0FC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48A04-D702-C24C-9707-D3E019B60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443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79BB-AF8F-413F-AB40-FBBBB84542EF}" type="datetime1">
              <a:rPr lang="en-GB" smtClean="0"/>
              <a:t>03/03/2026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42CC628-377B-457E-8762-C0280AE71A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6237312"/>
            <a:ext cx="432048" cy="3512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B721D85-F321-44D8-95F4-891CBB2ECCDB}"/>
              </a:ext>
            </a:extLst>
          </p:cNvPr>
          <p:cNvSpPr txBox="1"/>
          <p:nvPr userDrawn="1"/>
        </p:nvSpPr>
        <p:spPr>
          <a:xfrm>
            <a:off x="7507325" y="6237312"/>
            <a:ext cx="102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@ESBUK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A88B3D3-F338-4BE5-B8AE-E6D7DF9AA9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6" b="25809"/>
          <a:stretch/>
        </p:blipFill>
        <p:spPr>
          <a:xfrm>
            <a:off x="0" y="0"/>
            <a:ext cx="914400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825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F913E-E942-4514-8079-4FD8FF834F43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2754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2EF18-E382-4B9D-B428-84433284FB6D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55862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802CE-180B-4EF1-8669-7FC9EF4264C6}" type="datetime1">
              <a:rPr lang="en-GB" smtClean="0"/>
              <a:t>03/03/2026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58803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D6522-1313-43F9-882B-0A214B35A8C2}" type="datetime1">
              <a:rPr lang="en-GB" smtClean="0"/>
              <a:t>03/03/2026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6411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9AB66-2FEA-4C17-ABE6-94E6A2C905D7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03744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61E67-D9BE-45BC-9474-24BF86859060}" type="datetime1">
              <a:rPr lang="en-GB" smtClean="0"/>
              <a:t>03/03/2026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8801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7BF9-9863-4409-BF47-E4FA0685E7A8}" type="datetime1">
              <a:rPr lang="en-GB" smtClean="0"/>
              <a:t>03/03/2026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4760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44FF3-0293-F242-8A38-C19881589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C4797-360D-FB40-9984-BD6CA6D93F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BC5C93-C82D-6545-A89C-D1F018239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32432-D9FF-4780-AEF5-B82990C71ACD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E0AAB1-487E-7448-BF62-D05379C1C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E5DF2-6728-914C-B046-382A09BD3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7759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42169-71B1-4FC5-9DBB-10B502BFF18B}" type="datetime1">
              <a:rPr lang="en-GB" smtClean="0"/>
              <a:t>03/03/2026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14959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BA4E4-5619-4A47-8328-56121FA38F38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75758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CBEFD-7C6B-4F2F-8424-1205C1291764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14151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484784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79512" y="6356351"/>
            <a:ext cx="2057400" cy="365125"/>
          </a:xfrm>
        </p:spPr>
        <p:txBody>
          <a:bodyPr/>
          <a:lstStyle/>
          <a:p>
            <a:fld id="{AAB7E352-A740-41F0-9823-DCF5DBBA49B2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US"/>
              <a:t>L2G4 Employability: 3.1 - Making a professional phone call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672708" y="6356351"/>
            <a:ext cx="1491580" cy="365125"/>
          </a:xfrm>
        </p:spPr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7E8AE4-960E-AD43-B751-DEF8CDFA61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6" b="25809"/>
          <a:stretch/>
        </p:blipFill>
        <p:spPr>
          <a:xfrm>
            <a:off x="0" y="0"/>
            <a:ext cx="9144000" cy="11521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066A86-E4DD-F341-B26F-3E2EB20DE3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576" y="6356351"/>
            <a:ext cx="432048" cy="3512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596B760-A39D-D247-B599-343715BCDB13}"/>
              </a:ext>
            </a:extLst>
          </p:cNvPr>
          <p:cNvSpPr txBox="1"/>
          <p:nvPr userDrawn="1"/>
        </p:nvSpPr>
        <p:spPr>
          <a:xfrm>
            <a:off x="7510288" y="6352144"/>
            <a:ext cx="102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@ESBUK</a:t>
            </a:r>
          </a:p>
        </p:txBody>
      </p:sp>
    </p:spTree>
    <p:extLst>
      <p:ext uri="{BB962C8B-B14F-4D97-AF65-F5344CB8AC3E}">
        <p14:creationId xmlns:p14="http://schemas.microsoft.com/office/powerpoint/2010/main" val="1864425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59632" y="1330684"/>
            <a:ext cx="6858000" cy="1006476"/>
          </a:xfrm>
        </p:spPr>
        <p:txBody>
          <a:bodyPr anchor="b"/>
          <a:lstStyle>
            <a:lvl1pPr algn="ctr">
              <a:defRPr sz="4500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59632" y="2946705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4300" y="6356351"/>
            <a:ext cx="2057400" cy="365125"/>
          </a:xfrm>
        </p:spPr>
        <p:txBody>
          <a:bodyPr/>
          <a:lstStyle/>
          <a:p>
            <a:fld id="{84DD238E-DB27-4F98-9A23-3ACCDEC1A3ED}" type="datetime1">
              <a:rPr lang="en-GB" smtClean="0"/>
              <a:t>03/03/2026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086100" cy="365125"/>
          </a:xfrm>
        </p:spPr>
        <p:txBody>
          <a:bodyPr/>
          <a:lstStyle/>
          <a:p>
            <a:r>
              <a:rPr lang="en-US"/>
              <a:t>L2G4 Employability: 3.1 - Making a professional phone call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80397" y="6356349"/>
            <a:ext cx="1623965" cy="365125"/>
          </a:xfrm>
        </p:spPr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6237312"/>
            <a:ext cx="432048" cy="351252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7507325" y="6237312"/>
            <a:ext cx="102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@ESBUK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6" b="25809"/>
          <a:stretch/>
        </p:blipFill>
        <p:spPr>
          <a:xfrm>
            <a:off x="0" y="0"/>
            <a:ext cx="914400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6123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31107-5D05-436D-B781-77D67E13430F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615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6FD78-2B18-5C41-9B2A-987A5E8F3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B1F8DF-4D26-0E4A-9B43-4C8CF4571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2C0573-21A9-E245-A498-690B21359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96180-B89E-48F0-BB0A-802A45963042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FAED74-4105-0245-8D30-EBFFC80D4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14EEF4-DE88-A34C-A097-3C67B2345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059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69B44-87F1-9449-B428-9797FCCCB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BD7D64-9149-E845-94AC-A63568B966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A5A46E-30F4-C64D-AA5C-2B26832E79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D23D10-C011-794C-BE2C-F90C53302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EDBC2-47C4-433E-81C6-F30CCF7A0362}" type="datetime1">
              <a:rPr lang="en-GB" smtClean="0"/>
              <a:t>03/03/2026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E9DA27-CCC0-C845-83E0-D2DAED940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39F30F-B6CD-1E4C-9F8D-7D95E7319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343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BF9DC-E5DE-134E-A1F0-C6AB5B036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A7FA9A-4A58-514F-A496-7197565DD7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8BCDE2-6557-9F4F-A945-7859F5B9DD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D9D11B-2219-5549-9D7C-A2E1833CC7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D6A558-8F49-FF47-942A-29E891C283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389C6D-27D9-D34E-AD81-A008E0322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9D1B4-BBEA-4F81-A27D-E04E6785D55D}" type="datetime1">
              <a:rPr lang="en-GB" smtClean="0"/>
              <a:t>03/03/2026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CB338C-347E-FD4B-BBE5-9556FC8C7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3AFE20-7D27-9D4D-B202-493D1C173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125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F8765-84D7-744A-A329-2D253F599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89E971-D553-764B-B27A-EFC8EC426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B62E-3985-4D79-B8E4-0886AA6A7BCF}" type="datetime1">
              <a:rPr lang="en-GB" smtClean="0"/>
              <a:t>03/03/2026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0F501C-F391-A04B-A77F-E22C9149A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490270-F13A-6042-AEFD-55131F5A4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049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C45B39-8F22-CD45-B2B2-D556B9E90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6C4C3-E75E-4C0D-B4E4-BB55389A355F}" type="datetime1">
              <a:rPr lang="en-GB" smtClean="0"/>
              <a:t>03/03/2026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30155F-E6BB-7D47-B74E-68E319176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838982-0AD9-5D43-AEA9-531E60410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407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9692C-9455-564A-915B-AABAD5AE1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D9C1C-A125-E249-B796-E218343EF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676FDA-F4A5-3149-9428-0D5355FE42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AE388B-6BE2-6F42-9FCD-F7383A89D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8AFBB-3739-4288-A3F3-8B16D43E9802}" type="datetime1">
              <a:rPr lang="en-GB" smtClean="0"/>
              <a:t>03/03/2026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EECDA6-8AA7-BD4A-AD46-650DC514F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585C52-9624-F146-8E17-61263F96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439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CA5A5-E1D8-654A-99EB-B81115FAA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CA6445-0338-BC4A-8520-0A47F3460B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A2FAAF-1D5A-F74B-A238-BEE5395B26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D4FBE-C7C1-6A4D-8763-912AE8099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70D3-962A-47C3-A150-5664AE55B4CB}" type="datetime1">
              <a:rPr lang="en-GB" smtClean="0"/>
              <a:t>03/03/2026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4223B2-4D22-4042-894B-5587E2F35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3.1 - Making a professional phone call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0C9A0B-F2BA-F24A-9D99-DFA721710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246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B8F6DA-4F64-B141-A188-9B0FCB51C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A22BBE-F8C8-B04C-B0A8-E4551DD7CB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FA96A-8A86-D041-B287-D9DB5F7BE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B14DAF-690B-4034-9726-311DB51DBF08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5F56B-812F-FE48-B763-EDE7306DC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L2G4 Employability: 3.1 - Making a professional phone call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560CD7-9D28-234B-8A60-02B8976E0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313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1BB458-AB59-4CDE-AA5A-41324F6A4AB3}" type="datetime1">
              <a:rPr lang="en-GB" smtClean="0"/>
              <a:t>03/03/2026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L2G4 Employability: 3.1 - Making a professional phone call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07C4F-4DD7-4452-9CBE-7B4BC77324C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0315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673" r:id="rId13"/>
    <p:sldLayoutId id="2147483684" r:id="rId1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E7C02B-C5E1-7A4E-85E0-707A23B3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B6187-B770-404A-9339-453F95914ED5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758FB9-9D8A-6B4F-90F2-BDD3ED420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ESB-RES-C268-L2G4-SpeechforEmployability-3.1-PhoneCall v1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9DDC0-3EF1-4D47-B239-B6DE7EB0D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</a:t>
            </a:fld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C97A73-8511-DD43-BE87-4328925D31A2}"/>
              </a:ext>
            </a:extLst>
          </p:cNvPr>
          <p:cNvSpPr txBox="1">
            <a:spLocks/>
          </p:cNvSpPr>
          <p:nvPr/>
        </p:nvSpPr>
        <p:spPr>
          <a:xfrm>
            <a:off x="323528" y="1268760"/>
            <a:ext cx="849694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i="1">
                <a:latin typeface="+mn-lt"/>
              </a:rPr>
              <a:t>Section 3 – making a professional phone call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9D1078A-C66D-48F3-9603-61AA1E82CA34}"/>
              </a:ext>
            </a:extLst>
          </p:cNvPr>
          <p:cNvSpPr/>
          <p:nvPr/>
        </p:nvSpPr>
        <p:spPr>
          <a:xfrm>
            <a:off x="323528" y="2276872"/>
            <a:ext cx="8496944" cy="792088"/>
          </a:xfrm>
          <a:prstGeom prst="rect">
            <a:avLst/>
          </a:prstGeom>
          <a:solidFill>
            <a:srgbClr val="C3D62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b="1" i="1" dirty="0"/>
              <a:t>Lesson Objective: to know the conventions of a professional phone call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802D75-4751-4BB2-B5BD-7B9278E0C5BA}"/>
              </a:ext>
            </a:extLst>
          </p:cNvPr>
          <p:cNvSpPr/>
          <p:nvPr/>
        </p:nvSpPr>
        <p:spPr>
          <a:xfrm>
            <a:off x="323528" y="3284984"/>
            <a:ext cx="8496944" cy="2592288"/>
          </a:xfrm>
          <a:prstGeom prst="rect">
            <a:avLst/>
          </a:prstGeom>
          <a:solidFill>
            <a:srgbClr val="FBD10B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b="1" i="1" dirty="0"/>
              <a:t>Lesson Outcomes: </a:t>
            </a:r>
          </a:p>
          <a:p>
            <a:r>
              <a:rPr lang="en-GB" b="1" i="1" dirty="0"/>
              <a:t>By the end of this lesson, you should have: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/>
              <a:t>Used the correct structure for a professional phone call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/>
              <a:t>Given a clear and polite reason for calling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/>
              <a:t>Given, received and checked information accurately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/>
              <a:t>Spoken clearly, confidently and appropriately on the phone</a:t>
            </a:r>
          </a:p>
          <a:p>
            <a:endParaRPr lang="en-GB" b="1" i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i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8573BD6-91BB-1C46-08C0-C4D054FCC75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14665" t="1" r="11395" b="1"/>
          <a:stretch/>
        </p:blipFill>
        <p:spPr>
          <a:xfrm>
            <a:off x="8477745" y="6275211"/>
            <a:ext cx="486743" cy="52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731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22814-2A5D-C1AB-1C99-33B1D7F3A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268760"/>
            <a:ext cx="7886700" cy="576064"/>
          </a:xfrm>
        </p:spPr>
        <p:txBody>
          <a:bodyPr>
            <a:normAutofit/>
          </a:bodyPr>
          <a:lstStyle/>
          <a:p>
            <a:r>
              <a:rPr lang="en-US" sz="3200" b="1" i="1" dirty="0"/>
              <a:t>Opening line challenge</a:t>
            </a:r>
            <a:endParaRPr lang="en-GB" sz="3200" i="1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F46E25-E7FF-D788-097E-A399E4613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7E352-A740-41F0-9823-DCF5DBBA49B2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C59701-769F-1CA2-B9EB-8A302317A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10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0BFF17-A645-E85A-C8DE-D4DA27D68C84}"/>
              </a:ext>
            </a:extLst>
          </p:cNvPr>
          <p:cNvSpPr txBox="1"/>
          <p:nvPr/>
        </p:nvSpPr>
        <p:spPr>
          <a:xfrm>
            <a:off x="474510" y="2519252"/>
            <a:ext cx="6449838" cy="258532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dirty="0"/>
              <a:t>Each person (or pair) gets a scenario card.</a:t>
            </a:r>
          </a:p>
          <a:p>
            <a:r>
              <a:rPr lang="en-US" dirty="0"/>
              <a:t>For your scenario, write: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 weak opening 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 strong, professional opening 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 fixed version of the weak one using our stock phrases.</a:t>
            </a:r>
          </a:p>
          <a:p>
            <a:endParaRPr lang="en-US" dirty="0"/>
          </a:p>
          <a:p>
            <a:r>
              <a:rPr lang="en-US" dirty="0"/>
              <a:t>Swap cards with another pair and try them out.</a:t>
            </a:r>
          </a:p>
          <a:p>
            <a:endParaRPr lang="en-US" dirty="0"/>
          </a:p>
          <a:p>
            <a:r>
              <a:rPr lang="en-US" dirty="0"/>
              <a:t>Be ready to share one of your best strong openings with the class.</a:t>
            </a:r>
            <a:endParaRPr lang="en-GB" dirty="0"/>
          </a:p>
        </p:txBody>
      </p:sp>
      <p:pic>
        <p:nvPicPr>
          <p:cNvPr id="9" name="Picture 8" descr="A cartoon of a person talking on a cell phone&#10;&#10;AI-generated content may be incorrect.">
            <a:extLst>
              <a:ext uri="{FF2B5EF4-FFF2-40B4-BE49-F238E27FC236}">
                <a16:creationId xmlns:a16="http://schemas.microsoft.com/office/drawing/2014/main" id="{09AD19C9-C804-5B7C-4542-5B4B647AFA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5468" y="2403917"/>
            <a:ext cx="1196444" cy="1348857"/>
          </a:xfrm>
          <a:prstGeom prst="rect">
            <a:avLst/>
          </a:prstGeom>
        </p:spPr>
      </p:pic>
      <p:pic>
        <p:nvPicPr>
          <p:cNvPr id="11" name="Picture 10" descr="A yellow gear with a wrench&#10;&#10;AI-generated content may be incorrect.">
            <a:extLst>
              <a:ext uri="{FF2B5EF4-FFF2-40B4-BE49-F238E27FC236}">
                <a16:creationId xmlns:a16="http://schemas.microsoft.com/office/drawing/2014/main" id="{052BF83E-5077-F8CD-1571-3C0B47D90F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6113" y="3752774"/>
            <a:ext cx="1348857" cy="13564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71CE84F-613D-D01E-3FEA-FE09BC7FED93}"/>
              </a:ext>
            </a:extLst>
          </p:cNvPr>
          <p:cNvPicPr/>
          <p:nvPr/>
        </p:nvPicPr>
        <p:blipFill rotWithShape="1">
          <a:blip r:embed="rId4"/>
          <a:srcRect l="14665" t="1" r="11395" b="1"/>
          <a:stretch/>
        </p:blipFill>
        <p:spPr>
          <a:xfrm>
            <a:off x="8477745" y="6275211"/>
            <a:ext cx="486743" cy="527403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F6364DF3-5A42-C91C-5051-1A347E1F5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US" dirty="0"/>
              <a:t>ESB-RES-C268-L2G4-SpeechforEmployability-3.1-PhoneCall v1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19147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C6BBB-6D2C-3662-484A-7C232CE6E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335683"/>
            <a:ext cx="7886700" cy="432047"/>
          </a:xfrm>
        </p:spPr>
        <p:txBody>
          <a:bodyPr>
            <a:normAutofit fontScale="90000"/>
          </a:bodyPr>
          <a:lstStyle/>
          <a:p>
            <a:r>
              <a:rPr lang="en-GB" sz="3200" b="1" i="1" dirty="0"/>
              <a:t>Choose your scenario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9A2C48-D52C-F5EC-658D-F82B7036C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7E352-A740-41F0-9823-DCF5DBBA49B2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25F24D-D27F-F672-F721-5F9364C2D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11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5CB4BF-20D1-C805-9D19-324A373A8B6A}"/>
              </a:ext>
            </a:extLst>
          </p:cNvPr>
          <p:cNvSpPr txBox="1"/>
          <p:nvPr/>
        </p:nvSpPr>
        <p:spPr>
          <a:xfrm>
            <a:off x="395536" y="1960524"/>
            <a:ext cx="4104456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For your assessment, you will make a 2-3 minute telephone call using one scenario.</a:t>
            </a:r>
          </a:p>
          <a:p>
            <a:r>
              <a:rPr lang="en-US" sz="1600" dirty="0"/>
              <a:t>Read through the list of scenarios.</a:t>
            </a:r>
          </a:p>
          <a:p>
            <a:endParaRPr lang="en-US" sz="1600" dirty="0"/>
          </a:p>
          <a:p>
            <a:r>
              <a:rPr lang="en-US" sz="1600" dirty="0"/>
              <a:t>Choose one that feels realistic for you and that will be useful for you.</a:t>
            </a:r>
          </a:p>
          <a:p>
            <a:endParaRPr lang="en-US" sz="1600" dirty="0"/>
          </a:p>
          <a:p>
            <a:r>
              <a:rPr lang="en-US" sz="1600" dirty="0"/>
              <a:t>Write it at the top of your workbook page. </a:t>
            </a:r>
          </a:p>
          <a:p>
            <a:endParaRPr lang="en-US" sz="1600" dirty="0"/>
          </a:p>
          <a:p>
            <a:r>
              <a:rPr lang="en-US" sz="1600" dirty="0"/>
              <a:t>Then, complete the plan with the key information you will need to ask for and give.</a:t>
            </a:r>
          </a:p>
          <a:p>
            <a:endParaRPr lang="en-US" sz="1600" dirty="0"/>
          </a:p>
        </p:txBody>
      </p:sp>
      <p:pic>
        <p:nvPicPr>
          <p:cNvPr id="10" name="Picture 9" descr="A white paper with black text&#10;&#10;AI-generated content may be incorrect.">
            <a:extLst>
              <a:ext uri="{FF2B5EF4-FFF2-40B4-BE49-F238E27FC236}">
                <a16:creationId xmlns:a16="http://schemas.microsoft.com/office/drawing/2014/main" id="{1CBE9DCE-8F88-3F2F-6B94-F233AAD75D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33268">
            <a:off x="5446554" y="1689576"/>
            <a:ext cx="2864124" cy="385613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2172E9F-38CD-BC85-9D9E-1000C746F08C}"/>
              </a:ext>
            </a:extLst>
          </p:cNvPr>
          <p:cNvSpPr/>
          <p:nvPr/>
        </p:nvSpPr>
        <p:spPr>
          <a:xfrm>
            <a:off x="360842" y="5313765"/>
            <a:ext cx="5256584" cy="648072"/>
          </a:xfrm>
          <a:prstGeom prst="rect">
            <a:avLst/>
          </a:prstGeom>
          <a:solidFill>
            <a:srgbClr val="C3D72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Remember: the goal is for the assessor/receiver of the call to not have to prompt you for key information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637C444-7E16-D630-10DB-F1BE399ABF47}"/>
              </a:ext>
            </a:extLst>
          </p:cNvPr>
          <p:cNvPicPr/>
          <p:nvPr/>
        </p:nvPicPr>
        <p:blipFill rotWithShape="1">
          <a:blip r:embed="rId3"/>
          <a:srcRect l="14665" t="1" r="11395" b="1"/>
          <a:stretch/>
        </p:blipFill>
        <p:spPr>
          <a:xfrm>
            <a:off x="8477745" y="6275211"/>
            <a:ext cx="486743" cy="527403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62AEC6BA-BE82-34E3-A5A6-F9F8B0E17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US" dirty="0"/>
              <a:t>ESB-RES-C268-L2G4-SpeechforEmployability-3.1-PhoneCall v1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0809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88214"/>
            <a:ext cx="7886700" cy="504055"/>
          </a:xfrm>
        </p:spPr>
        <p:txBody>
          <a:bodyPr>
            <a:noAutofit/>
          </a:bodyPr>
          <a:lstStyle/>
          <a:p>
            <a:r>
              <a:rPr lang="en-GB" sz="3200" b="1" i="1" dirty="0">
                <a:latin typeface="+mn-lt"/>
              </a:rPr>
              <a:t>Relevant Grade Descriptors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294D9-72BA-469B-8B1F-0CE41DF2B845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2</a:t>
            </a:fld>
            <a:endParaRPr lang="en-GB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242618"/>
              </p:ext>
            </p:extLst>
          </p:nvPr>
        </p:nvGraphicFramePr>
        <p:xfrm>
          <a:off x="423442" y="1916832"/>
          <a:ext cx="8297676" cy="402981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40246">
                  <a:extLst>
                    <a:ext uri="{9D8B030D-6E8A-4147-A177-3AD203B41FA5}">
                      <a16:colId xmlns:a16="http://schemas.microsoft.com/office/drawing/2014/main" val="586849962"/>
                    </a:ext>
                  </a:extLst>
                </a:gridCol>
                <a:gridCol w="1391486">
                  <a:extLst>
                    <a:ext uri="{9D8B030D-6E8A-4147-A177-3AD203B41FA5}">
                      <a16:colId xmlns:a16="http://schemas.microsoft.com/office/drawing/2014/main" val="432970131"/>
                    </a:ext>
                  </a:extLst>
                </a:gridCol>
                <a:gridCol w="1391486">
                  <a:extLst>
                    <a:ext uri="{9D8B030D-6E8A-4147-A177-3AD203B41FA5}">
                      <a16:colId xmlns:a16="http://schemas.microsoft.com/office/drawing/2014/main" val="2677484745"/>
                    </a:ext>
                  </a:extLst>
                </a:gridCol>
                <a:gridCol w="1391486">
                  <a:extLst>
                    <a:ext uri="{9D8B030D-6E8A-4147-A177-3AD203B41FA5}">
                      <a16:colId xmlns:a16="http://schemas.microsoft.com/office/drawing/2014/main" val="3149520564"/>
                    </a:ext>
                  </a:extLst>
                </a:gridCol>
                <a:gridCol w="1391486">
                  <a:extLst>
                    <a:ext uri="{9D8B030D-6E8A-4147-A177-3AD203B41FA5}">
                      <a16:colId xmlns:a16="http://schemas.microsoft.com/office/drawing/2014/main" val="1215520350"/>
                    </a:ext>
                  </a:extLst>
                </a:gridCol>
                <a:gridCol w="1391486">
                  <a:extLst>
                    <a:ext uri="{9D8B030D-6E8A-4147-A177-3AD203B41FA5}">
                      <a16:colId xmlns:a16="http://schemas.microsoft.com/office/drawing/2014/main" val="1411141566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Section 3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Making a professional phone call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Pass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Good Pass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(Endorsed)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Merit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Merit Plus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(Endorsed)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Distinction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651259"/>
                  </a:ext>
                </a:extLst>
              </a:tr>
              <a:tr h="119760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Information request</a:t>
                      </a:r>
                    </a:p>
                  </a:txBody>
                  <a:tcPr marL="68580" marR="68580" marT="36000" marB="0">
                    <a:solidFill>
                      <a:srgbClr val="C2D72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/>
                        <a:t>Gives a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partially clear reason </a:t>
                      </a:r>
                      <a:r>
                        <a:rPr lang="en-US" sz="1200" dirty="0"/>
                        <a:t>for a call in a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polite and positive </a:t>
                      </a:r>
                      <a:r>
                        <a:rPr lang="en-US" sz="1200" dirty="0"/>
                        <a:t>way with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three or more prompts from the assessor. </a:t>
                      </a:r>
                      <a:endParaRPr lang="en-GB" sz="1200" b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/>
                        <a:t>Gives a partially clear reason for a call in a polite and positive way with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one or two prompts from the assessor</a:t>
                      </a:r>
                      <a:r>
                        <a:rPr lang="en-US" sz="1200" dirty="0"/>
                        <a:t>. 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/>
                        <a:t>Gives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a clear reason for call </a:t>
                      </a:r>
                      <a:r>
                        <a:rPr lang="en-US" sz="1200" dirty="0"/>
                        <a:t>in a polite and positive way, with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one or two prompts from the assessor. </a:t>
                      </a:r>
                      <a:endParaRPr lang="en-GB" sz="1200" b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/>
                        <a:t>Gives a clear reason for call in a polite and positive way, with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no prompts from the assessor</a:t>
                      </a:r>
                      <a:r>
                        <a:rPr lang="en-US" sz="1200" dirty="0"/>
                        <a:t>. 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/>
                        <a:t>Gives a clear reason for call and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required information is taken in a thorough manner.</a:t>
                      </a:r>
                      <a:r>
                        <a:rPr lang="en-US" sz="1200" dirty="0"/>
                        <a:t> The candidate is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polite, positive and confident </a:t>
                      </a:r>
                      <a:r>
                        <a:rPr lang="en-US" sz="1200" dirty="0"/>
                        <a:t>throughout. No prompting is required. 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0"/>
                </a:tc>
                <a:extLst>
                  <a:ext uri="{0D108BD9-81ED-4DB2-BD59-A6C34878D82A}">
                    <a16:rowId xmlns:a16="http://schemas.microsoft.com/office/drawing/2014/main" val="2882478616"/>
                  </a:ext>
                </a:extLst>
              </a:tr>
              <a:tr h="119760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Information summary</a:t>
                      </a:r>
                    </a:p>
                  </a:txBody>
                  <a:tcPr marL="68580" marR="68580" marT="36000" marB="0">
                    <a:solidFill>
                      <a:srgbClr val="C2D72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Accurate summary of some information </a:t>
                      </a:r>
                      <a:r>
                        <a:rPr lang="en-US" sz="1200" dirty="0"/>
                        <a:t>with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three or more prompts </a:t>
                      </a:r>
                      <a:r>
                        <a:rPr lang="en-US" sz="1200" dirty="0"/>
                        <a:t>from the assessor. 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/>
                        <a:t>Accurate summary of some information with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one or two prompts </a:t>
                      </a:r>
                      <a:r>
                        <a:rPr lang="en-US" sz="1200" dirty="0"/>
                        <a:t>from the assessor. 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/>
                        <a:t>Accurate summary of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most information </a:t>
                      </a:r>
                      <a:r>
                        <a:rPr lang="en-US" sz="1200" dirty="0"/>
                        <a:t>with one or two prompts from the assessor. 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/>
                        <a:t>Accurate summary of most information with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no prompts </a:t>
                      </a:r>
                      <a:r>
                        <a:rPr lang="en-US" sz="1200" dirty="0"/>
                        <a:t>from the assessor. 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ccurate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 summary of all information</a:t>
                      </a:r>
                      <a:r>
                        <a:rPr lang="en-US" sz="1200" dirty="0"/>
                        <a:t>, with no prompting from assessor. 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0"/>
                </a:tc>
                <a:extLst>
                  <a:ext uri="{0D108BD9-81ED-4DB2-BD59-A6C34878D82A}">
                    <a16:rowId xmlns:a16="http://schemas.microsoft.com/office/drawing/2014/main" val="838706842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76828F69-F45F-6924-234C-43C2669B65D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8477745" y="6275211"/>
            <a:ext cx="486743" cy="527403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1DA9FC1E-ACEB-CDD9-4463-08372D06D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US" dirty="0"/>
              <a:t>ESB-RES-C268-L2G4-SpeechforEmployability-3.1-PhoneCall v1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8280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5D5E0-5DE0-34B1-7141-B62E34069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335684"/>
            <a:ext cx="7886700" cy="432048"/>
          </a:xfrm>
        </p:spPr>
        <p:txBody>
          <a:bodyPr>
            <a:normAutofit fontScale="90000"/>
          </a:bodyPr>
          <a:lstStyle/>
          <a:p>
            <a:r>
              <a:rPr lang="en-GB" sz="3200" b="1" i="1" dirty="0"/>
              <a:t>How do you feel about phone calls?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40593D-BCCF-90AF-6647-CDCE10743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4CFAA-4428-4FCC-B1F5-50FB6B905C30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5A05D3-185C-3291-D2B2-F7D0F6B8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3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118989-A5C0-7667-104E-E766F89D1F25}"/>
              </a:ext>
            </a:extLst>
          </p:cNvPr>
          <p:cNvSpPr txBox="1"/>
          <p:nvPr/>
        </p:nvSpPr>
        <p:spPr>
          <a:xfrm>
            <a:off x="491803" y="2204864"/>
            <a:ext cx="5616624" cy="31393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In pairs or groups discuss: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What do you like about making phone calls?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What do you not like about making phone calls?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r>
              <a:rPr lang="en-GB" dirty="0"/>
              <a:t>Consider the difference if the context is different, e.g.: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You’re calling family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You’re calling a friend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You’re calling a business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Answering an unknown number</a:t>
            </a:r>
          </a:p>
          <a:p>
            <a:endParaRPr lang="en-GB" dirty="0"/>
          </a:p>
        </p:txBody>
      </p:sp>
      <p:pic>
        <p:nvPicPr>
          <p:cNvPr id="8" name="Picture 7" descr="A pink cell phone with a white screen&#10;&#10;AI-generated content may be incorrect.">
            <a:extLst>
              <a:ext uri="{FF2B5EF4-FFF2-40B4-BE49-F238E27FC236}">
                <a16:creationId xmlns:a16="http://schemas.microsoft.com/office/drawing/2014/main" id="{3132A62F-5561-5588-8EF4-C09F65EE37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2" y="2479268"/>
            <a:ext cx="2762030" cy="25905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7DEC58-48B7-FDEF-53A1-B1B867010ABD}"/>
              </a:ext>
            </a:extLst>
          </p:cNvPr>
          <p:cNvPicPr/>
          <p:nvPr/>
        </p:nvPicPr>
        <p:blipFill rotWithShape="1">
          <a:blip r:embed="rId4"/>
          <a:srcRect l="14665" t="1" r="11395" b="1"/>
          <a:stretch/>
        </p:blipFill>
        <p:spPr>
          <a:xfrm>
            <a:off x="8477745" y="6275211"/>
            <a:ext cx="486743" cy="527403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16D039AC-A6D9-BF68-CF53-F6349E4F9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US" dirty="0"/>
              <a:t>ESB-RES-C268-L2G4-SpeechforEmployability-3.1-PhoneCall v1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6003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C3044C-59BF-AE7D-AB74-6BC89DFFB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196753"/>
            <a:ext cx="7886700" cy="864096"/>
          </a:xfrm>
        </p:spPr>
        <p:txBody>
          <a:bodyPr>
            <a:normAutofit/>
          </a:bodyPr>
          <a:lstStyle/>
          <a:p>
            <a:r>
              <a:rPr lang="en-GB" sz="2800" b="1" i="1" dirty="0"/>
              <a:t>What makes a phone call different to a face-to-face conversation?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9A52CF-01EB-E629-9346-BB32F24B6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7E352-A740-41F0-9823-DCF5DBBA49B2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A36852-B768-77E7-5859-01EB28E03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4</a:t>
            </a:fld>
            <a:endParaRPr lang="en-GB"/>
          </a:p>
        </p:txBody>
      </p:sp>
      <p:pic>
        <p:nvPicPr>
          <p:cNvPr id="7" name="Picture 6" descr="A pink cell phone with a white screen&#10;&#10;AI-generated content may be incorrect.">
            <a:extLst>
              <a:ext uri="{FF2B5EF4-FFF2-40B4-BE49-F238E27FC236}">
                <a16:creationId xmlns:a16="http://schemas.microsoft.com/office/drawing/2014/main" id="{46268D32-16CE-808D-E41E-5DBD194A5D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904" y="3290373"/>
            <a:ext cx="1563400" cy="146631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C145FD9-21DF-B8E1-EBA9-792C1BCE0717}"/>
              </a:ext>
            </a:extLst>
          </p:cNvPr>
          <p:cNvSpPr txBox="1"/>
          <p:nvPr/>
        </p:nvSpPr>
        <p:spPr>
          <a:xfrm>
            <a:off x="683568" y="234888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You can’t see the other person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8B447C-5F70-DD70-0785-324E7EEC0DDC}"/>
              </a:ext>
            </a:extLst>
          </p:cNvPr>
          <p:cNvSpPr txBox="1"/>
          <p:nvPr/>
        </p:nvSpPr>
        <p:spPr>
          <a:xfrm>
            <a:off x="3729755" y="2007846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You can’t rely on body language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4180DB-F858-7479-F0B4-A44747BFEC17}"/>
              </a:ext>
            </a:extLst>
          </p:cNvPr>
          <p:cNvSpPr txBox="1"/>
          <p:nvPr/>
        </p:nvSpPr>
        <p:spPr>
          <a:xfrm>
            <a:off x="6660232" y="2636309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You have to think quickly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18B3F1-F428-E981-9751-38E1CC40027E}"/>
              </a:ext>
            </a:extLst>
          </p:cNvPr>
          <p:cNvSpPr txBox="1"/>
          <p:nvPr/>
        </p:nvSpPr>
        <p:spPr>
          <a:xfrm>
            <a:off x="445259" y="3858933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You have to remember information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9E25491-605F-5A4F-B430-B2452A12915B}"/>
              </a:ext>
            </a:extLst>
          </p:cNvPr>
          <p:cNvSpPr txBox="1"/>
          <p:nvPr/>
        </p:nvSpPr>
        <p:spPr>
          <a:xfrm>
            <a:off x="5940152" y="4320598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You can’t ‘edit’ what you say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9A63FC-2EC2-FCCB-8A1E-D606F7120C4F}"/>
              </a:ext>
            </a:extLst>
          </p:cNvPr>
          <p:cNvSpPr txBox="1"/>
          <p:nvPr/>
        </p:nvSpPr>
        <p:spPr>
          <a:xfrm>
            <a:off x="3154425" y="5233354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You can feel put on the spot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9D0B10-D328-C3DF-17D6-50C045ADAB1E}"/>
              </a:ext>
            </a:extLst>
          </p:cNvPr>
          <p:cNvPicPr/>
          <p:nvPr/>
        </p:nvPicPr>
        <p:blipFill rotWithShape="1">
          <a:blip r:embed="rId3"/>
          <a:srcRect l="14665" t="1" r="11395" b="1"/>
          <a:stretch/>
        </p:blipFill>
        <p:spPr>
          <a:xfrm>
            <a:off x="8477745" y="6275211"/>
            <a:ext cx="486743" cy="527403"/>
          </a:xfrm>
          <a:prstGeom prst="rect">
            <a:avLst/>
          </a:prstGeom>
        </p:spPr>
      </p:pic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6393168B-742F-CE3C-8ACD-080B876C3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US" dirty="0"/>
              <a:t>ESB-RES-C268-L2G4-SpeechforEmployability-3.1-PhoneCall v1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850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9431A-0679-1AAA-FF48-F1C1D529F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052736"/>
            <a:ext cx="7886700" cy="715635"/>
          </a:xfrm>
        </p:spPr>
        <p:txBody>
          <a:bodyPr>
            <a:normAutofit/>
          </a:bodyPr>
          <a:lstStyle/>
          <a:p>
            <a:r>
              <a:rPr lang="en-GB" sz="3200" b="1" i="1" dirty="0"/>
              <a:t>Phone call or online? Match each situation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FC9015-E0A5-B9A6-FE18-AD0DE06E7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7E352-A740-41F0-9823-DCF5DBBA49B2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A702B1-E9C0-AC3B-8383-26390C5C9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5</a:t>
            </a:fld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D7F64C3-37B3-989D-9640-9693B899EA04}"/>
              </a:ext>
            </a:extLst>
          </p:cNvPr>
          <p:cNvSpPr/>
          <p:nvPr/>
        </p:nvSpPr>
        <p:spPr>
          <a:xfrm>
            <a:off x="461911" y="1846147"/>
            <a:ext cx="3960440" cy="3714997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C6593DF-5615-495F-F1D1-0F03446E6EDD}"/>
              </a:ext>
            </a:extLst>
          </p:cNvPr>
          <p:cNvSpPr/>
          <p:nvPr/>
        </p:nvSpPr>
        <p:spPr>
          <a:xfrm>
            <a:off x="2628583" y="1846146"/>
            <a:ext cx="3960440" cy="3714997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1728E7-DC4B-9839-8AE2-6F486CD7DD8E}"/>
              </a:ext>
            </a:extLst>
          </p:cNvPr>
          <p:cNvSpPr txBox="1"/>
          <p:nvPr/>
        </p:nvSpPr>
        <p:spPr>
          <a:xfrm>
            <a:off x="1310105" y="217018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Online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58FFFE-5210-1C0A-66C4-A7A64BCE775D}"/>
              </a:ext>
            </a:extLst>
          </p:cNvPr>
          <p:cNvSpPr txBox="1"/>
          <p:nvPr/>
        </p:nvSpPr>
        <p:spPr>
          <a:xfrm>
            <a:off x="4006448" y="217018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Phone Call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7C9377-BF8C-136E-8E97-D9618162C988}"/>
              </a:ext>
            </a:extLst>
          </p:cNvPr>
          <p:cNvSpPr txBox="1"/>
          <p:nvPr/>
        </p:nvSpPr>
        <p:spPr>
          <a:xfrm>
            <a:off x="6639889" y="1718485"/>
            <a:ext cx="22143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Rearranging a job interview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Getting help with something urgent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Asking about entry requirements for a college course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Ordering a pizza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Explaining a problem with a payment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Booking a GP appointment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Applying for a new passport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Checking shift times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Asking about a work trial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Changing a delivery slot</a:t>
            </a:r>
            <a:endParaRPr lang="en-GB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05C0702-302E-F544-71BE-6B270CBA5302}"/>
              </a:ext>
            </a:extLst>
          </p:cNvPr>
          <p:cNvPicPr/>
          <p:nvPr/>
        </p:nvPicPr>
        <p:blipFill rotWithShape="1">
          <a:blip r:embed="rId3"/>
          <a:srcRect l="14665" t="1" r="11395" b="1"/>
          <a:stretch/>
        </p:blipFill>
        <p:spPr>
          <a:xfrm>
            <a:off x="8477745" y="6275211"/>
            <a:ext cx="486743" cy="527403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CDCD1B46-97DF-1C3D-3478-4EEB6E75C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US" dirty="0"/>
              <a:t>ESB-RES-C268-L2G4-SpeechforEmployability-3.1-PhoneCall v1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549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20A8F2-2724-177E-70FC-DA3DCB9F2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329249"/>
            <a:ext cx="7886700" cy="504056"/>
          </a:xfrm>
        </p:spPr>
        <p:txBody>
          <a:bodyPr>
            <a:normAutofit fontScale="90000"/>
          </a:bodyPr>
          <a:lstStyle/>
          <a:p>
            <a:r>
              <a:rPr lang="en-GB" sz="3200" b="1" i="1" dirty="0"/>
              <a:t>Why is this an important skill?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C03F26-39CB-2588-111D-960F5EB8A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7E352-A740-41F0-9823-DCF5DBBA49B2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3484E7-FCCE-C652-5FEA-DDD397DE7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6</a:t>
            </a:fld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148E6C4-B4AA-32EB-40B9-AE1AC820D2F3}"/>
              </a:ext>
            </a:extLst>
          </p:cNvPr>
          <p:cNvSpPr/>
          <p:nvPr/>
        </p:nvSpPr>
        <p:spPr>
          <a:xfrm>
            <a:off x="3131840" y="3264502"/>
            <a:ext cx="2659174" cy="1405027"/>
          </a:xfrm>
          <a:prstGeom prst="ellipse">
            <a:avLst/>
          </a:prstGeom>
          <a:solidFill>
            <a:srgbClr val="C3D821"/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Why does this skill matter?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EE335B-220E-B3F8-A233-1467383579B0}"/>
              </a:ext>
            </a:extLst>
          </p:cNvPr>
          <p:cNvSpPr txBox="1"/>
          <p:nvPr/>
        </p:nvSpPr>
        <p:spPr>
          <a:xfrm>
            <a:off x="395536" y="2204864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Booking/changing an appointment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387ADD-52B7-02F5-1A54-CE8B82ADE4A3}"/>
              </a:ext>
            </a:extLst>
          </p:cNvPr>
          <p:cNvSpPr/>
          <p:nvPr/>
        </p:nvSpPr>
        <p:spPr>
          <a:xfrm>
            <a:off x="5940152" y="1223540"/>
            <a:ext cx="2808312" cy="15219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600" dirty="0"/>
              <a:t>Many of these scenarios can now be resolved through online communication, but sometimes a phone call is more appropriate or expected.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1995AB-64EA-D37B-142C-69FBC4403FE4}"/>
              </a:ext>
            </a:extLst>
          </p:cNvPr>
          <p:cNvSpPr txBox="1"/>
          <p:nvPr/>
        </p:nvSpPr>
        <p:spPr>
          <a:xfrm>
            <a:off x="395536" y="3683640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Speaking to employers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D6DA4D-1966-830A-AF42-0078B21837AD}"/>
              </a:ext>
            </a:extLst>
          </p:cNvPr>
          <p:cNvSpPr txBox="1"/>
          <p:nvPr/>
        </p:nvSpPr>
        <p:spPr>
          <a:xfrm>
            <a:off x="6721996" y="3320685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Re-arranging an interview or meeting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F1DC8F-43E9-3C83-B7D6-B5771C1B3222}"/>
              </a:ext>
            </a:extLst>
          </p:cNvPr>
          <p:cNvSpPr txBox="1"/>
          <p:nvPr/>
        </p:nvSpPr>
        <p:spPr>
          <a:xfrm>
            <a:off x="6228184" y="4838678"/>
            <a:ext cx="2520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Contacting college/school/training provider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7D35B6-3E66-CA80-7F5E-DA8534B2226D}"/>
              </a:ext>
            </a:extLst>
          </p:cNvPr>
          <p:cNvSpPr txBox="1"/>
          <p:nvPr/>
        </p:nvSpPr>
        <p:spPr>
          <a:xfrm>
            <a:off x="539552" y="5162416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Organising work shifts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94FC87C-284A-FE4A-4F75-6AD3E63E85CA}"/>
              </a:ext>
            </a:extLst>
          </p:cNvPr>
          <p:cNvSpPr txBox="1"/>
          <p:nvPr/>
        </p:nvSpPr>
        <p:spPr>
          <a:xfrm>
            <a:off x="3409942" y="5104209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Dealing with problems independently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288E04D-C09D-3C07-86F0-C2E54A2A5D4F}"/>
              </a:ext>
            </a:extLst>
          </p:cNvPr>
          <p:cNvPicPr/>
          <p:nvPr/>
        </p:nvPicPr>
        <p:blipFill rotWithShape="1">
          <a:blip r:embed="rId2"/>
          <a:srcRect l="14665" t="1" r="11395" b="1"/>
          <a:stretch/>
        </p:blipFill>
        <p:spPr>
          <a:xfrm>
            <a:off x="8477745" y="6275211"/>
            <a:ext cx="486743" cy="527403"/>
          </a:xfrm>
          <a:prstGeom prst="rect">
            <a:avLst/>
          </a:prstGeom>
        </p:spPr>
      </p:pic>
      <p:sp>
        <p:nvSpPr>
          <p:cNvPr id="15" name="Footer Placeholder 3">
            <a:extLst>
              <a:ext uri="{FF2B5EF4-FFF2-40B4-BE49-F238E27FC236}">
                <a16:creationId xmlns:a16="http://schemas.microsoft.com/office/drawing/2014/main" id="{01C37580-CAEA-254F-EC21-B290D4FAD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US" dirty="0"/>
              <a:t>ESB-RES-C268-L2G4-SpeechforEmployability-3.1-PhoneCall v1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92513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5616E-385F-B7CF-C9C1-852A32A5F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196752"/>
            <a:ext cx="7886700" cy="504056"/>
          </a:xfrm>
        </p:spPr>
        <p:txBody>
          <a:bodyPr>
            <a:normAutofit fontScale="90000"/>
          </a:bodyPr>
          <a:lstStyle/>
          <a:p>
            <a:r>
              <a:rPr lang="en-GB" sz="3600" b="1" i="1" dirty="0"/>
              <a:t>Order these parts of a phone call…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9AAAB4-8892-7926-B772-D4524A3CE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7E352-A740-41F0-9823-DCF5DBBA49B2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28D685-24B9-62B8-594F-245C776D3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7</a:t>
            </a:fld>
            <a:endParaRPr lang="en-GB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C314DCD-F421-33D2-614F-76A03F5B62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336031"/>
              </p:ext>
            </p:extLst>
          </p:nvPr>
        </p:nvGraphicFramePr>
        <p:xfrm>
          <a:off x="397078" y="2204864"/>
          <a:ext cx="8280920" cy="2595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9438">
                  <a:extLst>
                    <a:ext uri="{9D8B030D-6E8A-4147-A177-3AD203B41FA5}">
                      <a16:colId xmlns:a16="http://schemas.microsoft.com/office/drawing/2014/main" val="3467670693"/>
                    </a:ext>
                  </a:extLst>
                </a:gridCol>
                <a:gridCol w="6911482">
                  <a:extLst>
                    <a:ext uri="{9D8B030D-6E8A-4147-A177-3AD203B41FA5}">
                      <a16:colId xmlns:a16="http://schemas.microsoft.com/office/drawing/2014/main" val="1787243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The caller checks they have understood correctly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8715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The receiver answers the phone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04452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The caller gives their reason for calling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3622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The receiver gives or confirms the information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7366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The caller says goodbye politely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021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The caller says hello and introduces themselves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92619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The receiver says goodbye politely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8777275"/>
                  </a:ext>
                </a:extLst>
              </a:tr>
            </a:tbl>
          </a:graphicData>
        </a:graphic>
      </p:graphicFrame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250CB790-A738-16B8-C205-AE4C665A4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US" dirty="0"/>
              <a:t>ESB-RES-C268-L2G4-SpeechforEmployability-3.1-PhoneCall v1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6804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ABB2C9-B596-A2F2-B455-FF167BDDC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B6982-0DCE-7F30-0019-78AE8D4AC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141033"/>
            <a:ext cx="7886700" cy="504056"/>
          </a:xfrm>
        </p:spPr>
        <p:txBody>
          <a:bodyPr>
            <a:normAutofit fontScale="90000"/>
          </a:bodyPr>
          <a:lstStyle/>
          <a:p>
            <a:r>
              <a:rPr lang="en-GB" sz="3600" b="1" i="1" dirty="0"/>
              <a:t>Order these parts of a phone call…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CD9FF5-DE55-79B8-63BB-FD172DAF9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7E352-A740-41F0-9823-DCF5DBBA49B2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9CFE91-68E4-E44C-A484-C56575C34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8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AD065C-FF77-2B5A-2732-5CDA593BA620}"/>
              </a:ext>
            </a:extLst>
          </p:cNvPr>
          <p:cNvSpPr txBox="1"/>
          <p:nvPr/>
        </p:nvSpPr>
        <p:spPr>
          <a:xfrm>
            <a:off x="379010" y="2037616"/>
            <a:ext cx="7992888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2400"/>
              </a:spcAft>
              <a:buFont typeface="+mj-lt"/>
              <a:buAutoNum type="arabicPeriod"/>
            </a:pPr>
            <a:r>
              <a:rPr lang="en-US" dirty="0"/>
              <a:t>The receiver answers the phone.</a:t>
            </a:r>
          </a:p>
          <a:p>
            <a:pPr>
              <a:spcAft>
                <a:spcPts val="2400"/>
              </a:spcAft>
              <a:buFont typeface="+mj-lt"/>
              <a:buAutoNum type="arabicPeriod"/>
            </a:pPr>
            <a:r>
              <a:rPr lang="en-US" dirty="0"/>
              <a:t>The caller says hello and introduces themselves.</a:t>
            </a:r>
          </a:p>
          <a:p>
            <a:pPr>
              <a:spcAft>
                <a:spcPts val="2400"/>
              </a:spcAft>
              <a:buFont typeface="+mj-lt"/>
              <a:buAutoNum type="arabicPeriod"/>
            </a:pPr>
            <a:r>
              <a:rPr lang="en-US" dirty="0"/>
              <a:t>The caller gives their reason for calling.</a:t>
            </a:r>
          </a:p>
          <a:p>
            <a:pPr>
              <a:spcAft>
                <a:spcPts val="2400"/>
              </a:spcAft>
              <a:buFont typeface="+mj-lt"/>
              <a:buAutoNum type="arabicPeriod"/>
            </a:pPr>
            <a:r>
              <a:rPr lang="en-US" dirty="0"/>
              <a:t>The receiver gives or confirms the information.</a:t>
            </a:r>
          </a:p>
          <a:p>
            <a:pPr>
              <a:spcAft>
                <a:spcPts val="2400"/>
              </a:spcAft>
              <a:buFont typeface="+mj-lt"/>
              <a:buAutoNum type="arabicPeriod"/>
            </a:pPr>
            <a:r>
              <a:rPr lang="en-US" dirty="0"/>
              <a:t>The caller checks they have understood correctly.</a:t>
            </a:r>
          </a:p>
          <a:p>
            <a:pPr>
              <a:spcAft>
                <a:spcPts val="2400"/>
              </a:spcAft>
              <a:buFont typeface="+mj-lt"/>
              <a:buAutoNum type="arabicPeriod"/>
            </a:pPr>
            <a:r>
              <a:rPr lang="en-US" dirty="0"/>
              <a:t>The caller says goodbye politely.</a:t>
            </a:r>
          </a:p>
          <a:p>
            <a:pPr>
              <a:spcAft>
                <a:spcPts val="2400"/>
              </a:spcAft>
              <a:buFont typeface="+mj-lt"/>
              <a:buAutoNum type="arabicPeriod"/>
            </a:pPr>
            <a:r>
              <a:rPr lang="en-US" dirty="0"/>
              <a:t>The receiver says goodbye politely.</a:t>
            </a: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855B6367-815D-55DF-0063-A2FF957FC45A}"/>
              </a:ext>
            </a:extLst>
          </p:cNvPr>
          <p:cNvSpPr/>
          <p:nvPr/>
        </p:nvSpPr>
        <p:spPr>
          <a:xfrm>
            <a:off x="2055983" y="2348880"/>
            <a:ext cx="144016" cy="28803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DB947830-9069-1924-71FB-E500594CC6D3}"/>
              </a:ext>
            </a:extLst>
          </p:cNvPr>
          <p:cNvSpPr/>
          <p:nvPr/>
        </p:nvSpPr>
        <p:spPr>
          <a:xfrm>
            <a:off x="2055983" y="2925170"/>
            <a:ext cx="144016" cy="28803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205146A1-9071-BA88-D744-9DBE1C8DAC56}"/>
              </a:ext>
            </a:extLst>
          </p:cNvPr>
          <p:cNvSpPr/>
          <p:nvPr/>
        </p:nvSpPr>
        <p:spPr>
          <a:xfrm>
            <a:off x="2052434" y="3501460"/>
            <a:ext cx="144016" cy="28803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90DAED3D-83BD-5BDB-39A8-1F0D6D5F674A}"/>
              </a:ext>
            </a:extLst>
          </p:cNvPr>
          <p:cNvSpPr/>
          <p:nvPr/>
        </p:nvSpPr>
        <p:spPr>
          <a:xfrm>
            <a:off x="2052434" y="4116728"/>
            <a:ext cx="144016" cy="28803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3F96FDC1-1357-BFDD-3EB7-B268D0CB1536}"/>
              </a:ext>
            </a:extLst>
          </p:cNvPr>
          <p:cNvSpPr/>
          <p:nvPr/>
        </p:nvSpPr>
        <p:spPr>
          <a:xfrm>
            <a:off x="2052434" y="4649523"/>
            <a:ext cx="144016" cy="28803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61AD9BD7-B48B-88E9-2D0A-55D4BA0E20D8}"/>
              </a:ext>
            </a:extLst>
          </p:cNvPr>
          <p:cNvSpPr/>
          <p:nvPr/>
        </p:nvSpPr>
        <p:spPr>
          <a:xfrm>
            <a:off x="2052434" y="5258174"/>
            <a:ext cx="144016" cy="28803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0FC4CEE-9057-453A-697D-105D9E8BE776}"/>
              </a:ext>
            </a:extLst>
          </p:cNvPr>
          <p:cNvPicPr/>
          <p:nvPr/>
        </p:nvPicPr>
        <p:blipFill rotWithShape="1">
          <a:blip r:embed="rId2"/>
          <a:srcRect l="14665" t="1" r="11395" b="1"/>
          <a:stretch/>
        </p:blipFill>
        <p:spPr>
          <a:xfrm>
            <a:off x="8477745" y="6275211"/>
            <a:ext cx="486743" cy="527403"/>
          </a:xfrm>
          <a:prstGeom prst="rect">
            <a:avLst/>
          </a:prstGeom>
        </p:spPr>
      </p:pic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0EBDFFF1-4BBA-49EB-D392-BBF974DAF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US" dirty="0"/>
              <a:t>ESB-RES-C268-L2G4-SpeechforEmployability-3.1-PhoneCall v1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7517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53662-7AF4-5FB3-5117-398FE8EAA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124744"/>
            <a:ext cx="7886700" cy="576064"/>
          </a:xfrm>
        </p:spPr>
        <p:txBody>
          <a:bodyPr>
            <a:noAutofit/>
          </a:bodyPr>
          <a:lstStyle/>
          <a:p>
            <a:r>
              <a:rPr lang="en-US" sz="3200" b="1" i="1" dirty="0"/>
              <a:t>What problems are there in this exchange?</a:t>
            </a:r>
            <a:endParaRPr lang="en-GB" sz="3200" b="1" i="1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730F73-9F1A-1842-1CD5-794F32D44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7E352-A740-41F0-9823-DCF5DBBA49B2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FF8DD5-4901-64E2-9A63-ECCC0FE5B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9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D17D1C-2562-D371-4B4B-EB232F723C7D}"/>
              </a:ext>
            </a:extLst>
          </p:cNvPr>
          <p:cNvSpPr txBox="1"/>
          <p:nvPr/>
        </p:nvSpPr>
        <p:spPr>
          <a:xfrm>
            <a:off x="467544" y="1700808"/>
            <a:ext cx="8208912" cy="4647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B050"/>
                </a:solidFill>
              </a:rPr>
              <a:t>Receiver: Good morning, Greenway Engineering.</a:t>
            </a:r>
          </a:p>
          <a:p>
            <a:endParaRPr lang="en-US" sz="1600" dirty="0"/>
          </a:p>
          <a:p>
            <a:r>
              <a:rPr lang="en-US" sz="1600" dirty="0"/>
              <a:t>Caller: Uh… yeah, hi… I was just ringing about that thing on your website… the work stuff? I think?</a:t>
            </a:r>
          </a:p>
          <a:p>
            <a:endParaRPr lang="en-US" sz="1600" dirty="0"/>
          </a:p>
          <a:p>
            <a:r>
              <a:rPr lang="en-US" sz="1600" dirty="0">
                <a:solidFill>
                  <a:srgbClr val="00B050"/>
                </a:solidFill>
              </a:rPr>
              <a:t>Receiver: Do you mean work experience?</a:t>
            </a:r>
          </a:p>
          <a:p>
            <a:endParaRPr lang="en-US" sz="1600" dirty="0"/>
          </a:p>
          <a:p>
            <a:r>
              <a:rPr lang="en-US" sz="1600" dirty="0"/>
              <a:t>Caller: Yeah… probably. I don’t really know what I need to do.</a:t>
            </a:r>
          </a:p>
          <a:p>
            <a:endParaRPr lang="en-US" sz="1600" dirty="0"/>
          </a:p>
          <a:p>
            <a:r>
              <a:rPr lang="en-US" sz="1600" dirty="0">
                <a:solidFill>
                  <a:srgbClr val="00B050"/>
                </a:solidFill>
              </a:rPr>
              <a:t>Receiver: What would you like to know?</a:t>
            </a:r>
          </a:p>
          <a:p>
            <a:endParaRPr lang="en-US" sz="1600" dirty="0"/>
          </a:p>
          <a:p>
            <a:r>
              <a:rPr lang="en-US" sz="1600" dirty="0"/>
              <a:t>Caller: I </a:t>
            </a:r>
            <a:r>
              <a:rPr lang="en-US" sz="1600" dirty="0" err="1"/>
              <a:t>dunno</a:t>
            </a:r>
            <a:r>
              <a:rPr lang="en-US" sz="1600" dirty="0"/>
              <a:t>… like… when it is? Or whatever.</a:t>
            </a:r>
          </a:p>
          <a:p>
            <a:endParaRPr lang="en-US" sz="1600" dirty="0"/>
          </a:p>
          <a:p>
            <a:r>
              <a:rPr lang="en-US" sz="1600" dirty="0">
                <a:solidFill>
                  <a:srgbClr val="00B050"/>
                </a:solidFill>
              </a:rPr>
              <a:t>Receiver: The next placement is in June. You’d need to apply online.</a:t>
            </a:r>
          </a:p>
          <a:p>
            <a:endParaRPr lang="en-US" sz="1600" dirty="0"/>
          </a:p>
          <a:p>
            <a:r>
              <a:rPr lang="en-US" sz="1600" dirty="0"/>
              <a:t>Caller: Right. Okay. Yeah. Bye.</a:t>
            </a:r>
          </a:p>
          <a:p>
            <a:endParaRPr lang="en-US" sz="1600" dirty="0"/>
          </a:p>
          <a:p>
            <a:r>
              <a:rPr lang="en-US" sz="1600" dirty="0">
                <a:solidFill>
                  <a:srgbClr val="00B050"/>
                </a:solidFill>
              </a:rPr>
              <a:t>Receiver: Goodbye.</a:t>
            </a:r>
            <a:endParaRPr lang="en-GB" sz="1600" dirty="0">
              <a:solidFill>
                <a:srgbClr val="00B050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6061FCE-1E76-78B1-7BBC-5F7FD129279B}"/>
              </a:ext>
            </a:extLst>
          </p:cNvPr>
          <p:cNvSpPr/>
          <p:nvPr/>
        </p:nvSpPr>
        <p:spPr>
          <a:xfrm>
            <a:off x="7020271" y="2780928"/>
            <a:ext cx="1863601" cy="1645841"/>
          </a:xfrm>
          <a:prstGeom prst="ellipse">
            <a:avLst/>
          </a:prstGeom>
          <a:solidFill>
            <a:srgbClr val="FBD109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600" dirty="0"/>
              <a:t>Discuss together and identify at least three issues with the call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075FFE5-4D71-2D59-3070-46E437EA669F}"/>
              </a:ext>
            </a:extLst>
          </p:cNvPr>
          <p:cNvSpPr/>
          <p:nvPr/>
        </p:nvSpPr>
        <p:spPr>
          <a:xfrm>
            <a:off x="6516216" y="4574800"/>
            <a:ext cx="2057400" cy="1645841"/>
          </a:xfrm>
          <a:prstGeom prst="ellipse">
            <a:avLst/>
          </a:prstGeom>
          <a:solidFill>
            <a:srgbClr val="C3D82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600" dirty="0"/>
              <a:t>Have a go at re-writing or role-playing a more successful call.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3A833DA-0F91-7D8E-46F3-7A9D3C508F49}"/>
              </a:ext>
            </a:extLst>
          </p:cNvPr>
          <p:cNvPicPr/>
          <p:nvPr/>
        </p:nvPicPr>
        <p:blipFill rotWithShape="1">
          <a:blip r:embed="rId3"/>
          <a:srcRect l="14665" t="1" r="11395" b="1"/>
          <a:stretch/>
        </p:blipFill>
        <p:spPr>
          <a:xfrm>
            <a:off x="8477745" y="6275211"/>
            <a:ext cx="486743" cy="527403"/>
          </a:xfrm>
          <a:prstGeom prst="rect">
            <a:avLst/>
          </a:prstGeom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E75D3D86-320F-53DB-7914-9CE1570E9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US" dirty="0"/>
              <a:t>ESB-RES-C268-L2G4-SpeechforEmployability-3.1-PhoneCall v1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625209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SB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0c06fb-adfb-4972-b43b-36d810ddac6c">
      <Terms xmlns="http://schemas.microsoft.com/office/infopath/2007/PartnerControls"/>
    </lcf76f155ced4ddcb4097134ff3c332f>
    <TaxCatchAll xmlns="0e08f774-c844-414b-8174-1931542ea42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54722D9B506340931AF81ABA667AF9" ma:contentTypeVersion="16" ma:contentTypeDescription="Create a new document." ma:contentTypeScope="" ma:versionID="5e686ac674beeedb52dfa5ceb0283139">
  <xsd:schema xmlns:xsd="http://www.w3.org/2001/XMLSchema" xmlns:xs="http://www.w3.org/2001/XMLSchema" xmlns:p="http://schemas.microsoft.com/office/2006/metadata/properties" xmlns:ns2="010c06fb-adfb-4972-b43b-36d810ddac6c" xmlns:ns3="0e08f774-c844-414b-8174-1931542ea424" targetNamespace="http://schemas.microsoft.com/office/2006/metadata/properties" ma:root="true" ma:fieldsID="80d375d4e811b928badf1168cf02ca5c" ns2:_="" ns3:_="">
    <xsd:import namespace="010c06fb-adfb-4972-b43b-36d810ddac6c"/>
    <xsd:import namespace="0e08f774-c844-414b-8174-1931542ea4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0c06fb-adfb-4972-b43b-36d810ddac6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95101557-b141-4344-8eed-a9c28da8fb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08f774-c844-414b-8174-1931542ea424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ae4e3543-e7fe-4604-9e90-4040997bc85a}" ma:internalName="TaxCatchAll" ma:showField="CatchAllData" ma:web="0e08f774-c844-414b-8174-1931542ea42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6D1611-5C97-45BA-86AD-6033EB0B98F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02223B1-D2CC-4125-AFAB-EBDB67A40187}">
  <ds:schemaRefs>
    <ds:schemaRef ds:uri="010c06fb-adfb-4972-b43b-36d810ddac6c"/>
    <ds:schemaRef ds:uri="http://schemas.microsoft.com/office/2006/documentManagement/types"/>
    <ds:schemaRef ds:uri="http://purl.org/dc/elements/1.1/"/>
    <ds:schemaRef ds:uri="http://www.w3.org/XML/1998/namespace"/>
    <ds:schemaRef ds:uri="http://schemas.openxmlformats.org/package/2006/metadata/core-properties"/>
    <ds:schemaRef ds:uri="http://purl.org/dc/dcmitype/"/>
    <ds:schemaRef ds:uri="0e08f774-c844-414b-8174-1931542ea424"/>
    <ds:schemaRef ds:uri="http://purl.org/dc/terms/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77CE2BEA-6AF9-49A1-B8E7-DECF133F02A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10c06fb-adfb-4972-b43b-36d810ddac6c"/>
    <ds:schemaRef ds:uri="0e08f774-c844-414b-8174-1931542ea4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1002</Words>
  <Application>Microsoft Office PowerPoint</Application>
  <PresentationFormat>On-screen Show (4:3)</PresentationFormat>
  <Paragraphs>165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Custom Design</vt:lpstr>
      <vt:lpstr>Office Theme</vt:lpstr>
      <vt:lpstr>PowerPoint Presentation</vt:lpstr>
      <vt:lpstr>Relevant Grade Descriptors</vt:lpstr>
      <vt:lpstr>How do you feel about phone calls?</vt:lpstr>
      <vt:lpstr>What makes a phone call different to a face-to-face conversation?</vt:lpstr>
      <vt:lpstr>Phone call or online? Match each situation</vt:lpstr>
      <vt:lpstr>Why is this an important skill?</vt:lpstr>
      <vt:lpstr>Order these parts of a phone call…</vt:lpstr>
      <vt:lpstr>Order these parts of a phone call…</vt:lpstr>
      <vt:lpstr>What problems are there in this exchange?</vt:lpstr>
      <vt:lpstr>Opening line challenge</vt:lpstr>
      <vt:lpstr>Choose your scenario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Liam</dc:creator>
  <cp:lastModifiedBy>Anthea Wilson</cp:lastModifiedBy>
  <cp:revision>172</cp:revision>
  <dcterms:created xsi:type="dcterms:W3CDTF">2014-08-12T18:49:29Z</dcterms:created>
  <dcterms:modified xsi:type="dcterms:W3CDTF">2026-03-03T16:40:28Z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0x0101005854722D9B506340931AF81ABA667AF9</vt:lpwstr>
  </property>
  <property fmtid="{D5CDD505-2E9C-101B-9397-08002B2CF9AE}" pid="3" name="Order">
    <vt:r8>9100</vt:r8>
  </property>
  <property fmtid="{D5CDD505-2E9C-101B-9397-08002B2CF9AE}" pid="4" name="MediaServiceImageTags">
    <vt:lpwstr/>
  </property>
</Properties>
</file>