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6" r:id="rId4"/>
    <p:sldMasterId id="2147483711" r:id="rId5"/>
  </p:sldMasterIdLst>
  <p:notesMasterIdLst>
    <p:notesMasterId r:id="rId17"/>
  </p:notesMasterIdLst>
  <p:handoutMasterIdLst>
    <p:handoutMasterId r:id="rId18"/>
  </p:handoutMasterIdLst>
  <p:sldIdLst>
    <p:sldId id="368" r:id="rId6"/>
    <p:sldId id="287" r:id="rId7"/>
    <p:sldId id="266" r:id="rId8"/>
    <p:sldId id="375" r:id="rId9"/>
    <p:sldId id="369" r:id="rId10"/>
    <p:sldId id="370" r:id="rId11"/>
    <p:sldId id="372" r:id="rId12"/>
    <p:sldId id="371" r:id="rId13"/>
    <p:sldId id="373" r:id="rId14"/>
    <p:sldId id="374" r:id="rId15"/>
    <p:sldId id="342" r:id="rId16"/>
  </p:sldIdLst>
  <p:sldSz cx="6858000" cy="9906000" type="A4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C1C0E40-34EA-DA0C-9181-768F35F2C384}" name="Tina Renshaw BA Hons (Oxon), MA (Oxon), PGCE, PGCHRM" initials="TP" userId="S::tina.renshaw@esbuk.org::94dc95e1-b3b7-4783-9628-eae13940e4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D10A"/>
    <a:srgbClr val="DDAF3F"/>
    <a:srgbClr val="FCE784"/>
    <a:srgbClr val="F6F9DE"/>
    <a:srgbClr val="F6881F"/>
    <a:srgbClr val="E01D26"/>
    <a:srgbClr val="FBD10C"/>
    <a:srgbClr val="C4D821"/>
    <a:srgbClr val="E7141C"/>
    <a:srgbClr val="FBD2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E4A5D5-5257-4C16-8F94-2D4E5B576FA3}" v="10" dt="2026-03-03T16:45:12.9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51" autoAdjust="0"/>
    <p:restoredTop sz="95706" autoAdjust="0"/>
  </p:normalViewPr>
  <p:slideViewPr>
    <p:cSldViewPr>
      <p:cViewPr varScale="1">
        <p:scale>
          <a:sx n="58" d="100"/>
          <a:sy n="58" d="100"/>
        </p:scale>
        <p:origin x="2928" y="67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B807F-0FD5-4A88-8FB3-075F68B5A7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16E86-8231-49A1-B4E5-5BBA590972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33845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1BD46-CE3A-421D-905D-D937B3AF2197}" type="datetimeFigureOut">
              <a:rPr lang="en-GB" smtClean="0"/>
              <a:t>03/03/2026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8F5A5-0FCD-4566-AFD1-269E75FC08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80664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642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5DB29-7BB4-7A45-8D62-6B51BCB1C4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2C3B58-B294-A747-802A-776084A1C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78" indent="0" algn="ctr">
              <a:buNone/>
              <a:defRPr sz="1500"/>
            </a:lvl2pPr>
            <a:lvl3pPr marL="685754" indent="0" algn="ctr">
              <a:buNone/>
              <a:defRPr sz="1350"/>
            </a:lvl3pPr>
            <a:lvl4pPr marL="1028632" indent="0" algn="ctr">
              <a:buNone/>
              <a:defRPr sz="1200"/>
            </a:lvl4pPr>
            <a:lvl5pPr marL="1371508" indent="0" algn="ctr">
              <a:buNone/>
              <a:defRPr sz="1200"/>
            </a:lvl5pPr>
            <a:lvl6pPr marL="1714385" indent="0" algn="ctr">
              <a:buNone/>
              <a:defRPr sz="1200"/>
            </a:lvl6pPr>
            <a:lvl7pPr marL="2057262" indent="0" algn="ctr">
              <a:buNone/>
              <a:defRPr sz="1200"/>
            </a:lvl7pPr>
            <a:lvl8pPr marL="2400140" indent="0" algn="ctr">
              <a:buNone/>
              <a:defRPr sz="1200"/>
            </a:lvl8pPr>
            <a:lvl9pPr marL="2743017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4C665-2C0E-6542-A07A-63A1FFB8F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3AE7-A985-4708-AB31-02FB050D4284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44DD4D-CF83-434C-8DAA-BE867DCBC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E3668-F498-1C4F-8A7B-1DA4DA3D8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728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9AE1F-43EE-3748-8ED8-C691B6F3B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0C4DA-3E51-2F4B-8402-3DBD7C69C7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66FBE-120C-6643-BC1D-FB8386304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F77B8-BC4A-4931-B64A-467244C6F3A6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9543D-EA10-3546-8A86-631EC2720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A2AD0-F386-A740-A670-903E33000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1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63CBD5-2396-1E41-9333-AD414D435A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8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B5769-E401-E944-A524-C2C35A1081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91" y="527403"/>
            <a:ext cx="4321969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4C7AC-73A6-3041-BB65-95F1FCE0A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611BC-417F-4384-96E5-39FEC4AD823E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587F6-75C7-2148-8B79-31080C0F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48A04-D702-C24C-9707-D3E019B60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443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FC045-A223-40A0-B1CD-EC9D78EA62BE}" type="datetime1">
              <a:rPr lang="en-GB" smtClean="0"/>
              <a:t>03/03/2026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00C886-C942-4FFD-AD45-A0EDD8F963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330" y="9009451"/>
            <a:ext cx="324036" cy="5073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3021D0F-5EA6-414F-93CA-2218D946A096}"/>
              </a:ext>
            </a:extLst>
          </p:cNvPr>
          <p:cNvSpPr txBox="1"/>
          <p:nvPr userDrawn="1"/>
        </p:nvSpPr>
        <p:spPr>
          <a:xfrm>
            <a:off x="5630495" y="9009452"/>
            <a:ext cx="76661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@ESBUK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3E1708B-C169-428E-98D3-C8A3DB0C95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6858000" cy="16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896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BE6E8-6BFB-4C11-BCA1-E8D1B9000994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9764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494A-9260-4135-82A1-751CF3EC6583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7263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A3753-8669-4DE7-82F8-0AA784B614EB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63858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DC57F-73E4-42F2-8C6C-751DB0219805}" type="datetime1">
              <a:rPr lang="en-GB" smtClean="0"/>
              <a:t>03/03/2026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1150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2635C-3A8E-45B9-9EFF-DA3AC34B2B4F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13226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E024E-85F7-4807-91E7-3F11449278B5}" type="datetime1">
              <a:rPr lang="en-GB" smtClean="0"/>
              <a:t>03/03/2026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47533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59C0A-66F5-46E4-B250-FE3C55793233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172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44FF3-0293-F242-8A38-C19881589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C4797-360D-FB40-9984-BD6CA6D93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C5C93-C82D-6545-A89C-D1F018239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9BFCA-0738-49A7-B516-75DCBDE2D80F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0AAB1-487E-7448-BF62-D05379C1C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E5DF2-6728-914C-B046-382A09BD3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775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AA74-3383-4C02-B13E-A2453F0215DE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1231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79DDC-7E07-421C-84D5-6E5BB9E29095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9348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B9D1-553A-4BA7-8A77-8A2FBB3D7896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3678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2144693"/>
            <a:ext cx="5915025" cy="191470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34634" y="9181402"/>
            <a:ext cx="1543050" cy="527403"/>
          </a:xfrm>
        </p:spPr>
        <p:txBody>
          <a:bodyPr/>
          <a:lstStyle/>
          <a:p>
            <a:fld id="{9C91B9CF-AF0E-489D-97C4-EBB7EA04BB95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254533" y="9181402"/>
            <a:ext cx="1118685" cy="527403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066A86-E4DD-F341-B26F-3E2EB20DE3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810" y="9181396"/>
            <a:ext cx="415556" cy="4615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96B760-A39D-D247-B599-343715BCDB13}"/>
              </a:ext>
            </a:extLst>
          </p:cNvPr>
          <p:cNvSpPr txBox="1"/>
          <p:nvPr userDrawn="1"/>
        </p:nvSpPr>
        <p:spPr>
          <a:xfrm>
            <a:off x="5504354" y="9261430"/>
            <a:ext cx="89497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@ESBUK</a:t>
            </a:r>
          </a:p>
        </p:txBody>
      </p:sp>
      <p:pic>
        <p:nvPicPr>
          <p:cNvPr id="10" name="Picture 9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C76E616-E364-4CA6-B271-13B5683919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56"/>
            <a:ext cx="6858000" cy="141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9583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44724" y="1922099"/>
            <a:ext cx="5143500" cy="1453799"/>
          </a:xfrm>
        </p:spPr>
        <p:txBody>
          <a:bodyPr anchor="b"/>
          <a:lstStyle>
            <a:lvl1pPr algn="ctr">
              <a:defRPr sz="3375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44724" y="4256352"/>
            <a:ext cx="5143500" cy="239165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257158" indent="0" algn="ctr">
              <a:buNone/>
              <a:defRPr sz="1125"/>
            </a:lvl2pPr>
            <a:lvl3pPr marL="514316" indent="0" algn="ctr">
              <a:buNone/>
              <a:defRPr sz="1013"/>
            </a:lvl3pPr>
            <a:lvl4pPr marL="771473" indent="0" algn="ctr">
              <a:buNone/>
              <a:defRPr sz="900"/>
            </a:lvl4pPr>
            <a:lvl5pPr marL="1028632" indent="0" algn="ctr">
              <a:buNone/>
              <a:defRPr sz="900"/>
            </a:lvl5pPr>
            <a:lvl6pPr marL="1285789" indent="0" algn="ctr">
              <a:buNone/>
              <a:defRPr sz="900"/>
            </a:lvl6pPr>
            <a:lvl7pPr marL="1542947" indent="0" algn="ctr">
              <a:buNone/>
              <a:defRPr sz="900"/>
            </a:lvl7pPr>
            <a:lvl8pPr marL="1800105" indent="0" algn="ctr">
              <a:buNone/>
              <a:defRPr sz="900"/>
            </a:lvl8pPr>
            <a:lvl9pPr marL="2057262" indent="0" algn="ctr">
              <a:buNone/>
              <a:defRPr sz="9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725" y="9181402"/>
            <a:ext cx="1543050" cy="527403"/>
          </a:xfrm>
        </p:spPr>
        <p:txBody>
          <a:bodyPr/>
          <a:lstStyle/>
          <a:p>
            <a:fld id="{B8147EA4-A622-4C8A-87D9-7DE0E1D7DCE0}" type="datetime1">
              <a:rPr lang="en-GB" smtClean="0"/>
              <a:t>03/03/2026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2828" y="9181401"/>
            <a:ext cx="2314575" cy="527403"/>
          </a:xfrm>
        </p:spPr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10300" y="9181399"/>
            <a:ext cx="1217974" cy="527403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330" y="9009451"/>
            <a:ext cx="324036" cy="50736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630495" y="9009452"/>
            <a:ext cx="76661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@ESBUK</a:t>
            </a:r>
          </a:p>
        </p:txBody>
      </p:sp>
      <p:pic>
        <p:nvPicPr>
          <p:cNvPr id="11" name="Picture 10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5CFDA9DD-4E7C-4498-9198-6EB032F867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56"/>
            <a:ext cx="6858000" cy="141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6123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4565A-5218-4882-974D-ABB1D1903A7D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615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6FD78-2B18-5C41-9B2A-987A5E8F3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8" y="2469625"/>
            <a:ext cx="5915025" cy="4120620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B1F8DF-4D26-0E4A-9B43-4C8CF4571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8" y="6629231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54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0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8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6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2C0573-21A9-E245-A498-690B21359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33671-FDC4-49B9-BB07-C0E9C031A4C5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AED74-4105-0245-8D30-EBFFC80D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4EEF4-DE88-A34C-A097-3C67B2345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059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69B44-87F1-9449-B428-9797FCCCB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D7D64-9149-E845-94AC-A63568B966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9" y="2637014"/>
            <a:ext cx="2900363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A5A46E-30F4-C64D-AA5C-2B26832E79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86153" y="2637014"/>
            <a:ext cx="2900363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D23D10-C011-794C-BE2C-F90C53302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7CD87-AF22-4D66-A108-585D3D2935B3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E9DA27-CCC0-C845-83E0-D2DAED940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39F30F-B6CD-1E4C-9F8D-7D95E731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343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BF9DC-E5DE-134E-A1F0-C6AB5B03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679" y="527409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A7FA9A-4A58-514F-A496-7197565DD7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682" y="2428348"/>
            <a:ext cx="290155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78" indent="0">
              <a:buNone/>
              <a:defRPr sz="1500" b="1"/>
            </a:lvl2pPr>
            <a:lvl3pPr marL="685754" indent="0">
              <a:buNone/>
              <a:defRPr sz="1350" b="1"/>
            </a:lvl3pPr>
            <a:lvl4pPr marL="1028632" indent="0">
              <a:buNone/>
              <a:defRPr sz="1200" b="1"/>
            </a:lvl4pPr>
            <a:lvl5pPr marL="1371508" indent="0">
              <a:buNone/>
              <a:defRPr sz="1200" b="1"/>
            </a:lvl5pPr>
            <a:lvl6pPr marL="1714385" indent="0">
              <a:buNone/>
              <a:defRPr sz="1200" b="1"/>
            </a:lvl6pPr>
            <a:lvl7pPr marL="2057262" indent="0">
              <a:buNone/>
              <a:defRPr sz="1200" b="1"/>
            </a:lvl7pPr>
            <a:lvl8pPr marL="2400140" indent="0">
              <a:buNone/>
              <a:defRPr sz="1200" b="1"/>
            </a:lvl8pPr>
            <a:lvl9pPr marL="2743017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8BCDE2-6557-9F4F-A945-7859F5B9D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682" y="3618443"/>
            <a:ext cx="290155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D9D11B-2219-5549-9D7C-A2E1833CC7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4" y="2428348"/>
            <a:ext cx="2915841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78" indent="0">
              <a:buNone/>
              <a:defRPr sz="1500" b="1"/>
            </a:lvl2pPr>
            <a:lvl3pPr marL="685754" indent="0">
              <a:buNone/>
              <a:defRPr sz="1350" b="1"/>
            </a:lvl3pPr>
            <a:lvl4pPr marL="1028632" indent="0">
              <a:buNone/>
              <a:defRPr sz="1200" b="1"/>
            </a:lvl4pPr>
            <a:lvl5pPr marL="1371508" indent="0">
              <a:buNone/>
              <a:defRPr sz="1200" b="1"/>
            </a:lvl5pPr>
            <a:lvl6pPr marL="1714385" indent="0">
              <a:buNone/>
              <a:defRPr sz="1200" b="1"/>
            </a:lvl6pPr>
            <a:lvl7pPr marL="2057262" indent="0">
              <a:buNone/>
              <a:defRPr sz="1200" b="1"/>
            </a:lvl7pPr>
            <a:lvl8pPr marL="2400140" indent="0">
              <a:buNone/>
              <a:defRPr sz="1200" b="1"/>
            </a:lvl8pPr>
            <a:lvl9pPr marL="2743017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D6A558-8F49-FF47-942A-29E891C283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4" y="3618443"/>
            <a:ext cx="2915841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389C6D-27D9-D34E-AD81-A008E0322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6D992-E071-4503-9219-46AF66AAFD14}" type="datetime1">
              <a:rPr lang="en-GB" smtClean="0"/>
              <a:t>03/03/2026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CB338C-347E-FD4B-BBE5-9556FC8C7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3AFE20-7D27-9D4D-B202-493D1C17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125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F8765-84D7-744A-A329-2D253F599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89E971-D553-764B-B27A-EFC8EC426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CAEF6-5D4D-4F1E-B7AF-9561F0960192}" type="datetime1">
              <a:rPr lang="en-GB" smtClean="0"/>
              <a:t>03/03/2026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0F501C-F391-A04B-A77F-E22C9149A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490270-F13A-6042-AEFD-55131F5A4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49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C45B39-8F22-CD45-B2B2-D556B9E90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2FD4-F005-4CB6-8BCE-AA71FB08749B}" type="datetime1">
              <a:rPr lang="en-GB" smtClean="0"/>
              <a:t>03/03/2026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30155F-E6BB-7D47-B74E-68E319176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838982-0AD9-5D43-AEA9-531E6041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07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9692C-9455-564A-915B-AABAD5AE1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682" y="660400"/>
            <a:ext cx="2212181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D9C1C-A125-E249-B796-E218343EF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844" y="1426287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676FDA-F4A5-3149-9428-0D5355FE42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682" y="2971800"/>
            <a:ext cx="2212181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878" indent="0">
              <a:buNone/>
              <a:defRPr sz="1050"/>
            </a:lvl2pPr>
            <a:lvl3pPr marL="685754" indent="0">
              <a:buNone/>
              <a:defRPr sz="900"/>
            </a:lvl3pPr>
            <a:lvl4pPr marL="1028632" indent="0">
              <a:buNone/>
              <a:defRPr sz="750"/>
            </a:lvl4pPr>
            <a:lvl5pPr marL="1371508" indent="0">
              <a:buNone/>
              <a:defRPr sz="750"/>
            </a:lvl5pPr>
            <a:lvl6pPr marL="1714385" indent="0">
              <a:buNone/>
              <a:defRPr sz="750"/>
            </a:lvl6pPr>
            <a:lvl7pPr marL="2057262" indent="0">
              <a:buNone/>
              <a:defRPr sz="750"/>
            </a:lvl7pPr>
            <a:lvl8pPr marL="2400140" indent="0">
              <a:buNone/>
              <a:defRPr sz="750"/>
            </a:lvl8pPr>
            <a:lvl9pPr marL="274301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AE388B-6BE2-6F42-9FCD-F7383A89D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EE904-3AEB-46EF-AF7B-CDC4C164DC9A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ECDA6-8AA7-BD4A-AD46-650DC514F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585C52-9624-F146-8E17-61263F96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39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CA5A5-E1D8-654A-99EB-B81115FAA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682" y="660400"/>
            <a:ext cx="2212181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CA6445-0338-BC4A-8520-0A47F3460B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844" y="1426287"/>
            <a:ext cx="3471863" cy="7039681"/>
          </a:xfrm>
        </p:spPr>
        <p:txBody>
          <a:bodyPr/>
          <a:lstStyle>
            <a:lvl1pPr marL="0" indent="0">
              <a:buNone/>
              <a:defRPr sz="2400"/>
            </a:lvl1pPr>
            <a:lvl2pPr marL="342878" indent="0">
              <a:buNone/>
              <a:defRPr sz="2100"/>
            </a:lvl2pPr>
            <a:lvl3pPr marL="685754" indent="0">
              <a:buNone/>
              <a:defRPr sz="1800"/>
            </a:lvl3pPr>
            <a:lvl4pPr marL="1028632" indent="0">
              <a:buNone/>
              <a:defRPr sz="1500"/>
            </a:lvl4pPr>
            <a:lvl5pPr marL="1371508" indent="0">
              <a:buNone/>
              <a:defRPr sz="1500"/>
            </a:lvl5pPr>
            <a:lvl6pPr marL="1714385" indent="0">
              <a:buNone/>
              <a:defRPr sz="1500"/>
            </a:lvl6pPr>
            <a:lvl7pPr marL="2057262" indent="0">
              <a:buNone/>
              <a:defRPr sz="1500"/>
            </a:lvl7pPr>
            <a:lvl8pPr marL="2400140" indent="0">
              <a:buNone/>
              <a:defRPr sz="1500"/>
            </a:lvl8pPr>
            <a:lvl9pPr marL="2743017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A2FAAF-1D5A-F74B-A238-BEE5395B26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682" y="2971800"/>
            <a:ext cx="2212181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878" indent="0">
              <a:buNone/>
              <a:defRPr sz="1050"/>
            </a:lvl2pPr>
            <a:lvl3pPr marL="685754" indent="0">
              <a:buNone/>
              <a:defRPr sz="900"/>
            </a:lvl3pPr>
            <a:lvl4pPr marL="1028632" indent="0">
              <a:buNone/>
              <a:defRPr sz="750"/>
            </a:lvl4pPr>
            <a:lvl5pPr marL="1371508" indent="0">
              <a:buNone/>
              <a:defRPr sz="750"/>
            </a:lvl5pPr>
            <a:lvl6pPr marL="1714385" indent="0">
              <a:buNone/>
              <a:defRPr sz="750"/>
            </a:lvl6pPr>
            <a:lvl7pPr marL="2057262" indent="0">
              <a:buNone/>
              <a:defRPr sz="750"/>
            </a:lvl7pPr>
            <a:lvl8pPr marL="2400140" indent="0">
              <a:buNone/>
              <a:defRPr sz="750"/>
            </a:lvl8pPr>
            <a:lvl9pPr marL="274301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D4FBE-C7C1-6A4D-8763-912AE8099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C5DFD-FD9B-4408-B86D-427355F9E215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4223B2-4D22-4042-894B-5587E2F35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0C9A0B-F2BA-F24A-9D99-DFA721710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246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B8F6DA-4F64-B141-A188-9B0FCB51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409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A22BBE-F8C8-B04C-B0A8-E4551DD7C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FA96A-8A86-D041-B287-D9DB5F7BE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9181401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95A52-F456-4AAC-A390-F986E7973ED4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5F56B-812F-FE48-B763-EDE7306DC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9181401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60CD7-9D28-234B-8A60-02B8976E0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9181401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31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/>
  <p:txStyles>
    <p:titleStyle>
      <a:lvl1pPr algn="l" defTabSz="68575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38" indent="-171438" algn="l" defTabSz="68575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16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92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70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47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24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02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578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455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8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54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32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08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85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62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40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17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33329-19A8-46CB-9777-5BE64F609CFC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686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673" r:id="rId13"/>
    <p:sldLayoutId id="2147483684" r:id="rId14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7559040"/>
            <a:ext cx="6858000" cy="2346960"/>
          </a:xfrm>
          <a:prstGeom prst="rect">
            <a:avLst/>
          </a:prstGeom>
          <a:solidFill>
            <a:srgbClr val="DDAF3F"/>
          </a:solidFill>
          <a:ln>
            <a:solidFill>
              <a:srgbClr val="BFD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7">
            <a:extLst>
              <a:ext uri="{FF2B5EF4-FFF2-40B4-BE49-F238E27FC236}">
                <a16:creationId xmlns:a16="http://schemas.microsoft.com/office/drawing/2014/main" id="{A04E0E42-9FD2-4132-832C-37EC2E237E60}"/>
              </a:ext>
            </a:extLst>
          </p:cNvPr>
          <p:cNvSpPr txBox="1">
            <a:spLocks/>
          </p:cNvSpPr>
          <p:nvPr/>
        </p:nvSpPr>
        <p:spPr>
          <a:xfrm>
            <a:off x="881856" y="7393818"/>
            <a:ext cx="5094288" cy="1591630"/>
          </a:xfrm>
          <a:prstGeom prst="rect">
            <a:avLst/>
          </a:prstGeom>
          <a:solidFill>
            <a:srgbClr val="FFFFFF"/>
          </a:solidFill>
          <a:ln w="38100">
            <a:solidFill>
              <a:srgbClr val="DDAF3F"/>
            </a:solidFill>
            <a:miter lim="800000"/>
          </a:ln>
        </p:spPr>
        <p:txBody>
          <a:bodyPr vert="horz" lIns="91440" tIns="108000" rIns="91440" bIns="72000" rtlCol="0" anchor="ctr" anchorCtr="0">
            <a:normAutofit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</a:pPr>
            <a:r>
              <a:rPr lang="en-US" sz="3300" b="1" i="1">
                <a:latin typeface="+mn-lt"/>
              </a:rPr>
              <a:t>Learner Workbook</a:t>
            </a:r>
            <a:br>
              <a:rPr lang="en-US" b="1" i="1">
                <a:latin typeface="+mn-lt"/>
              </a:rPr>
            </a:br>
            <a:br>
              <a:rPr lang="en-US" b="1" i="1">
                <a:latin typeface="+mn-lt"/>
              </a:rPr>
            </a:br>
            <a:r>
              <a:rPr lang="en-US" sz="2800" b="1" i="1">
                <a:latin typeface="+mn-lt"/>
              </a:rPr>
              <a:t>Name:______________________</a:t>
            </a:r>
            <a:endParaRPr lang="en-US" b="1" i="1">
              <a:latin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D07F53-3A57-76B7-86DC-7A96890A0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197"/>
            <a:ext cx="6864243" cy="691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974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F37468-55D5-4DF2-1013-2BC75054D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656" y="1136576"/>
            <a:ext cx="5915025" cy="527403"/>
          </a:xfrm>
        </p:spPr>
        <p:txBody>
          <a:bodyPr>
            <a:normAutofit/>
          </a:bodyPr>
          <a:lstStyle/>
          <a:p>
            <a:r>
              <a:rPr lang="en-GB" sz="2400" b="1" i="1" dirty="0"/>
              <a:t>My telephone call planning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98DACB-17D3-3B9D-C466-AA6344F2E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B9CF-AF0E-489D-97C4-EBB7EA04BB95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9B4800-1A26-F12C-BAED-56301468F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10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A3511F-865E-583B-001A-9E53EF4B0342}"/>
              </a:ext>
            </a:extLst>
          </p:cNvPr>
          <p:cNvSpPr txBox="1"/>
          <p:nvPr/>
        </p:nvSpPr>
        <p:spPr>
          <a:xfrm>
            <a:off x="332656" y="1784648"/>
            <a:ext cx="6192688" cy="634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400" b="1" dirty="0"/>
              <a:t>My Scenario:</a:t>
            </a:r>
            <a:endParaRPr lang="en-US" sz="1400" dirty="0"/>
          </a:p>
          <a:p>
            <a:pPr>
              <a:buNone/>
            </a:pPr>
            <a:endParaRPr lang="en-US" sz="1400" dirty="0"/>
          </a:p>
          <a:p>
            <a:pPr>
              <a:buNone/>
            </a:pPr>
            <a:endParaRPr lang="en-US" sz="1400" dirty="0"/>
          </a:p>
          <a:p>
            <a:pPr>
              <a:buNone/>
            </a:pPr>
            <a:br>
              <a:rPr lang="en-US" sz="1400" dirty="0"/>
            </a:br>
            <a:endParaRPr lang="en-US" sz="1400" dirty="0"/>
          </a:p>
          <a:p>
            <a:pPr>
              <a:buNone/>
            </a:pPr>
            <a:r>
              <a:rPr lang="en-US" sz="1400" b="1" dirty="0"/>
              <a:t>1. Who am I calling?</a:t>
            </a:r>
            <a:endParaRPr lang="en-US" sz="1400" dirty="0"/>
          </a:p>
          <a:p>
            <a:pPr>
              <a:buNone/>
            </a:pPr>
            <a:endParaRPr lang="en-US" sz="1400" dirty="0"/>
          </a:p>
          <a:p>
            <a:pPr>
              <a:buNone/>
            </a:pPr>
            <a:br>
              <a:rPr lang="en-US" sz="1400" dirty="0"/>
            </a:br>
            <a:endParaRPr lang="en-US" sz="1400" dirty="0"/>
          </a:p>
          <a:p>
            <a:pPr>
              <a:buNone/>
            </a:pPr>
            <a:r>
              <a:rPr lang="en-US" sz="1400" b="1" dirty="0"/>
              <a:t>2. Why am I calling? (Reason for call)</a:t>
            </a:r>
            <a:endParaRPr lang="en-US" sz="1400" dirty="0"/>
          </a:p>
          <a:p>
            <a:pPr>
              <a:buNone/>
            </a:pPr>
            <a:endParaRPr lang="en-US" sz="1400" dirty="0"/>
          </a:p>
          <a:p>
            <a:pPr>
              <a:buNone/>
            </a:pPr>
            <a:endParaRPr lang="en-US" sz="1400" dirty="0"/>
          </a:p>
          <a:p>
            <a:pPr>
              <a:buNone/>
            </a:pPr>
            <a:br>
              <a:rPr lang="en-US" sz="1400" dirty="0"/>
            </a:br>
            <a:endParaRPr lang="en-US" sz="1400" dirty="0"/>
          </a:p>
          <a:p>
            <a:pPr>
              <a:buNone/>
            </a:pPr>
            <a:r>
              <a:rPr lang="en-US" sz="1400" b="1" dirty="0"/>
              <a:t>3. Information I need to find out: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br>
              <a:rPr lang="en-US" sz="1400" dirty="0"/>
            </a:b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br>
              <a:rPr lang="en-US" sz="1400" dirty="0"/>
            </a:b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br>
              <a:rPr lang="en-US" sz="1400" dirty="0"/>
            </a:br>
            <a:endParaRPr lang="en-US" sz="1400" dirty="0"/>
          </a:p>
          <a:p>
            <a:pPr>
              <a:buNone/>
            </a:pPr>
            <a:r>
              <a:rPr lang="en-US" sz="1400" b="1" dirty="0"/>
              <a:t>4. Information they might ask me for: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br>
              <a:rPr lang="en-US" sz="1400" dirty="0"/>
            </a:b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br>
              <a:rPr lang="en-US" sz="1400" dirty="0"/>
            </a:b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br>
              <a:rPr lang="en-US" sz="1400" dirty="0"/>
            </a:br>
            <a:endParaRPr lang="en-US" sz="1400" dirty="0"/>
          </a:p>
          <a:p>
            <a:pPr>
              <a:buNone/>
            </a:pPr>
            <a:r>
              <a:rPr lang="en-US" sz="1400" b="1" dirty="0"/>
              <a:t>5. By the end of the call I want to:</a:t>
            </a:r>
            <a:endParaRPr lang="en-US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837E50F-2E4A-FB56-7E50-6CBC6B57A731}"/>
              </a:ext>
            </a:extLst>
          </p:cNvPr>
          <p:cNvPicPr/>
          <p:nvPr/>
        </p:nvPicPr>
        <p:blipFill rotWithShape="1">
          <a:blip r:embed="rId2"/>
          <a:srcRect l="14665" t="1" r="11395" b="1"/>
          <a:stretch/>
        </p:blipFill>
        <p:spPr>
          <a:xfrm>
            <a:off x="6236623" y="9181401"/>
            <a:ext cx="486743" cy="527403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F985A96-0466-4E1E-2896-7594B900E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ESB-RES-C269-L2G4-SpeechforEmployability-LearnerWorkbook-Section3 v1</a:t>
            </a:r>
          </a:p>
        </p:txBody>
      </p:sp>
    </p:spTree>
    <p:extLst>
      <p:ext uri="{BB962C8B-B14F-4D97-AF65-F5344CB8AC3E}">
        <p14:creationId xmlns:p14="http://schemas.microsoft.com/office/powerpoint/2010/main" val="3735729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E4C9B-F572-4553-868F-071B7E4DF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32434"/>
            <a:ext cx="5915025" cy="648067"/>
          </a:xfrm>
        </p:spPr>
        <p:txBody>
          <a:bodyPr>
            <a:normAutofit/>
          </a:bodyPr>
          <a:lstStyle/>
          <a:p>
            <a:r>
              <a:rPr lang="en-GB" sz="2400" b="1" i="1" dirty="0"/>
              <a:t>Self-assessment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037E23-8190-40C0-A180-B3D5B99A3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8A6AE-24CC-4A23-AF03-053AAB918F49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9A4187-BA8D-4049-9EDD-B1ECB3D51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11</a:t>
            </a:fld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4D04EFD-5A01-4E23-9BB8-7F41ADF11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494697"/>
              </p:ext>
            </p:extLst>
          </p:nvPr>
        </p:nvGraphicFramePr>
        <p:xfrm>
          <a:off x="280616" y="1447340"/>
          <a:ext cx="6416341" cy="64710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787868252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3878249721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590961038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3948152569"/>
                    </a:ext>
                  </a:extLst>
                </a:gridCol>
              </a:tblGrid>
              <a:tr h="527402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Skill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Not Confident</a:t>
                      </a:r>
                    </a:p>
                  </a:txBody>
                  <a:tcPr anchor="ctr">
                    <a:solidFill>
                      <a:srgbClr val="F4891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Somewhat Confident</a:t>
                      </a:r>
                    </a:p>
                  </a:txBody>
                  <a:tcPr anchor="ctr">
                    <a:solidFill>
                      <a:srgbClr val="FBD10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Very Confident</a:t>
                      </a:r>
                    </a:p>
                  </a:txBody>
                  <a:tcPr anchor="ctr">
                    <a:solidFill>
                      <a:srgbClr val="C4D8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95377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US" sz="1200" dirty="0"/>
                        <a:t>I can introduce myself clearly and explain the reason for my call.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185229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US" sz="1200" dirty="0"/>
                        <a:t>I can give information or answer questions in a clear and appropriate way.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168368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 can ask relevant questions to get the information I need.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609258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 can listen carefully to the other person and respond appropriately.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6193878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 can check that I have understood key details correctly.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334833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 can keep my responses focused and avoid unnecessary information.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411040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 can communicate with a polite and confident tone of voice.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68876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 can bring the call to a clear and professional close.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150994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 can hold a conversation that flows smoothly and shows understanding on both sides.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017535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9DDFE75-6E0A-AEAE-9465-71818ED8EE1A}"/>
              </a:ext>
            </a:extLst>
          </p:cNvPr>
          <p:cNvSpPr txBox="1"/>
          <p:nvPr/>
        </p:nvSpPr>
        <p:spPr>
          <a:xfrm>
            <a:off x="260649" y="7962009"/>
            <a:ext cx="6436308" cy="11320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88196A-0C78-B301-4BA4-959E6FACA4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656" y="8049344"/>
            <a:ext cx="371539" cy="3399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DA04B8-9D85-C1B6-94BF-38EC488A79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56" y="8625408"/>
            <a:ext cx="382863" cy="4367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F2952A-BDC4-23E1-909F-093791A84D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4665" t="1" r="11395" b="1"/>
          <a:stretch/>
        </p:blipFill>
        <p:spPr>
          <a:xfrm>
            <a:off x="6248662" y="9113563"/>
            <a:ext cx="486743" cy="5274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FFC1F6-756B-AB85-1320-E74E5C6D6786}"/>
              </a:ext>
            </a:extLst>
          </p:cNvPr>
          <p:cNvPicPr/>
          <p:nvPr/>
        </p:nvPicPr>
        <p:blipFill rotWithShape="1">
          <a:blip r:embed="rId4"/>
          <a:srcRect l="14665" t="1" r="11395" b="1"/>
          <a:stretch/>
        </p:blipFill>
        <p:spPr>
          <a:xfrm>
            <a:off x="6236623" y="9181401"/>
            <a:ext cx="486743" cy="527403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1DB69C8F-2E84-3B6C-1CB3-0CFF7BE7E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ESB-RES-C269-L2G4-SpeechforEmployability-LearnerWorkbook-Section3 v1</a:t>
            </a:r>
          </a:p>
        </p:txBody>
      </p:sp>
    </p:spTree>
    <p:extLst>
      <p:ext uri="{BB962C8B-B14F-4D97-AF65-F5344CB8AC3E}">
        <p14:creationId xmlns:p14="http://schemas.microsoft.com/office/powerpoint/2010/main" val="1793914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A782F-BC84-441F-AFFC-91BE78E83283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ESB-RES-C269-L2G4-SpeechforEmployability-LearnerWorkbook-Section3 v1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</a:t>
            </a:fld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E5C651A-6543-4824-AF35-935D17A1D53E}"/>
              </a:ext>
            </a:extLst>
          </p:cNvPr>
          <p:cNvGrpSpPr/>
          <p:nvPr/>
        </p:nvGrpSpPr>
        <p:grpSpPr>
          <a:xfrm>
            <a:off x="1835444" y="4088904"/>
            <a:ext cx="3168351" cy="2056651"/>
            <a:chOff x="6156176" y="4775069"/>
            <a:chExt cx="2186457" cy="148547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1F64AD5-333E-4D27-9C40-576DBC9C0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6176" y="4775069"/>
              <a:ext cx="2186457" cy="1485478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BF1BF4B-35B1-4A97-B9C3-930E5B2A78F7}"/>
                </a:ext>
              </a:extLst>
            </p:cNvPr>
            <p:cNvSpPr txBox="1"/>
            <p:nvPr/>
          </p:nvSpPr>
          <p:spPr>
            <a:xfrm>
              <a:off x="6476075" y="4979888"/>
              <a:ext cx="1546657" cy="257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1400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051328" y="4471591"/>
            <a:ext cx="2825035" cy="7694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400" b="1" i="1" dirty="0"/>
              <a:t>Section 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67EFD4-7AEC-C3C5-E904-0D2C920BFBE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6236623" y="9181401"/>
            <a:ext cx="486743" cy="52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076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45724-DF5D-416E-A095-B37CCD28D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785" y="1167379"/>
            <a:ext cx="5915025" cy="527403"/>
          </a:xfrm>
        </p:spPr>
        <p:txBody>
          <a:bodyPr>
            <a:normAutofit/>
          </a:bodyPr>
          <a:lstStyle/>
          <a:p>
            <a:r>
              <a:rPr lang="en-GB" sz="2400" b="1" i="1" dirty="0">
                <a:latin typeface="+mn-lt"/>
              </a:rPr>
              <a:t>Contents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9BFAD8-A9D1-4D71-AEFD-D3606DF61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FD29-917B-4046-9E6A-6D84408E0C4D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4ABBCF-7B6A-49F7-BBAE-6667F2960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3</a:t>
            </a:fld>
            <a:endParaRPr lang="en-GB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658E65A1-020C-42AF-A62D-582EA7145C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823011"/>
              </p:ext>
            </p:extLst>
          </p:nvPr>
        </p:nvGraphicFramePr>
        <p:xfrm>
          <a:off x="471487" y="1724689"/>
          <a:ext cx="5837832" cy="3317685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5117752">
                  <a:extLst>
                    <a:ext uri="{9D8B030D-6E8A-4147-A177-3AD203B41FA5}">
                      <a16:colId xmlns:a16="http://schemas.microsoft.com/office/drawing/2014/main" val="208631119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4226498224"/>
                    </a:ext>
                  </a:extLst>
                </a:gridCol>
              </a:tblGrid>
              <a:tr h="199254">
                <a:tc>
                  <a:txBody>
                    <a:bodyPr/>
                    <a:lstStyle/>
                    <a:p>
                      <a:r>
                        <a:rPr lang="en-GB" sz="1400" b="1" i="1" dirty="0">
                          <a:solidFill>
                            <a:schemeClr val="tx1"/>
                          </a:solidFill>
                        </a:rPr>
                        <a:t>Section 2</a:t>
                      </a:r>
                    </a:p>
                  </a:txBody>
                  <a:tcPr anchor="ctr">
                    <a:solidFill>
                      <a:srgbClr val="DDAF3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i="1" dirty="0">
                          <a:solidFill>
                            <a:schemeClr val="tx1"/>
                          </a:solidFill>
                        </a:rPr>
                        <a:t>Page</a:t>
                      </a:r>
                    </a:p>
                  </a:txBody>
                  <a:tcPr anchor="ctr">
                    <a:solidFill>
                      <a:srgbClr val="DDAF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913871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Self-assessment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1516780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Phone call or online?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4626282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ea typeface="Calibri"/>
                          <a:cs typeface="Calibri"/>
                        </a:rPr>
                        <a:t>Order these parts of a phone call…</a:t>
                      </a:r>
                      <a:endParaRPr lang="en-GB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3783271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dirty="0">
                          <a:latin typeface="+mn-lt"/>
                          <a:ea typeface="Calibri"/>
                          <a:cs typeface="Calibri"/>
                        </a:rPr>
                        <a:t>What problems are there in this exchange?</a:t>
                      </a:r>
                      <a:endParaRPr lang="en-US" sz="1200" b="0" dirty="0">
                        <a:latin typeface="+mn-lt"/>
                        <a:ea typeface="Calibri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589278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/>
                        <a:t>Opening line scenario cards</a:t>
                      </a:r>
                      <a:endParaRPr lang="en-GB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622902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/>
                        <a:t>Helpful phrases for a phone call</a:t>
                      </a:r>
                      <a:endParaRPr lang="en-GB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6474435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/>
                        <a:t>Scenarios for the telephone call</a:t>
                      </a:r>
                      <a:endParaRPr lang="en-GB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4360545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/>
                        <a:t>My telephone call planning</a:t>
                      </a:r>
                      <a:endParaRPr lang="en-GB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940836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Self-assessment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3324859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105205C6-61C5-2613-166C-E47DA387A29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6243915" y="9181401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500E24FA-02A1-401A-FDAF-135EFFBE4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ESB-RES-C269-L2G4-SpeechforEmployability-LearnerWorkbook-Section3 v1</a:t>
            </a:r>
          </a:p>
        </p:txBody>
      </p:sp>
    </p:spTree>
    <p:extLst>
      <p:ext uri="{BB962C8B-B14F-4D97-AF65-F5344CB8AC3E}">
        <p14:creationId xmlns:p14="http://schemas.microsoft.com/office/powerpoint/2010/main" val="1296571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57D18F-15B3-FD47-8B4F-03BD7041E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73B31-D300-50C4-E49B-D89C8290D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32434"/>
            <a:ext cx="5915025" cy="648067"/>
          </a:xfrm>
        </p:spPr>
        <p:txBody>
          <a:bodyPr>
            <a:normAutofit/>
          </a:bodyPr>
          <a:lstStyle/>
          <a:p>
            <a:r>
              <a:rPr lang="en-GB" sz="2400" b="1" i="1" dirty="0"/>
              <a:t>Self-assessment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9A241D-B58C-008E-F5F9-79D52ADD8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8A6AE-24CC-4A23-AF03-053AAB918F49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BF607-059A-D9E7-16E8-371F820DC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4</a:t>
            </a:fld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AB397E6-0941-25AC-84DE-AEE9280BF291}"/>
              </a:ext>
            </a:extLst>
          </p:cNvPr>
          <p:cNvGraphicFramePr>
            <a:graphicFrameLocks noGrp="1"/>
          </p:cNvGraphicFramePr>
          <p:nvPr/>
        </p:nvGraphicFramePr>
        <p:xfrm>
          <a:off x="280616" y="1447340"/>
          <a:ext cx="6416341" cy="64710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787868252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3878249721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590961038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3948152569"/>
                    </a:ext>
                  </a:extLst>
                </a:gridCol>
              </a:tblGrid>
              <a:tr h="527402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Skill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Not Confident</a:t>
                      </a:r>
                    </a:p>
                  </a:txBody>
                  <a:tcPr anchor="ctr">
                    <a:solidFill>
                      <a:srgbClr val="F4891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Somewhat Confident</a:t>
                      </a:r>
                    </a:p>
                  </a:txBody>
                  <a:tcPr anchor="ctr">
                    <a:solidFill>
                      <a:srgbClr val="FBD10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Very Confident</a:t>
                      </a:r>
                    </a:p>
                  </a:txBody>
                  <a:tcPr anchor="ctr">
                    <a:solidFill>
                      <a:srgbClr val="C4D8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95377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US" sz="1200" dirty="0"/>
                        <a:t>I can introduce myself clearly and explain the reason for my call.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185229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US" sz="1200" dirty="0"/>
                        <a:t>I can give information or answer questions in a clear and appropriate way.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168368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 can ask relevant questions to get the information I need.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609258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 can listen carefully to the other person and respond appropriately.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6193878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 can check that I have understood key details correctly.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334833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 can keep my responses focused and avoid unnecessary information.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411040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 can communicate with a polite and confident tone of voice.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68876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 can bring the call to a clear and professional close.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150994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 can hold a conversation that flows smoothly and shows understanding on both sides.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017535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90E78DA-7890-CC2B-7400-97B3D94B96BE}"/>
              </a:ext>
            </a:extLst>
          </p:cNvPr>
          <p:cNvSpPr txBox="1"/>
          <p:nvPr/>
        </p:nvSpPr>
        <p:spPr>
          <a:xfrm>
            <a:off x="260649" y="7962009"/>
            <a:ext cx="6436308" cy="11320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F777D99-443F-C8A2-A9C7-2BF3068C6D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656" y="8049344"/>
            <a:ext cx="371539" cy="3399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1980BDE-C021-9BA4-876B-6B4559933B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56" y="8625408"/>
            <a:ext cx="382863" cy="4367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5848CD-9E79-993E-329D-5394632D77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4665" t="1" r="11395" b="1"/>
          <a:stretch/>
        </p:blipFill>
        <p:spPr>
          <a:xfrm>
            <a:off x="6248662" y="9113563"/>
            <a:ext cx="486743" cy="5274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2672E7B-3502-8806-40D2-06ED9C9745AB}"/>
              </a:ext>
            </a:extLst>
          </p:cNvPr>
          <p:cNvPicPr/>
          <p:nvPr/>
        </p:nvPicPr>
        <p:blipFill rotWithShape="1">
          <a:blip r:embed="rId4"/>
          <a:srcRect l="14665" t="1" r="11395" b="1"/>
          <a:stretch/>
        </p:blipFill>
        <p:spPr>
          <a:xfrm>
            <a:off x="6236623" y="9181401"/>
            <a:ext cx="486743" cy="527403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2391A11-227B-8435-C95E-B1BC3FC70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ESB-RES-C269-L2G4-SpeechforEmployability-LearnerWorkbook-Section3 v1</a:t>
            </a:r>
          </a:p>
        </p:txBody>
      </p:sp>
    </p:spTree>
    <p:extLst>
      <p:ext uri="{BB962C8B-B14F-4D97-AF65-F5344CB8AC3E}">
        <p14:creationId xmlns:p14="http://schemas.microsoft.com/office/powerpoint/2010/main" val="4137561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47836-8581-80D4-7DB0-63B8B2F73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908" y="1239233"/>
            <a:ext cx="5996184" cy="536241"/>
          </a:xfrm>
        </p:spPr>
        <p:txBody>
          <a:bodyPr>
            <a:normAutofit/>
          </a:bodyPr>
          <a:lstStyle/>
          <a:p>
            <a:r>
              <a:rPr lang="en-GB" sz="2400" b="1" i="1" dirty="0">
                <a:ea typeface="Calibri"/>
                <a:cs typeface="Calibri"/>
              </a:rPr>
              <a:t>Phone call or online?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0B2820-376A-B4CA-FA3F-C3AB2C4A0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B9CF-AF0E-489D-97C4-EBB7EA04BB95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040992-82C8-AA33-3654-B9316EEEE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5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1C0844-D07E-C5B3-D8B2-FEA796F900C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36623" y="9181401"/>
            <a:ext cx="486743" cy="527403"/>
          </a:xfrm>
          <a:prstGeom prst="rect">
            <a:avLst/>
          </a:prstGeom>
        </p:spPr>
      </p:pic>
      <p:pic>
        <p:nvPicPr>
          <p:cNvPr id="8" name="Picture 7" descr="A blue circles on a black background&#10;&#10;AI-generated content may be incorrect.">
            <a:extLst>
              <a:ext uri="{FF2B5EF4-FFF2-40B4-BE49-F238E27FC236}">
                <a16:creationId xmlns:a16="http://schemas.microsoft.com/office/drawing/2014/main" id="{0ED08611-1DE6-1FC0-8011-379E719AA2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585" y="2030551"/>
            <a:ext cx="6269072" cy="381774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9A514B2-621A-B92D-E823-0DD79B23C596}"/>
              </a:ext>
            </a:extLst>
          </p:cNvPr>
          <p:cNvSpPr txBox="1"/>
          <p:nvPr/>
        </p:nvSpPr>
        <p:spPr>
          <a:xfrm>
            <a:off x="429470" y="6088204"/>
            <a:ext cx="3429000" cy="27392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3210" indent="-283210" rtl="0">
              <a:buFont typeface="Arial"/>
              <a:buChar char="•"/>
            </a:pPr>
            <a:r>
              <a:rPr lang="en-US" sz="1400" dirty="0">
                <a:latin typeface="Calibri"/>
                <a:ea typeface="Calibri"/>
                <a:cs typeface="Calibri"/>
              </a:rPr>
              <a:t>Rearranging a job interview</a:t>
            </a:r>
            <a:endParaRPr lang="en-US" dirty="0"/>
          </a:p>
          <a:p>
            <a:pPr marL="283210" indent="-283210" rtl="0">
              <a:buFont typeface="Arial"/>
              <a:buChar char="•"/>
            </a:pPr>
            <a:r>
              <a:rPr lang="en-US" sz="1400" dirty="0">
                <a:latin typeface="Calibri"/>
                <a:ea typeface="Calibri"/>
                <a:cs typeface="Calibri"/>
              </a:rPr>
              <a:t>Getting help with something urgent</a:t>
            </a:r>
          </a:p>
          <a:p>
            <a:pPr marL="283210" indent="-283210" rtl="0">
              <a:buFont typeface="Arial"/>
              <a:buChar char="•"/>
            </a:pPr>
            <a:r>
              <a:rPr lang="en-US" sz="1400" dirty="0">
                <a:latin typeface="Calibri"/>
                <a:ea typeface="Calibri"/>
                <a:cs typeface="Calibri"/>
              </a:rPr>
              <a:t>Asking about entry requirements for a college course</a:t>
            </a:r>
          </a:p>
          <a:p>
            <a:pPr marL="283210" indent="-283210" rtl="0">
              <a:buFont typeface="Arial"/>
              <a:buChar char="•"/>
            </a:pPr>
            <a:r>
              <a:rPr lang="en-US" sz="1400" dirty="0">
                <a:latin typeface="Calibri"/>
                <a:ea typeface="Calibri"/>
                <a:cs typeface="Calibri"/>
              </a:rPr>
              <a:t>Ordering a pizza</a:t>
            </a:r>
          </a:p>
          <a:p>
            <a:pPr marL="283210" indent="-283210" rtl="0">
              <a:buFont typeface="Arial"/>
              <a:buChar char="•"/>
            </a:pPr>
            <a:r>
              <a:rPr lang="en-US" sz="1400" dirty="0">
                <a:latin typeface="Calibri"/>
                <a:ea typeface="Calibri"/>
                <a:cs typeface="Calibri"/>
              </a:rPr>
              <a:t>Explaining a problem with a payment</a:t>
            </a:r>
          </a:p>
          <a:p>
            <a:pPr marL="283210" indent="-283210" rtl="0">
              <a:buFont typeface="Arial"/>
              <a:buChar char="•"/>
            </a:pPr>
            <a:r>
              <a:rPr lang="en-US" sz="1400" dirty="0">
                <a:latin typeface="Calibri"/>
                <a:ea typeface="Calibri"/>
                <a:cs typeface="Calibri"/>
              </a:rPr>
              <a:t>Booking a GP appointment</a:t>
            </a:r>
          </a:p>
          <a:p>
            <a:pPr marL="283210" indent="-283210" rtl="0">
              <a:buFont typeface="Arial"/>
              <a:buChar char="•"/>
            </a:pPr>
            <a:r>
              <a:rPr lang="en-US" sz="1400" dirty="0">
                <a:latin typeface="Calibri"/>
                <a:ea typeface="Calibri"/>
                <a:cs typeface="Calibri"/>
              </a:rPr>
              <a:t>Applying for a new passport</a:t>
            </a:r>
          </a:p>
          <a:p>
            <a:pPr marL="283210" indent="-283210" rtl="0">
              <a:buFont typeface="Arial"/>
              <a:buChar char="•"/>
            </a:pPr>
            <a:r>
              <a:rPr lang="en-US" sz="1400" dirty="0">
                <a:latin typeface="Calibri"/>
                <a:ea typeface="Calibri"/>
                <a:cs typeface="Calibri"/>
              </a:rPr>
              <a:t>Checking shift times</a:t>
            </a:r>
          </a:p>
          <a:p>
            <a:pPr marL="283210" indent="-283210" rtl="0">
              <a:buFont typeface="Arial"/>
              <a:buChar char="•"/>
            </a:pPr>
            <a:r>
              <a:rPr lang="en-US" sz="1400">
                <a:latin typeface="Calibri"/>
                <a:ea typeface="Calibri"/>
                <a:cs typeface="Calibri"/>
              </a:rPr>
              <a:t>Asking about a work trial</a:t>
            </a:r>
            <a:endParaRPr lang="en-US">
              <a:latin typeface="Calibri"/>
              <a:ea typeface="Calibri"/>
              <a:cs typeface="Calibri"/>
            </a:endParaRPr>
          </a:p>
          <a:p>
            <a:pPr marL="283210" indent="-283210">
              <a:buFont typeface="Arial"/>
              <a:buChar char="•"/>
            </a:pPr>
            <a:r>
              <a:rPr lang="en-US" sz="1400" dirty="0">
                <a:latin typeface="Calibri"/>
                <a:ea typeface="Calibri"/>
                <a:cs typeface="Calibri"/>
              </a:rPr>
              <a:t>Changing a delivery slot</a:t>
            </a:r>
            <a:endParaRPr lang="en-US">
              <a:ea typeface="Calibri"/>
              <a:cs typeface="Calibri"/>
            </a:endParaRPr>
          </a:p>
          <a:p>
            <a:pPr algn="ctr"/>
            <a:endParaRPr lang="en-GB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A908ADC4-6329-C881-8374-C2AE90730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ESB-RES-C269-L2G4-SpeechforEmployability-LearnerWorkbook-Section3 v1</a:t>
            </a:r>
          </a:p>
        </p:txBody>
      </p:sp>
    </p:spTree>
    <p:extLst>
      <p:ext uri="{BB962C8B-B14F-4D97-AF65-F5344CB8AC3E}">
        <p14:creationId xmlns:p14="http://schemas.microsoft.com/office/powerpoint/2010/main" val="641828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2E53A-55DA-BB28-A209-9579D033E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532" y="1063099"/>
            <a:ext cx="6103889" cy="646330"/>
          </a:xfrm>
        </p:spPr>
        <p:txBody>
          <a:bodyPr>
            <a:normAutofit/>
          </a:bodyPr>
          <a:lstStyle/>
          <a:p>
            <a:r>
              <a:rPr lang="en-GB" sz="2400" b="1" i="1" dirty="0">
                <a:ea typeface="Calibri"/>
                <a:cs typeface="Calibri"/>
              </a:rPr>
              <a:t>Order these parts of a phone call…</a:t>
            </a:r>
            <a:endParaRPr lang="en-US" sz="2400" dirty="0">
              <a:ea typeface="Calibri"/>
              <a:cs typeface="Calibri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AA0216-CCF4-9B24-126A-A74B1B839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B9CF-AF0E-489D-97C4-EBB7EA04BB95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3981CC-6ECF-CED1-223C-68B136864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6</a:t>
            </a:fld>
            <a:endParaRPr lang="en-GB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EFE02FA-141A-A727-7294-0CD5CE045D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011663"/>
              </p:ext>
            </p:extLst>
          </p:nvPr>
        </p:nvGraphicFramePr>
        <p:xfrm>
          <a:off x="270533" y="1756271"/>
          <a:ext cx="6346715" cy="2595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1296">
                  <a:extLst>
                    <a:ext uri="{9D8B030D-6E8A-4147-A177-3AD203B41FA5}">
                      <a16:colId xmlns:a16="http://schemas.microsoft.com/office/drawing/2014/main" val="1034465079"/>
                    </a:ext>
                  </a:extLst>
                </a:gridCol>
                <a:gridCol w="5295419">
                  <a:extLst>
                    <a:ext uri="{9D8B030D-6E8A-4147-A177-3AD203B41FA5}">
                      <a16:colId xmlns:a16="http://schemas.microsoft.com/office/drawing/2014/main" val="14089309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2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buNone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</a:rPr>
                        <a:t>The caller checks they have understood correctly</a:t>
                      </a:r>
                      <a:endParaRPr lang="en-GB" sz="12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7812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2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buNone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</a:rPr>
                        <a:t>The receiver answers the phone</a:t>
                      </a:r>
                      <a:endParaRPr lang="en-GB" sz="12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355114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2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buNone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</a:rPr>
                        <a:t>The caller gives their reason for calling</a:t>
                      </a:r>
                      <a:endParaRPr lang="en-GB" sz="12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17791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2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buNone/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</a:rPr>
                        <a:t>The receiver gives or confirms the information</a:t>
                      </a:r>
                      <a:endParaRPr lang="en-US" sz="12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339188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2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buNone/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</a:rPr>
                        <a:t>The caller says goodbye politely</a:t>
                      </a:r>
                      <a:endParaRPr lang="en-US" sz="12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10559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2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buNone/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</a:rPr>
                        <a:t>The caller says hello and introduces themselves</a:t>
                      </a:r>
                      <a:endParaRPr lang="en-US" sz="12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51192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2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buNone/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</a:rPr>
                        <a:t>The receiver says goodbye politely</a:t>
                      </a:r>
                      <a:endParaRPr lang="en-US" sz="12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0105071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C025B3D-8769-74D5-BAF7-7DC9A33CD11E}"/>
              </a:ext>
            </a:extLst>
          </p:cNvPr>
          <p:cNvSpPr txBox="1"/>
          <p:nvPr/>
        </p:nvSpPr>
        <p:spPr>
          <a:xfrm>
            <a:off x="253624" y="5196257"/>
            <a:ext cx="6364278" cy="34163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algn="l" rtl="0"/>
            <a:r>
              <a:rPr lang="en-GB" sz="1200"/>
              <a:t>Receiver: Good morning, Greenway Engineering.</a:t>
            </a:r>
          </a:p>
          <a:p>
            <a:pPr marL="0" algn="l" rtl="0"/>
            <a:endParaRPr lang="en-GB" sz="1200"/>
          </a:p>
          <a:p>
            <a:pPr marL="0" algn="l" rtl="0"/>
            <a:r>
              <a:rPr lang="en-GB" sz="1200"/>
              <a:t>Caller: Uh… yeah, hi… I was just ringing about that thing on your website… the work stuff? I think?</a:t>
            </a:r>
          </a:p>
          <a:p>
            <a:pPr marL="0" algn="l" rtl="0"/>
            <a:endParaRPr lang="en-GB" sz="1200"/>
          </a:p>
          <a:p>
            <a:pPr marL="0" algn="l" rtl="0"/>
            <a:r>
              <a:rPr lang="en-GB" sz="1200"/>
              <a:t>Receiver: Do you mean work experience?</a:t>
            </a:r>
          </a:p>
          <a:p>
            <a:pPr marL="0" algn="l" rtl="0"/>
            <a:endParaRPr lang="en-GB" sz="1200"/>
          </a:p>
          <a:p>
            <a:pPr marL="0" algn="l" rtl="0"/>
            <a:r>
              <a:rPr lang="en-GB" sz="1200"/>
              <a:t>Caller: Yeah… probably. I don’t really know what I need to do.</a:t>
            </a:r>
          </a:p>
          <a:p>
            <a:pPr marL="0" algn="l" rtl="0"/>
            <a:endParaRPr lang="en-GB" sz="1200"/>
          </a:p>
          <a:p>
            <a:pPr marL="0" algn="l" rtl="0"/>
            <a:r>
              <a:rPr lang="en-GB" sz="1200"/>
              <a:t>Receiver: What would you like to know?</a:t>
            </a:r>
          </a:p>
          <a:p>
            <a:pPr marL="0" algn="l" rtl="0"/>
            <a:endParaRPr lang="en-GB" sz="1200"/>
          </a:p>
          <a:p>
            <a:pPr marL="0" algn="l" rtl="0"/>
            <a:r>
              <a:rPr lang="en-GB" sz="1200"/>
              <a:t>Caller: I dunno… like… when it is? Or whatever.</a:t>
            </a:r>
          </a:p>
          <a:p>
            <a:pPr marL="0" algn="l" rtl="0"/>
            <a:endParaRPr lang="en-GB" sz="1200"/>
          </a:p>
          <a:p>
            <a:pPr marL="0" algn="l" rtl="0"/>
            <a:r>
              <a:rPr lang="en-GB" sz="1200"/>
              <a:t>Receiver: The next placement is in June. You’d need to apply online.</a:t>
            </a:r>
          </a:p>
          <a:p>
            <a:pPr marL="0" algn="l" rtl="0"/>
            <a:endParaRPr lang="en-GB" sz="1200"/>
          </a:p>
          <a:p>
            <a:pPr marL="0" algn="l" rtl="0"/>
            <a:r>
              <a:rPr lang="en-GB" sz="1200"/>
              <a:t>Caller: Right. Okay. Yeah. Bye.</a:t>
            </a:r>
          </a:p>
          <a:p>
            <a:pPr marL="0" algn="l" rtl="0"/>
            <a:endParaRPr lang="en-GB" sz="1200"/>
          </a:p>
          <a:p>
            <a:pPr marL="0" algn="l" rtl="0"/>
            <a:r>
              <a:rPr lang="en-GB" sz="1200"/>
              <a:t>Receiver: Goodbye.</a:t>
            </a:r>
          </a:p>
          <a:p>
            <a:pPr algn="ctr"/>
            <a:endParaRPr lang="en-GB" sz="12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FDBBB9-1C94-CE46-D315-7F58DA805509}"/>
              </a:ext>
            </a:extLst>
          </p:cNvPr>
          <p:cNvSpPr txBox="1"/>
          <p:nvPr/>
        </p:nvSpPr>
        <p:spPr>
          <a:xfrm>
            <a:off x="172465" y="4561085"/>
            <a:ext cx="6928943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i="1" dirty="0">
                <a:latin typeface="Calibri"/>
                <a:ea typeface="Calibri"/>
                <a:cs typeface="Calibri"/>
              </a:rPr>
              <a:t>What problems are there in this exchange?</a:t>
            </a:r>
            <a:endParaRPr lang="en-US" sz="2400" dirty="0">
              <a:latin typeface="Calibri"/>
              <a:ea typeface="Calibri"/>
              <a:cs typeface="Calibri"/>
            </a:endParaRPr>
          </a:p>
          <a:p>
            <a:pPr algn="ctr"/>
            <a:endParaRPr lang="en-GB" sz="2400" dirty="0">
              <a:latin typeface="Calibri"/>
              <a:ea typeface="Calibri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74312E-65F0-B5A3-DE7C-CC0664026D37}"/>
              </a:ext>
            </a:extLst>
          </p:cNvPr>
          <p:cNvSpPr txBox="1"/>
          <p:nvPr/>
        </p:nvSpPr>
        <p:spPr>
          <a:xfrm>
            <a:off x="3094216" y="8318067"/>
            <a:ext cx="3429000" cy="584775"/>
          </a:xfrm>
          <a:prstGeom prst="rect">
            <a:avLst/>
          </a:prstGeom>
          <a:solidFill>
            <a:srgbClr val="FBD10A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algn="ctr" rtl="0"/>
            <a:r>
              <a:rPr lang="en-GB" sz="1600" kern="1200" dirty="0">
                <a:solidFill>
                  <a:schemeClr val="dk1"/>
                </a:solidFill>
                <a:latin typeface="Calibri"/>
                <a:ea typeface="+mn-ea"/>
                <a:cs typeface="+mn-cs"/>
              </a:rPr>
              <a:t>Have a go at re-writing or role-playing a more successful call.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42BE58-DC27-CECE-CD22-E294B7E8890B}"/>
              </a:ext>
            </a:extLst>
          </p:cNvPr>
          <p:cNvPicPr/>
          <p:nvPr/>
        </p:nvPicPr>
        <p:blipFill rotWithShape="1">
          <a:blip r:embed="rId2"/>
          <a:srcRect l="14665" t="1" r="11395" b="1"/>
          <a:stretch/>
        </p:blipFill>
        <p:spPr>
          <a:xfrm>
            <a:off x="6236623" y="9181401"/>
            <a:ext cx="486743" cy="527403"/>
          </a:xfrm>
          <a:prstGeom prst="rect">
            <a:avLst/>
          </a:prstGeom>
        </p:spPr>
      </p:pic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2CA3088A-80C9-D191-5015-856E5D7C2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ESB-RES-C269-L2G4-SpeechforEmployability-LearnerWorkbook-Section3 v1</a:t>
            </a:r>
          </a:p>
        </p:txBody>
      </p:sp>
    </p:spTree>
    <p:extLst>
      <p:ext uri="{BB962C8B-B14F-4D97-AF65-F5344CB8AC3E}">
        <p14:creationId xmlns:p14="http://schemas.microsoft.com/office/powerpoint/2010/main" val="195315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9DCF7-CA72-C04A-DC69-B15C8315D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656" y="1136576"/>
            <a:ext cx="5915025" cy="648067"/>
          </a:xfrm>
        </p:spPr>
        <p:txBody>
          <a:bodyPr>
            <a:normAutofit/>
          </a:bodyPr>
          <a:lstStyle/>
          <a:p>
            <a:r>
              <a:rPr lang="en-GB" sz="2400" b="1" i="1" dirty="0"/>
              <a:t>Opening line scenario cards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349253-A313-EFB0-2007-A47CB8AF1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B9CF-AF0E-489D-97C4-EBB7EA04BB95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79C4AB-268E-8F78-AE57-4C5209CBB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7</a:t>
            </a:fld>
            <a:endParaRPr lang="en-GB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2A76F40-4E8C-D0DE-C599-74C11C125E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84831"/>
              </p:ext>
            </p:extLst>
          </p:nvPr>
        </p:nvGraphicFramePr>
        <p:xfrm>
          <a:off x="548680" y="2072680"/>
          <a:ext cx="5472608" cy="48245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val="1930179976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3118808494"/>
                    </a:ext>
                  </a:extLst>
                </a:gridCol>
              </a:tblGrid>
              <a:tr h="1206134"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Work experience</a:t>
                      </a:r>
                      <a:endParaRPr lang="en-GB" dirty="0"/>
                    </a:p>
                    <a:p>
                      <a:pPr algn="ctr"/>
                      <a:r>
                        <a:rPr lang="en-US" dirty="0"/>
                        <a:t>You are calling a local company to ask if they offer work experience placements.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Rearranging an interview</a:t>
                      </a:r>
                      <a:br>
                        <a:rPr lang="en-US" dirty="0"/>
                      </a:br>
                      <a:r>
                        <a:rPr lang="en-US" dirty="0"/>
                        <a:t>You are calling an employer to rearrange your interview because you are ill.</a:t>
                      </a:r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0360933"/>
                  </a:ext>
                </a:extLst>
              </a:tr>
              <a:tr h="1206134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College course information</a:t>
                      </a:r>
                      <a:br>
                        <a:rPr lang="en-US" dirty="0"/>
                      </a:br>
                      <a:r>
                        <a:rPr lang="en-US" dirty="0"/>
                        <a:t>You are calling a college to ask for more information about a course you’re interested in.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Following up an application</a:t>
                      </a:r>
                      <a:br>
                        <a:rPr lang="en-US" dirty="0"/>
                      </a:br>
                      <a:r>
                        <a:rPr lang="en-US" dirty="0"/>
                        <a:t>You are calling to check if your apprenticeship application has been received.</a:t>
                      </a:r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9628639"/>
                  </a:ext>
                </a:extLst>
              </a:tr>
              <a:tr h="1206134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Trial shift at a café</a:t>
                      </a:r>
                      <a:br>
                        <a:rPr lang="en-US" dirty="0"/>
                      </a:br>
                      <a:r>
                        <a:rPr lang="en-US" dirty="0"/>
                        <a:t>You are calling a café to ask if they offer trial shifts for new staff.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Transport/bursary query</a:t>
                      </a:r>
                      <a:br>
                        <a:rPr lang="en-US" dirty="0"/>
                      </a:br>
                      <a:r>
                        <a:rPr lang="en-US" dirty="0"/>
                        <a:t>You are calling college to ask about help with travel costs.</a:t>
                      </a:r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4441578"/>
                  </a:ext>
                </a:extLst>
              </a:tr>
              <a:tr h="1206134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Confirming start date</a:t>
                      </a:r>
                      <a:br>
                        <a:rPr lang="en-US" dirty="0"/>
                      </a:br>
                      <a:r>
                        <a:rPr lang="en-US" dirty="0"/>
                        <a:t>You are calling an employer to confirm the start date for your new job.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Changing an appointment</a:t>
                      </a:r>
                      <a:br>
                        <a:rPr lang="en-US" dirty="0"/>
                      </a:br>
                      <a:r>
                        <a:rPr lang="en-US" dirty="0"/>
                        <a:t>You are calling to change the time of a careers adviser appointment.</a:t>
                      </a:r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692132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0D1569F-6DD9-0FC1-578B-E6E43F34274D}"/>
              </a:ext>
            </a:extLst>
          </p:cNvPr>
          <p:cNvSpPr txBox="1"/>
          <p:nvPr/>
        </p:nvSpPr>
        <p:spPr>
          <a:xfrm>
            <a:off x="350015" y="7041232"/>
            <a:ext cx="5688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/>
              <a:t>Reflection questions: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08627F-7483-223A-85B9-DDC86BB97482}"/>
              </a:ext>
            </a:extLst>
          </p:cNvPr>
          <p:cNvSpPr txBox="1"/>
          <p:nvPr/>
        </p:nvSpPr>
        <p:spPr>
          <a:xfrm>
            <a:off x="548680" y="7617296"/>
            <a:ext cx="5472608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What makes the strong openings better than the weak ones?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Which stock phrases did you use most often?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How quickly should the person you’re calling be able to tell </a:t>
            </a:r>
            <a:r>
              <a:rPr lang="en-US" sz="1400" b="1" dirty="0"/>
              <a:t>who you are</a:t>
            </a:r>
            <a:r>
              <a:rPr lang="en-US" sz="1400" dirty="0"/>
              <a:t> and </a:t>
            </a:r>
            <a:r>
              <a:rPr lang="en-US" sz="1400" b="1" dirty="0"/>
              <a:t>why you’re calling</a:t>
            </a:r>
            <a:r>
              <a:rPr lang="en-US" sz="1400" dirty="0"/>
              <a:t>?</a:t>
            </a:r>
            <a:endParaRPr lang="en-GB" sz="1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A594AD-5114-4CD3-D375-8BEA3B19F00D}"/>
              </a:ext>
            </a:extLst>
          </p:cNvPr>
          <p:cNvPicPr/>
          <p:nvPr/>
        </p:nvPicPr>
        <p:blipFill rotWithShape="1">
          <a:blip r:embed="rId2"/>
          <a:srcRect l="14665" t="1" r="11395" b="1"/>
          <a:stretch/>
        </p:blipFill>
        <p:spPr>
          <a:xfrm>
            <a:off x="6236623" y="9181401"/>
            <a:ext cx="486743" cy="527403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A587CBB6-5F2B-0B75-3B7F-E6A371626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ESB-RES-C269-L2G4-SpeechforEmployability-LearnerWorkbook-Section3 v1</a:t>
            </a:r>
          </a:p>
        </p:txBody>
      </p:sp>
    </p:spTree>
    <p:extLst>
      <p:ext uri="{BB962C8B-B14F-4D97-AF65-F5344CB8AC3E}">
        <p14:creationId xmlns:p14="http://schemas.microsoft.com/office/powerpoint/2010/main" val="1415728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C8184-1517-1620-1A86-CE3000576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69213"/>
            <a:ext cx="5915025" cy="527403"/>
          </a:xfrm>
        </p:spPr>
        <p:txBody>
          <a:bodyPr>
            <a:normAutofit/>
          </a:bodyPr>
          <a:lstStyle/>
          <a:p>
            <a:r>
              <a:rPr lang="en-GB" sz="2400" b="1" i="1" dirty="0"/>
              <a:t>Helpful phrases for a phone call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84149F-B9D5-A2D6-BFA3-08B7BA441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B9CF-AF0E-489D-97C4-EBB7EA04BB95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97B9B0-2192-6D62-AFA8-846A8F9E0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8</a:t>
            </a:fld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B206C61-CB01-2FB2-1FF9-694CCBF7383D}"/>
              </a:ext>
            </a:extLst>
          </p:cNvPr>
          <p:cNvSpPr/>
          <p:nvPr/>
        </p:nvSpPr>
        <p:spPr>
          <a:xfrm>
            <a:off x="258646" y="1496616"/>
            <a:ext cx="4609513" cy="1080120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72000" rtlCol="0" anchor="ctr"/>
          <a:lstStyle/>
          <a:p>
            <a:r>
              <a:rPr lang="en-US" sz="1400" b="1" dirty="0"/>
              <a:t>When the call begins (Greeting &amp; Introduction)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“Good morning/afternoon, my name is ___.“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“Hello, this is ___ speaking.”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“Hi, my name is ___. I’m calling from ___.“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EEE2640-F1B5-1269-11C8-F2BD3EE0396B}"/>
              </a:ext>
            </a:extLst>
          </p:cNvPr>
          <p:cNvSpPr/>
          <p:nvPr/>
        </p:nvSpPr>
        <p:spPr>
          <a:xfrm>
            <a:off x="260201" y="2684374"/>
            <a:ext cx="4608512" cy="1476538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72000" rtlCol="0" anchor="ctr"/>
          <a:lstStyle/>
          <a:p>
            <a:r>
              <a:rPr lang="en-US" sz="1400" b="1" dirty="0"/>
              <a:t>Giving your reason for calling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“I’m calling to ask about ___.”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“I’d like to get some information about ___.”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“I’m phoning to check the details of ___.”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“I wanted to talk to someone about ___, please.”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“Could you tell me who I need to speak to about ___?”</a:t>
            </a:r>
            <a:endParaRPr lang="en-GB" sz="14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CC7EB7D-17B2-FCE2-8A5F-577EFD711249}"/>
              </a:ext>
            </a:extLst>
          </p:cNvPr>
          <p:cNvSpPr/>
          <p:nvPr/>
        </p:nvSpPr>
        <p:spPr>
          <a:xfrm>
            <a:off x="259647" y="4268550"/>
            <a:ext cx="4608512" cy="1573092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72000" rtlCol="0" anchor="ctr"/>
          <a:lstStyle/>
          <a:p>
            <a:r>
              <a:rPr lang="en-US" sz="1400" b="1" dirty="0"/>
              <a:t>Asking for information or responding to questions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“Could you tell me more about…?”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“Would it be possible to…?”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“Do you have any information about…?”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“I’d like to ask whether…”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“I’m not sure about ___. Could you explain it, please?”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25274B1-9070-54BA-5A0C-865A7DCDB605}"/>
              </a:ext>
            </a:extLst>
          </p:cNvPr>
          <p:cNvSpPr/>
          <p:nvPr/>
        </p:nvSpPr>
        <p:spPr>
          <a:xfrm>
            <a:off x="259647" y="5960364"/>
            <a:ext cx="4608512" cy="1440160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72000" rtlCol="0" anchor="ctr"/>
          <a:lstStyle/>
          <a:p>
            <a:r>
              <a:rPr lang="en-US" sz="1400" b="1" dirty="0"/>
              <a:t>If </a:t>
            </a:r>
            <a:r>
              <a:rPr lang="en-US" sz="1400" b="1" i="1" dirty="0"/>
              <a:t>you</a:t>
            </a:r>
            <a:r>
              <a:rPr lang="en-US" sz="1400" b="1" dirty="0"/>
              <a:t> are asked for information: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“Yes, of course, the details are…”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“Sure, I can give you that information.”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“I’m not certain, but I believe…”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“Let me check that.”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9B3BE33-5736-418A-0E20-A624523AB052}"/>
              </a:ext>
            </a:extLst>
          </p:cNvPr>
          <p:cNvSpPr/>
          <p:nvPr/>
        </p:nvSpPr>
        <p:spPr>
          <a:xfrm>
            <a:off x="260648" y="7519246"/>
            <a:ext cx="4608512" cy="1440160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72000" rtlCol="0" anchor="ctr"/>
          <a:lstStyle/>
          <a:p>
            <a:r>
              <a:rPr lang="en-US" sz="1400" b="1" dirty="0"/>
              <a:t>Checking understanding: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“So just to check, I need to…”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“Let me make sure I’ve understood that correctly…”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“So the date/time/place is…?”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“To confirm, you’re saying that…”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“Is there anything else I need to do?”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9C1D04B-0478-7568-DB18-9638EEBEA30C}"/>
              </a:ext>
            </a:extLst>
          </p:cNvPr>
          <p:cNvSpPr/>
          <p:nvPr/>
        </p:nvSpPr>
        <p:spPr>
          <a:xfrm>
            <a:off x="4941168" y="1496616"/>
            <a:ext cx="1700808" cy="3998580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72000" rtlCol="0" anchor="ctr"/>
          <a:lstStyle/>
          <a:p>
            <a:r>
              <a:rPr lang="en-GB" sz="1400" b="1" dirty="0"/>
              <a:t>Ending the call politely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“Thank you very much for your help today.”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“I appreciate your time.”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“That’s everything I needed, thank you.”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“Have a great day. Goodbye.”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“Goodbye and thanks again.”</a:t>
            </a:r>
            <a:endParaRPr lang="en-GB" sz="1400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E37030F-5865-A265-46B7-A168735E718B}"/>
              </a:ext>
            </a:extLst>
          </p:cNvPr>
          <p:cNvSpPr/>
          <p:nvPr/>
        </p:nvSpPr>
        <p:spPr>
          <a:xfrm>
            <a:off x="4941168" y="5608176"/>
            <a:ext cx="1700808" cy="3377272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72000" rtlCol="0" anchor="ctr"/>
          <a:lstStyle/>
          <a:p>
            <a:r>
              <a:rPr lang="en-US" sz="1400" b="1" dirty="0"/>
              <a:t>If you didn’t hear something clearly: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“Sorry, could you repeat that, please?”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“I didn’t quite catch that, could you say it again?”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“Would you mind speaking a little more slowly?”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BDCF12F-E9EC-957E-D623-A726AD843743}"/>
              </a:ext>
            </a:extLst>
          </p:cNvPr>
          <p:cNvPicPr/>
          <p:nvPr/>
        </p:nvPicPr>
        <p:blipFill rotWithShape="1">
          <a:blip r:embed="rId2"/>
          <a:srcRect l="14665" t="1" r="11395" b="1"/>
          <a:stretch/>
        </p:blipFill>
        <p:spPr>
          <a:xfrm>
            <a:off x="6236623" y="9181401"/>
            <a:ext cx="486743" cy="527403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3E3DB96B-095E-5614-CF00-D198ACAAF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ESB-RES-C269-L2G4-SpeechforEmployability-LearnerWorkbook-Section3 v1</a:t>
            </a:r>
          </a:p>
        </p:txBody>
      </p:sp>
    </p:spTree>
    <p:extLst>
      <p:ext uri="{BB962C8B-B14F-4D97-AF65-F5344CB8AC3E}">
        <p14:creationId xmlns:p14="http://schemas.microsoft.com/office/powerpoint/2010/main" val="3531098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BBC31-A1A8-CC8D-2CC3-F51131ACA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826" y="1136576"/>
            <a:ext cx="5915025" cy="288027"/>
          </a:xfrm>
        </p:spPr>
        <p:txBody>
          <a:bodyPr>
            <a:noAutofit/>
          </a:bodyPr>
          <a:lstStyle/>
          <a:p>
            <a:r>
              <a:rPr lang="en-GB" sz="2400" b="1" i="1" dirty="0"/>
              <a:t>Scenarios for the telephone call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F2E2F2-58E6-65DE-FC8E-5C8D1B977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B9CF-AF0E-489D-97C4-EBB7EA04BB95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3BDB7E-454B-FC12-BF21-34DDDCD93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9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FD06DD-6956-FB54-E0EB-A925CEF435F6}"/>
              </a:ext>
            </a:extLst>
          </p:cNvPr>
          <p:cNvSpPr txBox="1"/>
          <p:nvPr/>
        </p:nvSpPr>
        <p:spPr>
          <a:xfrm>
            <a:off x="335827" y="1496616"/>
            <a:ext cx="6261526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b="1" dirty="0"/>
              <a:t>Scenario 1 </a:t>
            </a:r>
          </a:p>
          <a:p>
            <a:r>
              <a:rPr lang="en-US" sz="1200" dirty="0"/>
              <a:t>You want to obtain a work experience placement at a local company. Phone the company and talk to the receptionist. You will need to: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Explain your interest;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Ask if there are any opportunities for work experience;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Give the information that you are asked for; and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Check that you have understood what you need to do and what will happen next. </a:t>
            </a:r>
            <a:endParaRPr lang="en-GB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C90FF1-88ED-5EA7-660A-6D443D10C5A7}"/>
              </a:ext>
            </a:extLst>
          </p:cNvPr>
          <p:cNvSpPr txBox="1"/>
          <p:nvPr/>
        </p:nvSpPr>
        <p:spPr>
          <a:xfrm>
            <a:off x="335827" y="2936776"/>
            <a:ext cx="6261526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b="1" dirty="0"/>
              <a:t>Scenario 2 </a:t>
            </a:r>
          </a:p>
          <a:p>
            <a:r>
              <a:rPr lang="en-US" sz="1200" dirty="0"/>
              <a:t>You have an excellent idea for a product that you want to pitch to a large company. Phone the company and talk to the receptionist. You will need to: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Explain your product idea;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Ask if the idea would be of interest to the company;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Give the information that you are asked for; and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Check that you have understood what you need to do and what will happen next.</a:t>
            </a:r>
            <a:endParaRPr lang="en-GB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55DB7A-226C-0897-74FA-4F29C4E7BE69}"/>
              </a:ext>
            </a:extLst>
          </p:cNvPr>
          <p:cNvSpPr txBox="1"/>
          <p:nvPr/>
        </p:nvSpPr>
        <p:spPr>
          <a:xfrm>
            <a:off x="335827" y="4388881"/>
            <a:ext cx="6261526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b="1" dirty="0"/>
              <a:t>Scenario 3</a:t>
            </a:r>
          </a:p>
          <a:p>
            <a:r>
              <a:rPr lang="en-US" sz="1200" dirty="0"/>
              <a:t>You have received a letter inviting you to a work experience interview, but you are going on holiday the day before. Phone the company and talk to the receptionist. You will need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Explain that you are unable to attend the interview;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Ask if it is possible to rearrange the date;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Give the information that you are asked for; and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Check that you have understood what you need to do and what will happen next.</a:t>
            </a:r>
            <a:endParaRPr lang="en-GB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9CA85-D015-A270-CC87-EE13846DAD35}"/>
              </a:ext>
            </a:extLst>
          </p:cNvPr>
          <p:cNvSpPr txBox="1"/>
          <p:nvPr/>
        </p:nvSpPr>
        <p:spPr>
          <a:xfrm>
            <a:off x="335827" y="5875860"/>
            <a:ext cx="6261526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b="1" dirty="0"/>
              <a:t>Scenario 4</a:t>
            </a:r>
          </a:p>
          <a:p>
            <a:r>
              <a:rPr lang="en-US" sz="1200" dirty="0"/>
              <a:t>You have applied for a course but now you have noticed another course in the prospectus which looks equally good, if not better. Telephone the course tutor’s direct line. You will need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Explain that you have applied for a course, but seen another similar one in the prospectus;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Ask what the key differences are;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Give the tutor a date and time that’s convenient for you to meet with them; and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Check that you have understood the difference between the courses and what you need to do. </a:t>
            </a:r>
            <a:endParaRPr lang="en-GB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0F9941-B1B5-2870-267A-F1FA386235D3}"/>
              </a:ext>
            </a:extLst>
          </p:cNvPr>
          <p:cNvSpPr txBox="1"/>
          <p:nvPr/>
        </p:nvSpPr>
        <p:spPr>
          <a:xfrm>
            <a:off x="335827" y="7362839"/>
            <a:ext cx="6261526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b="1" dirty="0"/>
              <a:t>Scenario 5</a:t>
            </a:r>
          </a:p>
          <a:p>
            <a:r>
              <a:rPr lang="en-US" sz="1200" dirty="0"/>
              <a:t>You want to find out if a course is well </a:t>
            </a:r>
            <a:r>
              <a:rPr lang="en-US" sz="1200" dirty="0" err="1"/>
              <a:t>recognised</a:t>
            </a:r>
            <a:r>
              <a:rPr lang="en-US" sz="1200" dirty="0"/>
              <a:t> by employers. You cannot find any information online, so telephone the student services department. You will need to: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Explain your interest in the course;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Ask if the course is </a:t>
            </a:r>
            <a:r>
              <a:rPr lang="en-US" sz="1200" dirty="0" err="1"/>
              <a:t>recognised</a:t>
            </a:r>
            <a:r>
              <a:rPr lang="en-US" sz="1200" dirty="0"/>
              <a:t> by employers;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Give the information that you are asked for; and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Check that you have understood what you need to do and what will happen next.</a:t>
            </a:r>
            <a:endParaRPr lang="en-GB" sz="1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1FCAB7-F3E7-2ABC-0B0F-8E3723BC014C}"/>
              </a:ext>
            </a:extLst>
          </p:cNvPr>
          <p:cNvPicPr/>
          <p:nvPr/>
        </p:nvPicPr>
        <p:blipFill rotWithShape="1">
          <a:blip r:embed="rId2"/>
          <a:srcRect l="14665" t="1" r="11395" b="1"/>
          <a:stretch/>
        </p:blipFill>
        <p:spPr>
          <a:xfrm>
            <a:off x="6236623" y="9181401"/>
            <a:ext cx="486743" cy="527403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80D4BDC5-68AB-BA4B-A298-F1FEEF61B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ESB-RES-C269-L2G4-SpeechforEmployability-LearnerWorkbook-Section3 v1</a:t>
            </a:r>
          </a:p>
        </p:txBody>
      </p:sp>
    </p:spTree>
    <p:extLst>
      <p:ext uri="{BB962C8B-B14F-4D97-AF65-F5344CB8AC3E}">
        <p14:creationId xmlns:p14="http://schemas.microsoft.com/office/powerpoint/2010/main" val="8066170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0c06fb-adfb-4972-b43b-36d810ddac6c">
      <Terms xmlns="http://schemas.microsoft.com/office/infopath/2007/PartnerControls"/>
    </lcf76f155ced4ddcb4097134ff3c332f>
    <TaxCatchAll xmlns="0e08f774-c844-414b-8174-1931542ea42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54722D9B506340931AF81ABA667AF9" ma:contentTypeVersion="16" ma:contentTypeDescription="Create a new document." ma:contentTypeScope="" ma:versionID="5e686ac674beeedb52dfa5ceb0283139">
  <xsd:schema xmlns:xsd="http://www.w3.org/2001/XMLSchema" xmlns:xs="http://www.w3.org/2001/XMLSchema" xmlns:p="http://schemas.microsoft.com/office/2006/metadata/properties" xmlns:ns2="010c06fb-adfb-4972-b43b-36d810ddac6c" xmlns:ns3="0e08f774-c844-414b-8174-1931542ea424" targetNamespace="http://schemas.microsoft.com/office/2006/metadata/properties" ma:root="true" ma:fieldsID="80d375d4e811b928badf1168cf02ca5c" ns2:_="" ns3:_="">
    <xsd:import namespace="010c06fb-adfb-4972-b43b-36d810ddac6c"/>
    <xsd:import namespace="0e08f774-c844-414b-8174-1931542ea4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0c06fb-adfb-4972-b43b-36d810ddac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95101557-b141-4344-8eed-a9c28da8fb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08f774-c844-414b-8174-1931542ea424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ae4e3543-e7fe-4604-9e90-4040997bc85a}" ma:internalName="TaxCatchAll" ma:showField="CatchAllData" ma:web="0e08f774-c844-414b-8174-1931542ea4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B279BF7-4B92-44D4-B3DC-8DB7AE5066D3}">
  <ds:schemaRefs>
    <ds:schemaRef ds:uri="http://purl.org/dc/elements/1.1/"/>
    <ds:schemaRef ds:uri="010c06fb-adfb-4972-b43b-36d810ddac6c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0e08f774-c844-414b-8174-1931542ea424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3B7A5B5-338C-411F-941F-834DED4FB9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0c06fb-adfb-4972-b43b-36d810ddac6c"/>
    <ds:schemaRef ds:uri="0e08f774-c844-414b-8174-1931542ea4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20F0BF0-0537-4EF8-8086-7C5A44DAA1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1572</Words>
  <Application>Microsoft Office PowerPoint</Application>
  <PresentationFormat>A4 Paper (210x297 mm)</PresentationFormat>
  <Paragraphs>224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Custom Design</vt:lpstr>
      <vt:lpstr>Office Theme</vt:lpstr>
      <vt:lpstr>PowerPoint Presentation</vt:lpstr>
      <vt:lpstr>PowerPoint Presentation</vt:lpstr>
      <vt:lpstr>Contents</vt:lpstr>
      <vt:lpstr>Self-assessment</vt:lpstr>
      <vt:lpstr>Phone call or online?</vt:lpstr>
      <vt:lpstr>Order these parts of a phone call…</vt:lpstr>
      <vt:lpstr>Opening line scenario cards</vt:lpstr>
      <vt:lpstr>Helpful phrases for a phone call</vt:lpstr>
      <vt:lpstr>Scenarios for the telephone call</vt:lpstr>
      <vt:lpstr>My telephone call planning</vt:lpstr>
      <vt:lpstr>Self-assessment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Liam</dc:creator>
  <cp:lastModifiedBy>Anthea Wilson</cp:lastModifiedBy>
  <cp:revision>451</cp:revision>
  <cp:lastPrinted>2023-07-28T09:37:19Z</cp:lastPrinted>
  <dcterms:created xsi:type="dcterms:W3CDTF">2014-08-12T18:49:29Z</dcterms:created>
  <dcterms:modified xsi:type="dcterms:W3CDTF">2026-03-03T16:46:03Z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0x0101005854722D9B506340931AF81ABA667AF9</vt:lpwstr>
  </property>
  <property fmtid="{D5CDD505-2E9C-101B-9397-08002B2CF9AE}" pid="3" name="Order">
    <vt:r8>6400</vt:r8>
  </property>
  <property fmtid="{D5CDD505-2E9C-101B-9397-08002B2CF9AE}" pid="4" name="MediaServiceImageTags">
    <vt:lpwstr/>
  </property>
</Properties>
</file>