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4"/>
    <p:sldMasterId id="2147483686" r:id="rId5"/>
  </p:sldMasterIdLst>
  <p:notesMasterIdLst>
    <p:notesMasterId r:id="rId22"/>
  </p:notesMasterIdLst>
  <p:handoutMasterIdLst>
    <p:handoutMasterId r:id="rId23"/>
  </p:handoutMasterIdLst>
  <p:sldIdLst>
    <p:sldId id="269" r:id="rId6"/>
    <p:sldId id="270" r:id="rId7"/>
    <p:sldId id="265" r:id="rId8"/>
    <p:sldId id="273" r:id="rId9"/>
    <p:sldId id="274" r:id="rId10"/>
    <p:sldId id="272" r:id="rId11"/>
    <p:sldId id="279" r:id="rId12"/>
    <p:sldId id="283" r:id="rId13"/>
    <p:sldId id="284" r:id="rId14"/>
    <p:sldId id="285" r:id="rId15"/>
    <p:sldId id="277" r:id="rId16"/>
    <p:sldId id="276" r:id="rId17"/>
    <p:sldId id="282" r:id="rId18"/>
    <p:sldId id="278" r:id="rId19"/>
    <p:sldId id="286" r:id="rId20"/>
    <p:sldId id="268"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2D720"/>
    <a:srgbClr val="FBD109"/>
    <a:srgbClr val="F58B1D"/>
    <a:srgbClr val="FED708"/>
    <a:srgbClr val="F58A1E"/>
    <a:srgbClr val="E6151B"/>
    <a:srgbClr val="C3D7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BB2BF26-33EC-4364-9635-FBF4091EAD19}" v="16" dt="2026-03-03T16:48:52.90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86" autoAdjust="0"/>
    <p:restoredTop sz="81786" autoAdjust="0"/>
  </p:normalViewPr>
  <p:slideViewPr>
    <p:cSldViewPr>
      <p:cViewPr varScale="1">
        <p:scale>
          <a:sx n="68" d="100"/>
          <a:sy n="68" d="100"/>
        </p:scale>
        <p:origin x="1920" y="6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handoutMaster" Target="handoutMasters/handoutMaster1.xml"/><Relationship Id="rId28"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7DB807F-0FD5-4A88-8FB3-075F68B5A7D4}" type="datetimeFigureOut">
              <a:rPr lang="en-US" smtClean="0"/>
              <a:t>3/3/2026</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1516E86-8231-49A1-B4E5-5BBA5909722C}" type="slidenum">
              <a:rPr lang="en-US" smtClean="0"/>
              <a:t>‹#›</a:t>
            </a:fld>
            <a:endParaRPr lang="en-US"/>
          </a:p>
        </p:txBody>
      </p:sp>
    </p:spTree>
    <p:extLst>
      <p:ext uri="{BB962C8B-B14F-4D97-AF65-F5344CB8AC3E}">
        <p14:creationId xmlns:p14="http://schemas.microsoft.com/office/powerpoint/2010/main" val="1597338454"/>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21BD46-CE3A-421D-905D-D937B3AF2197}" type="datetimeFigureOut">
              <a:rPr lang="en-GB" smtClean="0"/>
              <a:t>03/03/2026</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78F5A5-0FCD-4566-AFD1-269E75FC0888}" type="slidenum">
              <a:rPr lang="en-GB" smtClean="0"/>
              <a:t>‹#›</a:t>
            </a:fld>
            <a:endParaRPr lang="en-GB"/>
          </a:p>
        </p:txBody>
      </p:sp>
    </p:spTree>
    <p:extLst>
      <p:ext uri="{BB962C8B-B14F-4D97-AF65-F5344CB8AC3E}">
        <p14:creationId xmlns:p14="http://schemas.microsoft.com/office/powerpoint/2010/main" val="2239806646"/>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Collect ideas from the group.</a:t>
            </a:r>
          </a:p>
        </p:txBody>
      </p:sp>
      <p:sp>
        <p:nvSpPr>
          <p:cNvPr id="4" name="Header Placeholder 3"/>
          <p:cNvSpPr>
            <a:spLocks noGrp="1"/>
          </p:cNvSpPr>
          <p:nvPr>
            <p:ph type="hdr" sz="quarter" idx="10"/>
          </p:nvPr>
        </p:nvSpPr>
        <p:spPr/>
        <p:txBody>
          <a:bodyPr/>
          <a:lstStyle/>
          <a:p>
            <a:endParaRPr lang="en-GB"/>
          </a:p>
        </p:txBody>
      </p:sp>
      <p:sp>
        <p:nvSpPr>
          <p:cNvPr id="5" name="Slide Number Placeholder 4"/>
          <p:cNvSpPr>
            <a:spLocks noGrp="1"/>
          </p:cNvSpPr>
          <p:nvPr>
            <p:ph type="sldNum" sz="quarter" idx="11"/>
          </p:nvPr>
        </p:nvSpPr>
        <p:spPr/>
        <p:txBody>
          <a:bodyPr/>
          <a:lstStyle/>
          <a:p>
            <a:fld id="{9678F5A5-0FCD-4566-AFD1-269E75FC0888}" type="slidenum">
              <a:rPr lang="en-GB" smtClean="0"/>
              <a:t>1</a:t>
            </a:fld>
            <a:endParaRPr lang="en-GB"/>
          </a:p>
        </p:txBody>
      </p:sp>
    </p:spTree>
    <p:extLst>
      <p:ext uri="{BB962C8B-B14F-4D97-AF65-F5344CB8AC3E}">
        <p14:creationId xmlns:p14="http://schemas.microsoft.com/office/powerpoint/2010/main" val="20447004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example:</a:t>
            </a:r>
          </a:p>
          <a:p>
            <a:endParaRPr lang="en-GB" dirty="0"/>
          </a:p>
          <a:p>
            <a:r>
              <a:rPr lang="en-GB" dirty="0"/>
              <a:t>Loud background noises (environment)</a:t>
            </a:r>
          </a:p>
          <a:p>
            <a:r>
              <a:rPr lang="en-GB" dirty="0"/>
              <a:t>Not interested in the topic (personal)</a:t>
            </a:r>
          </a:p>
          <a:p>
            <a:r>
              <a:rPr lang="en-GB" dirty="0"/>
              <a:t>Speaker is talking very quickly (communication)</a:t>
            </a:r>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4</a:t>
            </a:fld>
            <a:endParaRPr lang="en-GB"/>
          </a:p>
        </p:txBody>
      </p:sp>
    </p:spTree>
    <p:extLst>
      <p:ext uri="{BB962C8B-B14F-4D97-AF65-F5344CB8AC3E}">
        <p14:creationId xmlns:p14="http://schemas.microsoft.com/office/powerpoint/2010/main" val="24330191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6</a:t>
            </a:fld>
            <a:endParaRPr lang="en-GB"/>
          </a:p>
        </p:txBody>
      </p:sp>
    </p:spTree>
    <p:extLst>
      <p:ext uri="{BB962C8B-B14F-4D97-AF65-F5344CB8AC3E}">
        <p14:creationId xmlns:p14="http://schemas.microsoft.com/office/powerpoint/2010/main" val="27534221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8</a:t>
            </a:fld>
            <a:endParaRPr lang="en-GB"/>
          </a:p>
        </p:txBody>
      </p:sp>
    </p:spTree>
    <p:extLst>
      <p:ext uri="{BB962C8B-B14F-4D97-AF65-F5344CB8AC3E}">
        <p14:creationId xmlns:p14="http://schemas.microsoft.com/office/powerpoint/2010/main" val="41880258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Highlight for learners that some of these active listening skills are appropriate in different situations. For example, you wouldn’t want to verbally give feedback to show you are listening during somebody’s talk, but you might if you were having a group or paired discussion. </a:t>
            </a:r>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9</a:t>
            </a:fld>
            <a:endParaRPr lang="en-GB"/>
          </a:p>
        </p:txBody>
      </p:sp>
    </p:spTree>
    <p:extLst>
      <p:ext uri="{BB962C8B-B14F-4D97-AF65-F5344CB8AC3E}">
        <p14:creationId xmlns:p14="http://schemas.microsoft.com/office/powerpoint/2010/main" val="34140794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Click the activity to take you to the PPT slide – please also see the teacher guidance document for this lesson for explicit instructions. </a:t>
            </a:r>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11</a:t>
            </a:fld>
            <a:endParaRPr lang="en-GB"/>
          </a:p>
        </p:txBody>
      </p:sp>
    </p:spTree>
    <p:extLst>
      <p:ext uri="{BB962C8B-B14F-4D97-AF65-F5344CB8AC3E}">
        <p14:creationId xmlns:p14="http://schemas.microsoft.com/office/powerpoint/2010/main" val="16994766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b="0" i="0" dirty="0">
              <a:solidFill>
                <a:srgbClr val="374151"/>
              </a:solidFill>
              <a:effectLst/>
              <a:latin typeface="Söhne"/>
            </a:endParaRPr>
          </a:p>
          <a:p>
            <a:endParaRPr lang="en-GB" dirty="0"/>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12</a:t>
            </a:fld>
            <a:endParaRPr lang="en-GB"/>
          </a:p>
        </p:txBody>
      </p:sp>
    </p:spTree>
    <p:extLst>
      <p:ext uri="{BB962C8B-B14F-4D97-AF65-F5344CB8AC3E}">
        <p14:creationId xmlns:p14="http://schemas.microsoft.com/office/powerpoint/2010/main" val="20382803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13</a:t>
            </a:fld>
            <a:endParaRPr lang="en-GB"/>
          </a:p>
        </p:txBody>
      </p:sp>
    </p:spTree>
    <p:extLst>
      <p:ext uri="{BB962C8B-B14F-4D97-AF65-F5344CB8AC3E}">
        <p14:creationId xmlns:p14="http://schemas.microsoft.com/office/powerpoint/2010/main" val="300313370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259632" y="1330684"/>
            <a:ext cx="6858000" cy="1006476"/>
          </a:xfrm>
        </p:spPr>
        <p:txBody>
          <a:bodyPr anchor="b"/>
          <a:lstStyle>
            <a:lvl1pPr algn="ctr">
              <a:defRPr sz="4500" baseline="0">
                <a:latin typeface="Calibri" panose="020F0502020204030204" pitchFamily="34" charset="0"/>
              </a:defRPr>
            </a:lvl1pPr>
          </a:lstStyle>
          <a:p>
            <a:r>
              <a:rPr lang="en-US" dirty="0"/>
              <a:t>Title</a:t>
            </a:r>
          </a:p>
        </p:txBody>
      </p:sp>
      <p:sp>
        <p:nvSpPr>
          <p:cNvPr id="3" name="Subtitle 2"/>
          <p:cNvSpPr>
            <a:spLocks noGrp="1"/>
          </p:cNvSpPr>
          <p:nvPr>
            <p:ph type="subTitle" idx="1" hasCustomPrompt="1"/>
          </p:nvPr>
        </p:nvSpPr>
        <p:spPr>
          <a:xfrm>
            <a:off x="1259632" y="2946705"/>
            <a:ext cx="6858000" cy="1655762"/>
          </a:xfrm>
        </p:spPr>
        <p:txBody>
          <a:bodyPr>
            <a:normAutofit/>
          </a:bodyPr>
          <a:lstStyle>
            <a:lvl1pPr marL="0" indent="0" algn="ctr">
              <a:buNone/>
              <a:defRPr sz="3200">
                <a:solidFill>
                  <a:schemeClr val="bg2">
                    <a:lumMod val="50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Subtitle</a:t>
            </a:r>
          </a:p>
        </p:txBody>
      </p:sp>
      <p:sp>
        <p:nvSpPr>
          <p:cNvPr id="4" name="Date Placeholder 3"/>
          <p:cNvSpPr>
            <a:spLocks noGrp="1"/>
          </p:cNvSpPr>
          <p:nvPr>
            <p:ph type="dt" sz="half" idx="10"/>
          </p:nvPr>
        </p:nvSpPr>
        <p:spPr>
          <a:xfrm>
            <a:off x="114300" y="6356351"/>
            <a:ext cx="2057400" cy="365125"/>
          </a:xfrm>
        </p:spPr>
        <p:txBody>
          <a:bodyPr/>
          <a:lstStyle/>
          <a:p>
            <a:fld id="{82DC001C-AFAE-4F59-AABB-650B370BE472}" type="datetime1">
              <a:rPr lang="en-GB" smtClean="0"/>
              <a:t>03/03/2026</a:t>
            </a:fld>
            <a:endParaRPr lang="en-GB" dirty="0"/>
          </a:p>
        </p:txBody>
      </p:sp>
      <p:sp>
        <p:nvSpPr>
          <p:cNvPr id="5" name="Footer Placeholder 4"/>
          <p:cNvSpPr>
            <a:spLocks noGrp="1"/>
          </p:cNvSpPr>
          <p:nvPr>
            <p:ph type="ftr" sz="quarter" idx="11"/>
          </p:nvPr>
        </p:nvSpPr>
        <p:spPr>
          <a:xfrm>
            <a:off x="2483768" y="6356350"/>
            <a:ext cx="3086100" cy="365125"/>
          </a:xfrm>
        </p:spPr>
        <p:txBody>
          <a:bodyPr/>
          <a:lstStyle/>
          <a:p>
            <a:r>
              <a:rPr lang="en-US"/>
              <a:t>L2G4 Employability: 4.1 – Active Listening</a:t>
            </a:r>
            <a:endParaRPr lang="en-GB" dirty="0"/>
          </a:p>
        </p:txBody>
      </p:sp>
      <p:sp>
        <p:nvSpPr>
          <p:cNvPr id="6" name="Slide Number Placeholder 5"/>
          <p:cNvSpPr>
            <a:spLocks noGrp="1"/>
          </p:cNvSpPr>
          <p:nvPr>
            <p:ph type="sldNum" sz="quarter" idx="12"/>
          </p:nvPr>
        </p:nvSpPr>
        <p:spPr>
          <a:xfrm>
            <a:off x="5880397" y="6356349"/>
            <a:ext cx="1623965" cy="365125"/>
          </a:xfrm>
        </p:spPr>
        <p:txBody>
          <a:bodyPr/>
          <a:lstStyle/>
          <a:p>
            <a:fld id="{EFC07C4F-4DD7-4452-9CBE-7B4BC77324C7}" type="slidenum">
              <a:rPr lang="en-GB" smtClean="0"/>
              <a:t>‹#›</a:t>
            </a:fld>
            <a:endParaRPr lang="en-GB"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32440" y="6237312"/>
            <a:ext cx="432048" cy="351252"/>
          </a:xfrm>
          <a:prstGeom prst="rect">
            <a:avLst/>
          </a:prstGeom>
        </p:spPr>
      </p:pic>
      <p:sp>
        <p:nvSpPr>
          <p:cNvPr id="10" name="TextBox 9"/>
          <p:cNvSpPr txBox="1"/>
          <p:nvPr userDrawn="1"/>
        </p:nvSpPr>
        <p:spPr>
          <a:xfrm>
            <a:off x="7507325" y="6237312"/>
            <a:ext cx="1022152" cy="369332"/>
          </a:xfrm>
          <a:prstGeom prst="rect">
            <a:avLst/>
          </a:prstGeom>
          <a:noFill/>
        </p:spPr>
        <p:txBody>
          <a:bodyPr wrap="square" rtlCol="0">
            <a:spAutoFit/>
          </a:bodyPr>
          <a:lstStyle/>
          <a:p>
            <a:r>
              <a:rPr lang="en-GB" dirty="0"/>
              <a:t>@ESBUK</a:t>
            </a:r>
          </a:p>
        </p:txBody>
      </p:sp>
      <p:pic>
        <p:nvPicPr>
          <p:cNvPr id="13" name="Picture 12"/>
          <p:cNvPicPr>
            <a:picLocks noChangeAspect="1"/>
          </p:cNvPicPr>
          <p:nvPr userDrawn="1"/>
        </p:nvPicPr>
        <p:blipFill rotWithShape="1">
          <a:blip r:embed="rId3">
            <a:extLst>
              <a:ext uri="{28A0092B-C50C-407E-A947-70E740481C1C}">
                <a14:useLocalDpi xmlns:a14="http://schemas.microsoft.com/office/drawing/2010/main" val="0"/>
              </a:ext>
            </a:extLst>
          </a:blip>
          <a:srcRect t="13006" b="25809"/>
          <a:stretch/>
        </p:blipFill>
        <p:spPr>
          <a:xfrm>
            <a:off x="0" y="0"/>
            <a:ext cx="9144000" cy="1152128"/>
          </a:xfrm>
          <a:prstGeom prst="rect">
            <a:avLst/>
          </a:prstGeom>
        </p:spPr>
      </p:pic>
    </p:spTree>
    <p:extLst>
      <p:ext uri="{BB962C8B-B14F-4D97-AF65-F5344CB8AC3E}">
        <p14:creationId xmlns:p14="http://schemas.microsoft.com/office/powerpoint/2010/main" val="21406123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D8241CC2-493C-4775-8591-4A8BB4284CE2}" type="datetime1">
              <a:rPr lang="en-GB" smtClean="0"/>
              <a:t>03/03/2026</a:t>
            </a:fld>
            <a:endParaRPr lang="en-GB"/>
          </a:p>
        </p:txBody>
      </p:sp>
      <p:sp>
        <p:nvSpPr>
          <p:cNvPr id="6" name="Footer Placeholder 5"/>
          <p:cNvSpPr>
            <a:spLocks noGrp="1"/>
          </p:cNvSpPr>
          <p:nvPr>
            <p:ph type="ftr" sz="quarter" idx="11"/>
          </p:nvPr>
        </p:nvSpPr>
        <p:spPr/>
        <p:txBody>
          <a:bodyPr/>
          <a:lstStyle/>
          <a:p>
            <a:r>
              <a:rPr lang="en-US"/>
              <a:t>L2G4 Employability: 4.1 – Active Listening</a:t>
            </a:r>
            <a:endParaRPr lang="en-GB"/>
          </a:p>
        </p:txBody>
      </p:sp>
      <p:sp>
        <p:nvSpPr>
          <p:cNvPr id="7" name="Slide Number Placeholder 6"/>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29513006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703636A0-D7C0-40D6-846D-BEE603BF8523}" type="datetime1">
              <a:rPr lang="en-GB" smtClean="0"/>
              <a:t>03/03/2026</a:t>
            </a:fld>
            <a:endParaRPr lang="en-GB"/>
          </a:p>
        </p:txBody>
      </p:sp>
      <p:sp>
        <p:nvSpPr>
          <p:cNvPr id="6" name="Footer Placeholder 5"/>
          <p:cNvSpPr>
            <a:spLocks noGrp="1"/>
          </p:cNvSpPr>
          <p:nvPr>
            <p:ph type="ftr" sz="quarter" idx="11"/>
          </p:nvPr>
        </p:nvSpPr>
        <p:spPr/>
        <p:txBody>
          <a:bodyPr/>
          <a:lstStyle/>
          <a:p>
            <a:r>
              <a:rPr lang="en-US"/>
              <a:t>L2G4 Employability: 4.1 – Active Listening</a:t>
            </a:r>
            <a:endParaRPr lang="en-GB"/>
          </a:p>
        </p:txBody>
      </p:sp>
      <p:sp>
        <p:nvSpPr>
          <p:cNvPr id="7" name="Slide Number Placeholder 6"/>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32202220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4FE2C17-176D-4E67-9C96-913BB0667F9A}" type="datetime1">
              <a:rPr lang="en-GB" smtClean="0"/>
              <a:t>03/03/2026</a:t>
            </a:fld>
            <a:endParaRPr lang="en-GB"/>
          </a:p>
        </p:txBody>
      </p:sp>
      <p:sp>
        <p:nvSpPr>
          <p:cNvPr id="5" name="Footer Placeholder 4"/>
          <p:cNvSpPr>
            <a:spLocks noGrp="1"/>
          </p:cNvSpPr>
          <p:nvPr>
            <p:ph type="ftr" sz="quarter" idx="11"/>
          </p:nvPr>
        </p:nvSpPr>
        <p:spPr/>
        <p:txBody>
          <a:bodyPr/>
          <a:lstStyle/>
          <a:p>
            <a:r>
              <a:rPr lang="en-US"/>
              <a:t>L2G4 Employability: 4.1 – Active Listening</a:t>
            </a:r>
            <a:endParaRPr lang="en-GB"/>
          </a:p>
        </p:txBody>
      </p:sp>
      <p:sp>
        <p:nvSpPr>
          <p:cNvPr id="6" name="Slide Number Placeholder 5"/>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16280653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CAF74C5-2087-40A4-B1EE-257A430591D9}" type="datetime1">
              <a:rPr lang="en-GB" smtClean="0"/>
              <a:t>03/03/2026</a:t>
            </a:fld>
            <a:endParaRPr lang="en-GB"/>
          </a:p>
        </p:txBody>
      </p:sp>
      <p:sp>
        <p:nvSpPr>
          <p:cNvPr id="5" name="Footer Placeholder 4"/>
          <p:cNvSpPr>
            <a:spLocks noGrp="1"/>
          </p:cNvSpPr>
          <p:nvPr>
            <p:ph type="ftr" sz="quarter" idx="11"/>
          </p:nvPr>
        </p:nvSpPr>
        <p:spPr/>
        <p:txBody>
          <a:bodyPr/>
          <a:lstStyle/>
          <a:p>
            <a:r>
              <a:rPr lang="en-US"/>
              <a:t>L2G4 Employability: 4.1 – Active Listening</a:t>
            </a:r>
            <a:endParaRPr lang="en-GB"/>
          </a:p>
        </p:txBody>
      </p:sp>
      <p:sp>
        <p:nvSpPr>
          <p:cNvPr id="6" name="Slide Number Placeholder 5"/>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12871359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15DB29-7BB4-7A45-8D62-6B51BCB1C4C3}"/>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E2C3B58-B294-A747-802A-776084A1CB5F}"/>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FB4C665-2C0E-6542-A07A-63A1FFB8F2C7}"/>
              </a:ext>
            </a:extLst>
          </p:cNvPr>
          <p:cNvSpPr>
            <a:spLocks noGrp="1"/>
          </p:cNvSpPr>
          <p:nvPr>
            <p:ph type="dt" sz="half" idx="10"/>
          </p:nvPr>
        </p:nvSpPr>
        <p:spPr/>
        <p:txBody>
          <a:bodyPr/>
          <a:lstStyle/>
          <a:p>
            <a:fld id="{DDCBAA2B-0044-4DAA-A6BF-7131C32DD29E}" type="datetime1">
              <a:rPr lang="en-GB" smtClean="0"/>
              <a:t>03/03/2026</a:t>
            </a:fld>
            <a:endParaRPr lang="en-US"/>
          </a:p>
        </p:txBody>
      </p:sp>
      <p:sp>
        <p:nvSpPr>
          <p:cNvPr id="5" name="Footer Placeholder 4">
            <a:extLst>
              <a:ext uri="{FF2B5EF4-FFF2-40B4-BE49-F238E27FC236}">
                <a16:creationId xmlns:a16="http://schemas.microsoft.com/office/drawing/2014/main" id="{AA44DD4D-CF83-434C-8DAA-BE867DCBC262}"/>
              </a:ext>
            </a:extLst>
          </p:cNvPr>
          <p:cNvSpPr>
            <a:spLocks noGrp="1"/>
          </p:cNvSpPr>
          <p:nvPr>
            <p:ph type="ftr" sz="quarter" idx="11"/>
          </p:nvPr>
        </p:nvSpPr>
        <p:spPr/>
        <p:txBody>
          <a:bodyPr/>
          <a:lstStyle/>
          <a:p>
            <a:r>
              <a:rPr lang="en-US"/>
              <a:t>L2G4 Employability: 4.1 – Active Listening</a:t>
            </a:r>
          </a:p>
        </p:txBody>
      </p:sp>
      <p:sp>
        <p:nvSpPr>
          <p:cNvPr id="6" name="Slide Number Placeholder 5">
            <a:extLst>
              <a:ext uri="{FF2B5EF4-FFF2-40B4-BE49-F238E27FC236}">
                <a16:creationId xmlns:a16="http://schemas.microsoft.com/office/drawing/2014/main" id="{594E3668-F498-1C4F-8A7B-1DA4DA3D81F2}"/>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24187287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A44FF3-0293-F242-8A38-C19881589B8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DCC4797-360D-FB40-9984-BD6CA6D93FD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BC5C93-C82D-6545-A89C-D1F0182391F9}"/>
              </a:ext>
            </a:extLst>
          </p:cNvPr>
          <p:cNvSpPr>
            <a:spLocks noGrp="1"/>
          </p:cNvSpPr>
          <p:nvPr>
            <p:ph type="dt" sz="half" idx="10"/>
          </p:nvPr>
        </p:nvSpPr>
        <p:spPr/>
        <p:txBody>
          <a:bodyPr/>
          <a:lstStyle/>
          <a:p>
            <a:fld id="{4658634B-3998-4EDC-BA51-FC34FC777DF7}" type="datetime1">
              <a:rPr lang="en-GB" smtClean="0"/>
              <a:t>03/03/2026</a:t>
            </a:fld>
            <a:endParaRPr lang="en-US"/>
          </a:p>
        </p:txBody>
      </p:sp>
      <p:sp>
        <p:nvSpPr>
          <p:cNvPr id="5" name="Footer Placeholder 4">
            <a:extLst>
              <a:ext uri="{FF2B5EF4-FFF2-40B4-BE49-F238E27FC236}">
                <a16:creationId xmlns:a16="http://schemas.microsoft.com/office/drawing/2014/main" id="{0BE0AAB1-487E-7448-BF62-D05379C1CA92}"/>
              </a:ext>
            </a:extLst>
          </p:cNvPr>
          <p:cNvSpPr>
            <a:spLocks noGrp="1"/>
          </p:cNvSpPr>
          <p:nvPr>
            <p:ph type="ftr" sz="quarter" idx="11"/>
          </p:nvPr>
        </p:nvSpPr>
        <p:spPr/>
        <p:txBody>
          <a:bodyPr/>
          <a:lstStyle/>
          <a:p>
            <a:r>
              <a:rPr lang="en-US"/>
              <a:t>L2G4 Employability: 4.1 – Active Listening</a:t>
            </a:r>
          </a:p>
        </p:txBody>
      </p:sp>
      <p:sp>
        <p:nvSpPr>
          <p:cNvPr id="6" name="Slide Number Placeholder 5">
            <a:extLst>
              <a:ext uri="{FF2B5EF4-FFF2-40B4-BE49-F238E27FC236}">
                <a16:creationId xmlns:a16="http://schemas.microsoft.com/office/drawing/2014/main" id="{CE0E5DF2-6728-914C-B046-382A09BD374E}"/>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23927759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06FD78-2B18-5C41-9B2A-987A5E8F3457}"/>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3B1F8DF-4D26-0E4A-9B43-4C8CF4571E7C}"/>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E2C0573-21A9-E245-A498-690B21359615}"/>
              </a:ext>
            </a:extLst>
          </p:cNvPr>
          <p:cNvSpPr>
            <a:spLocks noGrp="1"/>
          </p:cNvSpPr>
          <p:nvPr>
            <p:ph type="dt" sz="half" idx="10"/>
          </p:nvPr>
        </p:nvSpPr>
        <p:spPr/>
        <p:txBody>
          <a:bodyPr/>
          <a:lstStyle/>
          <a:p>
            <a:fld id="{D2582A9D-D1B7-40D0-A1BC-FA9007452C4D}" type="datetime1">
              <a:rPr lang="en-GB" smtClean="0"/>
              <a:t>03/03/2026</a:t>
            </a:fld>
            <a:endParaRPr lang="en-US"/>
          </a:p>
        </p:txBody>
      </p:sp>
      <p:sp>
        <p:nvSpPr>
          <p:cNvPr id="5" name="Footer Placeholder 4">
            <a:extLst>
              <a:ext uri="{FF2B5EF4-FFF2-40B4-BE49-F238E27FC236}">
                <a16:creationId xmlns:a16="http://schemas.microsoft.com/office/drawing/2014/main" id="{BEFAED74-4105-0245-8D30-EBFFC80D480C}"/>
              </a:ext>
            </a:extLst>
          </p:cNvPr>
          <p:cNvSpPr>
            <a:spLocks noGrp="1"/>
          </p:cNvSpPr>
          <p:nvPr>
            <p:ph type="ftr" sz="quarter" idx="11"/>
          </p:nvPr>
        </p:nvSpPr>
        <p:spPr/>
        <p:txBody>
          <a:bodyPr/>
          <a:lstStyle/>
          <a:p>
            <a:r>
              <a:rPr lang="en-US"/>
              <a:t>L2G4 Employability: 4.1 – Active Listening</a:t>
            </a:r>
          </a:p>
        </p:txBody>
      </p:sp>
      <p:sp>
        <p:nvSpPr>
          <p:cNvPr id="6" name="Slide Number Placeholder 5">
            <a:extLst>
              <a:ext uri="{FF2B5EF4-FFF2-40B4-BE49-F238E27FC236}">
                <a16:creationId xmlns:a16="http://schemas.microsoft.com/office/drawing/2014/main" id="{4114EEF4-DE88-A34C-A097-3C67B234568F}"/>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38480592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A69B44-87F1-9449-B428-9797FCCCBC7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CBD7D64-9149-E845-94AC-A63568B966CD}"/>
              </a:ext>
            </a:extLst>
          </p:cNvPr>
          <p:cNvSpPr>
            <a:spLocks noGrp="1"/>
          </p:cNvSpPr>
          <p:nvPr>
            <p:ph sz="half" idx="1"/>
          </p:nvPr>
        </p:nvSpPr>
        <p:spPr>
          <a:xfrm>
            <a:off x="628650" y="1825625"/>
            <a:ext cx="38671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3A5A46E-30F4-C64D-AA5C-2B26832E7912}"/>
              </a:ext>
            </a:extLst>
          </p:cNvPr>
          <p:cNvSpPr>
            <a:spLocks noGrp="1"/>
          </p:cNvSpPr>
          <p:nvPr>
            <p:ph sz="half" idx="2"/>
          </p:nvPr>
        </p:nvSpPr>
        <p:spPr>
          <a:xfrm>
            <a:off x="4648200" y="1825625"/>
            <a:ext cx="38671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5D23D10-C011-794C-BE2C-F90C5330228F}"/>
              </a:ext>
            </a:extLst>
          </p:cNvPr>
          <p:cNvSpPr>
            <a:spLocks noGrp="1"/>
          </p:cNvSpPr>
          <p:nvPr>
            <p:ph type="dt" sz="half" idx="10"/>
          </p:nvPr>
        </p:nvSpPr>
        <p:spPr/>
        <p:txBody>
          <a:bodyPr/>
          <a:lstStyle/>
          <a:p>
            <a:fld id="{07406779-2698-4FB1-8A20-197AEA822038}" type="datetime1">
              <a:rPr lang="en-GB" smtClean="0"/>
              <a:t>03/03/2026</a:t>
            </a:fld>
            <a:endParaRPr lang="en-US"/>
          </a:p>
        </p:txBody>
      </p:sp>
      <p:sp>
        <p:nvSpPr>
          <p:cNvPr id="6" name="Footer Placeholder 5">
            <a:extLst>
              <a:ext uri="{FF2B5EF4-FFF2-40B4-BE49-F238E27FC236}">
                <a16:creationId xmlns:a16="http://schemas.microsoft.com/office/drawing/2014/main" id="{ACE9DA27-CCC0-C845-83E0-D2DAED94018A}"/>
              </a:ext>
            </a:extLst>
          </p:cNvPr>
          <p:cNvSpPr>
            <a:spLocks noGrp="1"/>
          </p:cNvSpPr>
          <p:nvPr>
            <p:ph type="ftr" sz="quarter" idx="11"/>
          </p:nvPr>
        </p:nvSpPr>
        <p:spPr/>
        <p:txBody>
          <a:bodyPr/>
          <a:lstStyle/>
          <a:p>
            <a:r>
              <a:rPr lang="en-US"/>
              <a:t>L2G4 Employability: 4.1 – Active Listening</a:t>
            </a:r>
          </a:p>
        </p:txBody>
      </p:sp>
      <p:sp>
        <p:nvSpPr>
          <p:cNvPr id="7" name="Slide Number Placeholder 6">
            <a:extLst>
              <a:ext uri="{FF2B5EF4-FFF2-40B4-BE49-F238E27FC236}">
                <a16:creationId xmlns:a16="http://schemas.microsoft.com/office/drawing/2014/main" id="{5739F30F-B6CD-1E4C-9F8D-7D95E73193E5}"/>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32973433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4BF9DC-E5DE-134E-A1F0-C6AB5B036116}"/>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1A7FA9A-4A58-514F-A496-7197565DD700}"/>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A8BCDE2-6557-9F4F-A945-7859F5B9DD29}"/>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BD9D11B-2219-5549-9D7C-A2E1833CC7A6}"/>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F0D6A558-8F49-FF47-942A-29E891C28339}"/>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B389C6D-27D9-D34E-AD81-A008E032289F}"/>
              </a:ext>
            </a:extLst>
          </p:cNvPr>
          <p:cNvSpPr>
            <a:spLocks noGrp="1"/>
          </p:cNvSpPr>
          <p:nvPr>
            <p:ph type="dt" sz="half" idx="10"/>
          </p:nvPr>
        </p:nvSpPr>
        <p:spPr/>
        <p:txBody>
          <a:bodyPr/>
          <a:lstStyle/>
          <a:p>
            <a:fld id="{9BB5014C-C377-42EE-9AD7-A0A71E5AF8F0}" type="datetime1">
              <a:rPr lang="en-GB" smtClean="0"/>
              <a:t>03/03/2026</a:t>
            </a:fld>
            <a:endParaRPr lang="en-US"/>
          </a:p>
        </p:txBody>
      </p:sp>
      <p:sp>
        <p:nvSpPr>
          <p:cNvPr id="8" name="Footer Placeholder 7">
            <a:extLst>
              <a:ext uri="{FF2B5EF4-FFF2-40B4-BE49-F238E27FC236}">
                <a16:creationId xmlns:a16="http://schemas.microsoft.com/office/drawing/2014/main" id="{1ECB338C-347E-FD4B-BBE5-9556FC8C7F2C}"/>
              </a:ext>
            </a:extLst>
          </p:cNvPr>
          <p:cNvSpPr>
            <a:spLocks noGrp="1"/>
          </p:cNvSpPr>
          <p:nvPr>
            <p:ph type="ftr" sz="quarter" idx="11"/>
          </p:nvPr>
        </p:nvSpPr>
        <p:spPr/>
        <p:txBody>
          <a:bodyPr/>
          <a:lstStyle/>
          <a:p>
            <a:r>
              <a:rPr lang="en-US"/>
              <a:t>L2G4 Employability: 4.1 – Active Listening</a:t>
            </a:r>
          </a:p>
        </p:txBody>
      </p:sp>
      <p:sp>
        <p:nvSpPr>
          <p:cNvPr id="9" name="Slide Number Placeholder 8">
            <a:extLst>
              <a:ext uri="{FF2B5EF4-FFF2-40B4-BE49-F238E27FC236}">
                <a16:creationId xmlns:a16="http://schemas.microsoft.com/office/drawing/2014/main" id="{083AFE20-7D27-9D4D-B202-493D1C173A0E}"/>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27591251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BF8765-84D7-744A-A329-2D253F59942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A89E971-D553-764B-B27A-EFC8EC4268AB}"/>
              </a:ext>
            </a:extLst>
          </p:cNvPr>
          <p:cNvSpPr>
            <a:spLocks noGrp="1"/>
          </p:cNvSpPr>
          <p:nvPr>
            <p:ph type="dt" sz="half" idx="10"/>
          </p:nvPr>
        </p:nvSpPr>
        <p:spPr/>
        <p:txBody>
          <a:bodyPr/>
          <a:lstStyle/>
          <a:p>
            <a:fld id="{FB370E6E-2F9F-4C87-B0AC-5BFD4313D16D}" type="datetime1">
              <a:rPr lang="en-GB" smtClean="0"/>
              <a:t>03/03/2026</a:t>
            </a:fld>
            <a:endParaRPr lang="en-US"/>
          </a:p>
        </p:txBody>
      </p:sp>
      <p:sp>
        <p:nvSpPr>
          <p:cNvPr id="4" name="Footer Placeholder 3">
            <a:extLst>
              <a:ext uri="{FF2B5EF4-FFF2-40B4-BE49-F238E27FC236}">
                <a16:creationId xmlns:a16="http://schemas.microsoft.com/office/drawing/2014/main" id="{DC0F501C-F391-A04B-A77F-E22C9149A695}"/>
              </a:ext>
            </a:extLst>
          </p:cNvPr>
          <p:cNvSpPr>
            <a:spLocks noGrp="1"/>
          </p:cNvSpPr>
          <p:nvPr>
            <p:ph type="ftr" sz="quarter" idx="11"/>
          </p:nvPr>
        </p:nvSpPr>
        <p:spPr/>
        <p:txBody>
          <a:bodyPr/>
          <a:lstStyle/>
          <a:p>
            <a:r>
              <a:rPr lang="en-US"/>
              <a:t>L2G4 Employability: 4.1 – Active Listening</a:t>
            </a:r>
          </a:p>
        </p:txBody>
      </p:sp>
      <p:sp>
        <p:nvSpPr>
          <p:cNvPr id="5" name="Slide Number Placeholder 4">
            <a:extLst>
              <a:ext uri="{FF2B5EF4-FFF2-40B4-BE49-F238E27FC236}">
                <a16:creationId xmlns:a16="http://schemas.microsoft.com/office/drawing/2014/main" id="{58490270-F13A-6042-AEFD-55131F5A4D2E}"/>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40310498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28650" y="1484784"/>
            <a:ext cx="7886700" cy="1325563"/>
          </a:xfrm>
        </p:spPr>
        <p:txBody>
          <a:bodyPr/>
          <a:lstStyle/>
          <a:p>
            <a:r>
              <a:rPr lang="en-US" dirty="0"/>
              <a:t>Click to edit Master title style</a:t>
            </a:r>
          </a:p>
        </p:txBody>
      </p:sp>
      <p:sp>
        <p:nvSpPr>
          <p:cNvPr id="3" name="Date Placeholder 2"/>
          <p:cNvSpPr>
            <a:spLocks noGrp="1"/>
          </p:cNvSpPr>
          <p:nvPr>
            <p:ph type="dt" sz="half" idx="10"/>
          </p:nvPr>
        </p:nvSpPr>
        <p:spPr>
          <a:xfrm>
            <a:off x="179512" y="6356351"/>
            <a:ext cx="2057400" cy="365125"/>
          </a:xfrm>
        </p:spPr>
        <p:txBody>
          <a:bodyPr/>
          <a:lstStyle/>
          <a:p>
            <a:fld id="{40BA443A-7360-497E-A113-12F071748BC8}" type="datetime1">
              <a:rPr lang="en-GB" smtClean="0"/>
              <a:t>03/03/2026</a:t>
            </a:fld>
            <a:endParaRPr lang="en-GB"/>
          </a:p>
        </p:txBody>
      </p:sp>
      <p:sp>
        <p:nvSpPr>
          <p:cNvPr id="4" name="Footer Placeholder 3"/>
          <p:cNvSpPr>
            <a:spLocks noGrp="1"/>
          </p:cNvSpPr>
          <p:nvPr>
            <p:ph type="ftr" sz="quarter" idx="11"/>
          </p:nvPr>
        </p:nvSpPr>
        <p:spPr>
          <a:xfrm>
            <a:off x="2411760" y="6356351"/>
            <a:ext cx="3086100" cy="365125"/>
          </a:xfrm>
        </p:spPr>
        <p:txBody>
          <a:bodyPr/>
          <a:lstStyle/>
          <a:p>
            <a:r>
              <a:rPr lang="en-US"/>
              <a:t>L2G4 Employability: 4.1 – Active Listening</a:t>
            </a:r>
            <a:endParaRPr lang="en-GB"/>
          </a:p>
        </p:txBody>
      </p:sp>
      <p:sp>
        <p:nvSpPr>
          <p:cNvPr id="5" name="Slide Number Placeholder 4"/>
          <p:cNvSpPr>
            <a:spLocks noGrp="1"/>
          </p:cNvSpPr>
          <p:nvPr>
            <p:ph type="sldNum" sz="quarter" idx="12"/>
          </p:nvPr>
        </p:nvSpPr>
        <p:spPr>
          <a:xfrm>
            <a:off x="5672708" y="6356351"/>
            <a:ext cx="1491580" cy="365125"/>
          </a:xfrm>
        </p:spPr>
        <p:txBody>
          <a:bodyPr/>
          <a:lstStyle/>
          <a:p>
            <a:fld id="{EFC07C4F-4DD7-4452-9CBE-7B4BC77324C7}" type="slidenum">
              <a:rPr lang="en-GB" smtClean="0"/>
              <a:t>‹#›</a:t>
            </a:fld>
            <a:endParaRPr lang="en-GB"/>
          </a:p>
        </p:txBody>
      </p:sp>
      <p:pic>
        <p:nvPicPr>
          <p:cNvPr id="6" name="Picture 5">
            <a:extLst>
              <a:ext uri="{FF2B5EF4-FFF2-40B4-BE49-F238E27FC236}">
                <a16:creationId xmlns:a16="http://schemas.microsoft.com/office/drawing/2014/main" id="{147E8AE4-960E-AD43-B751-DEF8CDFA610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3006" b="25809"/>
          <a:stretch/>
        </p:blipFill>
        <p:spPr>
          <a:xfrm>
            <a:off x="0" y="0"/>
            <a:ext cx="9144000" cy="1152128"/>
          </a:xfrm>
          <a:prstGeom prst="rect">
            <a:avLst/>
          </a:prstGeom>
        </p:spPr>
      </p:pic>
      <p:pic>
        <p:nvPicPr>
          <p:cNvPr id="7" name="Picture 6">
            <a:extLst>
              <a:ext uri="{FF2B5EF4-FFF2-40B4-BE49-F238E27FC236}">
                <a16:creationId xmlns:a16="http://schemas.microsoft.com/office/drawing/2014/main" id="{33066A86-E4DD-F341-B26F-3E2EB20DE30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562576" y="6356351"/>
            <a:ext cx="432048" cy="351252"/>
          </a:xfrm>
          <a:prstGeom prst="rect">
            <a:avLst/>
          </a:prstGeom>
        </p:spPr>
      </p:pic>
      <p:sp>
        <p:nvSpPr>
          <p:cNvPr id="8" name="TextBox 7">
            <a:extLst>
              <a:ext uri="{FF2B5EF4-FFF2-40B4-BE49-F238E27FC236}">
                <a16:creationId xmlns:a16="http://schemas.microsoft.com/office/drawing/2014/main" id="{2596B760-A39D-D247-B599-343715BCDB13}"/>
              </a:ext>
            </a:extLst>
          </p:cNvPr>
          <p:cNvSpPr txBox="1"/>
          <p:nvPr userDrawn="1"/>
        </p:nvSpPr>
        <p:spPr>
          <a:xfrm>
            <a:off x="7510288" y="6352144"/>
            <a:ext cx="1022152" cy="369332"/>
          </a:xfrm>
          <a:prstGeom prst="rect">
            <a:avLst/>
          </a:prstGeom>
          <a:noFill/>
        </p:spPr>
        <p:txBody>
          <a:bodyPr wrap="square" rtlCol="0">
            <a:spAutoFit/>
          </a:bodyPr>
          <a:lstStyle/>
          <a:p>
            <a:r>
              <a:rPr lang="en-GB" dirty="0"/>
              <a:t>@ESBUK</a:t>
            </a:r>
          </a:p>
        </p:txBody>
      </p:sp>
    </p:spTree>
    <p:extLst>
      <p:ext uri="{BB962C8B-B14F-4D97-AF65-F5344CB8AC3E}">
        <p14:creationId xmlns:p14="http://schemas.microsoft.com/office/powerpoint/2010/main" val="21539276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5C45B39-8F22-CD45-B2B2-D556B9E90C89}"/>
              </a:ext>
            </a:extLst>
          </p:cNvPr>
          <p:cNvSpPr>
            <a:spLocks noGrp="1"/>
          </p:cNvSpPr>
          <p:nvPr>
            <p:ph type="dt" sz="half" idx="10"/>
          </p:nvPr>
        </p:nvSpPr>
        <p:spPr/>
        <p:txBody>
          <a:bodyPr/>
          <a:lstStyle/>
          <a:p>
            <a:fld id="{3BEA11A1-9347-43FC-B41A-DF3B85CB59C7}" type="datetime1">
              <a:rPr lang="en-GB" smtClean="0"/>
              <a:t>03/03/2026</a:t>
            </a:fld>
            <a:endParaRPr lang="en-US"/>
          </a:p>
        </p:txBody>
      </p:sp>
      <p:sp>
        <p:nvSpPr>
          <p:cNvPr id="3" name="Footer Placeholder 2">
            <a:extLst>
              <a:ext uri="{FF2B5EF4-FFF2-40B4-BE49-F238E27FC236}">
                <a16:creationId xmlns:a16="http://schemas.microsoft.com/office/drawing/2014/main" id="{6730155F-E6BB-7D47-B74E-68E319176C68}"/>
              </a:ext>
            </a:extLst>
          </p:cNvPr>
          <p:cNvSpPr>
            <a:spLocks noGrp="1"/>
          </p:cNvSpPr>
          <p:nvPr>
            <p:ph type="ftr" sz="quarter" idx="11"/>
          </p:nvPr>
        </p:nvSpPr>
        <p:spPr/>
        <p:txBody>
          <a:bodyPr/>
          <a:lstStyle/>
          <a:p>
            <a:r>
              <a:rPr lang="en-US"/>
              <a:t>L2G4 Employability: 4.1 – Active Listening</a:t>
            </a:r>
          </a:p>
        </p:txBody>
      </p:sp>
      <p:sp>
        <p:nvSpPr>
          <p:cNvPr id="4" name="Slide Number Placeholder 3">
            <a:extLst>
              <a:ext uri="{FF2B5EF4-FFF2-40B4-BE49-F238E27FC236}">
                <a16:creationId xmlns:a16="http://schemas.microsoft.com/office/drawing/2014/main" id="{A1838982-0AD9-5D43-AEA9-531E60410AA3}"/>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15184074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79692C-9455-564A-915B-AABAD5AE1AB9}"/>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50D9C1C-A125-E249-B796-E218343EFB5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A676FDA-F4A5-3149-9428-0D5355FE427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EAE388B-6BE2-6F42-9FCD-F7383A89D263}"/>
              </a:ext>
            </a:extLst>
          </p:cNvPr>
          <p:cNvSpPr>
            <a:spLocks noGrp="1"/>
          </p:cNvSpPr>
          <p:nvPr>
            <p:ph type="dt" sz="half" idx="10"/>
          </p:nvPr>
        </p:nvSpPr>
        <p:spPr/>
        <p:txBody>
          <a:bodyPr/>
          <a:lstStyle/>
          <a:p>
            <a:fld id="{11C028A3-D75A-4599-A0B6-D4393000F8A7}" type="datetime1">
              <a:rPr lang="en-GB" smtClean="0"/>
              <a:t>03/03/2026</a:t>
            </a:fld>
            <a:endParaRPr lang="en-US"/>
          </a:p>
        </p:txBody>
      </p:sp>
      <p:sp>
        <p:nvSpPr>
          <p:cNvPr id="6" name="Footer Placeholder 5">
            <a:extLst>
              <a:ext uri="{FF2B5EF4-FFF2-40B4-BE49-F238E27FC236}">
                <a16:creationId xmlns:a16="http://schemas.microsoft.com/office/drawing/2014/main" id="{54EECDA6-8AA7-BD4A-AD46-650DC514F68E}"/>
              </a:ext>
            </a:extLst>
          </p:cNvPr>
          <p:cNvSpPr>
            <a:spLocks noGrp="1"/>
          </p:cNvSpPr>
          <p:nvPr>
            <p:ph type="ftr" sz="quarter" idx="11"/>
          </p:nvPr>
        </p:nvSpPr>
        <p:spPr/>
        <p:txBody>
          <a:bodyPr/>
          <a:lstStyle/>
          <a:p>
            <a:r>
              <a:rPr lang="en-US"/>
              <a:t>L2G4 Employability: 4.1 – Active Listening</a:t>
            </a:r>
          </a:p>
        </p:txBody>
      </p:sp>
      <p:sp>
        <p:nvSpPr>
          <p:cNvPr id="7" name="Slide Number Placeholder 6">
            <a:extLst>
              <a:ext uri="{FF2B5EF4-FFF2-40B4-BE49-F238E27FC236}">
                <a16:creationId xmlns:a16="http://schemas.microsoft.com/office/drawing/2014/main" id="{88585C52-9624-F146-8E17-61263F9638F2}"/>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25934396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9CA5A5-E1D8-654A-99EB-B81115FAA7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5CA6445-0338-BC4A-8520-0A47F3460BE1}"/>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5A2FAAF-1D5A-F74B-A238-BEE5395B269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91D4FBE-C7C1-6A4D-8763-912AE8099667}"/>
              </a:ext>
            </a:extLst>
          </p:cNvPr>
          <p:cNvSpPr>
            <a:spLocks noGrp="1"/>
          </p:cNvSpPr>
          <p:nvPr>
            <p:ph type="dt" sz="half" idx="10"/>
          </p:nvPr>
        </p:nvSpPr>
        <p:spPr/>
        <p:txBody>
          <a:bodyPr/>
          <a:lstStyle/>
          <a:p>
            <a:fld id="{90CB8613-2104-446A-BCBA-B9F1F55C8531}" type="datetime1">
              <a:rPr lang="en-GB" smtClean="0"/>
              <a:t>03/03/2026</a:t>
            </a:fld>
            <a:endParaRPr lang="en-US"/>
          </a:p>
        </p:txBody>
      </p:sp>
      <p:sp>
        <p:nvSpPr>
          <p:cNvPr id="6" name="Footer Placeholder 5">
            <a:extLst>
              <a:ext uri="{FF2B5EF4-FFF2-40B4-BE49-F238E27FC236}">
                <a16:creationId xmlns:a16="http://schemas.microsoft.com/office/drawing/2014/main" id="{604223B2-4D22-4042-894B-5587E2F35A8A}"/>
              </a:ext>
            </a:extLst>
          </p:cNvPr>
          <p:cNvSpPr>
            <a:spLocks noGrp="1"/>
          </p:cNvSpPr>
          <p:nvPr>
            <p:ph type="ftr" sz="quarter" idx="11"/>
          </p:nvPr>
        </p:nvSpPr>
        <p:spPr/>
        <p:txBody>
          <a:bodyPr/>
          <a:lstStyle/>
          <a:p>
            <a:r>
              <a:rPr lang="en-US"/>
              <a:t>L2G4 Employability: 4.1 – Active Listening</a:t>
            </a:r>
          </a:p>
        </p:txBody>
      </p:sp>
      <p:sp>
        <p:nvSpPr>
          <p:cNvPr id="7" name="Slide Number Placeholder 6">
            <a:extLst>
              <a:ext uri="{FF2B5EF4-FFF2-40B4-BE49-F238E27FC236}">
                <a16:creationId xmlns:a16="http://schemas.microsoft.com/office/drawing/2014/main" id="{0F0C9A0B-F2BA-F24A-9D99-DFA721710BCE}"/>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6672461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99AE1F-43EE-3748-8ED8-C691B6F3BA5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B80C4DA-3E51-2F4B-8402-3DBD7C69C75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366FBE-120C-6643-BC1D-FB83863045FB}"/>
              </a:ext>
            </a:extLst>
          </p:cNvPr>
          <p:cNvSpPr>
            <a:spLocks noGrp="1"/>
          </p:cNvSpPr>
          <p:nvPr>
            <p:ph type="dt" sz="half" idx="10"/>
          </p:nvPr>
        </p:nvSpPr>
        <p:spPr/>
        <p:txBody>
          <a:bodyPr/>
          <a:lstStyle/>
          <a:p>
            <a:fld id="{54B556D4-FD9C-49EA-82F1-EAA9B7A90508}" type="datetime1">
              <a:rPr lang="en-GB" smtClean="0"/>
              <a:t>03/03/2026</a:t>
            </a:fld>
            <a:endParaRPr lang="en-US"/>
          </a:p>
        </p:txBody>
      </p:sp>
      <p:sp>
        <p:nvSpPr>
          <p:cNvPr id="5" name="Footer Placeholder 4">
            <a:extLst>
              <a:ext uri="{FF2B5EF4-FFF2-40B4-BE49-F238E27FC236}">
                <a16:creationId xmlns:a16="http://schemas.microsoft.com/office/drawing/2014/main" id="{43E9543D-EA10-3546-8A86-631EC272038A}"/>
              </a:ext>
            </a:extLst>
          </p:cNvPr>
          <p:cNvSpPr>
            <a:spLocks noGrp="1"/>
          </p:cNvSpPr>
          <p:nvPr>
            <p:ph type="ftr" sz="quarter" idx="11"/>
          </p:nvPr>
        </p:nvSpPr>
        <p:spPr/>
        <p:txBody>
          <a:bodyPr/>
          <a:lstStyle/>
          <a:p>
            <a:r>
              <a:rPr lang="en-US"/>
              <a:t>L2G4 Employability: 4.1 – Active Listening</a:t>
            </a:r>
          </a:p>
        </p:txBody>
      </p:sp>
      <p:sp>
        <p:nvSpPr>
          <p:cNvPr id="6" name="Slide Number Placeholder 5">
            <a:extLst>
              <a:ext uri="{FF2B5EF4-FFF2-40B4-BE49-F238E27FC236}">
                <a16:creationId xmlns:a16="http://schemas.microsoft.com/office/drawing/2014/main" id="{AA8A2AD0-F386-A740-A670-903E3300095A}"/>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1090618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963CBD5-2396-1E41-9333-AD414D435A2E}"/>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0BB5769-E401-E944-A524-C2C35A1081FE}"/>
              </a:ext>
            </a:extLst>
          </p:cNvPr>
          <p:cNvSpPr>
            <a:spLocks noGrp="1"/>
          </p:cNvSpPr>
          <p:nvPr>
            <p:ph type="body" orient="vert" idx="1"/>
          </p:nvPr>
        </p:nvSpPr>
        <p:spPr>
          <a:xfrm>
            <a:off x="628650" y="365125"/>
            <a:ext cx="57626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714C7AC-73A6-3041-BB65-95F1FCE0AA33}"/>
              </a:ext>
            </a:extLst>
          </p:cNvPr>
          <p:cNvSpPr>
            <a:spLocks noGrp="1"/>
          </p:cNvSpPr>
          <p:nvPr>
            <p:ph type="dt" sz="half" idx="10"/>
          </p:nvPr>
        </p:nvSpPr>
        <p:spPr/>
        <p:txBody>
          <a:bodyPr/>
          <a:lstStyle/>
          <a:p>
            <a:fld id="{15F4F73F-69CC-4563-82C0-D9184AEECA09}" type="datetime1">
              <a:rPr lang="en-GB" smtClean="0"/>
              <a:t>03/03/2026</a:t>
            </a:fld>
            <a:endParaRPr lang="en-US"/>
          </a:p>
        </p:txBody>
      </p:sp>
      <p:sp>
        <p:nvSpPr>
          <p:cNvPr id="5" name="Footer Placeholder 4">
            <a:extLst>
              <a:ext uri="{FF2B5EF4-FFF2-40B4-BE49-F238E27FC236}">
                <a16:creationId xmlns:a16="http://schemas.microsoft.com/office/drawing/2014/main" id="{C70587F6-75C7-2148-8B79-31080C0FC59D}"/>
              </a:ext>
            </a:extLst>
          </p:cNvPr>
          <p:cNvSpPr>
            <a:spLocks noGrp="1"/>
          </p:cNvSpPr>
          <p:nvPr>
            <p:ph type="ftr" sz="quarter" idx="11"/>
          </p:nvPr>
        </p:nvSpPr>
        <p:spPr/>
        <p:txBody>
          <a:bodyPr/>
          <a:lstStyle/>
          <a:p>
            <a:r>
              <a:rPr lang="en-US"/>
              <a:t>L2G4 Employability: 4.1 – Active Listening</a:t>
            </a:r>
          </a:p>
        </p:txBody>
      </p:sp>
      <p:sp>
        <p:nvSpPr>
          <p:cNvPr id="6" name="Slide Number Placeholder 5">
            <a:extLst>
              <a:ext uri="{FF2B5EF4-FFF2-40B4-BE49-F238E27FC236}">
                <a16:creationId xmlns:a16="http://schemas.microsoft.com/office/drawing/2014/main" id="{82048A04-D702-C24C-9707-D3E019B605C6}"/>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9624432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7824E5-E7D0-4D9B-A9FF-C73FCA7102BD}" type="datetime1">
              <a:rPr lang="en-GB" smtClean="0"/>
              <a:t>03/03/2026</a:t>
            </a:fld>
            <a:endParaRPr lang="en-GB"/>
          </a:p>
        </p:txBody>
      </p:sp>
      <p:sp>
        <p:nvSpPr>
          <p:cNvPr id="5" name="Footer Placeholder 4"/>
          <p:cNvSpPr>
            <a:spLocks noGrp="1"/>
          </p:cNvSpPr>
          <p:nvPr>
            <p:ph type="ftr" sz="quarter" idx="11"/>
          </p:nvPr>
        </p:nvSpPr>
        <p:spPr/>
        <p:txBody>
          <a:bodyPr/>
          <a:lstStyle/>
          <a:p>
            <a:r>
              <a:rPr lang="en-US"/>
              <a:t>L2G4 Employability: 4.1 – Active Listening</a:t>
            </a:r>
            <a:endParaRPr lang="en-GB"/>
          </a:p>
        </p:txBody>
      </p:sp>
      <p:sp>
        <p:nvSpPr>
          <p:cNvPr id="6" name="Slide Number Placeholder 5"/>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40305851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E965A80-A7F3-47D0-823D-683E466BD4EB}" type="datetime1">
              <a:rPr lang="en-GB" smtClean="0"/>
              <a:t>03/03/2026</a:t>
            </a:fld>
            <a:endParaRPr lang="en-GB"/>
          </a:p>
        </p:txBody>
      </p:sp>
      <p:sp>
        <p:nvSpPr>
          <p:cNvPr id="4" name="Footer Placeholder 3"/>
          <p:cNvSpPr>
            <a:spLocks noGrp="1"/>
          </p:cNvSpPr>
          <p:nvPr>
            <p:ph type="ftr" sz="quarter" idx="11"/>
          </p:nvPr>
        </p:nvSpPr>
        <p:spPr/>
        <p:txBody>
          <a:bodyPr/>
          <a:lstStyle/>
          <a:p>
            <a:r>
              <a:rPr lang="en-US"/>
              <a:t>L2G4 Employability: 4.1 – Active Listening</a:t>
            </a:r>
            <a:endParaRPr lang="en-GB"/>
          </a:p>
        </p:txBody>
      </p:sp>
      <p:sp>
        <p:nvSpPr>
          <p:cNvPr id="5" name="Slide Number Placeholder 4"/>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18106158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599CC53-2F65-4EFD-8FDC-219A60B0227F}" type="datetime1">
              <a:rPr lang="en-GB" smtClean="0"/>
              <a:t>03/03/2026</a:t>
            </a:fld>
            <a:endParaRPr lang="en-GB"/>
          </a:p>
        </p:txBody>
      </p:sp>
      <p:sp>
        <p:nvSpPr>
          <p:cNvPr id="5" name="Footer Placeholder 4"/>
          <p:cNvSpPr>
            <a:spLocks noGrp="1"/>
          </p:cNvSpPr>
          <p:nvPr>
            <p:ph type="ftr" sz="quarter" idx="11"/>
          </p:nvPr>
        </p:nvSpPr>
        <p:spPr/>
        <p:txBody>
          <a:bodyPr/>
          <a:lstStyle/>
          <a:p>
            <a:r>
              <a:rPr lang="en-US"/>
              <a:t>L2G4 Employability: 4.1 – Active Listening</a:t>
            </a:r>
            <a:endParaRPr lang="en-GB"/>
          </a:p>
        </p:txBody>
      </p:sp>
      <p:sp>
        <p:nvSpPr>
          <p:cNvPr id="6" name="Slide Number Placeholder 5"/>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25141771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5D0FE69-239C-4020-A2AF-4C823F843C2A}" type="datetime1">
              <a:rPr lang="en-GB" smtClean="0"/>
              <a:t>03/03/2026</a:t>
            </a:fld>
            <a:endParaRPr lang="en-GB"/>
          </a:p>
        </p:txBody>
      </p:sp>
      <p:sp>
        <p:nvSpPr>
          <p:cNvPr id="6" name="Footer Placeholder 5"/>
          <p:cNvSpPr>
            <a:spLocks noGrp="1"/>
          </p:cNvSpPr>
          <p:nvPr>
            <p:ph type="ftr" sz="quarter" idx="11"/>
          </p:nvPr>
        </p:nvSpPr>
        <p:spPr/>
        <p:txBody>
          <a:bodyPr/>
          <a:lstStyle/>
          <a:p>
            <a:r>
              <a:rPr lang="en-US"/>
              <a:t>L2G4 Employability: 4.1 – Active Listening</a:t>
            </a:r>
            <a:endParaRPr lang="en-GB"/>
          </a:p>
        </p:txBody>
      </p:sp>
      <p:sp>
        <p:nvSpPr>
          <p:cNvPr id="7" name="Slide Number Placeholder 6"/>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4877983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E248601-2012-4891-BCD1-B65231BAC7C1}" type="datetime1">
              <a:rPr lang="en-GB" smtClean="0"/>
              <a:t>03/03/2026</a:t>
            </a:fld>
            <a:endParaRPr lang="en-GB"/>
          </a:p>
        </p:txBody>
      </p:sp>
      <p:sp>
        <p:nvSpPr>
          <p:cNvPr id="8" name="Footer Placeholder 7"/>
          <p:cNvSpPr>
            <a:spLocks noGrp="1"/>
          </p:cNvSpPr>
          <p:nvPr>
            <p:ph type="ftr" sz="quarter" idx="11"/>
          </p:nvPr>
        </p:nvSpPr>
        <p:spPr/>
        <p:txBody>
          <a:bodyPr/>
          <a:lstStyle/>
          <a:p>
            <a:r>
              <a:rPr lang="en-US"/>
              <a:t>L2G4 Employability: 4.1 – Active Listening</a:t>
            </a:r>
            <a:endParaRPr lang="en-GB"/>
          </a:p>
        </p:txBody>
      </p:sp>
      <p:sp>
        <p:nvSpPr>
          <p:cNvPr id="9" name="Slide Number Placeholder 8"/>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874822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74F66E2-85A3-4963-AA89-E940BBAFE499}" type="datetime1">
              <a:rPr lang="en-GB" smtClean="0"/>
              <a:t>03/03/2026</a:t>
            </a:fld>
            <a:endParaRPr lang="en-GB"/>
          </a:p>
        </p:txBody>
      </p:sp>
      <p:sp>
        <p:nvSpPr>
          <p:cNvPr id="4" name="Footer Placeholder 3"/>
          <p:cNvSpPr>
            <a:spLocks noGrp="1"/>
          </p:cNvSpPr>
          <p:nvPr>
            <p:ph type="ftr" sz="quarter" idx="11"/>
          </p:nvPr>
        </p:nvSpPr>
        <p:spPr/>
        <p:txBody>
          <a:bodyPr/>
          <a:lstStyle/>
          <a:p>
            <a:r>
              <a:rPr lang="en-US"/>
              <a:t>L2G4 Employability: 4.1 – Active Listening</a:t>
            </a:r>
            <a:endParaRPr lang="en-GB"/>
          </a:p>
        </p:txBody>
      </p:sp>
      <p:sp>
        <p:nvSpPr>
          <p:cNvPr id="5" name="Slide Number Placeholder 4"/>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36446471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9F05F6-682C-462A-8AC8-BADA55CBF64D}" type="datetime1">
              <a:rPr lang="en-GB" smtClean="0"/>
              <a:t>03/03/2026</a:t>
            </a:fld>
            <a:endParaRPr lang="en-GB"/>
          </a:p>
        </p:txBody>
      </p:sp>
      <p:sp>
        <p:nvSpPr>
          <p:cNvPr id="3" name="Footer Placeholder 2"/>
          <p:cNvSpPr>
            <a:spLocks noGrp="1"/>
          </p:cNvSpPr>
          <p:nvPr>
            <p:ph type="ftr" sz="quarter" idx="11"/>
          </p:nvPr>
        </p:nvSpPr>
        <p:spPr/>
        <p:txBody>
          <a:bodyPr/>
          <a:lstStyle/>
          <a:p>
            <a:r>
              <a:rPr lang="en-US"/>
              <a:t>L2G4 Employability: 4.1 – Active Listening</a:t>
            </a:r>
            <a:endParaRPr lang="en-GB"/>
          </a:p>
        </p:txBody>
      </p:sp>
      <p:sp>
        <p:nvSpPr>
          <p:cNvPr id="4" name="Slide Number Placeholder 3"/>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31892756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A9A969A-C63E-45E4-B54D-C5B22BBA7917}" type="datetime1">
              <a:rPr lang="en-GB" smtClean="0"/>
              <a:t>03/03/2026</a:t>
            </a:fld>
            <a:endParaRPr lang="en-GB"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L2G4 Employability: 4.1 – Active Listening</a:t>
            </a:r>
            <a:endParaRPr lang="en-GB"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FC07C4F-4DD7-4452-9CBE-7B4BC77324C7}" type="slidenum">
              <a:rPr lang="en-GB" smtClean="0"/>
              <a:t>‹#›</a:t>
            </a:fld>
            <a:endParaRPr lang="en-GB" dirty="0"/>
          </a:p>
        </p:txBody>
      </p:sp>
    </p:spTree>
    <p:extLst>
      <p:ext uri="{BB962C8B-B14F-4D97-AF65-F5344CB8AC3E}">
        <p14:creationId xmlns:p14="http://schemas.microsoft.com/office/powerpoint/2010/main" val="2235221457"/>
      </p:ext>
    </p:extLst>
  </p:cSld>
  <p:clrMap bg1="lt1" tx1="dk1" bg2="lt2" tx2="dk2" accent1="accent1" accent2="accent2" accent3="accent3" accent4="accent4" accent5="accent5" accent6="accent6" hlink="hlink" folHlink="folHlink"/>
  <p:sldLayoutIdLst>
    <p:sldLayoutId id="2147483673" r:id="rId1"/>
    <p:sldLayoutId id="2147483685" r:id="rId2"/>
    <p:sldLayoutId id="2147483674" r:id="rId3"/>
    <p:sldLayoutId id="214748368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Lst>
  <p:hf hdr="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7B8F6DA-4F64-B141-A188-9B0FCB51C47E}"/>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A22BBE-F8C8-B04C-B0A8-E4551DD7CB82}"/>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DFA96A-8A86-D041-B287-D9DB5F7BEA15}"/>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8E6131-D849-48E6-AFE8-F7A22881E8D5}" type="datetime1">
              <a:rPr lang="en-GB" smtClean="0"/>
              <a:t>03/03/2026</a:t>
            </a:fld>
            <a:endParaRPr lang="en-US"/>
          </a:p>
        </p:txBody>
      </p:sp>
      <p:sp>
        <p:nvSpPr>
          <p:cNvPr id="5" name="Footer Placeholder 4">
            <a:extLst>
              <a:ext uri="{FF2B5EF4-FFF2-40B4-BE49-F238E27FC236}">
                <a16:creationId xmlns:a16="http://schemas.microsoft.com/office/drawing/2014/main" id="{08D5F56B-812F-FE48-B763-EDE7306DCB36}"/>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L2G4 Employability: 4.1 – Active Listening</a:t>
            </a:r>
          </a:p>
        </p:txBody>
      </p:sp>
      <p:sp>
        <p:nvSpPr>
          <p:cNvPr id="6" name="Slide Number Placeholder 5">
            <a:extLst>
              <a:ext uri="{FF2B5EF4-FFF2-40B4-BE49-F238E27FC236}">
                <a16:creationId xmlns:a16="http://schemas.microsoft.com/office/drawing/2014/main" id="{31560CD7-9D28-234B-8A60-02B8976E029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8F4B7D-873E-F24F-88CE-73B8D20481BF}" type="slidenum">
              <a:rPr lang="en-US" smtClean="0"/>
              <a:t>‹#›</a:t>
            </a:fld>
            <a:endParaRPr lang="en-US"/>
          </a:p>
        </p:txBody>
      </p:sp>
    </p:spTree>
    <p:extLst>
      <p:ext uri="{BB962C8B-B14F-4D97-AF65-F5344CB8AC3E}">
        <p14:creationId xmlns:p14="http://schemas.microsoft.com/office/powerpoint/2010/main" val="1188313376"/>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5.jpe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EAE7C02B-C5E1-7A4E-85E0-707A23B3F284}"/>
              </a:ext>
            </a:extLst>
          </p:cNvPr>
          <p:cNvSpPr>
            <a:spLocks noGrp="1"/>
          </p:cNvSpPr>
          <p:nvPr>
            <p:ph type="dt" sz="half" idx="10"/>
          </p:nvPr>
        </p:nvSpPr>
        <p:spPr/>
        <p:txBody>
          <a:bodyPr/>
          <a:lstStyle/>
          <a:p>
            <a:fld id="{73B12973-239F-403B-BB8B-D641F85BF757}" type="datetime1">
              <a:rPr lang="en-GB" smtClean="0"/>
              <a:t>03/03/2026</a:t>
            </a:fld>
            <a:endParaRPr lang="en-GB"/>
          </a:p>
        </p:txBody>
      </p:sp>
      <p:sp>
        <p:nvSpPr>
          <p:cNvPr id="4" name="Footer Placeholder 3">
            <a:extLst>
              <a:ext uri="{FF2B5EF4-FFF2-40B4-BE49-F238E27FC236}">
                <a16:creationId xmlns:a16="http://schemas.microsoft.com/office/drawing/2014/main" id="{1B758FB9-9D8A-6B4F-90F2-BDD3ED420617}"/>
              </a:ext>
            </a:extLst>
          </p:cNvPr>
          <p:cNvSpPr>
            <a:spLocks noGrp="1"/>
          </p:cNvSpPr>
          <p:nvPr>
            <p:ph type="ftr" sz="quarter" idx="11"/>
          </p:nvPr>
        </p:nvSpPr>
        <p:spPr>
          <a:xfrm>
            <a:off x="2586608" y="6356351"/>
            <a:ext cx="3086100" cy="365125"/>
          </a:xfrm>
        </p:spPr>
        <p:txBody>
          <a:bodyPr/>
          <a:lstStyle/>
          <a:p>
            <a:r>
              <a:rPr lang="en-US" dirty="0"/>
              <a:t>ESB-RES-C270-L2G4-SpeechforEmployability-4.1-PPT-Active Listening v1</a:t>
            </a:r>
            <a:endParaRPr lang="en-GB" dirty="0"/>
          </a:p>
        </p:txBody>
      </p:sp>
      <p:sp>
        <p:nvSpPr>
          <p:cNvPr id="5" name="Slide Number Placeholder 4">
            <a:extLst>
              <a:ext uri="{FF2B5EF4-FFF2-40B4-BE49-F238E27FC236}">
                <a16:creationId xmlns:a16="http://schemas.microsoft.com/office/drawing/2014/main" id="{D869DDC0-3EF1-4D47-B239-B6DE7EB0D2B8}"/>
              </a:ext>
            </a:extLst>
          </p:cNvPr>
          <p:cNvSpPr>
            <a:spLocks noGrp="1"/>
          </p:cNvSpPr>
          <p:nvPr>
            <p:ph type="sldNum" sz="quarter" idx="12"/>
          </p:nvPr>
        </p:nvSpPr>
        <p:spPr/>
        <p:txBody>
          <a:bodyPr/>
          <a:lstStyle/>
          <a:p>
            <a:fld id="{EFC07C4F-4DD7-4452-9CBE-7B4BC77324C7}" type="slidenum">
              <a:rPr lang="en-GB" smtClean="0"/>
              <a:t>1</a:t>
            </a:fld>
            <a:endParaRPr lang="en-GB"/>
          </a:p>
        </p:txBody>
      </p:sp>
      <p:sp>
        <p:nvSpPr>
          <p:cNvPr id="6" name="Title 1">
            <a:extLst>
              <a:ext uri="{FF2B5EF4-FFF2-40B4-BE49-F238E27FC236}">
                <a16:creationId xmlns:a16="http://schemas.microsoft.com/office/drawing/2014/main" id="{30C97A73-8511-DD43-BE87-4328925D31A2}"/>
              </a:ext>
            </a:extLst>
          </p:cNvPr>
          <p:cNvSpPr txBox="1">
            <a:spLocks/>
          </p:cNvSpPr>
          <p:nvPr/>
        </p:nvSpPr>
        <p:spPr>
          <a:xfrm>
            <a:off x="323528" y="1268760"/>
            <a:ext cx="7886700" cy="792088"/>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US" b="1" i="1" dirty="0">
                <a:latin typeface="+mn-lt"/>
              </a:rPr>
              <a:t>Section 4 – Active listening</a:t>
            </a:r>
          </a:p>
        </p:txBody>
      </p:sp>
      <p:sp>
        <p:nvSpPr>
          <p:cNvPr id="2" name="Rectangle 1">
            <a:extLst>
              <a:ext uri="{FF2B5EF4-FFF2-40B4-BE49-F238E27FC236}">
                <a16:creationId xmlns:a16="http://schemas.microsoft.com/office/drawing/2014/main" id="{99D1078A-C66D-48F3-9603-61AA1E82CA34}"/>
              </a:ext>
            </a:extLst>
          </p:cNvPr>
          <p:cNvSpPr/>
          <p:nvPr/>
        </p:nvSpPr>
        <p:spPr>
          <a:xfrm>
            <a:off x="323528" y="2276872"/>
            <a:ext cx="8496944" cy="792088"/>
          </a:xfrm>
          <a:prstGeom prst="rect">
            <a:avLst/>
          </a:prstGeom>
          <a:solidFill>
            <a:srgbClr val="C3D620"/>
          </a:solidFill>
          <a:ln>
            <a:noFill/>
          </a:ln>
        </p:spPr>
        <p:style>
          <a:lnRef idx="2">
            <a:schemeClr val="dk1"/>
          </a:lnRef>
          <a:fillRef idx="1">
            <a:schemeClr val="lt1"/>
          </a:fillRef>
          <a:effectRef idx="0">
            <a:schemeClr val="dk1"/>
          </a:effectRef>
          <a:fontRef idx="minor">
            <a:schemeClr val="dk1"/>
          </a:fontRef>
        </p:style>
        <p:txBody>
          <a:bodyPr lIns="91440" tIns="45720" rIns="91440" bIns="45720" rtlCol="0" anchor="ctr"/>
          <a:lstStyle/>
          <a:p>
            <a:pPr algn="ctr"/>
            <a:r>
              <a:rPr lang="en-GB" sz="2400" b="1" i="1" dirty="0"/>
              <a:t>Lesson Objective: To know what is meant by ‘active listening’ and be able to use it to help us respond to and to ask questions</a:t>
            </a:r>
          </a:p>
        </p:txBody>
      </p:sp>
      <p:sp>
        <p:nvSpPr>
          <p:cNvPr id="8" name="Rectangle 7">
            <a:extLst>
              <a:ext uri="{FF2B5EF4-FFF2-40B4-BE49-F238E27FC236}">
                <a16:creationId xmlns:a16="http://schemas.microsoft.com/office/drawing/2014/main" id="{1D802D75-4751-4BB2-B5BD-7B9278E0C5BA}"/>
              </a:ext>
            </a:extLst>
          </p:cNvPr>
          <p:cNvSpPr/>
          <p:nvPr/>
        </p:nvSpPr>
        <p:spPr>
          <a:xfrm>
            <a:off x="323528" y="3284984"/>
            <a:ext cx="8496944" cy="2592288"/>
          </a:xfrm>
          <a:prstGeom prst="rect">
            <a:avLst/>
          </a:prstGeom>
          <a:solidFill>
            <a:srgbClr val="FBD10B"/>
          </a:solidFill>
          <a:ln>
            <a:noFill/>
          </a:ln>
        </p:spPr>
        <p:style>
          <a:lnRef idx="2">
            <a:schemeClr val="dk1"/>
          </a:lnRef>
          <a:fillRef idx="1">
            <a:schemeClr val="lt1"/>
          </a:fillRef>
          <a:effectRef idx="0">
            <a:schemeClr val="dk1"/>
          </a:effectRef>
          <a:fontRef idx="minor">
            <a:schemeClr val="dk1"/>
          </a:fontRef>
        </p:style>
        <p:txBody>
          <a:bodyPr rtlCol="0" anchor="t"/>
          <a:lstStyle/>
          <a:p>
            <a:r>
              <a:rPr lang="en-GB" b="1" i="1" dirty="0"/>
              <a:t>Lesson Outcomes: </a:t>
            </a:r>
          </a:p>
          <a:p>
            <a:r>
              <a:rPr lang="en-GB" b="1" i="1" dirty="0"/>
              <a:t>By the end of this lesson, you should have:</a:t>
            </a:r>
          </a:p>
          <a:p>
            <a:pPr marL="285750" indent="-285750">
              <a:buFont typeface="Arial" panose="020B0604020202020204" pitchFamily="34" charset="0"/>
              <a:buChar char="•"/>
            </a:pPr>
            <a:r>
              <a:rPr lang="en-GB" i="1" dirty="0"/>
              <a:t>Learned the key features of active listening</a:t>
            </a:r>
          </a:p>
          <a:p>
            <a:pPr marL="285750" indent="-285750">
              <a:buFont typeface="Arial" panose="020B0604020202020204" pitchFamily="34" charset="0"/>
              <a:buChar char="•"/>
            </a:pPr>
            <a:r>
              <a:rPr lang="en-GB" i="1" dirty="0"/>
              <a:t>Practised active listening through a range of activities</a:t>
            </a:r>
          </a:p>
          <a:p>
            <a:pPr marL="285750" indent="-285750">
              <a:buFont typeface="Arial" panose="020B0604020202020204" pitchFamily="34" charset="0"/>
              <a:buChar char="•"/>
            </a:pPr>
            <a:r>
              <a:rPr lang="en-GB" i="1" dirty="0"/>
              <a:t>Demonstrated your ability to listen actively</a:t>
            </a:r>
          </a:p>
          <a:p>
            <a:pPr marL="285750" indent="-285750">
              <a:buFont typeface="Arial" panose="020B0604020202020204" pitchFamily="34" charset="0"/>
              <a:buChar char="•"/>
            </a:pPr>
            <a:endParaRPr lang="en-GB" b="1" i="1" dirty="0"/>
          </a:p>
          <a:p>
            <a:pPr marL="285750" indent="-285750">
              <a:buFont typeface="Arial" panose="020B0604020202020204" pitchFamily="34" charset="0"/>
              <a:buChar char="•"/>
            </a:pPr>
            <a:endParaRPr lang="en-GB" b="1" i="1" dirty="0"/>
          </a:p>
        </p:txBody>
      </p:sp>
      <p:pic>
        <p:nvPicPr>
          <p:cNvPr id="7" name="Picture 6">
            <a:extLst>
              <a:ext uri="{FF2B5EF4-FFF2-40B4-BE49-F238E27FC236}">
                <a16:creationId xmlns:a16="http://schemas.microsoft.com/office/drawing/2014/main" id="{E05B8D27-27B3-EDC3-88CA-E701F6DB0E95}"/>
              </a:ext>
            </a:extLst>
          </p:cNvPr>
          <p:cNvPicPr>
            <a:picLocks noGrp="1" noRot="1" noMove="1" noResize="1" noEditPoints="1" noAdjustHandles="1" noChangeArrowheads="1" noChangeShapeType="1" noCrop="1"/>
          </p:cNvPicPr>
          <p:nvPr/>
        </p:nvPicPr>
        <p:blipFill rotWithShape="1">
          <a:blip r:embed="rId3"/>
          <a:srcRect l="14665" t="1" r="11395" b="1"/>
          <a:stretch/>
        </p:blipFill>
        <p:spPr>
          <a:xfrm>
            <a:off x="8477745" y="6275211"/>
            <a:ext cx="486743" cy="527403"/>
          </a:xfrm>
          <a:prstGeom prst="rect">
            <a:avLst/>
          </a:prstGeom>
        </p:spPr>
      </p:pic>
    </p:spTree>
    <p:extLst>
      <p:ext uri="{BB962C8B-B14F-4D97-AF65-F5344CB8AC3E}">
        <p14:creationId xmlns:p14="http://schemas.microsoft.com/office/powerpoint/2010/main" val="3804731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90B3D-9127-6B92-0FFB-CBCCD1FDD68F}"/>
              </a:ext>
            </a:extLst>
          </p:cNvPr>
          <p:cNvSpPr>
            <a:spLocks noGrp="1"/>
          </p:cNvSpPr>
          <p:nvPr>
            <p:ph type="title"/>
          </p:nvPr>
        </p:nvSpPr>
        <p:spPr>
          <a:xfrm>
            <a:off x="628650" y="1466423"/>
            <a:ext cx="7886700" cy="508479"/>
          </a:xfrm>
        </p:spPr>
        <p:txBody>
          <a:bodyPr>
            <a:normAutofit/>
          </a:bodyPr>
          <a:lstStyle/>
          <a:p>
            <a:r>
              <a:rPr lang="en-GB" sz="2800" b="1" i="1">
                <a:latin typeface="Calibri"/>
                <a:ea typeface="Calibri Light"/>
                <a:cs typeface="Calibri Light"/>
              </a:rPr>
              <a:t>What does active listening look like?</a:t>
            </a:r>
          </a:p>
        </p:txBody>
      </p:sp>
      <p:sp>
        <p:nvSpPr>
          <p:cNvPr id="3" name="Date Placeholder 2">
            <a:extLst>
              <a:ext uri="{FF2B5EF4-FFF2-40B4-BE49-F238E27FC236}">
                <a16:creationId xmlns:a16="http://schemas.microsoft.com/office/drawing/2014/main" id="{42131D4D-77C5-69A6-A4CB-22E4AE022B63}"/>
              </a:ext>
            </a:extLst>
          </p:cNvPr>
          <p:cNvSpPr>
            <a:spLocks noGrp="1"/>
          </p:cNvSpPr>
          <p:nvPr>
            <p:ph type="dt" sz="half" idx="10"/>
          </p:nvPr>
        </p:nvSpPr>
        <p:spPr/>
        <p:txBody>
          <a:bodyPr/>
          <a:lstStyle/>
          <a:p>
            <a:fld id="{48FF4882-D5AE-4B1E-88F2-764129A755DD}" type="datetime1">
              <a:rPr lang="en-GB" smtClean="0"/>
              <a:t>03/03/2026</a:t>
            </a:fld>
            <a:endParaRPr lang="en-GB"/>
          </a:p>
        </p:txBody>
      </p:sp>
      <p:sp>
        <p:nvSpPr>
          <p:cNvPr id="5" name="Slide Number Placeholder 4">
            <a:extLst>
              <a:ext uri="{FF2B5EF4-FFF2-40B4-BE49-F238E27FC236}">
                <a16:creationId xmlns:a16="http://schemas.microsoft.com/office/drawing/2014/main" id="{47FC3611-D086-C055-9BBF-38C3D0EB50EB}"/>
              </a:ext>
            </a:extLst>
          </p:cNvPr>
          <p:cNvSpPr>
            <a:spLocks noGrp="1"/>
          </p:cNvSpPr>
          <p:nvPr>
            <p:ph type="sldNum" sz="quarter" idx="12"/>
          </p:nvPr>
        </p:nvSpPr>
        <p:spPr/>
        <p:txBody>
          <a:bodyPr/>
          <a:lstStyle/>
          <a:p>
            <a:fld id="{EFC07C4F-4DD7-4452-9CBE-7B4BC77324C7}" type="slidenum">
              <a:rPr lang="en-GB" smtClean="0"/>
              <a:t>10</a:t>
            </a:fld>
            <a:endParaRPr lang="en-GB"/>
          </a:p>
        </p:txBody>
      </p:sp>
      <p:sp>
        <p:nvSpPr>
          <p:cNvPr id="6" name="TextBox 5">
            <a:extLst>
              <a:ext uri="{FF2B5EF4-FFF2-40B4-BE49-F238E27FC236}">
                <a16:creationId xmlns:a16="http://schemas.microsoft.com/office/drawing/2014/main" id="{F84339E7-AF7F-4364-BA45-ABDD2A353C54}"/>
              </a:ext>
            </a:extLst>
          </p:cNvPr>
          <p:cNvSpPr txBox="1"/>
          <p:nvPr/>
        </p:nvSpPr>
        <p:spPr>
          <a:xfrm>
            <a:off x="504940" y="2180422"/>
            <a:ext cx="8611518" cy="31393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t>Active listening is more than hearing words. It includes:</a:t>
            </a:r>
            <a:endParaRPr lang="en-US"/>
          </a:p>
          <a:p>
            <a:br>
              <a:rPr lang="en-US" dirty="0"/>
            </a:br>
            <a:r>
              <a:rPr lang="en-US" dirty="0"/>
              <a:t>Understanding the purpose of the message</a:t>
            </a:r>
            <a:br>
              <a:rPr lang="en-US" dirty="0"/>
            </a:br>
            <a:r>
              <a:rPr lang="en-US" dirty="0"/>
              <a:t>Identifying key information</a:t>
            </a:r>
            <a:br>
              <a:rPr lang="en-US" dirty="0"/>
            </a:br>
            <a:r>
              <a:rPr lang="en-US" dirty="0"/>
              <a:t>Checking you’ve understood correctly</a:t>
            </a:r>
            <a:br>
              <a:rPr lang="en-US" dirty="0"/>
            </a:br>
            <a:r>
              <a:rPr lang="en-US" dirty="0"/>
              <a:t>Asking questions to clarify meaning</a:t>
            </a:r>
            <a:br>
              <a:rPr lang="en-US" dirty="0"/>
            </a:br>
            <a:r>
              <a:rPr lang="en-US" dirty="0"/>
              <a:t>Responding with appropriate detail</a:t>
            </a:r>
            <a:br>
              <a:rPr lang="en-US" dirty="0"/>
            </a:br>
            <a:r>
              <a:rPr lang="en-US" dirty="0"/>
              <a:t>Helping the exchange of ideas develop</a:t>
            </a:r>
            <a:endParaRPr lang="en-US">
              <a:ea typeface="Calibri" panose="020F0502020204030204"/>
              <a:cs typeface="Calibri" panose="020F0502020204030204"/>
            </a:endParaRPr>
          </a:p>
          <a:p>
            <a:pPr marL="285750" indent="-285750">
              <a:buFont typeface="Arial"/>
              <a:buChar char="•"/>
            </a:pPr>
            <a:endParaRPr lang="en-US" dirty="0">
              <a:ea typeface="Calibri" panose="020F0502020204030204"/>
              <a:cs typeface="Calibri" panose="020F0502020204030204"/>
            </a:endParaRPr>
          </a:p>
          <a:p>
            <a:r>
              <a:rPr lang="en-US" b="1" dirty="0"/>
              <a:t>We are now going to explore activities that </a:t>
            </a:r>
            <a:r>
              <a:rPr lang="en-US" b="1"/>
              <a:t>practice</a:t>
            </a:r>
            <a:r>
              <a:rPr lang="en-US" b="1" dirty="0"/>
              <a:t> these skills.</a:t>
            </a:r>
            <a:endParaRPr lang="en-US" b="1" dirty="0">
              <a:ea typeface="Calibri"/>
              <a:cs typeface="Calibri"/>
            </a:endParaRPr>
          </a:p>
          <a:p>
            <a:pPr algn="ctr"/>
            <a:endParaRPr lang="en-GB"/>
          </a:p>
        </p:txBody>
      </p:sp>
      <p:sp>
        <p:nvSpPr>
          <p:cNvPr id="7" name="Footer Placeholder 3">
            <a:extLst>
              <a:ext uri="{FF2B5EF4-FFF2-40B4-BE49-F238E27FC236}">
                <a16:creationId xmlns:a16="http://schemas.microsoft.com/office/drawing/2014/main" id="{5C2A61E9-18F3-8A28-9CE3-8531D65DBB49}"/>
              </a:ext>
            </a:extLst>
          </p:cNvPr>
          <p:cNvSpPr>
            <a:spLocks noGrp="1"/>
          </p:cNvSpPr>
          <p:nvPr>
            <p:ph type="ftr" sz="quarter" idx="11"/>
          </p:nvPr>
        </p:nvSpPr>
        <p:spPr>
          <a:xfrm>
            <a:off x="2586608" y="6356351"/>
            <a:ext cx="3086100" cy="365125"/>
          </a:xfrm>
        </p:spPr>
        <p:txBody>
          <a:bodyPr/>
          <a:lstStyle/>
          <a:p>
            <a:r>
              <a:rPr lang="en-US" dirty="0"/>
              <a:t>ESB-RES-C270-L2G4-SpeechforEmployability-4.1-PPT-Active Listening v1</a:t>
            </a:r>
            <a:endParaRPr lang="en-GB" dirty="0"/>
          </a:p>
        </p:txBody>
      </p:sp>
    </p:spTree>
    <p:extLst>
      <p:ext uri="{BB962C8B-B14F-4D97-AF65-F5344CB8AC3E}">
        <p14:creationId xmlns:p14="http://schemas.microsoft.com/office/powerpoint/2010/main" val="41113469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9F1BC6-8D78-B2D8-5960-5E9CF454E987}"/>
              </a:ext>
            </a:extLst>
          </p:cNvPr>
          <p:cNvSpPr>
            <a:spLocks noGrp="1"/>
          </p:cNvSpPr>
          <p:nvPr>
            <p:ph type="title"/>
          </p:nvPr>
        </p:nvSpPr>
        <p:spPr>
          <a:xfrm>
            <a:off x="309452" y="1463995"/>
            <a:ext cx="8651888" cy="504056"/>
          </a:xfrm>
        </p:spPr>
        <p:txBody>
          <a:bodyPr vert="horz" lIns="91440" tIns="45720" rIns="91440" bIns="45720" rtlCol="0" anchor="ctr">
            <a:noAutofit/>
          </a:bodyPr>
          <a:lstStyle/>
          <a:p>
            <a:r>
              <a:rPr lang="en-GB" sz="2700" b="1" i="1" dirty="0">
                <a:latin typeface="+mn-lt"/>
              </a:rPr>
              <a:t>How does active listening help us respond to questions?</a:t>
            </a:r>
            <a:endParaRPr lang="en-GB" sz="2700" b="1" i="1" dirty="0">
              <a:latin typeface="+mn-lt"/>
              <a:ea typeface="Calibri"/>
              <a:cs typeface="Calibri"/>
            </a:endParaRPr>
          </a:p>
        </p:txBody>
      </p:sp>
      <p:sp>
        <p:nvSpPr>
          <p:cNvPr id="3" name="Date Placeholder 2">
            <a:extLst>
              <a:ext uri="{FF2B5EF4-FFF2-40B4-BE49-F238E27FC236}">
                <a16:creationId xmlns:a16="http://schemas.microsoft.com/office/drawing/2014/main" id="{54EF85D6-700C-CCE6-3CB1-344B92E8F7B9}"/>
              </a:ext>
            </a:extLst>
          </p:cNvPr>
          <p:cNvSpPr>
            <a:spLocks noGrp="1"/>
          </p:cNvSpPr>
          <p:nvPr>
            <p:ph type="dt" sz="half" idx="10"/>
          </p:nvPr>
        </p:nvSpPr>
        <p:spPr/>
        <p:txBody>
          <a:bodyPr/>
          <a:lstStyle/>
          <a:p>
            <a:fld id="{8D529875-7419-4379-8366-E5BA379BE83F}" type="datetime1">
              <a:rPr lang="en-GB" smtClean="0"/>
              <a:t>03/03/2026</a:t>
            </a:fld>
            <a:endParaRPr lang="en-GB"/>
          </a:p>
        </p:txBody>
      </p:sp>
      <p:sp>
        <p:nvSpPr>
          <p:cNvPr id="5" name="Slide Number Placeholder 4">
            <a:extLst>
              <a:ext uri="{FF2B5EF4-FFF2-40B4-BE49-F238E27FC236}">
                <a16:creationId xmlns:a16="http://schemas.microsoft.com/office/drawing/2014/main" id="{145DC175-9D70-ACD2-18E5-8D09874B6B55}"/>
              </a:ext>
            </a:extLst>
          </p:cNvPr>
          <p:cNvSpPr>
            <a:spLocks noGrp="1"/>
          </p:cNvSpPr>
          <p:nvPr>
            <p:ph type="sldNum" sz="quarter" idx="12"/>
          </p:nvPr>
        </p:nvSpPr>
        <p:spPr/>
        <p:txBody>
          <a:bodyPr/>
          <a:lstStyle/>
          <a:p>
            <a:fld id="{EFC07C4F-4DD7-4452-9CBE-7B4BC77324C7}" type="slidenum">
              <a:rPr lang="en-GB" smtClean="0"/>
              <a:t>11</a:t>
            </a:fld>
            <a:endParaRPr lang="en-GB"/>
          </a:p>
        </p:txBody>
      </p:sp>
      <p:pic>
        <p:nvPicPr>
          <p:cNvPr id="6" name="Picture 5">
            <a:extLst>
              <a:ext uri="{FF2B5EF4-FFF2-40B4-BE49-F238E27FC236}">
                <a16:creationId xmlns:a16="http://schemas.microsoft.com/office/drawing/2014/main" id="{6A92ACAE-8986-D372-40DF-CC8CDBB7350E}"/>
              </a:ext>
            </a:extLst>
          </p:cNvPr>
          <p:cNvPicPr>
            <a:picLocks noGrp="1" noRot="1" noMove="1" noResize="1" noEditPoints="1" noAdjustHandles="1" noChangeArrowheads="1" noChangeShapeType="1" noCrop="1"/>
          </p:cNvPicPr>
          <p:nvPr/>
        </p:nvPicPr>
        <p:blipFill rotWithShape="1">
          <a:blip r:embed="rId3"/>
          <a:srcRect l="14665" t="1" r="11395" b="1"/>
          <a:stretch/>
        </p:blipFill>
        <p:spPr>
          <a:xfrm>
            <a:off x="8477745" y="6275211"/>
            <a:ext cx="486743" cy="527403"/>
          </a:xfrm>
          <a:prstGeom prst="rect">
            <a:avLst/>
          </a:prstGeom>
        </p:spPr>
      </p:pic>
      <p:sp>
        <p:nvSpPr>
          <p:cNvPr id="11" name="TextBox 10">
            <a:extLst>
              <a:ext uri="{FF2B5EF4-FFF2-40B4-BE49-F238E27FC236}">
                <a16:creationId xmlns:a16="http://schemas.microsoft.com/office/drawing/2014/main" id="{8C7F6239-EC87-C993-FF0B-B12FA12E9832}"/>
              </a:ext>
            </a:extLst>
          </p:cNvPr>
          <p:cNvSpPr txBox="1"/>
          <p:nvPr/>
        </p:nvSpPr>
        <p:spPr>
          <a:xfrm>
            <a:off x="449548" y="2472515"/>
            <a:ext cx="2219047"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Parallel Storytelling</a:t>
            </a:r>
          </a:p>
        </p:txBody>
      </p:sp>
      <p:sp>
        <p:nvSpPr>
          <p:cNvPr id="14" name="TextBox 13">
            <a:extLst>
              <a:ext uri="{FF2B5EF4-FFF2-40B4-BE49-F238E27FC236}">
                <a16:creationId xmlns:a16="http://schemas.microsoft.com/office/drawing/2014/main" id="{801A432E-7D8D-4A4A-1C55-5338FE4C995B}"/>
              </a:ext>
            </a:extLst>
          </p:cNvPr>
          <p:cNvSpPr txBox="1"/>
          <p:nvPr/>
        </p:nvSpPr>
        <p:spPr>
          <a:xfrm>
            <a:off x="3453661" y="2475917"/>
            <a:ext cx="2219047"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Missing information</a:t>
            </a:r>
          </a:p>
        </p:txBody>
      </p:sp>
      <p:sp>
        <p:nvSpPr>
          <p:cNvPr id="18" name="TextBox 17">
            <a:extLst>
              <a:ext uri="{FF2B5EF4-FFF2-40B4-BE49-F238E27FC236}">
                <a16:creationId xmlns:a16="http://schemas.microsoft.com/office/drawing/2014/main" id="{E4582384-557B-A43C-A2DE-E6C8F2A50B10}"/>
              </a:ext>
            </a:extLst>
          </p:cNvPr>
          <p:cNvSpPr txBox="1"/>
          <p:nvPr/>
        </p:nvSpPr>
        <p:spPr>
          <a:xfrm>
            <a:off x="6449124" y="2478507"/>
            <a:ext cx="2219047"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t>Listening Skills Bingo</a:t>
            </a:r>
          </a:p>
        </p:txBody>
      </p:sp>
      <p:pic>
        <p:nvPicPr>
          <p:cNvPr id="8" name="Picture 7" descr="A group of people talking&#10;&#10;AI-generated content may be incorrect.">
            <a:extLst>
              <a:ext uri="{FF2B5EF4-FFF2-40B4-BE49-F238E27FC236}">
                <a16:creationId xmlns:a16="http://schemas.microsoft.com/office/drawing/2014/main" id="{54D886EF-A66E-8ECB-4397-559408197F47}"/>
              </a:ext>
            </a:extLst>
          </p:cNvPr>
          <p:cNvPicPr>
            <a:picLocks noChangeAspect="1"/>
          </p:cNvPicPr>
          <p:nvPr/>
        </p:nvPicPr>
        <p:blipFill>
          <a:blip r:embed="rId4"/>
          <a:stretch>
            <a:fillRect/>
          </a:stretch>
        </p:blipFill>
        <p:spPr>
          <a:xfrm>
            <a:off x="709095" y="2837532"/>
            <a:ext cx="1343025" cy="1352550"/>
          </a:xfrm>
          <a:prstGeom prst="rect">
            <a:avLst/>
          </a:prstGeom>
        </p:spPr>
      </p:pic>
      <p:pic>
        <p:nvPicPr>
          <p:cNvPr id="7" name="Picture 6" descr="A close-up of a puzzle&#10;&#10;AI-generated content may be incorrect.">
            <a:extLst>
              <a:ext uri="{FF2B5EF4-FFF2-40B4-BE49-F238E27FC236}">
                <a16:creationId xmlns:a16="http://schemas.microsoft.com/office/drawing/2014/main" id="{D3663253-EC63-20D4-7D17-483833861C91}"/>
              </a:ext>
            </a:extLst>
          </p:cNvPr>
          <p:cNvPicPr>
            <a:picLocks noChangeAspect="1"/>
          </p:cNvPicPr>
          <p:nvPr/>
        </p:nvPicPr>
        <p:blipFill>
          <a:blip r:embed="rId5"/>
          <a:stretch>
            <a:fillRect/>
          </a:stretch>
        </p:blipFill>
        <p:spPr>
          <a:xfrm>
            <a:off x="3707904" y="3113877"/>
            <a:ext cx="1343025" cy="887440"/>
          </a:xfrm>
          <a:prstGeom prst="rect">
            <a:avLst/>
          </a:prstGeom>
        </p:spPr>
      </p:pic>
      <p:pic>
        <p:nvPicPr>
          <p:cNvPr id="9" name="Picture 8">
            <a:extLst>
              <a:ext uri="{FF2B5EF4-FFF2-40B4-BE49-F238E27FC236}">
                <a16:creationId xmlns:a16="http://schemas.microsoft.com/office/drawing/2014/main" id="{9CF7737A-EC96-83D5-1706-4852A6D6C92C}"/>
              </a:ext>
            </a:extLst>
          </p:cNvPr>
          <p:cNvPicPr>
            <a:picLocks noChangeAspect="1"/>
          </p:cNvPicPr>
          <p:nvPr/>
        </p:nvPicPr>
        <p:blipFill rotWithShape="1">
          <a:blip r:embed="rId6"/>
          <a:srcRect t="1" r="6590" b="1286"/>
          <a:stretch/>
        </p:blipFill>
        <p:spPr>
          <a:xfrm rot="250237">
            <a:off x="6994625" y="3011478"/>
            <a:ext cx="1128046" cy="1092238"/>
          </a:xfrm>
          <a:prstGeom prst="rect">
            <a:avLst/>
          </a:prstGeom>
        </p:spPr>
      </p:pic>
      <p:sp>
        <p:nvSpPr>
          <p:cNvPr id="10" name="Footer Placeholder 3">
            <a:extLst>
              <a:ext uri="{FF2B5EF4-FFF2-40B4-BE49-F238E27FC236}">
                <a16:creationId xmlns:a16="http://schemas.microsoft.com/office/drawing/2014/main" id="{0980364E-6811-A233-1F04-097AA5587187}"/>
              </a:ext>
            </a:extLst>
          </p:cNvPr>
          <p:cNvSpPr>
            <a:spLocks noGrp="1"/>
          </p:cNvSpPr>
          <p:nvPr>
            <p:ph type="ftr" sz="quarter" idx="11"/>
          </p:nvPr>
        </p:nvSpPr>
        <p:spPr>
          <a:xfrm>
            <a:off x="2586608" y="6356351"/>
            <a:ext cx="3086100" cy="365125"/>
          </a:xfrm>
        </p:spPr>
        <p:txBody>
          <a:bodyPr/>
          <a:lstStyle/>
          <a:p>
            <a:r>
              <a:rPr lang="en-US" dirty="0"/>
              <a:t>ESB-RES-C270-L2G4-SpeechforEmployability-4.1-PPT-Active Listening v1</a:t>
            </a:r>
            <a:endParaRPr lang="en-GB" dirty="0"/>
          </a:p>
        </p:txBody>
      </p:sp>
    </p:spTree>
    <p:extLst>
      <p:ext uri="{BB962C8B-B14F-4D97-AF65-F5344CB8AC3E}">
        <p14:creationId xmlns:p14="http://schemas.microsoft.com/office/powerpoint/2010/main" val="20609223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B101B0-2579-A269-C029-C052022AA028}"/>
              </a:ext>
            </a:extLst>
          </p:cNvPr>
          <p:cNvSpPr>
            <a:spLocks noGrp="1"/>
          </p:cNvSpPr>
          <p:nvPr>
            <p:ph type="title"/>
          </p:nvPr>
        </p:nvSpPr>
        <p:spPr>
          <a:xfrm>
            <a:off x="323528" y="1038966"/>
            <a:ext cx="7886700" cy="792088"/>
          </a:xfrm>
        </p:spPr>
        <p:txBody>
          <a:bodyPr/>
          <a:lstStyle/>
          <a:p>
            <a:r>
              <a:rPr lang="en-GB" b="1" i="1" dirty="0">
                <a:latin typeface="+mn-lt"/>
                <a:ea typeface="Calibri"/>
                <a:cs typeface="Calibri"/>
              </a:rPr>
              <a:t>Parallel Storytelling</a:t>
            </a:r>
            <a:endParaRPr lang="en-GB" b="1" i="1" dirty="0">
              <a:latin typeface="+mn-lt"/>
            </a:endParaRPr>
          </a:p>
        </p:txBody>
      </p:sp>
      <p:sp>
        <p:nvSpPr>
          <p:cNvPr id="3" name="Date Placeholder 2">
            <a:extLst>
              <a:ext uri="{FF2B5EF4-FFF2-40B4-BE49-F238E27FC236}">
                <a16:creationId xmlns:a16="http://schemas.microsoft.com/office/drawing/2014/main" id="{B4E60090-51C6-329D-6B42-B493A4236521}"/>
              </a:ext>
            </a:extLst>
          </p:cNvPr>
          <p:cNvSpPr>
            <a:spLocks noGrp="1"/>
          </p:cNvSpPr>
          <p:nvPr>
            <p:ph type="dt" sz="half" idx="10"/>
          </p:nvPr>
        </p:nvSpPr>
        <p:spPr/>
        <p:txBody>
          <a:bodyPr/>
          <a:lstStyle/>
          <a:p>
            <a:fld id="{5B1E5E62-AA2A-4455-B41A-43F0190241F5}" type="datetime1">
              <a:rPr lang="en-GB" smtClean="0"/>
              <a:t>03/03/2026</a:t>
            </a:fld>
            <a:endParaRPr lang="en-GB"/>
          </a:p>
        </p:txBody>
      </p:sp>
      <p:sp>
        <p:nvSpPr>
          <p:cNvPr id="5" name="Slide Number Placeholder 4">
            <a:extLst>
              <a:ext uri="{FF2B5EF4-FFF2-40B4-BE49-F238E27FC236}">
                <a16:creationId xmlns:a16="http://schemas.microsoft.com/office/drawing/2014/main" id="{C34A1440-137D-5A31-500F-C4AAA0CD2F4C}"/>
              </a:ext>
            </a:extLst>
          </p:cNvPr>
          <p:cNvSpPr>
            <a:spLocks noGrp="1"/>
          </p:cNvSpPr>
          <p:nvPr>
            <p:ph type="sldNum" sz="quarter" idx="12"/>
          </p:nvPr>
        </p:nvSpPr>
        <p:spPr/>
        <p:txBody>
          <a:bodyPr/>
          <a:lstStyle/>
          <a:p>
            <a:fld id="{EFC07C4F-4DD7-4452-9CBE-7B4BC77324C7}" type="slidenum">
              <a:rPr lang="en-GB" smtClean="0"/>
              <a:t>12</a:t>
            </a:fld>
            <a:endParaRPr lang="en-GB"/>
          </a:p>
        </p:txBody>
      </p:sp>
      <p:sp>
        <p:nvSpPr>
          <p:cNvPr id="8" name="Rectangle 7">
            <a:extLst>
              <a:ext uri="{FF2B5EF4-FFF2-40B4-BE49-F238E27FC236}">
                <a16:creationId xmlns:a16="http://schemas.microsoft.com/office/drawing/2014/main" id="{236686E3-AC2D-D34D-C4F1-2A504444432F}"/>
              </a:ext>
            </a:extLst>
          </p:cNvPr>
          <p:cNvSpPr/>
          <p:nvPr/>
        </p:nvSpPr>
        <p:spPr>
          <a:xfrm>
            <a:off x="319182" y="1712877"/>
            <a:ext cx="3888432" cy="3038107"/>
          </a:xfrm>
          <a:prstGeom prst="rect">
            <a:avLst/>
          </a:prstGeom>
          <a:solidFill>
            <a:srgbClr val="FED708"/>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en-US" sz="1400" b="1" dirty="0">
                <a:solidFill>
                  <a:sysClr val="windowText" lastClr="000000"/>
                </a:solidFill>
                <a:ea typeface="Calibri"/>
                <a:cs typeface="Calibri"/>
              </a:rPr>
              <a:t>In your groups, you will start with a prompt. ​</a:t>
            </a:r>
          </a:p>
          <a:p>
            <a:endParaRPr lang="en-US" sz="1400" dirty="0">
              <a:solidFill>
                <a:sysClr val="windowText" lastClr="000000"/>
              </a:solidFill>
              <a:ea typeface="Calibri"/>
              <a:cs typeface="Calibri"/>
            </a:endParaRPr>
          </a:p>
          <a:p>
            <a:r>
              <a:rPr lang="en-US" sz="1400" dirty="0">
                <a:solidFill>
                  <a:sysClr val="windowText" lastClr="000000"/>
                </a:solidFill>
                <a:ea typeface="Calibri"/>
                <a:cs typeface="Calibri"/>
              </a:rPr>
              <a:t>​</a:t>
            </a:r>
          </a:p>
          <a:p>
            <a:r>
              <a:rPr lang="en-US" sz="1400" dirty="0">
                <a:solidFill>
                  <a:sysClr val="windowText" lastClr="000000"/>
                </a:solidFill>
                <a:ea typeface="Calibri"/>
                <a:cs typeface="Calibri"/>
              </a:rPr>
              <a:t>Learner A will use the prompt to open the story.​</a:t>
            </a:r>
          </a:p>
          <a:p>
            <a:endParaRPr lang="en-US" sz="1400" dirty="0">
              <a:solidFill>
                <a:sysClr val="windowText" lastClr="000000"/>
              </a:solidFill>
              <a:ea typeface="Calibri"/>
              <a:cs typeface="Calibri"/>
            </a:endParaRPr>
          </a:p>
          <a:p>
            <a:r>
              <a:rPr lang="en-US" sz="1400" dirty="0">
                <a:solidFill>
                  <a:sysClr val="windowText" lastClr="000000"/>
                </a:solidFill>
                <a:ea typeface="Calibri"/>
                <a:cs typeface="Calibri"/>
              </a:rPr>
              <a:t>Learner B will add to the story by building on something Learner A said. ​</a:t>
            </a:r>
          </a:p>
          <a:p>
            <a:endParaRPr lang="en-US" sz="1400" dirty="0">
              <a:solidFill>
                <a:sysClr val="windowText" lastClr="000000"/>
              </a:solidFill>
              <a:ea typeface="Calibri"/>
              <a:cs typeface="Calibri"/>
            </a:endParaRPr>
          </a:p>
          <a:p>
            <a:r>
              <a:rPr lang="en-US" sz="1400" dirty="0">
                <a:solidFill>
                  <a:sysClr val="windowText" lastClr="000000"/>
                </a:solidFill>
                <a:ea typeface="Calibri"/>
                <a:cs typeface="Calibri"/>
              </a:rPr>
              <a:t>​Learner C will add to the story by building on</a:t>
            </a:r>
          </a:p>
          <a:p>
            <a:r>
              <a:rPr lang="en-US" sz="1400" dirty="0">
                <a:solidFill>
                  <a:sysClr val="windowText" lastClr="000000"/>
                </a:solidFill>
                <a:ea typeface="Calibri"/>
                <a:cs typeface="Calibri"/>
              </a:rPr>
              <a:t>something Learner B said.​</a:t>
            </a:r>
          </a:p>
          <a:p>
            <a:endParaRPr lang="en-US" sz="1400" dirty="0">
              <a:solidFill>
                <a:sysClr val="windowText" lastClr="000000"/>
              </a:solidFill>
              <a:ea typeface="Calibri"/>
              <a:cs typeface="Calibri"/>
            </a:endParaRPr>
          </a:p>
          <a:p>
            <a:r>
              <a:rPr lang="en-US" sz="1400" dirty="0">
                <a:solidFill>
                  <a:sysClr val="windowText" lastClr="000000"/>
                </a:solidFill>
                <a:ea typeface="Calibri"/>
                <a:cs typeface="Calibri"/>
              </a:rPr>
              <a:t>Continue until the story feels complete.​</a:t>
            </a:r>
          </a:p>
        </p:txBody>
      </p:sp>
      <p:sp>
        <p:nvSpPr>
          <p:cNvPr id="6" name="TextBox 5">
            <a:extLst>
              <a:ext uri="{FF2B5EF4-FFF2-40B4-BE49-F238E27FC236}">
                <a16:creationId xmlns:a16="http://schemas.microsoft.com/office/drawing/2014/main" id="{5BAC3523-6BA7-8A98-D4EE-CB0762342E1C}"/>
              </a:ext>
            </a:extLst>
          </p:cNvPr>
          <p:cNvSpPr txBox="1"/>
          <p:nvPr/>
        </p:nvSpPr>
        <p:spPr>
          <a:xfrm>
            <a:off x="4310611" y="1585810"/>
            <a:ext cx="2592288" cy="307777"/>
          </a:xfrm>
          <a:prstGeom prst="rect">
            <a:avLst/>
          </a:prstGeom>
          <a:noFill/>
        </p:spPr>
        <p:txBody>
          <a:bodyPr wrap="square" rtlCol="0">
            <a:spAutoFit/>
          </a:bodyPr>
          <a:lstStyle/>
          <a:p>
            <a:r>
              <a:rPr lang="en-GB" sz="1400" b="1" i="1" dirty="0"/>
              <a:t>For example:</a:t>
            </a:r>
          </a:p>
        </p:txBody>
      </p:sp>
      <p:pic>
        <p:nvPicPr>
          <p:cNvPr id="9" name="Picture 8">
            <a:extLst>
              <a:ext uri="{FF2B5EF4-FFF2-40B4-BE49-F238E27FC236}">
                <a16:creationId xmlns:a16="http://schemas.microsoft.com/office/drawing/2014/main" id="{31884A71-63F7-A41E-7644-5288A5D22D2E}"/>
              </a:ext>
            </a:extLst>
          </p:cNvPr>
          <p:cNvPicPr>
            <a:picLocks noGrp="1" noRot="1" noMove="1" noResize="1" noEditPoints="1" noAdjustHandles="1" noChangeArrowheads="1" noChangeShapeType="1" noCrop="1"/>
          </p:cNvPicPr>
          <p:nvPr/>
        </p:nvPicPr>
        <p:blipFill rotWithShape="1">
          <a:blip r:embed="rId3"/>
          <a:srcRect l="14665" t="1" r="11395" b="1"/>
          <a:stretch/>
        </p:blipFill>
        <p:spPr>
          <a:xfrm>
            <a:off x="8477745" y="6275211"/>
            <a:ext cx="486743" cy="527403"/>
          </a:xfrm>
          <a:prstGeom prst="rect">
            <a:avLst/>
          </a:prstGeom>
        </p:spPr>
      </p:pic>
      <p:sp>
        <p:nvSpPr>
          <p:cNvPr id="10" name="TextBox 9">
            <a:extLst>
              <a:ext uri="{FF2B5EF4-FFF2-40B4-BE49-F238E27FC236}">
                <a16:creationId xmlns:a16="http://schemas.microsoft.com/office/drawing/2014/main" id="{F5CE5F00-556A-515B-4ADE-F73BA70587C5}"/>
              </a:ext>
            </a:extLst>
          </p:cNvPr>
          <p:cNvSpPr txBox="1"/>
          <p:nvPr/>
        </p:nvSpPr>
        <p:spPr>
          <a:xfrm>
            <a:off x="4428504" y="1910598"/>
            <a:ext cx="4049696" cy="440120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400" b="1" dirty="0">
                <a:ea typeface="Calibri"/>
                <a:cs typeface="Calibri"/>
              </a:rPr>
              <a:t>Learner A began the story:</a:t>
            </a:r>
            <a:r>
              <a:rPr lang="en-GB" sz="1400" dirty="0">
                <a:ea typeface="Calibri"/>
                <a:cs typeface="Calibri"/>
              </a:rPr>
              <a:t> "Amid a bustling street market, a young chef named Maya set up </a:t>
            </a:r>
            <a:r>
              <a:rPr lang="en-GB" sz="1400" b="1" dirty="0">
                <a:ea typeface="Calibri"/>
                <a:cs typeface="Calibri"/>
              </a:rPr>
              <a:t>her food stall</a:t>
            </a:r>
            <a:r>
              <a:rPr lang="en-GB" sz="1400" dirty="0">
                <a:ea typeface="Calibri"/>
                <a:cs typeface="Calibri"/>
              </a:rPr>
              <a:t>."</a:t>
            </a:r>
          </a:p>
          <a:p>
            <a:endParaRPr lang="en-GB" sz="1400" dirty="0">
              <a:ea typeface="Calibri"/>
              <a:cs typeface="Calibri"/>
            </a:endParaRPr>
          </a:p>
          <a:p>
            <a:r>
              <a:rPr lang="en-GB" sz="1400" b="1" dirty="0">
                <a:ea typeface="Calibri"/>
                <a:cs typeface="Calibri"/>
              </a:rPr>
              <a:t>Learner B continued:</a:t>
            </a:r>
            <a:r>
              <a:rPr lang="en-GB" sz="1400" dirty="0">
                <a:ea typeface="Calibri"/>
                <a:cs typeface="Calibri"/>
              </a:rPr>
              <a:t> "She had </a:t>
            </a:r>
            <a:r>
              <a:rPr lang="en-GB" sz="1400" b="1" dirty="0">
                <a:ea typeface="Calibri"/>
                <a:cs typeface="Calibri"/>
              </a:rPr>
              <a:t>an array of colourful vegetables, and the fragrant scent of spices </a:t>
            </a:r>
            <a:r>
              <a:rPr lang="en-GB" sz="1400" dirty="0">
                <a:ea typeface="Calibri"/>
                <a:cs typeface="Calibri"/>
              </a:rPr>
              <a:t>wafted through the air."</a:t>
            </a:r>
          </a:p>
          <a:p>
            <a:endParaRPr lang="en-GB" sz="1400" dirty="0">
              <a:ea typeface="Calibri"/>
              <a:cs typeface="Calibri"/>
            </a:endParaRPr>
          </a:p>
          <a:p>
            <a:r>
              <a:rPr lang="en-GB" sz="1400" b="1" dirty="0">
                <a:ea typeface="Calibri"/>
                <a:cs typeface="Calibri"/>
              </a:rPr>
              <a:t>Learner C added:</a:t>
            </a:r>
            <a:r>
              <a:rPr lang="en-GB" sz="1400" dirty="0">
                <a:ea typeface="Calibri"/>
                <a:cs typeface="Calibri"/>
              </a:rPr>
              <a:t> "While </a:t>
            </a:r>
            <a:r>
              <a:rPr lang="en-GB" sz="1400" b="1" dirty="0">
                <a:ea typeface="Calibri"/>
                <a:cs typeface="Calibri"/>
              </a:rPr>
              <a:t>her vegetables sizzled </a:t>
            </a:r>
            <a:r>
              <a:rPr lang="en-GB" sz="1400" dirty="0">
                <a:ea typeface="Calibri"/>
                <a:cs typeface="Calibri"/>
              </a:rPr>
              <a:t>on the grill, Maya began to create a special sauce from a blend of </a:t>
            </a:r>
            <a:r>
              <a:rPr lang="en-GB" sz="1400" b="1" dirty="0">
                <a:ea typeface="Calibri"/>
                <a:cs typeface="Calibri"/>
              </a:rPr>
              <a:t>exotic spices</a:t>
            </a:r>
            <a:r>
              <a:rPr lang="en-GB" sz="1400" dirty="0">
                <a:ea typeface="Calibri"/>
                <a:cs typeface="Calibri"/>
              </a:rPr>
              <a:t>."</a:t>
            </a:r>
          </a:p>
          <a:p>
            <a:endParaRPr lang="en-GB" sz="1400" dirty="0">
              <a:ea typeface="Calibri"/>
              <a:cs typeface="Calibri"/>
            </a:endParaRPr>
          </a:p>
          <a:p>
            <a:r>
              <a:rPr lang="en-GB" sz="1400" b="1" dirty="0">
                <a:ea typeface="Calibri"/>
                <a:cs typeface="Calibri"/>
              </a:rPr>
              <a:t>Learner D contributed:</a:t>
            </a:r>
            <a:r>
              <a:rPr lang="en-GB" sz="1400" dirty="0">
                <a:ea typeface="Calibri"/>
                <a:cs typeface="Calibri"/>
              </a:rPr>
              <a:t> "As the </a:t>
            </a:r>
            <a:r>
              <a:rPr lang="en-GB" sz="1400" b="1" dirty="0">
                <a:ea typeface="Calibri"/>
                <a:cs typeface="Calibri"/>
              </a:rPr>
              <a:t>aroma of her cooking </a:t>
            </a:r>
            <a:r>
              <a:rPr lang="en-GB" sz="1400" dirty="0">
                <a:ea typeface="Calibri"/>
                <a:cs typeface="Calibri"/>
              </a:rPr>
              <a:t>filled the air, a small crowd gathered around her stall, curious about the delicious scents."</a:t>
            </a:r>
          </a:p>
          <a:p>
            <a:endParaRPr lang="en-GB" sz="1400" dirty="0">
              <a:ea typeface="Calibri"/>
              <a:cs typeface="Calibri"/>
            </a:endParaRPr>
          </a:p>
          <a:p>
            <a:r>
              <a:rPr lang="en-GB" sz="1400" b="1" dirty="0">
                <a:ea typeface="Calibri"/>
                <a:cs typeface="Calibri"/>
              </a:rPr>
              <a:t>Learner E concluded:</a:t>
            </a:r>
            <a:r>
              <a:rPr lang="en-GB" sz="1400" dirty="0">
                <a:ea typeface="Calibri"/>
                <a:cs typeface="Calibri"/>
              </a:rPr>
              <a:t> "With a captivating smile, Maya plated the mouthwatering dish, and it wasn't long before her stall </a:t>
            </a:r>
            <a:r>
              <a:rPr lang="en-GB" sz="1400" b="1" dirty="0">
                <a:ea typeface="Calibri"/>
                <a:cs typeface="Calibri"/>
              </a:rPr>
              <a:t>had a line of eager customers </a:t>
            </a:r>
            <a:r>
              <a:rPr lang="en-GB" sz="1400" dirty="0">
                <a:ea typeface="Calibri"/>
                <a:cs typeface="Calibri"/>
              </a:rPr>
              <a:t>waiting for a taste."</a:t>
            </a:r>
            <a:endParaRPr lang="en-GB" sz="1400" dirty="0"/>
          </a:p>
        </p:txBody>
      </p:sp>
      <p:pic>
        <p:nvPicPr>
          <p:cNvPr id="12" name="Picture 11" descr="A group of people talking&#10;&#10;AI-generated content may be incorrect.">
            <a:extLst>
              <a:ext uri="{FF2B5EF4-FFF2-40B4-BE49-F238E27FC236}">
                <a16:creationId xmlns:a16="http://schemas.microsoft.com/office/drawing/2014/main" id="{B98A824D-5A15-A97A-2758-305E3EE32E86}"/>
              </a:ext>
            </a:extLst>
          </p:cNvPr>
          <p:cNvPicPr>
            <a:picLocks noChangeAspect="1"/>
          </p:cNvPicPr>
          <p:nvPr/>
        </p:nvPicPr>
        <p:blipFill>
          <a:blip r:embed="rId4"/>
          <a:stretch>
            <a:fillRect/>
          </a:stretch>
        </p:blipFill>
        <p:spPr>
          <a:xfrm>
            <a:off x="1438251" y="4926463"/>
            <a:ext cx="1343025" cy="1352550"/>
          </a:xfrm>
          <a:prstGeom prst="rect">
            <a:avLst/>
          </a:prstGeom>
        </p:spPr>
      </p:pic>
      <p:sp>
        <p:nvSpPr>
          <p:cNvPr id="7" name="Footer Placeholder 3">
            <a:extLst>
              <a:ext uri="{FF2B5EF4-FFF2-40B4-BE49-F238E27FC236}">
                <a16:creationId xmlns:a16="http://schemas.microsoft.com/office/drawing/2014/main" id="{D68C596A-4EFA-23D4-CF1E-27B805E7BCE7}"/>
              </a:ext>
            </a:extLst>
          </p:cNvPr>
          <p:cNvSpPr>
            <a:spLocks noGrp="1"/>
          </p:cNvSpPr>
          <p:nvPr>
            <p:ph type="ftr" sz="quarter" idx="11"/>
          </p:nvPr>
        </p:nvSpPr>
        <p:spPr>
          <a:xfrm>
            <a:off x="2586608" y="6356351"/>
            <a:ext cx="3086100" cy="365125"/>
          </a:xfrm>
        </p:spPr>
        <p:txBody>
          <a:bodyPr/>
          <a:lstStyle/>
          <a:p>
            <a:r>
              <a:rPr lang="en-US" dirty="0"/>
              <a:t>ESB-RES-C270-L2G4-SpeechforEmployability-4.1-PPT-Active Listening v1</a:t>
            </a:r>
            <a:endParaRPr lang="en-GB" dirty="0"/>
          </a:p>
        </p:txBody>
      </p:sp>
    </p:spTree>
    <p:extLst>
      <p:ext uri="{BB962C8B-B14F-4D97-AF65-F5344CB8AC3E}">
        <p14:creationId xmlns:p14="http://schemas.microsoft.com/office/powerpoint/2010/main" val="475303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B101B0-2579-A269-C029-C052022AA028}"/>
              </a:ext>
            </a:extLst>
          </p:cNvPr>
          <p:cNvSpPr>
            <a:spLocks noGrp="1"/>
          </p:cNvSpPr>
          <p:nvPr>
            <p:ph type="title"/>
          </p:nvPr>
        </p:nvSpPr>
        <p:spPr>
          <a:xfrm>
            <a:off x="323528" y="1038966"/>
            <a:ext cx="7886700" cy="792088"/>
          </a:xfrm>
        </p:spPr>
        <p:txBody>
          <a:bodyPr>
            <a:normAutofit fontScale="90000"/>
          </a:bodyPr>
          <a:lstStyle/>
          <a:p>
            <a:r>
              <a:rPr lang="en-GB" b="1" i="1" dirty="0">
                <a:latin typeface="+mn-lt"/>
              </a:rPr>
              <a:t>Parallel storytelling</a:t>
            </a:r>
            <a:br>
              <a:rPr lang="en-GB" b="1" i="1" dirty="0">
                <a:latin typeface="+mn-lt"/>
              </a:rPr>
            </a:br>
            <a:r>
              <a:rPr lang="en-GB" b="1" i="1" dirty="0">
                <a:latin typeface="+mn-lt"/>
              </a:rPr>
              <a:t>Reflection</a:t>
            </a:r>
          </a:p>
        </p:txBody>
      </p:sp>
      <p:sp>
        <p:nvSpPr>
          <p:cNvPr id="3" name="Date Placeholder 2">
            <a:extLst>
              <a:ext uri="{FF2B5EF4-FFF2-40B4-BE49-F238E27FC236}">
                <a16:creationId xmlns:a16="http://schemas.microsoft.com/office/drawing/2014/main" id="{B4E60090-51C6-329D-6B42-B493A4236521}"/>
              </a:ext>
            </a:extLst>
          </p:cNvPr>
          <p:cNvSpPr>
            <a:spLocks noGrp="1"/>
          </p:cNvSpPr>
          <p:nvPr>
            <p:ph type="dt" sz="half" idx="10"/>
          </p:nvPr>
        </p:nvSpPr>
        <p:spPr/>
        <p:txBody>
          <a:bodyPr/>
          <a:lstStyle/>
          <a:p>
            <a:fld id="{17C12DD1-400E-4280-962F-E37A46EC37F2}" type="datetime1">
              <a:rPr lang="en-GB" smtClean="0"/>
              <a:t>03/03/2026</a:t>
            </a:fld>
            <a:endParaRPr lang="en-GB"/>
          </a:p>
        </p:txBody>
      </p:sp>
      <p:sp>
        <p:nvSpPr>
          <p:cNvPr id="5" name="Slide Number Placeholder 4">
            <a:extLst>
              <a:ext uri="{FF2B5EF4-FFF2-40B4-BE49-F238E27FC236}">
                <a16:creationId xmlns:a16="http://schemas.microsoft.com/office/drawing/2014/main" id="{C34A1440-137D-5A31-500F-C4AAA0CD2F4C}"/>
              </a:ext>
            </a:extLst>
          </p:cNvPr>
          <p:cNvSpPr>
            <a:spLocks noGrp="1"/>
          </p:cNvSpPr>
          <p:nvPr>
            <p:ph type="sldNum" sz="quarter" idx="12"/>
          </p:nvPr>
        </p:nvSpPr>
        <p:spPr/>
        <p:txBody>
          <a:bodyPr/>
          <a:lstStyle/>
          <a:p>
            <a:fld id="{EFC07C4F-4DD7-4452-9CBE-7B4BC77324C7}" type="slidenum">
              <a:rPr lang="en-GB" smtClean="0"/>
              <a:t>13</a:t>
            </a:fld>
            <a:endParaRPr lang="en-GB"/>
          </a:p>
        </p:txBody>
      </p:sp>
      <p:pic>
        <p:nvPicPr>
          <p:cNvPr id="9" name="Picture 8">
            <a:extLst>
              <a:ext uri="{FF2B5EF4-FFF2-40B4-BE49-F238E27FC236}">
                <a16:creationId xmlns:a16="http://schemas.microsoft.com/office/drawing/2014/main" id="{A1A9C873-5619-DA7B-3698-70E6A887D369}"/>
              </a:ext>
            </a:extLst>
          </p:cNvPr>
          <p:cNvPicPr>
            <a:picLocks noChangeAspect="1"/>
          </p:cNvPicPr>
          <p:nvPr/>
        </p:nvPicPr>
        <p:blipFill>
          <a:blip r:embed="rId3"/>
          <a:stretch>
            <a:fillRect/>
          </a:stretch>
        </p:blipFill>
        <p:spPr>
          <a:xfrm>
            <a:off x="6729552" y="4305696"/>
            <a:ext cx="1343025" cy="1352550"/>
          </a:xfrm>
          <a:prstGeom prst="rect">
            <a:avLst/>
          </a:prstGeom>
        </p:spPr>
      </p:pic>
      <p:pic>
        <p:nvPicPr>
          <p:cNvPr id="11" name="Picture 10">
            <a:extLst>
              <a:ext uri="{FF2B5EF4-FFF2-40B4-BE49-F238E27FC236}">
                <a16:creationId xmlns:a16="http://schemas.microsoft.com/office/drawing/2014/main" id="{C3C15985-3F07-6DBF-130D-92B38B4C6EBC}"/>
              </a:ext>
            </a:extLst>
          </p:cNvPr>
          <p:cNvPicPr>
            <a:picLocks noChangeAspect="1"/>
          </p:cNvPicPr>
          <p:nvPr/>
        </p:nvPicPr>
        <p:blipFill>
          <a:blip r:embed="rId4"/>
          <a:stretch>
            <a:fillRect/>
          </a:stretch>
        </p:blipFill>
        <p:spPr>
          <a:xfrm>
            <a:off x="6948628" y="2506297"/>
            <a:ext cx="904875" cy="1238250"/>
          </a:xfrm>
          <a:prstGeom prst="rect">
            <a:avLst/>
          </a:prstGeom>
        </p:spPr>
      </p:pic>
      <p:sp>
        <p:nvSpPr>
          <p:cNvPr id="12" name="TextBox 11">
            <a:extLst>
              <a:ext uri="{FF2B5EF4-FFF2-40B4-BE49-F238E27FC236}">
                <a16:creationId xmlns:a16="http://schemas.microsoft.com/office/drawing/2014/main" id="{1D7916D2-AEE6-5F69-6B83-7B23335C1B94}"/>
              </a:ext>
            </a:extLst>
          </p:cNvPr>
          <p:cNvSpPr txBox="1"/>
          <p:nvPr/>
        </p:nvSpPr>
        <p:spPr>
          <a:xfrm>
            <a:off x="323528" y="2628067"/>
            <a:ext cx="5609291" cy="3362202"/>
          </a:xfrm>
          <a:prstGeom prst="rect">
            <a:avLst/>
          </a:prstGeom>
          <a:solidFill>
            <a:srgbClr val="FBD109"/>
          </a:solidFill>
        </p:spPr>
        <p:txBody>
          <a:bodyPr wrap="square">
            <a:spAutoFit/>
          </a:bodyPr>
          <a:lstStyle/>
          <a:p>
            <a:pPr marL="285750" indent="-285750">
              <a:lnSpc>
                <a:spcPct val="150000"/>
              </a:lnSpc>
              <a:buFont typeface="Arial" panose="020B0604020202020204" pitchFamily="34" charset="0"/>
              <a:buChar char="•"/>
            </a:pPr>
            <a:r>
              <a:rPr lang="en-GB" sz="1300" dirty="0"/>
              <a:t>"During the activity, I noticed that I had to listen carefully because..."</a:t>
            </a:r>
          </a:p>
          <a:p>
            <a:pPr marL="285750" indent="-285750">
              <a:lnSpc>
                <a:spcPct val="150000"/>
              </a:lnSpc>
              <a:buFont typeface="Arial" panose="020B0604020202020204" pitchFamily="34" charset="0"/>
              <a:buChar char="•"/>
            </a:pPr>
            <a:r>
              <a:rPr lang="en-GB" sz="1300" dirty="0"/>
              <a:t>"One way this activity improved my active listening skills is by..."</a:t>
            </a:r>
          </a:p>
          <a:p>
            <a:pPr marL="285750" indent="-285750">
              <a:lnSpc>
                <a:spcPct val="150000"/>
              </a:lnSpc>
              <a:buFont typeface="Arial" panose="020B0604020202020204" pitchFamily="34" charset="0"/>
              <a:buChar char="•"/>
            </a:pPr>
            <a:r>
              <a:rPr lang="en-GB" sz="1300" dirty="0"/>
              <a:t>"I learned that when I actively listen, I can..."</a:t>
            </a:r>
          </a:p>
          <a:p>
            <a:pPr marL="285750" indent="-285750">
              <a:lnSpc>
                <a:spcPct val="150000"/>
              </a:lnSpc>
              <a:buFont typeface="Arial" panose="020B0604020202020204" pitchFamily="34" charset="0"/>
              <a:buChar char="•"/>
            </a:pPr>
            <a:r>
              <a:rPr lang="en-GB" sz="1300" dirty="0"/>
              <a:t>"I found it challenging to actively listen when..."</a:t>
            </a:r>
          </a:p>
          <a:p>
            <a:pPr marL="285750" indent="-285750">
              <a:lnSpc>
                <a:spcPct val="150000"/>
              </a:lnSpc>
              <a:buFont typeface="Arial" panose="020B0604020202020204" pitchFamily="34" charset="0"/>
              <a:buChar char="•"/>
            </a:pPr>
            <a:r>
              <a:rPr lang="en-GB" sz="1300" dirty="0"/>
              <a:t>"I realised that to contribute effectively to the story, I needed to pay attention to..."</a:t>
            </a:r>
          </a:p>
          <a:p>
            <a:pPr marL="285750" indent="-285750">
              <a:lnSpc>
                <a:spcPct val="150000"/>
              </a:lnSpc>
              <a:buFont typeface="Arial" panose="020B0604020202020204" pitchFamily="34" charset="0"/>
              <a:buChar char="•"/>
            </a:pPr>
            <a:r>
              <a:rPr lang="en-GB" sz="1300" dirty="0"/>
              <a:t>"This activity made me more aware of the importance of..."</a:t>
            </a:r>
          </a:p>
          <a:p>
            <a:pPr marL="285750" indent="-285750">
              <a:lnSpc>
                <a:spcPct val="150000"/>
              </a:lnSpc>
              <a:buFont typeface="Arial" panose="020B0604020202020204" pitchFamily="34" charset="0"/>
              <a:buChar char="•"/>
            </a:pPr>
            <a:r>
              <a:rPr lang="en-GB" sz="1300" dirty="0"/>
              <a:t>"I could tell that my active listening skills improved because..."</a:t>
            </a:r>
          </a:p>
          <a:p>
            <a:pPr marL="285750" indent="-285750">
              <a:lnSpc>
                <a:spcPct val="150000"/>
              </a:lnSpc>
              <a:buFont typeface="Arial" panose="020B0604020202020204" pitchFamily="34" charset="0"/>
              <a:buChar char="•"/>
            </a:pPr>
            <a:r>
              <a:rPr lang="en-GB" sz="1300" dirty="0"/>
              <a:t>"I discovered that when I actively listened to my groupmates, the story..."</a:t>
            </a:r>
          </a:p>
          <a:p>
            <a:pPr marL="285750" indent="-285750">
              <a:lnSpc>
                <a:spcPct val="150000"/>
              </a:lnSpc>
              <a:buFont typeface="Arial" panose="020B0604020202020204" pitchFamily="34" charset="0"/>
              <a:buChar char="•"/>
            </a:pPr>
            <a:r>
              <a:rPr lang="en-GB" sz="1300" dirty="0"/>
              <a:t>"One thing I've started doing better after this activity is..."</a:t>
            </a:r>
          </a:p>
          <a:p>
            <a:pPr marL="285750" indent="-285750">
              <a:lnSpc>
                <a:spcPct val="150000"/>
              </a:lnSpc>
              <a:buFont typeface="Arial" panose="020B0604020202020204" pitchFamily="34" charset="0"/>
              <a:buChar char="•"/>
            </a:pPr>
            <a:r>
              <a:rPr lang="en-GB" sz="1300" dirty="0"/>
              <a:t>"The most significant change in my active listening skills was..."</a:t>
            </a:r>
          </a:p>
        </p:txBody>
      </p:sp>
      <p:sp>
        <p:nvSpPr>
          <p:cNvPr id="13" name="TextBox 12">
            <a:extLst>
              <a:ext uri="{FF2B5EF4-FFF2-40B4-BE49-F238E27FC236}">
                <a16:creationId xmlns:a16="http://schemas.microsoft.com/office/drawing/2014/main" id="{846D94E3-EC5E-080F-8E16-255A62FF7010}"/>
              </a:ext>
            </a:extLst>
          </p:cNvPr>
          <p:cNvSpPr txBox="1"/>
          <p:nvPr/>
        </p:nvSpPr>
        <p:spPr>
          <a:xfrm>
            <a:off x="334408" y="1984109"/>
            <a:ext cx="5598411" cy="523220"/>
          </a:xfrm>
          <a:prstGeom prst="rect">
            <a:avLst/>
          </a:prstGeom>
          <a:solidFill>
            <a:srgbClr val="C4D821"/>
          </a:solidFill>
        </p:spPr>
        <p:txBody>
          <a:bodyPr wrap="square" rtlCol="0">
            <a:spAutoFit/>
          </a:bodyPr>
          <a:lstStyle/>
          <a:p>
            <a:r>
              <a:rPr lang="en-GB" sz="1400" i="1" dirty="0"/>
              <a:t>Discuss the activity with your partner/s. You can use these sentence stems to get you started:</a:t>
            </a:r>
          </a:p>
        </p:txBody>
      </p:sp>
      <p:pic>
        <p:nvPicPr>
          <p:cNvPr id="6" name="Picture 5">
            <a:extLst>
              <a:ext uri="{FF2B5EF4-FFF2-40B4-BE49-F238E27FC236}">
                <a16:creationId xmlns:a16="http://schemas.microsoft.com/office/drawing/2014/main" id="{D57D47EB-76F0-98FC-0606-708F103C3AA7}"/>
              </a:ext>
            </a:extLst>
          </p:cNvPr>
          <p:cNvPicPr>
            <a:picLocks noGrp="1" noRot="1" noMove="1" noResize="1" noEditPoints="1" noAdjustHandles="1" noChangeArrowheads="1" noChangeShapeType="1" noCrop="1"/>
          </p:cNvPicPr>
          <p:nvPr/>
        </p:nvPicPr>
        <p:blipFill rotWithShape="1">
          <a:blip r:embed="rId5"/>
          <a:srcRect l="14665" t="1" r="11395" b="1"/>
          <a:stretch/>
        </p:blipFill>
        <p:spPr>
          <a:xfrm>
            <a:off x="8477745" y="6275211"/>
            <a:ext cx="486743" cy="527403"/>
          </a:xfrm>
          <a:prstGeom prst="rect">
            <a:avLst/>
          </a:prstGeom>
        </p:spPr>
      </p:pic>
      <p:sp>
        <p:nvSpPr>
          <p:cNvPr id="7" name="Footer Placeholder 3">
            <a:extLst>
              <a:ext uri="{FF2B5EF4-FFF2-40B4-BE49-F238E27FC236}">
                <a16:creationId xmlns:a16="http://schemas.microsoft.com/office/drawing/2014/main" id="{B0AAC197-0CA6-49B8-911F-5FCA9B54F6DA}"/>
              </a:ext>
            </a:extLst>
          </p:cNvPr>
          <p:cNvSpPr>
            <a:spLocks noGrp="1"/>
          </p:cNvSpPr>
          <p:nvPr>
            <p:ph type="ftr" sz="quarter" idx="11"/>
          </p:nvPr>
        </p:nvSpPr>
        <p:spPr>
          <a:xfrm>
            <a:off x="2586608" y="6356351"/>
            <a:ext cx="3086100" cy="365125"/>
          </a:xfrm>
        </p:spPr>
        <p:txBody>
          <a:bodyPr/>
          <a:lstStyle/>
          <a:p>
            <a:r>
              <a:rPr lang="en-US" dirty="0"/>
              <a:t>ESB-RES-C270-L2G4-SpeechforEmployability-4.1-PPT-Active Listening v1</a:t>
            </a:r>
            <a:endParaRPr lang="en-GB" dirty="0"/>
          </a:p>
        </p:txBody>
      </p:sp>
    </p:spTree>
    <p:extLst>
      <p:ext uri="{BB962C8B-B14F-4D97-AF65-F5344CB8AC3E}">
        <p14:creationId xmlns:p14="http://schemas.microsoft.com/office/powerpoint/2010/main" val="29824184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49B70B9-90FE-D2D0-6ADB-5BE6C7BED619}"/>
              </a:ext>
            </a:extLst>
          </p:cNvPr>
          <p:cNvPicPr>
            <a:picLocks noChangeAspect="1"/>
          </p:cNvPicPr>
          <p:nvPr/>
        </p:nvPicPr>
        <p:blipFill rotWithShape="1">
          <a:blip r:embed="rId2"/>
          <a:srcRect t="5018"/>
          <a:stretch/>
        </p:blipFill>
        <p:spPr>
          <a:xfrm>
            <a:off x="5004048" y="2429489"/>
            <a:ext cx="3602935" cy="3702424"/>
          </a:xfrm>
          <a:prstGeom prst="rect">
            <a:avLst/>
          </a:prstGeom>
        </p:spPr>
      </p:pic>
      <p:sp>
        <p:nvSpPr>
          <p:cNvPr id="2" name="Title 1">
            <a:extLst>
              <a:ext uri="{FF2B5EF4-FFF2-40B4-BE49-F238E27FC236}">
                <a16:creationId xmlns:a16="http://schemas.microsoft.com/office/drawing/2014/main" id="{A9AB837D-4FE3-9D4A-7AC2-1C908C0198F5}"/>
              </a:ext>
            </a:extLst>
          </p:cNvPr>
          <p:cNvSpPr>
            <a:spLocks noGrp="1"/>
          </p:cNvSpPr>
          <p:nvPr>
            <p:ph type="title"/>
          </p:nvPr>
        </p:nvSpPr>
        <p:spPr>
          <a:xfrm>
            <a:off x="323528" y="1119660"/>
            <a:ext cx="7886700" cy="504056"/>
          </a:xfrm>
        </p:spPr>
        <p:txBody>
          <a:bodyPr>
            <a:normAutofit fontScale="90000"/>
          </a:bodyPr>
          <a:lstStyle/>
          <a:p>
            <a:r>
              <a:rPr lang="en-GB" b="1" i="1" dirty="0">
                <a:latin typeface="+mn-lt"/>
              </a:rPr>
              <a:t>Listening skill bingo</a:t>
            </a:r>
          </a:p>
        </p:txBody>
      </p:sp>
      <p:sp>
        <p:nvSpPr>
          <p:cNvPr id="3" name="Date Placeholder 2">
            <a:extLst>
              <a:ext uri="{FF2B5EF4-FFF2-40B4-BE49-F238E27FC236}">
                <a16:creationId xmlns:a16="http://schemas.microsoft.com/office/drawing/2014/main" id="{CF238A63-6018-7878-867A-8FCF8C28B5F1}"/>
              </a:ext>
            </a:extLst>
          </p:cNvPr>
          <p:cNvSpPr>
            <a:spLocks noGrp="1"/>
          </p:cNvSpPr>
          <p:nvPr>
            <p:ph type="dt" sz="half" idx="10"/>
          </p:nvPr>
        </p:nvSpPr>
        <p:spPr/>
        <p:txBody>
          <a:bodyPr/>
          <a:lstStyle/>
          <a:p>
            <a:fld id="{15FC4C2D-5870-4E34-8909-D830D273DF99}" type="datetime1">
              <a:rPr lang="en-GB" smtClean="0"/>
              <a:t>03/03/2026</a:t>
            </a:fld>
            <a:endParaRPr lang="en-GB"/>
          </a:p>
        </p:txBody>
      </p:sp>
      <p:sp>
        <p:nvSpPr>
          <p:cNvPr id="5" name="Slide Number Placeholder 4">
            <a:extLst>
              <a:ext uri="{FF2B5EF4-FFF2-40B4-BE49-F238E27FC236}">
                <a16:creationId xmlns:a16="http://schemas.microsoft.com/office/drawing/2014/main" id="{D85C776C-8DC5-F445-E64A-8A217D2FD9EC}"/>
              </a:ext>
            </a:extLst>
          </p:cNvPr>
          <p:cNvSpPr>
            <a:spLocks noGrp="1"/>
          </p:cNvSpPr>
          <p:nvPr>
            <p:ph type="sldNum" sz="quarter" idx="12"/>
          </p:nvPr>
        </p:nvSpPr>
        <p:spPr/>
        <p:txBody>
          <a:bodyPr/>
          <a:lstStyle/>
          <a:p>
            <a:fld id="{EFC07C4F-4DD7-4452-9CBE-7B4BC77324C7}" type="slidenum">
              <a:rPr lang="en-GB" smtClean="0"/>
              <a:t>14</a:t>
            </a:fld>
            <a:endParaRPr lang="en-GB"/>
          </a:p>
        </p:txBody>
      </p:sp>
      <p:sp>
        <p:nvSpPr>
          <p:cNvPr id="8" name="TextBox 7">
            <a:extLst>
              <a:ext uri="{FF2B5EF4-FFF2-40B4-BE49-F238E27FC236}">
                <a16:creationId xmlns:a16="http://schemas.microsoft.com/office/drawing/2014/main" id="{846C1839-D453-8F86-843C-13715331E1EB}"/>
              </a:ext>
            </a:extLst>
          </p:cNvPr>
          <p:cNvSpPr txBox="1"/>
          <p:nvPr/>
        </p:nvSpPr>
        <p:spPr>
          <a:xfrm>
            <a:off x="467544" y="2462880"/>
            <a:ext cx="4104456" cy="2477601"/>
          </a:xfrm>
          <a:prstGeom prst="rect">
            <a:avLst/>
          </a:prstGeom>
          <a:solidFill>
            <a:srgbClr val="FBD109"/>
          </a:solidFill>
        </p:spPr>
        <p:txBody>
          <a:bodyPr wrap="square" rtlCol="0">
            <a:spAutoFit/>
          </a:bodyPr>
          <a:lstStyle/>
          <a:p>
            <a:pPr marL="285750" indent="-285750">
              <a:spcBef>
                <a:spcPts val="600"/>
              </a:spcBef>
              <a:buFont typeface="Arial" panose="020B0604020202020204" pitchFamily="34" charset="0"/>
              <a:buChar char="•"/>
            </a:pPr>
            <a:r>
              <a:rPr lang="en-GB" sz="1400" dirty="0"/>
              <a:t>Work in groups of 3 or 4.</a:t>
            </a:r>
          </a:p>
          <a:p>
            <a:pPr marL="285750" indent="-285750">
              <a:spcBef>
                <a:spcPts val="600"/>
              </a:spcBef>
              <a:buFont typeface="Arial" panose="020B0604020202020204" pitchFamily="34" charset="0"/>
              <a:buChar char="•"/>
            </a:pPr>
            <a:r>
              <a:rPr lang="en-GB" sz="1400" dirty="0"/>
              <a:t>Two of you will be having a conversation/discussion.</a:t>
            </a:r>
          </a:p>
          <a:p>
            <a:pPr marL="285750" indent="-285750">
              <a:spcBef>
                <a:spcPts val="600"/>
              </a:spcBef>
              <a:buFont typeface="Arial" panose="020B0604020202020204" pitchFamily="34" charset="0"/>
              <a:buChar char="•"/>
            </a:pPr>
            <a:r>
              <a:rPr lang="en-GB" sz="1400" dirty="0"/>
              <a:t>The other member(s) of the group will be watching for the active listening skills on their bingo card. (If you are in a group of 4, you might want to choose a person each and compete against one another)</a:t>
            </a:r>
          </a:p>
          <a:p>
            <a:pPr marL="285750" indent="-285750">
              <a:spcBef>
                <a:spcPts val="600"/>
              </a:spcBef>
              <a:buFont typeface="Arial" panose="020B0604020202020204" pitchFamily="34" charset="0"/>
              <a:buChar char="•"/>
            </a:pPr>
            <a:r>
              <a:rPr lang="en-GB" sz="1400" dirty="0"/>
              <a:t>Once you have marked off all 6 items on the card, you can shout BINGO and win the game. </a:t>
            </a:r>
          </a:p>
        </p:txBody>
      </p:sp>
      <p:pic>
        <p:nvPicPr>
          <p:cNvPr id="6" name="Picture 5">
            <a:extLst>
              <a:ext uri="{FF2B5EF4-FFF2-40B4-BE49-F238E27FC236}">
                <a16:creationId xmlns:a16="http://schemas.microsoft.com/office/drawing/2014/main" id="{3BA55AAC-84AA-5864-D383-048B6343B211}"/>
              </a:ext>
            </a:extLst>
          </p:cNvPr>
          <p:cNvPicPr>
            <a:picLocks noChangeAspect="1"/>
          </p:cNvPicPr>
          <p:nvPr/>
        </p:nvPicPr>
        <p:blipFill rotWithShape="1">
          <a:blip r:embed="rId3"/>
          <a:srcRect t="1" r="6590" b="1286"/>
          <a:stretch/>
        </p:blipFill>
        <p:spPr>
          <a:xfrm rot="250237">
            <a:off x="7608173" y="1283697"/>
            <a:ext cx="1128046" cy="1092238"/>
          </a:xfrm>
          <a:prstGeom prst="rect">
            <a:avLst/>
          </a:prstGeom>
        </p:spPr>
      </p:pic>
      <p:pic>
        <p:nvPicPr>
          <p:cNvPr id="7" name="Picture 6">
            <a:extLst>
              <a:ext uri="{FF2B5EF4-FFF2-40B4-BE49-F238E27FC236}">
                <a16:creationId xmlns:a16="http://schemas.microsoft.com/office/drawing/2014/main" id="{8F34E039-DF34-DC74-05DA-DB5F621405C2}"/>
              </a:ext>
            </a:extLst>
          </p:cNvPr>
          <p:cNvPicPr>
            <a:picLocks noGrp="1" noRot="1" noMove="1" noResize="1" noEditPoints="1" noAdjustHandles="1" noChangeArrowheads="1" noChangeShapeType="1" noCrop="1"/>
          </p:cNvPicPr>
          <p:nvPr/>
        </p:nvPicPr>
        <p:blipFill rotWithShape="1">
          <a:blip r:embed="rId4"/>
          <a:srcRect l="14665" t="1" r="11395" b="1"/>
          <a:stretch/>
        </p:blipFill>
        <p:spPr>
          <a:xfrm>
            <a:off x="8477745" y="6275211"/>
            <a:ext cx="486743" cy="527403"/>
          </a:xfrm>
          <a:prstGeom prst="rect">
            <a:avLst/>
          </a:prstGeom>
        </p:spPr>
      </p:pic>
      <p:sp>
        <p:nvSpPr>
          <p:cNvPr id="9" name="Footer Placeholder 3">
            <a:extLst>
              <a:ext uri="{FF2B5EF4-FFF2-40B4-BE49-F238E27FC236}">
                <a16:creationId xmlns:a16="http://schemas.microsoft.com/office/drawing/2014/main" id="{F16CE1FA-DEE7-F385-387A-9A4D20CFEA0E}"/>
              </a:ext>
            </a:extLst>
          </p:cNvPr>
          <p:cNvSpPr>
            <a:spLocks noGrp="1"/>
          </p:cNvSpPr>
          <p:nvPr>
            <p:ph type="ftr" sz="quarter" idx="11"/>
          </p:nvPr>
        </p:nvSpPr>
        <p:spPr>
          <a:xfrm>
            <a:off x="2586608" y="6356351"/>
            <a:ext cx="3086100" cy="365125"/>
          </a:xfrm>
        </p:spPr>
        <p:txBody>
          <a:bodyPr/>
          <a:lstStyle/>
          <a:p>
            <a:r>
              <a:rPr lang="en-US" dirty="0"/>
              <a:t>ESB-RES-C270-L2G4-SpeechforEmployability-4.1-PPT-Active Listening v1</a:t>
            </a:r>
            <a:endParaRPr lang="en-GB" dirty="0"/>
          </a:p>
        </p:txBody>
      </p:sp>
    </p:spTree>
    <p:extLst>
      <p:ext uri="{BB962C8B-B14F-4D97-AF65-F5344CB8AC3E}">
        <p14:creationId xmlns:p14="http://schemas.microsoft.com/office/powerpoint/2010/main" val="41604566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F5A1DC-4F60-B4B3-6B88-0550A62E1C25}"/>
              </a:ext>
            </a:extLst>
          </p:cNvPr>
          <p:cNvSpPr>
            <a:spLocks noGrp="1"/>
          </p:cNvSpPr>
          <p:nvPr>
            <p:ph type="title"/>
          </p:nvPr>
        </p:nvSpPr>
        <p:spPr>
          <a:xfrm>
            <a:off x="439898" y="1054848"/>
            <a:ext cx="7886700" cy="1325563"/>
          </a:xfrm>
        </p:spPr>
        <p:txBody>
          <a:bodyPr>
            <a:normAutofit/>
          </a:bodyPr>
          <a:lstStyle/>
          <a:p>
            <a:r>
              <a:rPr lang="en-GB" sz="2800" b="1" i="1" dirty="0">
                <a:latin typeface="Calibri"/>
                <a:ea typeface="Calibri Light"/>
                <a:cs typeface="Calibri Light"/>
              </a:rPr>
              <a:t>Missing Information</a:t>
            </a:r>
          </a:p>
        </p:txBody>
      </p:sp>
      <p:sp>
        <p:nvSpPr>
          <p:cNvPr id="3" name="Date Placeholder 2">
            <a:extLst>
              <a:ext uri="{FF2B5EF4-FFF2-40B4-BE49-F238E27FC236}">
                <a16:creationId xmlns:a16="http://schemas.microsoft.com/office/drawing/2014/main" id="{4D52023C-4A06-DEDD-B47D-190B957827E4}"/>
              </a:ext>
            </a:extLst>
          </p:cNvPr>
          <p:cNvSpPr>
            <a:spLocks noGrp="1"/>
          </p:cNvSpPr>
          <p:nvPr>
            <p:ph type="dt" sz="half" idx="10"/>
          </p:nvPr>
        </p:nvSpPr>
        <p:spPr/>
        <p:txBody>
          <a:bodyPr/>
          <a:lstStyle/>
          <a:p>
            <a:fld id="{A4EEAF57-D3F2-44BE-9734-4F899AF4140B}" type="datetime1">
              <a:rPr lang="en-GB" smtClean="0"/>
              <a:t>03/03/2026</a:t>
            </a:fld>
            <a:endParaRPr lang="en-GB"/>
          </a:p>
        </p:txBody>
      </p:sp>
      <p:sp>
        <p:nvSpPr>
          <p:cNvPr id="5" name="Slide Number Placeholder 4">
            <a:extLst>
              <a:ext uri="{FF2B5EF4-FFF2-40B4-BE49-F238E27FC236}">
                <a16:creationId xmlns:a16="http://schemas.microsoft.com/office/drawing/2014/main" id="{3D037A27-8493-4B52-98F1-EEA1E2983D69}"/>
              </a:ext>
            </a:extLst>
          </p:cNvPr>
          <p:cNvSpPr>
            <a:spLocks noGrp="1"/>
          </p:cNvSpPr>
          <p:nvPr>
            <p:ph type="sldNum" sz="quarter" idx="12"/>
          </p:nvPr>
        </p:nvSpPr>
        <p:spPr/>
        <p:txBody>
          <a:bodyPr/>
          <a:lstStyle/>
          <a:p>
            <a:fld id="{EFC07C4F-4DD7-4452-9CBE-7B4BC77324C7}" type="slidenum">
              <a:rPr lang="en-GB" smtClean="0"/>
              <a:t>15</a:t>
            </a:fld>
            <a:endParaRPr lang="en-GB"/>
          </a:p>
        </p:txBody>
      </p:sp>
      <p:sp>
        <p:nvSpPr>
          <p:cNvPr id="7" name="TextBox 6">
            <a:extLst>
              <a:ext uri="{FF2B5EF4-FFF2-40B4-BE49-F238E27FC236}">
                <a16:creationId xmlns:a16="http://schemas.microsoft.com/office/drawing/2014/main" id="{066307F0-C5C7-CE5F-A651-3CFFBF1EC0FC}"/>
              </a:ext>
            </a:extLst>
          </p:cNvPr>
          <p:cNvSpPr txBox="1"/>
          <p:nvPr/>
        </p:nvSpPr>
        <p:spPr>
          <a:xfrm>
            <a:off x="490687" y="2337055"/>
            <a:ext cx="4009306" cy="2862322"/>
          </a:xfrm>
          <a:prstGeom prst="rect">
            <a:avLst/>
          </a:prstGeom>
          <a:noFill/>
        </p:spPr>
        <p:txBody>
          <a:bodyPr wrap="square">
            <a:spAutoFit/>
          </a:bodyPr>
          <a:lstStyle/>
          <a:p>
            <a:r>
              <a:rPr lang="en-US" dirty="0"/>
              <a:t>Work in groups of </a:t>
            </a:r>
            <a:r>
              <a:rPr lang="en-US" b="1" dirty="0"/>
              <a:t>3 if possible</a:t>
            </a:r>
            <a:r>
              <a:rPr lang="en-US" dirty="0"/>
              <a:t>.</a:t>
            </a:r>
            <a:br>
              <a:rPr lang="en-US" dirty="0"/>
            </a:br>
            <a:endParaRPr lang="en-US" dirty="0"/>
          </a:p>
          <a:p>
            <a:pPr marL="342900" indent="-342900">
              <a:buAutoNum type="alphaLcParenR"/>
            </a:pPr>
            <a:r>
              <a:rPr lang="en-US" b="1" dirty="0"/>
              <a:t>Speaker:</a:t>
            </a:r>
            <a:r>
              <a:rPr lang="en-US" dirty="0"/>
              <a:t> reads the incomplete statement aloud.</a:t>
            </a:r>
          </a:p>
          <a:p>
            <a:pPr marL="342900" indent="-342900">
              <a:buAutoNum type="alphaLcParenR"/>
            </a:pPr>
            <a:r>
              <a:rPr lang="en-US" b="1" dirty="0"/>
              <a:t>Questioner:</a:t>
            </a:r>
            <a:r>
              <a:rPr lang="en-US" dirty="0"/>
              <a:t> asks questions to get more detail.</a:t>
            </a:r>
          </a:p>
          <a:p>
            <a:pPr marL="342900" indent="-342900">
              <a:buAutoNum type="alphaLcParenR"/>
            </a:pPr>
            <a:r>
              <a:rPr lang="en-US" b="1" dirty="0"/>
              <a:t>Expander:</a:t>
            </a:r>
            <a:r>
              <a:rPr lang="en-US" dirty="0"/>
              <a:t> listens to both and gives the “full, clear” version at the end.</a:t>
            </a:r>
          </a:p>
          <a:p>
            <a:endParaRPr lang="en-US" dirty="0"/>
          </a:p>
          <a:p>
            <a:r>
              <a:rPr lang="en-US" dirty="0"/>
              <a:t>Rotate roles every round.</a:t>
            </a:r>
          </a:p>
        </p:txBody>
      </p:sp>
      <p:pic>
        <p:nvPicPr>
          <p:cNvPr id="9" name="Picture 8" descr="A close-up of a puzzle&#10;&#10;AI-generated content may be incorrect.">
            <a:extLst>
              <a:ext uri="{FF2B5EF4-FFF2-40B4-BE49-F238E27FC236}">
                <a16:creationId xmlns:a16="http://schemas.microsoft.com/office/drawing/2014/main" id="{24BC234B-00B6-D4BA-D7A9-825961F8F0E8}"/>
              </a:ext>
            </a:extLst>
          </p:cNvPr>
          <p:cNvPicPr>
            <a:picLocks noChangeAspect="1"/>
          </p:cNvPicPr>
          <p:nvPr/>
        </p:nvPicPr>
        <p:blipFill>
          <a:blip r:embed="rId2"/>
          <a:stretch>
            <a:fillRect/>
          </a:stretch>
        </p:blipFill>
        <p:spPr>
          <a:xfrm>
            <a:off x="4730223" y="2380411"/>
            <a:ext cx="3923090" cy="2592288"/>
          </a:xfrm>
          <a:prstGeom prst="rect">
            <a:avLst/>
          </a:prstGeom>
        </p:spPr>
      </p:pic>
      <p:pic>
        <p:nvPicPr>
          <p:cNvPr id="8" name="Picture 7" descr="A black x on a white background&#10;&#10;AI-generated content may be incorrect.">
            <a:extLst>
              <a:ext uri="{FF2B5EF4-FFF2-40B4-BE49-F238E27FC236}">
                <a16:creationId xmlns:a16="http://schemas.microsoft.com/office/drawing/2014/main" id="{F703846E-83C5-7BF3-32E7-589C675E8EF3}"/>
              </a:ext>
            </a:extLst>
          </p:cNvPr>
          <p:cNvPicPr>
            <a:picLocks noGrp="1" noRot="1" noMove="1" noResize="1" noEditPoints="1" noAdjustHandles="1" noChangeArrowheads="1" noChangeShapeType="1" noCrop="1"/>
          </p:cNvPicPr>
          <p:nvPr/>
        </p:nvPicPr>
        <p:blipFill rotWithShape="1">
          <a:blip r:embed="rId3"/>
          <a:srcRect l="14665" t="1" r="11395" b="1"/>
          <a:stretch/>
        </p:blipFill>
        <p:spPr>
          <a:xfrm>
            <a:off x="8477745" y="6275211"/>
            <a:ext cx="486743" cy="527403"/>
          </a:xfrm>
          <a:prstGeom prst="rect">
            <a:avLst/>
          </a:prstGeom>
        </p:spPr>
      </p:pic>
      <p:sp>
        <p:nvSpPr>
          <p:cNvPr id="6" name="Footer Placeholder 3">
            <a:extLst>
              <a:ext uri="{FF2B5EF4-FFF2-40B4-BE49-F238E27FC236}">
                <a16:creationId xmlns:a16="http://schemas.microsoft.com/office/drawing/2014/main" id="{F39A9C34-42E2-7AD9-9022-37EDD2ADF2C2}"/>
              </a:ext>
            </a:extLst>
          </p:cNvPr>
          <p:cNvSpPr>
            <a:spLocks noGrp="1"/>
          </p:cNvSpPr>
          <p:nvPr>
            <p:ph type="ftr" sz="quarter" idx="11"/>
          </p:nvPr>
        </p:nvSpPr>
        <p:spPr>
          <a:xfrm>
            <a:off x="2586608" y="6356351"/>
            <a:ext cx="3086100" cy="365125"/>
          </a:xfrm>
        </p:spPr>
        <p:txBody>
          <a:bodyPr/>
          <a:lstStyle/>
          <a:p>
            <a:r>
              <a:rPr lang="en-US" dirty="0"/>
              <a:t>ESB-RES-C270-L2G4-SpeechforEmployability-4.1-PPT-Active Listening v1</a:t>
            </a:r>
            <a:endParaRPr lang="en-GB" dirty="0"/>
          </a:p>
        </p:txBody>
      </p:sp>
    </p:spTree>
    <p:extLst>
      <p:ext uri="{BB962C8B-B14F-4D97-AF65-F5344CB8AC3E}">
        <p14:creationId xmlns:p14="http://schemas.microsoft.com/office/powerpoint/2010/main" val="27175536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C97A73-8511-DD43-BE87-4328925D31A2}"/>
              </a:ext>
            </a:extLst>
          </p:cNvPr>
          <p:cNvSpPr>
            <a:spLocks noGrp="1"/>
          </p:cNvSpPr>
          <p:nvPr>
            <p:ph type="title"/>
          </p:nvPr>
        </p:nvSpPr>
        <p:spPr>
          <a:xfrm>
            <a:off x="323528" y="1084742"/>
            <a:ext cx="7886700" cy="792088"/>
          </a:xfrm>
        </p:spPr>
        <p:txBody>
          <a:bodyPr/>
          <a:lstStyle/>
          <a:p>
            <a:r>
              <a:rPr lang="en-US" b="1" i="1" dirty="0">
                <a:latin typeface="+mn-lt"/>
              </a:rPr>
              <a:t>What’s next?</a:t>
            </a:r>
          </a:p>
        </p:txBody>
      </p:sp>
      <p:sp>
        <p:nvSpPr>
          <p:cNvPr id="3" name="Date Placeholder 2">
            <a:extLst>
              <a:ext uri="{FF2B5EF4-FFF2-40B4-BE49-F238E27FC236}">
                <a16:creationId xmlns:a16="http://schemas.microsoft.com/office/drawing/2014/main" id="{EAE7C02B-C5E1-7A4E-85E0-707A23B3F284}"/>
              </a:ext>
            </a:extLst>
          </p:cNvPr>
          <p:cNvSpPr>
            <a:spLocks noGrp="1"/>
          </p:cNvSpPr>
          <p:nvPr>
            <p:ph type="dt" sz="half" idx="10"/>
          </p:nvPr>
        </p:nvSpPr>
        <p:spPr/>
        <p:txBody>
          <a:bodyPr/>
          <a:lstStyle/>
          <a:p>
            <a:fld id="{35B8B392-406A-4B1C-BAD1-F458AC25B354}" type="datetime1">
              <a:rPr lang="en-GB" smtClean="0"/>
              <a:t>03/03/2026</a:t>
            </a:fld>
            <a:endParaRPr lang="en-GB"/>
          </a:p>
        </p:txBody>
      </p:sp>
      <p:sp>
        <p:nvSpPr>
          <p:cNvPr id="5" name="Slide Number Placeholder 4">
            <a:extLst>
              <a:ext uri="{FF2B5EF4-FFF2-40B4-BE49-F238E27FC236}">
                <a16:creationId xmlns:a16="http://schemas.microsoft.com/office/drawing/2014/main" id="{D869DDC0-3EF1-4D47-B239-B6DE7EB0D2B8}"/>
              </a:ext>
            </a:extLst>
          </p:cNvPr>
          <p:cNvSpPr>
            <a:spLocks noGrp="1"/>
          </p:cNvSpPr>
          <p:nvPr>
            <p:ph type="sldNum" sz="quarter" idx="12"/>
          </p:nvPr>
        </p:nvSpPr>
        <p:spPr/>
        <p:txBody>
          <a:bodyPr/>
          <a:lstStyle/>
          <a:p>
            <a:fld id="{EFC07C4F-4DD7-4452-9CBE-7B4BC77324C7}" type="slidenum">
              <a:rPr lang="en-GB" smtClean="0"/>
              <a:t>16</a:t>
            </a:fld>
            <a:endParaRPr lang="en-GB"/>
          </a:p>
        </p:txBody>
      </p:sp>
      <p:pic>
        <p:nvPicPr>
          <p:cNvPr id="8" name="Picture 7">
            <a:extLst>
              <a:ext uri="{FF2B5EF4-FFF2-40B4-BE49-F238E27FC236}">
                <a16:creationId xmlns:a16="http://schemas.microsoft.com/office/drawing/2014/main" id="{5B122CA5-B778-7A18-8E51-B17F65FC6588}"/>
              </a:ext>
            </a:extLst>
          </p:cNvPr>
          <p:cNvPicPr>
            <a:picLocks noChangeAspect="1"/>
          </p:cNvPicPr>
          <p:nvPr/>
        </p:nvPicPr>
        <p:blipFill>
          <a:blip r:embed="rId2"/>
          <a:stretch>
            <a:fillRect/>
          </a:stretch>
        </p:blipFill>
        <p:spPr>
          <a:xfrm>
            <a:off x="3635896" y="1345228"/>
            <a:ext cx="4950693" cy="4936979"/>
          </a:xfrm>
          <a:prstGeom prst="rect">
            <a:avLst/>
          </a:prstGeom>
        </p:spPr>
      </p:pic>
      <p:sp>
        <p:nvSpPr>
          <p:cNvPr id="6" name="TextBox 5">
            <a:extLst>
              <a:ext uri="{FF2B5EF4-FFF2-40B4-BE49-F238E27FC236}">
                <a16:creationId xmlns:a16="http://schemas.microsoft.com/office/drawing/2014/main" id="{786402FD-8C07-B8CA-7102-B3CB64216365}"/>
              </a:ext>
            </a:extLst>
          </p:cNvPr>
          <p:cNvSpPr txBox="1"/>
          <p:nvPr/>
        </p:nvSpPr>
        <p:spPr>
          <a:xfrm>
            <a:off x="4641065" y="2636912"/>
            <a:ext cx="3312368" cy="2031325"/>
          </a:xfrm>
          <a:prstGeom prst="rect">
            <a:avLst/>
          </a:prstGeom>
          <a:solidFill>
            <a:srgbClr val="C2D720"/>
          </a:solidFill>
        </p:spPr>
        <p:txBody>
          <a:bodyPr wrap="square" rtlCol="0">
            <a:spAutoFit/>
          </a:bodyPr>
          <a:lstStyle/>
          <a:p>
            <a:r>
              <a:rPr lang="en-GB" dirty="0"/>
              <a:t>In the next lesson, you are going to use these active listening skills to further develop questions and responses. </a:t>
            </a:r>
          </a:p>
          <a:p>
            <a:endParaRPr lang="en-GB" dirty="0"/>
          </a:p>
          <a:p>
            <a:r>
              <a:rPr lang="en-GB" dirty="0"/>
              <a:t>How are active listening and questioning are related?</a:t>
            </a:r>
          </a:p>
        </p:txBody>
      </p:sp>
      <p:pic>
        <p:nvPicPr>
          <p:cNvPr id="10" name="Picture 9">
            <a:extLst>
              <a:ext uri="{FF2B5EF4-FFF2-40B4-BE49-F238E27FC236}">
                <a16:creationId xmlns:a16="http://schemas.microsoft.com/office/drawing/2014/main" id="{6E44D89C-5FDB-C534-BBA6-586A2E90BD76}"/>
              </a:ext>
            </a:extLst>
          </p:cNvPr>
          <p:cNvPicPr>
            <a:picLocks noChangeAspect="1"/>
          </p:cNvPicPr>
          <p:nvPr/>
        </p:nvPicPr>
        <p:blipFill>
          <a:blip r:embed="rId3"/>
          <a:stretch>
            <a:fillRect/>
          </a:stretch>
        </p:blipFill>
        <p:spPr>
          <a:xfrm>
            <a:off x="694853" y="2253452"/>
            <a:ext cx="2334887" cy="2700666"/>
          </a:xfrm>
          <a:prstGeom prst="rect">
            <a:avLst/>
          </a:prstGeom>
        </p:spPr>
      </p:pic>
      <p:pic>
        <p:nvPicPr>
          <p:cNvPr id="7" name="Picture 6">
            <a:extLst>
              <a:ext uri="{FF2B5EF4-FFF2-40B4-BE49-F238E27FC236}">
                <a16:creationId xmlns:a16="http://schemas.microsoft.com/office/drawing/2014/main" id="{083E5033-1789-3D03-C5C1-F550E9D7B28B}"/>
              </a:ext>
            </a:extLst>
          </p:cNvPr>
          <p:cNvPicPr>
            <a:picLocks noGrp="1" noRot="1" noMove="1" noResize="1" noEditPoints="1" noAdjustHandles="1" noChangeArrowheads="1" noChangeShapeType="1" noCrop="1"/>
          </p:cNvPicPr>
          <p:nvPr/>
        </p:nvPicPr>
        <p:blipFill rotWithShape="1">
          <a:blip r:embed="rId4"/>
          <a:srcRect l="14665" t="1" r="11395" b="1"/>
          <a:stretch/>
        </p:blipFill>
        <p:spPr>
          <a:xfrm>
            <a:off x="8477745" y="6275211"/>
            <a:ext cx="486743" cy="527403"/>
          </a:xfrm>
          <a:prstGeom prst="rect">
            <a:avLst/>
          </a:prstGeom>
        </p:spPr>
      </p:pic>
      <p:sp>
        <p:nvSpPr>
          <p:cNvPr id="9" name="Footer Placeholder 3">
            <a:extLst>
              <a:ext uri="{FF2B5EF4-FFF2-40B4-BE49-F238E27FC236}">
                <a16:creationId xmlns:a16="http://schemas.microsoft.com/office/drawing/2014/main" id="{550D250A-FFBE-4A92-162B-721B0AD3F5EE}"/>
              </a:ext>
            </a:extLst>
          </p:cNvPr>
          <p:cNvSpPr>
            <a:spLocks noGrp="1"/>
          </p:cNvSpPr>
          <p:nvPr>
            <p:ph type="ftr" sz="quarter" idx="11"/>
          </p:nvPr>
        </p:nvSpPr>
        <p:spPr>
          <a:xfrm>
            <a:off x="2586608" y="6356351"/>
            <a:ext cx="3086100" cy="365125"/>
          </a:xfrm>
        </p:spPr>
        <p:txBody>
          <a:bodyPr/>
          <a:lstStyle/>
          <a:p>
            <a:r>
              <a:rPr lang="en-US" dirty="0"/>
              <a:t>ESB-RES-C270-L2G4-SpeechforEmployability-4.1-PPT-Active Listening v1</a:t>
            </a:r>
            <a:endParaRPr lang="en-GB" dirty="0"/>
          </a:p>
        </p:txBody>
      </p:sp>
    </p:spTree>
    <p:extLst>
      <p:ext uri="{BB962C8B-B14F-4D97-AF65-F5344CB8AC3E}">
        <p14:creationId xmlns:p14="http://schemas.microsoft.com/office/powerpoint/2010/main" val="29749421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188214"/>
            <a:ext cx="7886700" cy="504055"/>
          </a:xfrm>
        </p:spPr>
        <p:txBody>
          <a:bodyPr>
            <a:noAutofit/>
          </a:bodyPr>
          <a:lstStyle/>
          <a:p>
            <a:r>
              <a:rPr lang="en-GB" sz="3200" b="1" i="1" dirty="0">
                <a:latin typeface="+mn-lt"/>
              </a:rPr>
              <a:t>Relevant Grade Descriptors</a:t>
            </a:r>
          </a:p>
        </p:txBody>
      </p:sp>
      <p:sp>
        <p:nvSpPr>
          <p:cNvPr id="3" name="Date Placeholder 2"/>
          <p:cNvSpPr>
            <a:spLocks noGrp="1"/>
          </p:cNvSpPr>
          <p:nvPr>
            <p:ph type="dt" sz="half" idx="10"/>
          </p:nvPr>
        </p:nvSpPr>
        <p:spPr/>
        <p:txBody>
          <a:bodyPr/>
          <a:lstStyle/>
          <a:p>
            <a:fld id="{F0F04458-BD42-43A3-8053-73E33E5EB2B7}" type="datetime1">
              <a:rPr lang="en-GB" smtClean="0"/>
              <a:t>03/03/2026</a:t>
            </a:fld>
            <a:endParaRPr lang="en-GB"/>
          </a:p>
        </p:txBody>
      </p:sp>
      <p:sp>
        <p:nvSpPr>
          <p:cNvPr id="5" name="Slide Number Placeholder 4"/>
          <p:cNvSpPr>
            <a:spLocks noGrp="1"/>
          </p:cNvSpPr>
          <p:nvPr>
            <p:ph type="sldNum" sz="quarter" idx="12"/>
          </p:nvPr>
        </p:nvSpPr>
        <p:spPr/>
        <p:txBody>
          <a:bodyPr/>
          <a:lstStyle/>
          <a:p>
            <a:fld id="{EFC07C4F-4DD7-4452-9CBE-7B4BC77324C7}" type="slidenum">
              <a:rPr lang="en-GB" smtClean="0"/>
              <a:t>2</a:t>
            </a:fld>
            <a:endParaRPr lang="en-GB"/>
          </a:p>
        </p:txBody>
      </p:sp>
      <p:graphicFrame>
        <p:nvGraphicFramePr>
          <p:cNvPr id="6" name="Table 5"/>
          <p:cNvGraphicFramePr>
            <a:graphicFrameLocks noGrp="1"/>
          </p:cNvGraphicFramePr>
          <p:nvPr>
            <p:extLst>
              <p:ext uri="{D42A27DB-BD31-4B8C-83A1-F6EECF244321}">
                <p14:modId xmlns:p14="http://schemas.microsoft.com/office/powerpoint/2010/main" val="2855156044"/>
              </p:ext>
            </p:extLst>
          </p:nvPr>
        </p:nvGraphicFramePr>
        <p:xfrm>
          <a:off x="467544" y="1700807"/>
          <a:ext cx="8297674" cy="3066240"/>
        </p:xfrm>
        <a:graphic>
          <a:graphicData uri="http://schemas.openxmlformats.org/drawingml/2006/table">
            <a:tbl>
              <a:tblPr firstRow="1" firstCol="1" bandRow="1">
                <a:tableStyleId>{5940675A-B579-460E-94D1-54222C63F5DA}</a:tableStyleId>
              </a:tblPr>
              <a:tblGrid>
                <a:gridCol w="1744949">
                  <a:extLst>
                    <a:ext uri="{9D8B030D-6E8A-4147-A177-3AD203B41FA5}">
                      <a16:colId xmlns:a16="http://schemas.microsoft.com/office/drawing/2014/main" val="586849962"/>
                    </a:ext>
                  </a:extLst>
                </a:gridCol>
                <a:gridCol w="1310545">
                  <a:extLst>
                    <a:ext uri="{9D8B030D-6E8A-4147-A177-3AD203B41FA5}">
                      <a16:colId xmlns:a16="http://schemas.microsoft.com/office/drawing/2014/main" val="432970131"/>
                    </a:ext>
                  </a:extLst>
                </a:gridCol>
                <a:gridCol w="1310545">
                  <a:extLst>
                    <a:ext uri="{9D8B030D-6E8A-4147-A177-3AD203B41FA5}">
                      <a16:colId xmlns:a16="http://schemas.microsoft.com/office/drawing/2014/main" val="2677484745"/>
                    </a:ext>
                  </a:extLst>
                </a:gridCol>
                <a:gridCol w="1310545">
                  <a:extLst>
                    <a:ext uri="{9D8B030D-6E8A-4147-A177-3AD203B41FA5}">
                      <a16:colId xmlns:a16="http://schemas.microsoft.com/office/drawing/2014/main" val="3149520564"/>
                    </a:ext>
                  </a:extLst>
                </a:gridCol>
                <a:gridCol w="1310545">
                  <a:extLst>
                    <a:ext uri="{9D8B030D-6E8A-4147-A177-3AD203B41FA5}">
                      <a16:colId xmlns:a16="http://schemas.microsoft.com/office/drawing/2014/main" val="1215520350"/>
                    </a:ext>
                  </a:extLst>
                </a:gridCol>
                <a:gridCol w="1310545">
                  <a:extLst>
                    <a:ext uri="{9D8B030D-6E8A-4147-A177-3AD203B41FA5}">
                      <a16:colId xmlns:a16="http://schemas.microsoft.com/office/drawing/2014/main" val="1411141566"/>
                    </a:ext>
                  </a:extLst>
                </a:gridCol>
              </a:tblGrid>
              <a:tr h="655662">
                <a:tc>
                  <a:txBody>
                    <a:bodyPr/>
                    <a:lstStyle/>
                    <a:p>
                      <a:pPr algn="ctr">
                        <a:lnSpc>
                          <a:spcPts val="1210"/>
                        </a:lnSpc>
                        <a:spcAft>
                          <a:spcPts val="0"/>
                        </a:spcAft>
                      </a:pPr>
                      <a:r>
                        <a:rPr lang="en-GB" sz="1200" b="1" dirty="0">
                          <a:solidFill>
                            <a:srgbClr val="FFFFFF"/>
                          </a:solidFill>
                          <a:effectLst/>
                          <a:latin typeface="Calibri"/>
                          <a:ea typeface="Times New Roman" panose="02020603050405020304" pitchFamily="18" charset="0"/>
                          <a:cs typeface="Calibri"/>
                        </a:rPr>
                        <a:t>Section 4</a:t>
                      </a:r>
                      <a:endParaRPr lang="en-GB" sz="1200" dirty="0">
                        <a:effectLst/>
                        <a:latin typeface="Calibri"/>
                        <a:ea typeface="Calibri" panose="020F0502020204030204" pitchFamily="34" charset="0"/>
                        <a:cs typeface="Calibri"/>
                      </a:endParaRPr>
                    </a:p>
                    <a:p>
                      <a:pPr algn="ctr">
                        <a:lnSpc>
                          <a:spcPts val="1210"/>
                        </a:lnSpc>
                        <a:spcAft>
                          <a:spcPts val="0"/>
                        </a:spcAft>
                      </a:pPr>
                      <a:r>
                        <a:rPr lang="en-GB" sz="1200" b="1" dirty="0">
                          <a:solidFill>
                            <a:srgbClr val="FFFFFF"/>
                          </a:solidFill>
                          <a:effectLst/>
                          <a:latin typeface="Calibri"/>
                          <a:ea typeface="Times New Roman" panose="02020603050405020304" pitchFamily="18" charset="0"/>
                          <a:cs typeface="Calibri"/>
                        </a:rPr>
                        <a:t>Listening and Responding</a:t>
                      </a:r>
                      <a:endParaRPr lang="en-GB" sz="1200" dirty="0">
                        <a:effectLst/>
                        <a:latin typeface="Calibri"/>
                        <a:ea typeface="Calibri" panose="020F0502020204030204" pitchFamily="34" charset="0"/>
                        <a:cs typeface="Calibri"/>
                      </a:endParaRPr>
                    </a:p>
                  </a:txBody>
                  <a:tcPr marL="68580" marR="68580" marT="0" marB="0" anchor="ctr">
                    <a:solidFill>
                      <a:srgbClr val="C2D721"/>
                    </a:solidFill>
                  </a:tcPr>
                </a:tc>
                <a:tc>
                  <a:txBody>
                    <a:bodyPr/>
                    <a:lstStyle/>
                    <a:p>
                      <a:pPr algn="ctr">
                        <a:lnSpc>
                          <a:spcPts val="1210"/>
                        </a:lnSpc>
                        <a:spcAft>
                          <a:spcPts val="0"/>
                        </a:spcAft>
                      </a:pPr>
                      <a:r>
                        <a:rPr lang="en-GB" sz="1200" b="1" dirty="0">
                          <a:solidFill>
                            <a:srgbClr val="FFFFFF"/>
                          </a:solidFill>
                          <a:effectLst/>
                          <a:latin typeface="Calibri"/>
                          <a:ea typeface="Times New Roman" panose="02020603050405020304" pitchFamily="18" charset="0"/>
                          <a:cs typeface="Calibri"/>
                        </a:rPr>
                        <a:t>Pass</a:t>
                      </a:r>
                      <a:endParaRPr lang="en-GB" sz="1200" dirty="0">
                        <a:effectLst/>
                        <a:latin typeface="Calibri"/>
                        <a:ea typeface="Calibri" panose="020F0502020204030204" pitchFamily="34" charset="0"/>
                        <a:cs typeface="Calibri"/>
                      </a:endParaRPr>
                    </a:p>
                  </a:txBody>
                  <a:tcPr marL="68580" marR="68580" marT="0" marB="0" anchor="ctr">
                    <a:solidFill>
                      <a:srgbClr val="C2D721"/>
                    </a:solidFill>
                  </a:tcPr>
                </a:tc>
                <a:tc>
                  <a:txBody>
                    <a:bodyPr/>
                    <a:lstStyle/>
                    <a:p>
                      <a:pPr algn="ctr">
                        <a:lnSpc>
                          <a:spcPts val="1210"/>
                        </a:lnSpc>
                        <a:spcAft>
                          <a:spcPts val="0"/>
                        </a:spcAft>
                      </a:pPr>
                      <a:r>
                        <a:rPr lang="en-GB" sz="1200" b="1" dirty="0">
                          <a:solidFill>
                            <a:srgbClr val="FFFFFF"/>
                          </a:solidFill>
                          <a:effectLst/>
                          <a:latin typeface="Calibri"/>
                          <a:ea typeface="Times New Roman" panose="02020603050405020304" pitchFamily="18" charset="0"/>
                          <a:cs typeface="Calibri"/>
                        </a:rPr>
                        <a:t>Good Pass</a:t>
                      </a:r>
                      <a:endParaRPr lang="en-GB" sz="1200" dirty="0">
                        <a:effectLst/>
                        <a:latin typeface="Calibri"/>
                        <a:ea typeface="Calibri" panose="020F0502020204030204" pitchFamily="34" charset="0"/>
                        <a:cs typeface="Calibri"/>
                      </a:endParaRPr>
                    </a:p>
                    <a:p>
                      <a:pPr algn="ctr">
                        <a:lnSpc>
                          <a:spcPts val="1210"/>
                        </a:lnSpc>
                        <a:spcAft>
                          <a:spcPts val="0"/>
                        </a:spcAft>
                      </a:pPr>
                      <a:r>
                        <a:rPr lang="en-GB" sz="1200" b="1" dirty="0">
                          <a:solidFill>
                            <a:srgbClr val="FFFFFF"/>
                          </a:solidFill>
                          <a:effectLst/>
                          <a:latin typeface="Calibri"/>
                          <a:ea typeface="Times New Roman" panose="02020603050405020304" pitchFamily="18" charset="0"/>
                          <a:cs typeface="Calibri"/>
                        </a:rPr>
                        <a:t>(Endorsed)</a:t>
                      </a:r>
                      <a:endParaRPr lang="en-GB" sz="1200" dirty="0">
                        <a:effectLst/>
                        <a:latin typeface="Calibri"/>
                        <a:ea typeface="Calibri" panose="020F0502020204030204" pitchFamily="34" charset="0"/>
                        <a:cs typeface="Calibri"/>
                      </a:endParaRPr>
                    </a:p>
                  </a:txBody>
                  <a:tcPr marL="68580" marR="68580" marT="0" marB="0" anchor="ctr">
                    <a:solidFill>
                      <a:srgbClr val="C2D721"/>
                    </a:solidFill>
                  </a:tcPr>
                </a:tc>
                <a:tc>
                  <a:txBody>
                    <a:bodyPr/>
                    <a:lstStyle/>
                    <a:p>
                      <a:pPr algn="ctr">
                        <a:lnSpc>
                          <a:spcPts val="1210"/>
                        </a:lnSpc>
                        <a:spcAft>
                          <a:spcPts val="0"/>
                        </a:spcAft>
                      </a:pPr>
                      <a:r>
                        <a:rPr lang="en-GB" sz="1200" b="1" dirty="0">
                          <a:solidFill>
                            <a:srgbClr val="FFFFFF"/>
                          </a:solidFill>
                          <a:effectLst/>
                          <a:latin typeface="Calibri"/>
                          <a:ea typeface="Times New Roman" panose="02020603050405020304" pitchFamily="18" charset="0"/>
                          <a:cs typeface="Calibri"/>
                        </a:rPr>
                        <a:t>Merit</a:t>
                      </a:r>
                      <a:endParaRPr lang="en-GB" sz="1200" dirty="0">
                        <a:effectLst/>
                        <a:latin typeface="Calibri"/>
                        <a:ea typeface="Calibri" panose="020F0502020204030204" pitchFamily="34" charset="0"/>
                        <a:cs typeface="Calibri"/>
                      </a:endParaRPr>
                    </a:p>
                  </a:txBody>
                  <a:tcPr marL="68580" marR="68580" marT="0" marB="0" anchor="ctr">
                    <a:solidFill>
                      <a:srgbClr val="C2D721"/>
                    </a:solidFill>
                  </a:tcPr>
                </a:tc>
                <a:tc>
                  <a:txBody>
                    <a:bodyPr/>
                    <a:lstStyle/>
                    <a:p>
                      <a:pPr algn="ctr">
                        <a:lnSpc>
                          <a:spcPts val="1210"/>
                        </a:lnSpc>
                        <a:spcAft>
                          <a:spcPts val="0"/>
                        </a:spcAft>
                      </a:pPr>
                      <a:r>
                        <a:rPr lang="en-GB" sz="1200" b="1" dirty="0">
                          <a:solidFill>
                            <a:srgbClr val="FFFFFF"/>
                          </a:solidFill>
                          <a:effectLst/>
                          <a:latin typeface="Calibri"/>
                          <a:ea typeface="Times New Roman" panose="02020603050405020304" pitchFamily="18" charset="0"/>
                          <a:cs typeface="Calibri"/>
                        </a:rPr>
                        <a:t>Merit Plus</a:t>
                      </a:r>
                      <a:endParaRPr lang="en-GB" sz="1200" dirty="0">
                        <a:effectLst/>
                        <a:latin typeface="Calibri"/>
                        <a:ea typeface="Calibri" panose="020F0502020204030204" pitchFamily="34" charset="0"/>
                        <a:cs typeface="Calibri"/>
                      </a:endParaRPr>
                    </a:p>
                    <a:p>
                      <a:pPr algn="ctr">
                        <a:lnSpc>
                          <a:spcPts val="1210"/>
                        </a:lnSpc>
                        <a:spcAft>
                          <a:spcPts val="0"/>
                        </a:spcAft>
                      </a:pPr>
                      <a:r>
                        <a:rPr lang="en-GB" sz="1200" b="1" dirty="0">
                          <a:solidFill>
                            <a:srgbClr val="FFFFFF"/>
                          </a:solidFill>
                          <a:effectLst/>
                          <a:latin typeface="Calibri"/>
                          <a:ea typeface="Times New Roman" panose="02020603050405020304" pitchFamily="18" charset="0"/>
                          <a:cs typeface="Calibri"/>
                        </a:rPr>
                        <a:t>(Endorsed)</a:t>
                      </a:r>
                      <a:endParaRPr lang="en-GB" sz="1200" dirty="0">
                        <a:effectLst/>
                        <a:latin typeface="Calibri"/>
                        <a:ea typeface="Calibri" panose="020F0502020204030204" pitchFamily="34" charset="0"/>
                        <a:cs typeface="Calibri"/>
                      </a:endParaRPr>
                    </a:p>
                  </a:txBody>
                  <a:tcPr marL="68580" marR="68580" marT="0" marB="0" anchor="ctr">
                    <a:solidFill>
                      <a:srgbClr val="C2D721"/>
                    </a:solidFill>
                  </a:tcPr>
                </a:tc>
                <a:tc>
                  <a:txBody>
                    <a:bodyPr/>
                    <a:lstStyle/>
                    <a:p>
                      <a:pPr algn="ctr">
                        <a:lnSpc>
                          <a:spcPts val="1210"/>
                        </a:lnSpc>
                        <a:spcAft>
                          <a:spcPts val="0"/>
                        </a:spcAft>
                      </a:pPr>
                      <a:r>
                        <a:rPr lang="en-GB" sz="1200" b="1" dirty="0">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Distinction</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C2D721"/>
                    </a:solidFill>
                  </a:tcPr>
                </a:tc>
                <a:extLst>
                  <a:ext uri="{0D108BD9-81ED-4DB2-BD59-A6C34878D82A}">
                    <a16:rowId xmlns:a16="http://schemas.microsoft.com/office/drawing/2014/main" val="162651259"/>
                  </a:ext>
                </a:extLst>
              </a:tr>
              <a:tr h="1197604">
                <a:tc>
                  <a:txBody>
                    <a:bodyPr/>
                    <a:lstStyle/>
                    <a:p>
                      <a:pPr algn="ctr">
                        <a:spcBef>
                          <a:spcPts val="100"/>
                        </a:spcBef>
                      </a:pPr>
                      <a:r>
                        <a:rPr lang="en-GB" sz="12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Responding to Questions</a:t>
                      </a:r>
                      <a:endParaRPr lang="en-GB" sz="12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72000" marB="0">
                    <a:solidFill>
                      <a:srgbClr val="C2D721">
                        <a:alpha val="20000"/>
                      </a:srgbClr>
                    </a:solidFill>
                  </a:tcPr>
                </a:tc>
                <a:tc>
                  <a:txBody>
                    <a:bodyPr/>
                    <a:lstStyle/>
                    <a:p>
                      <a:pPr lvl="0" algn="l">
                        <a:lnSpc>
                          <a:spcPct val="100000"/>
                        </a:lnSpc>
                        <a:spcBef>
                          <a:spcPts val="0"/>
                        </a:spcBef>
                        <a:spcAft>
                          <a:spcPts val="0"/>
                        </a:spcAft>
                        <a:buNone/>
                      </a:pPr>
                      <a:r>
                        <a:rPr lang="en-GB" sz="1200" b="0" i="0" u="none" strike="noStrike" noProof="0" dirty="0">
                          <a:solidFill>
                            <a:srgbClr val="000000"/>
                          </a:solidFill>
                          <a:effectLst/>
                        </a:rPr>
                        <a:t>Appropriate and brief </a:t>
                      </a:r>
                      <a:endParaRPr lang="en-US" i="0" u="none" strike="noStrike" noProof="0" dirty="0">
                        <a:solidFill>
                          <a:srgbClr val="000000"/>
                        </a:solidFill>
                      </a:endParaRPr>
                    </a:p>
                    <a:p>
                      <a:pPr lvl="0" algn="l">
                        <a:lnSpc>
                          <a:spcPct val="100000"/>
                        </a:lnSpc>
                        <a:spcBef>
                          <a:spcPts val="0"/>
                        </a:spcBef>
                        <a:spcAft>
                          <a:spcPts val="0"/>
                        </a:spcAft>
                        <a:buNone/>
                      </a:pPr>
                      <a:r>
                        <a:rPr lang="en-GB" sz="1200" b="0" i="0" u="none" strike="noStrike" noProof="0" dirty="0">
                          <a:solidFill>
                            <a:srgbClr val="000000"/>
                          </a:solidFill>
                          <a:effectLst/>
                        </a:rPr>
                        <a:t>responses are given to </a:t>
                      </a:r>
                      <a:endParaRPr lang="en-GB" i="0" u="none" strike="noStrike" noProof="0" dirty="0">
                        <a:solidFill>
                          <a:srgbClr val="000000"/>
                        </a:solidFill>
                      </a:endParaRPr>
                    </a:p>
                    <a:p>
                      <a:pPr lvl="0">
                        <a:spcBef>
                          <a:spcPts val="100"/>
                        </a:spcBef>
                        <a:buNone/>
                      </a:pPr>
                      <a:r>
                        <a:rPr lang="en-GB" sz="1200" b="0" i="0" u="none" strike="noStrike" noProof="0" dirty="0">
                          <a:solidFill>
                            <a:srgbClr val="000000"/>
                          </a:solidFill>
                          <a:effectLst/>
                        </a:rPr>
                        <a:t>all questions. </a:t>
                      </a:r>
                      <a:endParaRPr lang="en-GB" i="0" u="none" strike="noStrike" noProof="0" dirty="0"/>
                    </a:p>
                    <a:p>
                      <a:pPr>
                        <a:spcBef>
                          <a:spcPts val="100"/>
                        </a:spcBef>
                      </a:pPr>
                      <a:endParaRPr lang="en-GB" sz="1200" b="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72000" marB="0"/>
                </a:tc>
                <a:tc>
                  <a:txBody>
                    <a:bodyPr/>
                    <a:lstStyle/>
                    <a:p>
                      <a:pPr lvl="0" algn="l">
                        <a:lnSpc>
                          <a:spcPct val="100000"/>
                        </a:lnSpc>
                        <a:spcBef>
                          <a:spcPts val="0"/>
                        </a:spcBef>
                        <a:spcAft>
                          <a:spcPts val="0"/>
                        </a:spcAft>
                        <a:buNone/>
                      </a:pPr>
                      <a:r>
                        <a:rPr lang="en-GB" sz="1200" b="0" i="0" u="none" strike="noStrike" noProof="0" dirty="0">
                          <a:effectLst/>
                        </a:rPr>
                        <a:t>Appropriate and </a:t>
                      </a:r>
                      <a:endParaRPr lang="en-US" dirty="0"/>
                    </a:p>
                    <a:p>
                      <a:pPr lvl="0" algn="l">
                        <a:lnSpc>
                          <a:spcPct val="100000"/>
                        </a:lnSpc>
                        <a:spcBef>
                          <a:spcPts val="0"/>
                        </a:spcBef>
                        <a:spcAft>
                          <a:spcPts val="0"/>
                        </a:spcAft>
                        <a:buNone/>
                      </a:pPr>
                      <a:r>
                        <a:rPr lang="en-GB" sz="1200" b="0" i="0" u="none" strike="noStrike" noProof="0" dirty="0">
                          <a:effectLst/>
                        </a:rPr>
                        <a:t>partially developed </a:t>
                      </a:r>
                      <a:endParaRPr lang="en-GB" dirty="0"/>
                    </a:p>
                    <a:p>
                      <a:pPr lvl="0" algn="l">
                        <a:lnSpc>
                          <a:spcPct val="100000"/>
                        </a:lnSpc>
                        <a:spcBef>
                          <a:spcPts val="0"/>
                        </a:spcBef>
                        <a:spcAft>
                          <a:spcPts val="0"/>
                        </a:spcAft>
                        <a:buNone/>
                      </a:pPr>
                      <a:r>
                        <a:rPr lang="en-GB" sz="1200" b="0" i="0" u="none" strike="noStrike" noProof="0" dirty="0">
                          <a:effectLst/>
                        </a:rPr>
                        <a:t>responses are given to </a:t>
                      </a:r>
                      <a:endParaRPr lang="en-GB" dirty="0"/>
                    </a:p>
                    <a:p>
                      <a:pPr lvl="0">
                        <a:lnSpc>
                          <a:spcPct val="107000"/>
                        </a:lnSpc>
                        <a:spcBef>
                          <a:spcPts val="100"/>
                        </a:spcBef>
                        <a:spcAft>
                          <a:spcPts val="800"/>
                        </a:spcAft>
                        <a:buNone/>
                      </a:pPr>
                      <a:r>
                        <a:rPr lang="en-GB" sz="1200" b="0" i="0" u="none" strike="noStrike" noProof="0" dirty="0">
                          <a:effectLst/>
                        </a:rPr>
                        <a:t>one or more questions.</a:t>
                      </a:r>
                      <a:r>
                        <a:rPr lang="en-GB" sz="1200" b="0" dirty="0">
                          <a:effectLst/>
                          <a:latin typeface="Calibri"/>
                          <a:ea typeface="Calibri"/>
                          <a:cs typeface="Times New Roman"/>
                        </a:rPr>
                        <a:t> </a:t>
                      </a:r>
                    </a:p>
                  </a:txBody>
                  <a:tcPr marL="68580" marR="68580" marT="72000" marB="0"/>
                </a:tc>
                <a:tc>
                  <a:txBody>
                    <a:bodyPr/>
                    <a:lstStyle/>
                    <a:p>
                      <a:pPr lvl="0" algn="l">
                        <a:lnSpc>
                          <a:spcPct val="100000"/>
                        </a:lnSpc>
                        <a:spcBef>
                          <a:spcPts val="0"/>
                        </a:spcBef>
                        <a:spcAft>
                          <a:spcPts val="0"/>
                        </a:spcAft>
                        <a:buNone/>
                      </a:pPr>
                      <a:r>
                        <a:rPr lang="en-GB" sz="1200" b="0" i="0" u="none" strike="noStrike" noProof="0" dirty="0">
                          <a:solidFill>
                            <a:srgbClr val="FF0000"/>
                          </a:solidFill>
                          <a:effectLst/>
                        </a:rPr>
                        <a:t>Appropriate and full </a:t>
                      </a:r>
                      <a:endParaRPr lang="en-US" i="0" u="none" strike="noStrike" noProof="0" dirty="0"/>
                    </a:p>
                    <a:p>
                      <a:pPr lvl="0" algn="l">
                        <a:lnSpc>
                          <a:spcPct val="100000"/>
                        </a:lnSpc>
                        <a:spcBef>
                          <a:spcPts val="0"/>
                        </a:spcBef>
                        <a:spcAft>
                          <a:spcPts val="0"/>
                        </a:spcAft>
                        <a:buNone/>
                      </a:pPr>
                      <a:r>
                        <a:rPr lang="en-GB" sz="1200" b="0" i="0" u="none" strike="noStrike" noProof="0" dirty="0">
                          <a:solidFill>
                            <a:srgbClr val="FF0000"/>
                          </a:solidFill>
                          <a:effectLst/>
                        </a:rPr>
                        <a:t>responses are given to </a:t>
                      </a:r>
                      <a:endParaRPr lang="en-GB" i="0" u="none" strike="noStrike" noProof="0" dirty="0"/>
                    </a:p>
                    <a:p>
                      <a:pPr lvl="0">
                        <a:lnSpc>
                          <a:spcPct val="107000"/>
                        </a:lnSpc>
                        <a:spcBef>
                          <a:spcPts val="100"/>
                        </a:spcBef>
                        <a:spcAft>
                          <a:spcPts val="800"/>
                        </a:spcAft>
                        <a:buNone/>
                      </a:pPr>
                      <a:r>
                        <a:rPr lang="en-GB" sz="1200" b="0" i="0" u="none" strike="noStrike" noProof="0" dirty="0">
                          <a:solidFill>
                            <a:srgbClr val="FF0000"/>
                          </a:solidFill>
                          <a:effectLst/>
                        </a:rPr>
                        <a:t>one or more questions.</a:t>
                      </a:r>
                      <a:endParaRPr lang="en-GB" dirty="0"/>
                    </a:p>
                    <a:p>
                      <a:pPr>
                        <a:lnSpc>
                          <a:spcPct val="107000"/>
                        </a:lnSpc>
                        <a:spcBef>
                          <a:spcPts val="100"/>
                        </a:spcBef>
                        <a:spcAft>
                          <a:spcPts val="800"/>
                        </a:spcAft>
                      </a:pPr>
                      <a:endParaRPr lang="en-GB" sz="12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72000" marB="0"/>
                </a:tc>
                <a:tc>
                  <a:txBody>
                    <a:bodyPr/>
                    <a:lstStyle/>
                    <a:p>
                      <a:pPr lvl="0" algn="l">
                        <a:lnSpc>
                          <a:spcPct val="100000"/>
                        </a:lnSpc>
                        <a:spcBef>
                          <a:spcPts val="0"/>
                        </a:spcBef>
                        <a:spcAft>
                          <a:spcPts val="0"/>
                        </a:spcAft>
                        <a:buNone/>
                      </a:pPr>
                      <a:r>
                        <a:rPr lang="en-GB" sz="1200" b="0" i="0" u="none" strike="noStrike" noProof="0" dirty="0">
                          <a:effectLst/>
                        </a:rPr>
                        <a:t>Appropriate and full </a:t>
                      </a:r>
                      <a:endParaRPr lang="en-US" i="0" u="none" strike="noStrike" noProof="0" dirty="0"/>
                    </a:p>
                    <a:p>
                      <a:pPr lvl="0" algn="l">
                        <a:lnSpc>
                          <a:spcPct val="100000"/>
                        </a:lnSpc>
                        <a:spcBef>
                          <a:spcPts val="0"/>
                        </a:spcBef>
                        <a:spcAft>
                          <a:spcPts val="0"/>
                        </a:spcAft>
                        <a:buNone/>
                      </a:pPr>
                      <a:r>
                        <a:rPr lang="en-GB" sz="1200" b="0" i="0" u="none" strike="noStrike" noProof="0" dirty="0">
                          <a:effectLst/>
                        </a:rPr>
                        <a:t>responses are given to </a:t>
                      </a:r>
                      <a:endParaRPr lang="en-GB" i="0" u="none" strike="noStrike" noProof="0" dirty="0"/>
                    </a:p>
                    <a:p>
                      <a:pPr lvl="0">
                        <a:lnSpc>
                          <a:spcPct val="107000"/>
                        </a:lnSpc>
                        <a:spcBef>
                          <a:spcPts val="100"/>
                        </a:spcBef>
                        <a:spcAft>
                          <a:spcPts val="800"/>
                        </a:spcAft>
                        <a:buNone/>
                      </a:pPr>
                      <a:r>
                        <a:rPr lang="en-GB" sz="1200" b="0" i="0" u="none" strike="noStrike" noProof="0" dirty="0">
                          <a:effectLst/>
                        </a:rPr>
                        <a:t>all questions.</a:t>
                      </a:r>
                      <a:endParaRPr lang="en-GB" i="0" u="none" strike="noStrike" noProof="0" dirty="0"/>
                    </a:p>
                  </a:txBody>
                  <a:tcPr marL="68580" marR="68580" marT="72000" marB="0"/>
                </a:tc>
                <a:tc>
                  <a:txBody>
                    <a:bodyPr/>
                    <a:lstStyle/>
                    <a:p>
                      <a:pPr lvl="0" algn="l">
                        <a:lnSpc>
                          <a:spcPct val="100000"/>
                        </a:lnSpc>
                        <a:spcBef>
                          <a:spcPts val="0"/>
                        </a:spcBef>
                        <a:spcAft>
                          <a:spcPts val="0"/>
                        </a:spcAft>
                        <a:buNone/>
                      </a:pPr>
                      <a:r>
                        <a:rPr lang="en-GB" sz="1200" b="0" i="0" u="none" strike="noStrike" noProof="0" dirty="0">
                          <a:solidFill>
                            <a:srgbClr val="FF0000"/>
                          </a:solidFill>
                          <a:effectLst/>
                        </a:rPr>
                        <a:t>Appropriate, full and </a:t>
                      </a:r>
                      <a:endParaRPr lang="en-US" i="0" u="none" strike="noStrike" noProof="0" dirty="0"/>
                    </a:p>
                    <a:p>
                      <a:pPr lvl="0" algn="l">
                        <a:lnSpc>
                          <a:spcPct val="100000"/>
                        </a:lnSpc>
                        <a:spcBef>
                          <a:spcPts val="0"/>
                        </a:spcBef>
                        <a:spcAft>
                          <a:spcPts val="0"/>
                        </a:spcAft>
                        <a:buNone/>
                      </a:pPr>
                      <a:r>
                        <a:rPr lang="en-GB" sz="1200" b="0" i="0" u="none" strike="noStrike" noProof="0" dirty="0">
                          <a:solidFill>
                            <a:srgbClr val="FF0000"/>
                          </a:solidFill>
                          <a:effectLst/>
                        </a:rPr>
                        <a:t>confident responses to </a:t>
                      </a:r>
                      <a:endParaRPr lang="en-GB" i="0" u="none" strike="noStrike" noProof="0" dirty="0"/>
                    </a:p>
                    <a:p>
                      <a:pPr lvl="0" algn="l">
                        <a:lnSpc>
                          <a:spcPct val="100000"/>
                        </a:lnSpc>
                        <a:spcBef>
                          <a:spcPts val="0"/>
                        </a:spcBef>
                        <a:spcAft>
                          <a:spcPts val="0"/>
                        </a:spcAft>
                        <a:buNone/>
                      </a:pPr>
                      <a:r>
                        <a:rPr lang="en-GB" sz="1200" b="0" i="0" u="none" strike="noStrike" noProof="0" dirty="0">
                          <a:solidFill>
                            <a:srgbClr val="FF0000"/>
                          </a:solidFill>
                          <a:effectLst/>
                        </a:rPr>
                        <a:t>all questions. </a:t>
                      </a:r>
                      <a:endParaRPr lang="en-GB" dirty="0"/>
                    </a:p>
                    <a:p>
                      <a:pPr lvl="0" algn="l">
                        <a:lnSpc>
                          <a:spcPct val="100000"/>
                        </a:lnSpc>
                        <a:spcBef>
                          <a:spcPts val="0"/>
                        </a:spcBef>
                        <a:spcAft>
                          <a:spcPts val="0"/>
                        </a:spcAft>
                        <a:buNone/>
                      </a:pPr>
                      <a:endParaRPr lang="en-GB" sz="1200" b="0" i="0" u="none" strike="noStrike" noProof="0" dirty="0">
                        <a:solidFill>
                          <a:srgbClr val="FF0000"/>
                        </a:solidFill>
                        <a:effectLst/>
                      </a:endParaRPr>
                    </a:p>
                    <a:p>
                      <a:pPr lvl="0" algn="l">
                        <a:lnSpc>
                          <a:spcPct val="100000"/>
                        </a:lnSpc>
                        <a:spcBef>
                          <a:spcPts val="0"/>
                        </a:spcBef>
                        <a:spcAft>
                          <a:spcPts val="0"/>
                        </a:spcAft>
                        <a:buNone/>
                      </a:pPr>
                      <a:r>
                        <a:rPr lang="en-GB" sz="1200" b="0" i="0" u="none" strike="noStrike" noProof="0" dirty="0">
                          <a:solidFill>
                            <a:srgbClr val="FF0000"/>
                          </a:solidFill>
                          <a:effectLst/>
                        </a:rPr>
                        <a:t>The exchange of views </a:t>
                      </a:r>
                      <a:endParaRPr lang="en-GB" dirty="0"/>
                    </a:p>
                    <a:p>
                      <a:pPr lvl="0" algn="l">
                        <a:lnSpc>
                          <a:spcPct val="100000"/>
                        </a:lnSpc>
                        <a:spcBef>
                          <a:spcPts val="0"/>
                        </a:spcBef>
                        <a:spcAft>
                          <a:spcPts val="0"/>
                        </a:spcAft>
                        <a:buNone/>
                      </a:pPr>
                      <a:r>
                        <a:rPr lang="en-GB" sz="1200" b="0" i="0" u="none" strike="noStrike" noProof="0" dirty="0">
                          <a:solidFill>
                            <a:srgbClr val="FF0000"/>
                          </a:solidFill>
                          <a:effectLst/>
                        </a:rPr>
                        <a:t>has substance and </a:t>
                      </a:r>
                      <a:endParaRPr lang="en-GB" dirty="0"/>
                    </a:p>
                    <a:p>
                      <a:pPr lvl="0" algn="l">
                        <a:lnSpc>
                          <a:spcPct val="100000"/>
                        </a:lnSpc>
                        <a:spcBef>
                          <a:spcPts val="0"/>
                        </a:spcBef>
                        <a:spcAft>
                          <a:spcPts val="0"/>
                        </a:spcAft>
                        <a:buNone/>
                      </a:pPr>
                      <a:r>
                        <a:rPr lang="en-GB" sz="1200" b="0" i="0" u="none" strike="noStrike" noProof="0" dirty="0">
                          <a:solidFill>
                            <a:srgbClr val="FF0000"/>
                          </a:solidFill>
                          <a:effectLst/>
                        </a:rPr>
                        <a:t>develops </a:t>
                      </a:r>
                      <a:endParaRPr lang="en-GB" dirty="0"/>
                    </a:p>
                    <a:p>
                      <a:pPr lvl="0">
                        <a:lnSpc>
                          <a:spcPct val="107000"/>
                        </a:lnSpc>
                        <a:spcBef>
                          <a:spcPts val="100"/>
                        </a:spcBef>
                        <a:spcAft>
                          <a:spcPts val="800"/>
                        </a:spcAft>
                        <a:buNone/>
                      </a:pPr>
                      <a:r>
                        <a:rPr lang="en-GB" sz="1200" b="0" i="0" u="none" strike="noStrike" noProof="0" dirty="0">
                          <a:solidFill>
                            <a:srgbClr val="FF0000"/>
                          </a:solidFill>
                          <a:effectLst/>
                        </a:rPr>
                        <a:t>understanding. </a:t>
                      </a:r>
                      <a:endParaRPr lang="en-GB" i="0" u="none" strike="noStrike" noProof="0" dirty="0"/>
                    </a:p>
                    <a:p>
                      <a:pPr>
                        <a:lnSpc>
                          <a:spcPct val="107000"/>
                        </a:lnSpc>
                        <a:spcBef>
                          <a:spcPts val="100"/>
                        </a:spcBef>
                        <a:spcAft>
                          <a:spcPts val="800"/>
                        </a:spcAft>
                      </a:pPr>
                      <a:endParaRPr lang="en-GB" sz="12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72000" marB="0"/>
                </a:tc>
                <a:extLst>
                  <a:ext uri="{0D108BD9-81ED-4DB2-BD59-A6C34878D82A}">
                    <a16:rowId xmlns:a16="http://schemas.microsoft.com/office/drawing/2014/main" val="2882478616"/>
                  </a:ext>
                </a:extLst>
              </a:tr>
            </a:tbl>
          </a:graphicData>
        </a:graphic>
      </p:graphicFrame>
      <p:pic>
        <p:nvPicPr>
          <p:cNvPr id="7" name="Picture 6">
            <a:extLst>
              <a:ext uri="{FF2B5EF4-FFF2-40B4-BE49-F238E27FC236}">
                <a16:creationId xmlns:a16="http://schemas.microsoft.com/office/drawing/2014/main" id="{BCA34274-7710-54EE-5C87-A9C6193A394C}"/>
              </a:ext>
            </a:extLst>
          </p:cNvPr>
          <p:cNvPicPr>
            <a:picLocks noGrp="1" noRot="1" noMove="1" noResize="1" noEditPoints="1" noAdjustHandles="1" noChangeArrowheads="1" noChangeShapeType="1" noCrop="1"/>
          </p:cNvPicPr>
          <p:nvPr/>
        </p:nvPicPr>
        <p:blipFill rotWithShape="1">
          <a:blip r:embed="rId2"/>
          <a:srcRect l="14665" t="1" r="11395" b="1"/>
          <a:stretch/>
        </p:blipFill>
        <p:spPr>
          <a:xfrm>
            <a:off x="8477745" y="6275211"/>
            <a:ext cx="486743" cy="527403"/>
          </a:xfrm>
          <a:prstGeom prst="rect">
            <a:avLst/>
          </a:prstGeom>
        </p:spPr>
      </p:pic>
      <p:sp>
        <p:nvSpPr>
          <p:cNvPr id="8" name="Footer Placeholder 3">
            <a:extLst>
              <a:ext uri="{FF2B5EF4-FFF2-40B4-BE49-F238E27FC236}">
                <a16:creationId xmlns:a16="http://schemas.microsoft.com/office/drawing/2014/main" id="{94BDD3F8-7447-D5A1-97FA-477A677F1CA1}"/>
              </a:ext>
            </a:extLst>
          </p:cNvPr>
          <p:cNvSpPr>
            <a:spLocks noGrp="1"/>
          </p:cNvSpPr>
          <p:nvPr>
            <p:ph type="ftr" sz="quarter" idx="11"/>
          </p:nvPr>
        </p:nvSpPr>
        <p:spPr>
          <a:xfrm>
            <a:off x="2586608" y="6356351"/>
            <a:ext cx="3086100" cy="365125"/>
          </a:xfrm>
        </p:spPr>
        <p:txBody>
          <a:bodyPr/>
          <a:lstStyle/>
          <a:p>
            <a:r>
              <a:rPr lang="en-US" dirty="0"/>
              <a:t>ESB-RES-C270-L2G4-SpeechforEmployability-4.1-PPT-Active Listening v1</a:t>
            </a:r>
            <a:endParaRPr lang="en-GB" dirty="0"/>
          </a:p>
        </p:txBody>
      </p:sp>
    </p:spTree>
    <p:extLst>
      <p:ext uri="{BB962C8B-B14F-4D97-AF65-F5344CB8AC3E}">
        <p14:creationId xmlns:p14="http://schemas.microsoft.com/office/powerpoint/2010/main" val="28082809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C97A73-8511-DD43-BE87-4328925D31A2}"/>
              </a:ext>
            </a:extLst>
          </p:cNvPr>
          <p:cNvSpPr>
            <a:spLocks noGrp="1"/>
          </p:cNvSpPr>
          <p:nvPr>
            <p:ph type="title"/>
          </p:nvPr>
        </p:nvSpPr>
        <p:spPr>
          <a:xfrm>
            <a:off x="395536" y="1057822"/>
            <a:ext cx="7886700" cy="792088"/>
          </a:xfrm>
        </p:spPr>
        <p:txBody>
          <a:bodyPr/>
          <a:lstStyle/>
          <a:p>
            <a:r>
              <a:rPr lang="en-US" b="1" i="1" dirty="0">
                <a:latin typeface="+mn-lt"/>
              </a:rPr>
              <a:t>Are you listening to me?</a:t>
            </a:r>
          </a:p>
        </p:txBody>
      </p:sp>
      <p:sp>
        <p:nvSpPr>
          <p:cNvPr id="3" name="Date Placeholder 2">
            <a:extLst>
              <a:ext uri="{FF2B5EF4-FFF2-40B4-BE49-F238E27FC236}">
                <a16:creationId xmlns:a16="http://schemas.microsoft.com/office/drawing/2014/main" id="{EAE7C02B-C5E1-7A4E-85E0-707A23B3F284}"/>
              </a:ext>
            </a:extLst>
          </p:cNvPr>
          <p:cNvSpPr>
            <a:spLocks noGrp="1"/>
          </p:cNvSpPr>
          <p:nvPr>
            <p:ph type="dt" sz="half" idx="10"/>
          </p:nvPr>
        </p:nvSpPr>
        <p:spPr/>
        <p:txBody>
          <a:bodyPr/>
          <a:lstStyle/>
          <a:p>
            <a:fld id="{26694F45-47C3-442E-9F36-877A2DFDBF04}" type="datetime1">
              <a:rPr lang="en-GB" smtClean="0"/>
              <a:t>03/03/2026</a:t>
            </a:fld>
            <a:endParaRPr lang="en-GB"/>
          </a:p>
        </p:txBody>
      </p:sp>
      <p:sp>
        <p:nvSpPr>
          <p:cNvPr id="5" name="Slide Number Placeholder 4">
            <a:extLst>
              <a:ext uri="{FF2B5EF4-FFF2-40B4-BE49-F238E27FC236}">
                <a16:creationId xmlns:a16="http://schemas.microsoft.com/office/drawing/2014/main" id="{D869DDC0-3EF1-4D47-B239-B6DE7EB0D2B8}"/>
              </a:ext>
            </a:extLst>
          </p:cNvPr>
          <p:cNvSpPr>
            <a:spLocks noGrp="1"/>
          </p:cNvSpPr>
          <p:nvPr>
            <p:ph type="sldNum" sz="quarter" idx="12"/>
          </p:nvPr>
        </p:nvSpPr>
        <p:spPr/>
        <p:txBody>
          <a:bodyPr/>
          <a:lstStyle/>
          <a:p>
            <a:fld id="{EFC07C4F-4DD7-4452-9CBE-7B4BC77324C7}" type="slidenum">
              <a:rPr lang="en-GB" smtClean="0"/>
              <a:t>3</a:t>
            </a:fld>
            <a:endParaRPr lang="en-GB"/>
          </a:p>
        </p:txBody>
      </p:sp>
      <p:pic>
        <p:nvPicPr>
          <p:cNvPr id="7" name="Picture 6">
            <a:extLst>
              <a:ext uri="{FF2B5EF4-FFF2-40B4-BE49-F238E27FC236}">
                <a16:creationId xmlns:a16="http://schemas.microsoft.com/office/drawing/2014/main" id="{846CBA14-F5F7-EDEE-5D57-0605ED62DF98}"/>
              </a:ext>
            </a:extLst>
          </p:cNvPr>
          <p:cNvPicPr>
            <a:picLocks noChangeAspect="1"/>
          </p:cNvPicPr>
          <p:nvPr/>
        </p:nvPicPr>
        <p:blipFill>
          <a:blip r:embed="rId2"/>
          <a:stretch>
            <a:fillRect/>
          </a:stretch>
        </p:blipFill>
        <p:spPr>
          <a:xfrm>
            <a:off x="6716646" y="2060805"/>
            <a:ext cx="1763108" cy="1851897"/>
          </a:xfrm>
          <a:prstGeom prst="rect">
            <a:avLst/>
          </a:prstGeom>
        </p:spPr>
      </p:pic>
      <p:sp>
        <p:nvSpPr>
          <p:cNvPr id="8" name="TextBox 7">
            <a:extLst>
              <a:ext uri="{FF2B5EF4-FFF2-40B4-BE49-F238E27FC236}">
                <a16:creationId xmlns:a16="http://schemas.microsoft.com/office/drawing/2014/main" id="{C19CB896-3D2C-463C-2FC7-4E80C4756EFB}"/>
              </a:ext>
            </a:extLst>
          </p:cNvPr>
          <p:cNvSpPr txBox="1"/>
          <p:nvPr/>
        </p:nvSpPr>
        <p:spPr>
          <a:xfrm>
            <a:off x="394836" y="2132856"/>
            <a:ext cx="5761340" cy="3693319"/>
          </a:xfrm>
          <a:prstGeom prst="rect">
            <a:avLst/>
          </a:prstGeom>
          <a:solidFill>
            <a:srgbClr val="FED708"/>
          </a:solidFill>
        </p:spPr>
        <p:txBody>
          <a:bodyPr wrap="square" lIns="91440" tIns="45720" rIns="91440" bIns="45720" rtlCol="0" anchor="t">
            <a:spAutoFit/>
          </a:bodyPr>
          <a:lstStyle/>
          <a:p>
            <a:r>
              <a:rPr lang="en-GB" b="1" i="1" dirty="0"/>
              <a:t>What makes listening  difficult?</a:t>
            </a:r>
          </a:p>
          <a:p>
            <a:endParaRPr lang="en-GB" dirty="0"/>
          </a:p>
          <a:p>
            <a:r>
              <a:rPr lang="en-GB" dirty="0"/>
              <a:t>Think about your own experiences with listening in different scenarios, for example:</a:t>
            </a:r>
            <a:br>
              <a:rPr lang="en-GB" dirty="0"/>
            </a:br>
            <a:endParaRPr lang="en-GB" dirty="0"/>
          </a:p>
          <a:p>
            <a:pPr marL="285750" indent="-285750">
              <a:buFont typeface="Arial" panose="020B0604020202020204" pitchFamily="34" charset="0"/>
              <a:buChar char="•"/>
            </a:pPr>
            <a:r>
              <a:rPr lang="en-GB" dirty="0"/>
              <a:t>Listening to your teachers/tutors</a:t>
            </a:r>
            <a:endParaRPr lang="en-GB" dirty="0">
              <a:ea typeface="Calibri"/>
              <a:cs typeface="Calibri"/>
            </a:endParaRPr>
          </a:p>
          <a:p>
            <a:pPr marL="285750" indent="-285750">
              <a:buFont typeface="Arial" panose="020B0604020202020204" pitchFamily="34" charset="0"/>
              <a:buChar char="•"/>
            </a:pPr>
            <a:r>
              <a:rPr lang="en-GB" dirty="0"/>
              <a:t>Listening to your family</a:t>
            </a:r>
            <a:endParaRPr lang="en-GB" dirty="0">
              <a:ea typeface="Calibri" panose="020F0502020204030204"/>
              <a:cs typeface="Calibri" panose="020F0502020204030204"/>
            </a:endParaRPr>
          </a:p>
          <a:p>
            <a:pPr marL="285750" indent="-285750">
              <a:buFont typeface="Arial" panose="020B0604020202020204" pitchFamily="34" charset="0"/>
              <a:buChar char="•"/>
            </a:pPr>
            <a:r>
              <a:rPr lang="en-GB" dirty="0"/>
              <a:t>Listening to music</a:t>
            </a:r>
          </a:p>
          <a:p>
            <a:pPr marL="285750" indent="-285750">
              <a:buFont typeface="Arial" panose="020B0604020202020204" pitchFamily="34" charset="0"/>
              <a:buChar char="•"/>
            </a:pPr>
            <a:r>
              <a:rPr lang="en-GB" dirty="0"/>
              <a:t>Listening in a conversation with friends</a:t>
            </a:r>
          </a:p>
          <a:p>
            <a:pPr marL="285750" indent="-285750">
              <a:buFont typeface="Arial" panose="020B0604020202020204" pitchFamily="34" charset="0"/>
              <a:buChar char="•"/>
            </a:pPr>
            <a:r>
              <a:rPr lang="en-GB" dirty="0"/>
              <a:t>Listening to a film/show/podcast</a:t>
            </a:r>
          </a:p>
          <a:p>
            <a:pPr marL="285750" indent="-285750">
              <a:buFont typeface="Arial" panose="020B0604020202020204" pitchFamily="34" charset="0"/>
              <a:buChar char="•"/>
            </a:pPr>
            <a:endParaRPr lang="en-GB" dirty="0"/>
          </a:p>
          <a:p>
            <a:r>
              <a:rPr lang="en-GB" dirty="0"/>
              <a:t>Pair up and discuss your ideas – does your partner have any ideas that you didn’t come up with?</a:t>
            </a:r>
          </a:p>
        </p:txBody>
      </p:sp>
      <p:grpSp>
        <p:nvGrpSpPr>
          <p:cNvPr id="9" name="Group 8">
            <a:extLst>
              <a:ext uri="{FF2B5EF4-FFF2-40B4-BE49-F238E27FC236}">
                <a16:creationId xmlns:a16="http://schemas.microsoft.com/office/drawing/2014/main" id="{6ABA5289-6D7B-CE35-3126-5EF954443EC0}"/>
              </a:ext>
            </a:extLst>
          </p:cNvPr>
          <p:cNvGrpSpPr/>
          <p:nvPr/>
        </p:nvGrpSpPr>
        <p:grpSpPr>
          <a:xfrm>
            <a:off x="6626016" y="4383154"/>
            <a:ext cx="2123148" cy="1509741"/>
            <a:chOff x="750749" y="2279700"/>
            <a:chExt cx="3491915" cy="2197891"/>
          </a:xfrm>
        </p:grpSpPr>
        <p:grpSp>
          <p:nvGrpSpPr>
            <p:cNvPr id="10" name="Group 9">
              <a:extLst>
                <a:ext uri="{FF2B5EF4-FFF2-40B4-BE49-F238E27FC236}">
                  <a16:creationId xmlns:a16="http://schemas.microsoft.com/office/drawing/2014/main" id="{69F8FFAC-94ED-AA78-80C2-8B8106C23D8B}"/>
                </a:ext>
              </a:extLst>
            </p:cNvPr>
            <p:cNvGrpSpPr/>
            <p:nvPr/>
          </p:nvGrpSpPr>
          <p:grpSpPr>
            <a:xfrm>
              <a:off x="750749" y="2279700"/>
              <a:ext cx="3491915" cy="2197891"/>
              <a:chOff x="6156176" y="4803076"/>
              <a:chExt cx="2186457" cy="1136121"/>
            </a:xfrm>
          </p:grpSpPr>
          <p:pic>
            <p:nvPicPr>
              <p:cNvPr id="12" name="Picture 11">
                <a:extLst>
                  <a:ext uri="{FF2B5EF4-FFF2-40B4-BE49-F238E27FC236}">
                    <a16:creationId xmlns:a16="http://schemas.microsoft.com/office/drawing/2014/main" id="{D52BBA04-32B5-34C8-1E7D-9091E7997C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56176" y="4803076"/>
                <a:ext cx="2186457" cy="1136121"/>
              </a:xfrm>
              <a:prstGeom prst="rect">
                <a:avLst/>
              </a:prstGeom>
            </p:spPr>
          </p:pic>
          <p:sp>
            <p:nvSpPr>
              <p:cNvPr id="13" name="TextBox 12">
                <a:extLst>
                  <a:ext uri="{FF2B5EF4-FFF2-40B4-BE49-F238E27FC236}">
                    <a16:creationId xmlns:a16="http://schemas.microsoft.com/office/drawing/2014/main" id="{EC643925-4FCE-615F-CF96-FA26A20B01B3}"/>
                  </a:ext>
                </a:extLst>
              </p:cNvPr>
              <p:cNvSpPr txBox="1"/>
              <p:nvPr/>
            </p:nvSpPr>
            <p:spPr>
              <a:xfrm>
                <a:off x="6476075" y="4979888"/>
                <a:ext cx="1546657" cy="257308"/>
              </a:xfrm>
              <a:prstGeom prst="rect">
                <a:avLst/>
              </a:prstGeom>
              <a:noFill/>
            </p:spPr>
            <p:txBody>
              <a:bodyPr wrap="square" rtlCol="0">
                <a:spAutoFit/>
              </a:bodyPr>
              <a:lstStyle/>
              <a:p>
                <a:pPr algn="ctr"/>
                <a:endParaRPr lang="en-GB" sz="1400"/>
              </a:p>
            </p:txBody>
          </p:sp>
        </p:grpSp>
        <p:sp>
          <p:nvSpPr>
            <p:cNvPr id="11" name="TextBox 10">
              <a:extLst>
                <a:ext uri="{FF2B5EF4-FFF2-40B4-BE49-F238E27FC236}">
                  <a16:creationId xmlns:a16="http://schemas.microsoft.com/office/drawing/2014/main" id="{57C7DE86-81F1-CF0E-67E6-CBD6948DBE59}"/>
                </a:ext>
              </a:extLst>
            </p:cNvPr>
            <p:cNvSpPr txBox="1"/>
            <p:nvPr/>
          </p:nvSpPr>
          <p:spPr>
            <a:xfrm>
              <a:off x="897889" y="2736844"/>
              <a:ext cx="3197628" cy="1075352"/>
            </a:xfrm>
            <a:prstGeom prst="rect">
              <a:avLst/>
            </a:prstGeom>
            <a:noFill/>
          </p:spPr>
          <p:txBody>
            <a:bodyPr wrap="square" lIns="91440" tIns="45720" rIns="91440" bIns="45720" rtlCol="0" anchor="t">
              <a:spAutoFit/>
            </a:bodyPr>
            <a:lstStyle/>
            <a:p>
              <a:pPr algn="ctr"/>
              <a:r>
                <a:rPr lang="en-GB" sz="1400" dirty="0"/>
                <a:t>Why might different people have different answers?</a:t>
              </a:r>
              <a:endParaRPr lang="en-US"/>
            </a:p>
          </p:txBody>
        </p:sp>
      </p:grpSp>
      <p:pic>
        <p:nvPicPr>
          <p:cNvPr id="6" name="Picture 5">
            <a:extLst>
              <a:ext uri="{FF2B5EF4-FFF2-40B4-BE49-F238E27FC236}">
                <a16:creationId xmlns:a16="http://schemas.microsoft.com/office/drawing/2014/main" id="{60F14230-DB27-5BFE-8596-3978783DD926}"/>
              </a:ext>
            </a:extLst>
          </p:cNvPr>
          <p:cNvPicPr>
            <a:picLocks noGrp="1" noRot="1" noMove="1" noResize="1" noEditPoints="1" noAdjustHandles="1" noChangeArrowheads="1" noChangeShapeType="1" noCrop="1"/>
          </p:cNvPicPr>
          <p:nvPr/>
        </p:nvPicPr>
        <p:blipFill rotWithShape="1">
          <a:blip r:embed="rId4"/>
          <a:srcRect l="14665" t="1" r="11395" b="1"/>
          <a:stretch/>
        </p:blipFill>
        <p:spPr>
          <a:xfrm>
            <a:off x="8477745" y="6275211"/>
            <a:ext cx="486743" cy="527403"/>
          </a:xfrm>
          <a:prstGeom prst="rect">
            <a:avLst/>
          </a:prstGeom>
        </p:spPr>
      </p:pic>
      <p:sp>
        <p:nvSpPr>
          <p:cNvPr id="14" name="Footer Placeholder 3">
            <a:extLst>
              <a:ext uri="{FF2B5EF4-FFF2-40B4-BE49-F238E27FC236}">
                <a16:creationId xmlns:a16="http://schemas.microsoft.com/office/drawing/2014/main" id="{6B300476-7A79-4DAE-FE58-E982C2FCA92B}"/>
              </a:ext>
            </a:extLst>
          </p:cNvPr>
          <p:cNvSpPr>
            <a:spLocks noGrp="1"/>
          </p:cNvSpPr>
          <p:nvPr>
            <p:ph type="ftr" sz="quarter" idx="11"/>
          </p:nvPr>
        </p:nvSpPr>
        <p:spPr>
          <a:xfrm>
            <a:off x="2586608" y="6356351"/>
            <a:ext cx="3086100" cy="365125"/>
          </a:xfrm>
        </p:spPr>
        <p:txBody>
          <a:bodyPr/>
          <a:lstStyle/>
          <a:p>
            <a:r>
              <a:rPr lang="en-US" dirty="0"/>
              <a:t>ESB-RES-C270-L2G4-SpeechforEmployability-4.1-PPT-Active Listening v1</a:t>
            </a:r>
            <a:endParaRPr lang="en-GB" dirty="0"/>
          </a:p>
        </p:txBody>
      </p:sp>
    </p:spTree>
    <p:extLst>
      <p:ext uri="{BB962C8B-B14F-4D97-AF65-F5344CB8AC3E}">
        <p14:creationId xmlns:p14="http://schemas.microsoft.com/office/powerpoint/2010/main" val="21811197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C6D797-6727-30DE-1BE8-7F79EB1F8575}"/>
              </a:ext>
            </a:extLst>
          </p:cNvPr>
          <p:cNvSpPr>
            <a:spLocks noGrp="1"/>
          </p:cNvSpPr>
          <p:nvPr>
            <p:ph type="title"/>
          </p:nvPr>
        </p:nvSpPr>
        <p:spPr>
          <a:xfrm>
            <a:off x="395536" y="1129830"/>
            <a:ext cx="7886700" cy="720080"/>
          </a:xfrm>
        </p:spPr>
        <p:txBody>
          <a:bodyPr/>
          <a:lstStyle/>
          <a:p>
            <a:r>
              <a:rPr lang="en-GB" b="1" i="1" dirty="0">
                <a:latin typeface="+mn-lt"/>
              </a:rPr>
              <a:t>Barriers to listening</a:t>
            </a:r>
          </a:p>
        </p:txBody>
      </p:sp>
      <p:sp>
        <p:nvSpPr>
          <p:cNvPr id="3" name="Date Placeholder 2">
            <a:extLst>
              <a:ext uri="{FF2B5EF4-FFF2-40B4-BE49-F238E27FC236}">
                <a16:creationId xmlns:a16="http://schemas.microsoft.com/office/drawing/2014/main" id="{2FDC81B5-2267-7B83-58E0-7AF3B0836EBC}"/>
              </a:ext>
            </a:extLst>
          </p:cNvPr>
          <p:cNvSpPr>
            <a:spLocks noGrp="1"/>
          </p:cNvSpPr>
          <p:nvPr>
            <p:ph type="dt" sz="half" idx="10"/>
          </p:nvPr>
        </p:nvSpPr>
        <p:spPr/>
        <p:txBody>
          <a:bodyPr/>
          <a:lstStyle/>
          <a:p>
            <a:fld id="{B5B61E2D-B1C0-4262-9BC5-83EEEFD57C69}" type="datetime1">
              <a:rPr lang="en-GB" smtClean="0"/>
              <a:t>03/03/2026</a:t>
            </a:fld>
            <a:endParaRPr lang="en-GB"/>
          </a:p>
        </p:txBody>
      </p:sp>
      <p:sp>
        <p:nvSpPr>
          <p:cNvPr id="5" name="Slide Number Placeholder 4">
            <a:extLst>
              <a:ext uri="{FF2B5EF4-FFF2-40B4-BE49-F238E27FC236}">
                <a16:creationId xmlns:a16="http://schemas.microsoft.com/office/drawing/2014/main" id="{806FC257-A1F2-A219-C4C3-760A1CF6C050}"/>
              </a:ext>
            </a:extLst>
          </p:cNvPr>
          <p:cNvSpPr>
            <a:spLocks noGrp="1"/>
          </p:cNvSpPr>
          <p:nvPr>
            <p:ph type="sldNum" sz="quarter" idx="12"/>
          </p:nvPr>
        </p:nvSpPr>
        <p:spPr/>
        <p:txBody>
          <a:bodyPr/>
          <a:lstStyle/>
          <a:p>
            <a:fld id="{EFC07C4F-4DD7-4452-9CBE-7B4BC77324C7}" type="slidenum">
              <a:rPr lang="en-GB" smtClean="0"/>
              <a:t>4</a:t>
            </a:fld>
            <a:endParaRPr lang="en-GB"/>
          </a:p>
        </p:txBody>
      </p:sp>
      <p:pic>
        <p:nvPicPr>
          <p:cNvPr id="7" name="Picture 6">
            <a:extLst>
              <a:ext uri="{FF2B5EF4-FFF2-40B4-BE49-F238E27FC236}">
                <a16:creationId xmlns:a16="http://schemas.microsoft.com/office/drawing/2014/main" id="{26ECF44A-A49A-AE0C-8714-9AE886CC6C38}"/>
              </a:ext>
            </a:extLst>
          </p:cNvPr>
          <p:cNvPicPr>
            <a:picLocks noChangeAspect="1"/>
          </p:cNvPicPr>
          <p:nvPr/>
        </p:nvPicPr>
        <p:blipFill>
          <a:blip r:embed="rId3"/>
          <a:stretch>
            <a:fillRect/>
          </a:stretch>
        </p:blipFill>
        <p:spPr>
          <a:xfrm>
            <a:off x="6876256" y="3815511"/>
            <a:ext cx="2047637" cy="2385159"/>
          </a:xfrm>
          <a:prstGeom prst="rect">
            <a:avLst/>
          </a:prstGeom>
        </p:spPr>
      </p:pic>
      <p:graphicFrame>
        <p:nvGraphicFramePr>
          <p:cNvPr id="8" name="Table 8">
            <a:extLst>
              <a:ext uri="{FF2B5EF4-FFF2-40B4-BE49-F238E27FC236}">
                <a16:creationId xmlns:a16="http://schemas.microsoft.com/office/drawing/2014/main" id="{8CC3D2FD-F56A-AF7B-2DE5-0883EE8D6AD9}"/>
              </a:ext>
            </a:extLst>
          </p:cNvPr>
          <p:cNvGraphicFramePr>
            <a:graphicFrameLocks noGrp="1"/>
          </p:cNvGraphicFramePr>
          <p:nvPr>
            <p:extLst>
              <p:ext uri="{D42A27DB-BD31-4B8C-83A1-F6EECF244321}">
                <p14:modId xmlns:p14="http://schemas.microsoft.com/office/powerpoint/2010/main" val="4158090562"/>
              </p:ext>
            </p:extLst>
          </p:nvPr>
        </p:nvGraphicFramePr>
        <p:xfrm>
          <a:off x="395535" y="1893326"/>
          <a:ext cx="6324729" cy="4331801"/>
        </p:xfrm>
        <a:graphic>
          <a:graphicData uri="http://schemas.openxmlformats.org/drawingml/2006/table">
            <a:tbl>
              <a:tblPr firstRow="1" bandRow="1">
                <a:tableStyleId>{5940675A-B579-460E-94D1-54222C63F5DA}</a:tableStyleId>
              </a:tblPr>
              <a:tblGrid>
                <a:gridCol w="2108243">
                  <a:extLst>
                    <a:ext uri="{9D8B030D-6E8A-4147-A177-3AD203B41FA5}">
                      <a16:colId xmlns:a16="http://schemas.microsoft.com/office/drawing/2014/main" val="190930284"/>
                    </a:ext>
                  </a:extLst>
                </a:gridCol>
                <a:gridCol w="2108243">
                  <a:extLst>
                    <a:ext uri="{9D8B030D-6E8A-4147-A177-3AD203B41FA5}">
                      <a16:colId xmlns:a16="http://schemas.microsoft.com/office/drawing/2014/main" val="2179150263"/>
                    </a:ext>
                  </a:extLst>
                </a:gridCol>
                <a:gridCol w="2108243">
                  <a:extLst>
                    <a:ext uri="{9D8B030D-6E8A-4147-A177-3AD203B41FA5}">
                      <a16:colId xmlns:a16="http://schemas.microsoft.com/office/drawing/2014/main" val="125063932"/>
                    </a:ext>
                  </a:extLst>
                </a:gridCol>
              </a:tblGrid>
              <a:tr h="443801">
                <a:tc>
                  <a:txBody>
                    <a:bodyPr/>
                    <a:lstStyle/>
                    <a:p>
                      <a:pPr algn="ctr"/>
                      <a:r>
                        <a:rPr lang="en-GB" sz="1600" b="1" i="1" dirty="0"/>
                        <a:t>Environment</a:t>
                      </a:r>
                    </a:p>
                  </a:txBody>
                  <a:tcPr anchor="ctr"/>
                </a:tc>
                <a:tc>
                  <a:txBody>
                    <a:bodyPr/>
                    <a:lstStyle/>
                    <a:p>
                      <a:pPr algn="ctr"/>
                      <a:r>
                        <a:rPr lang="en-GB" sz="1600" b="1" i="1" dirty="0"/>
                        <a:t>Personal</a:t>
                      </a:r>
                    </a:p>
                  </a:txBody>
                  <a:tcPr anchor="ctr"/>
                </a:tc>
                <a:tc>
                  <a:txBody>
                    <a:bodyPr/>
                    <a:lstStyle/>
                    <a:p>
                      <a:pPr algn="ctr"/>
                      <a:r>
                        <a:rPr lang="en-GB" sz="1600" b="1" i="1" dirty="0"/>
                        <a:t>Communication</a:t>
                      </a:r>
                    </a:p>
                  </a:txBody>
                  <a:tcPr anchor="ctr"/>
                </a:tc>
                <a:extLst>
                  <a:ext uri="{0D108BD9-81ED-4DB2-BD59-A6C34878D82A}">
                    <a16:rowId xmlns:a16="http://schemas.microsoft.com/office/drawing/2014/main" val="1776714675"/>
                  </a:ext>
                </a:extLst>
              </a:tr>
              <a:tr h="3888000">
                <a:tc>
                  <a:txBody>
                    <a:bodyPr/>
                    <a:lstStyle/>
                    <a:p>
                      <a:endParaRPr lang="en-GB"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2280663793"/>
                  </a:ext>
                </a:extLst>
              </a:tr>
            </a:tbl>
          </a:graphicData>
        </a:graphic>
      </p:graphicFrame>
      <p:grpSp>
        <p:nvGrpSpPr>
          <p:cNvPr id="6" name="Group 5">
            <a:extLst>
              <a:ext uri="{FF2B5EF4-FFF2-40B4-BE49-F238E27FC236}">
                <a16:creationId xmlns:a16="http://schemas.microsoft.com/office/drawing/2014/main" id="{91D6169C-35C0-7074-3160-AD8B2BEA2E4C}"/>
              </a:ext>
            </a:extLst>
          </p:cNvPr>
          <p:cNvGrpSpPr/>
          <p:nvPr/>
        </p:nvGrpSpPr>
        <p:grpSpPr>
          <a:xfrm>
            <a:off x="6876256" y="1838519"/>
            <a:ext cx="2123148" cy="1509741"/>
            <a:chOff x="750749" y="2279700"/>
            <a:chExt cx="3491915" cy="2197891"/>
          </a:xfrm>
        </p:grpSpPr>
        <p:grpSp>
          <p:nvGrpSpPr>
            <p:cNvPr id="9" name="Group 8">
              <a:extLst>
                <a:ext uri="{FF2B5EF4-FFF2-40B4-BE49-F238E27FC236}">
                  <a16:creationId xmlns:a16="http://schemas.microsoft.com/office/drawing/2014/main" id="{729C0F0C-DCC4-F888-EC52-8418F9DF61C8}"/>
                </a:ext>
              </a:extLst>
            </p:cNvPr>
            <p:cNvGrpSpPr/>
            <p:nvPr/>
          </p:nvGrpSpPr>
          <p:grpSpPr>
            <a:xfrm>
              <a:off x="750749" y="2279700"/>
              <a:ext cx="3491915" cy="2197891"/>
              <a:chOff x="6156176" y="4803076"/>
              <a:chExt cx="2186457" cy="1136121"/>
            </a:xfrm>
          </p:grpSpPr>
          <p:pic>
            <p:nvPicPr>
              <p:cNvPr id="11" name="Picture 10">
                <a:extLst>
                  <a:ext uri="{FF2B5EF4-FFF2-40B4-BE49-F238E27FC236}">
                    <a16:creationId xmlns:a16="http://schemas.microsoft.com/office/drawing/2014/main" id="{051456DD-9901-01CD-4CDD-5F8FEE016D2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56176" y="4803076"/>
                <a:ext cx="2186457" cy="1136121"/>
              </a:xfrm>
              <a:prstGeom prst="rect">
                <a:avLst/>
              </a:prstGeom>
            </p:spPr>
          </p:pic>
          <p:sp>
            <p:nvSpPr>
              <p:cNvPr id="12" name="TextBox 11">
                <a:extLst>
                  <a:ext uri="{FF2B5EF4-FFF2-40B4-BE49-F238E27FC236}">
                    <a16:creationId xmlns:a16="http://schemas.microsoft.com/office/drawing/2014/main" id="{00AA55BA-405A-3B98-2281-5516B444A5C5}"/>
                  </a:ext>
                </a:extLst>
              </p:cNvPr>
              <p:cNvSpPr txBox="1"/>
              <p:nvPr/>
            </p:nvSpPr>
            <p:spPr>
              <a:xfrm>
                <a:off x="6476075" y="4979888"/>
                <a:ext cx="1546657" cy="257308"/>
              </a:xfrm>
              <a:prstGeom prst="rect">
                <a:avLst/>
              </a:prstGeom>
              <a:noFill/>
            </p:spPr>
            <p:txBody>
              <a:bodyPr wrap="square" rtlCol="0">
                <a:spAutoFit/>
              </a:bodyPr>
              <a:lstStyle/>
              <a:p>
                <a:pPr algn="ctr"/>
                <a:endParaRPr lang="en-GB" sz="1400"/>
              </a:p>
            </p:txBody>
          </p:sp>
        </p:grpSp>
        <p:sp>
          <p:nvSpPr>
            <p:cNvPr id="10" name="TextBox 9">
              <a:extLst>
                <a:ext uri="{FF2B5EF4-FFF2-40B4-BE49-F238E27FC236}">
                  <a16:creationId xmlns:a16="http://schemas.microsoft.com/office/drawing/2014/main" id="{EEFE02AB-FC8B-1257-CB0E-D7104D20E37F}"/>
                </a:ext>
              </a:extLst>
            </p:cNvPr>
            <p:cNvSpPr txBox="1"/>
            <p:nvPr/>
          </p:nvSpPr>
          <p:spPr>
            <a:xfrm>
              <a:off x="920844" y="2611956"/>
              <a:ext cx="3197628" cy="1075352"/>
            </a:xfrm>
            <a:prstGeom prst="rect">
              <a:avLst/>
            </a:prstGeom>
            <a:noFill/>
          </p:spPr>
          <p:txBody>
            <a:bodyPr wrap="square" rtlCol="0">
              <a:spAutoFit/>
            </a:bodyPr>
            <a:lstStyle/>
            <a:p>
              <a:r>
                <a:rPr lang="en-GB" sz="1400" dirty="0"/>
                <a:t>Together, make a list of potential barriers to listening.</a:t>
              </a:r>
            </a:p>
          </p:txBody>
        </p:sp>
      </p:grpSp>
      <p:pic>
        <p:nvPicPr>
          <p:cNvPr id="13" name="Picture 12">
            <a:extLst>
              <a:ext uri="{FF2B5EF4-FFF2-40B4-BE49-F238E27FC236}">
                <a16:creationId xmlns:a16="http://schemas.microsoft.com/office/drawing/2014/main" id="{DDCA3628-AAB7-25B4-08CA-EE6632095DAA}"/>
              </a:ext>
            </a:extLst>
          </p:cNvPr>
          <p:cNvPicPr>
            <a:picLocks noGrp="1" noRot="1" noMove="1" noResize="1" noEditPoints="1" noAdjustHandles="1" noChangeArrowheads="1" noChangeShapeType="1" noCrop="1"/>
          </p:cNvPicPr>
          <p:nvPr/>
        </p:nvPicPr>
        <p:blipFill rotWithShape="1">
          <a:blip r:embed="rId5"/>
          <a:srcRect l="14665" t="1" r="11395" b="1"/>
          <a:stretch/>
        </p:blipFill>
        <p:spPr>
          <a:xfrm>
            <a:off x="8477745" y="6275211"/>
            <a:ext cx="486743" cy="527403"/>
          </a:xfrm>
          <a:prstGeom prst="rect">
            <a:avLst/>
          </a:prstGeom>
        </p:spPr>
      </p:pic>
      <p:sp>
        <p:nvSpPr>
          <p:cNvPr id="14" name="Footer Placeholder 3">
            <a:extLst>
              <a:ext uri="{FF2B5EF4-FFF2-40B4-BE49-F238E27FC236}">
                <a16:creationId xmlns:a16="http://schemas.microsoft.com/office/drawing/2014/main" id="{C6555A85-9549-42E5-557B-C1228E985C96}"/>
              </a:ext>
            </a:extLst>
          </p:cNvPr>
          <p:cNvSpPr>
            <a:spLocks noGrp="1"/>
          </p:cNvSpPr>
          <p:nvPr>
            <p:ph type="ftr" sz="quarter" idx="11"/>
          </p:nvPr>
        </p:nvSpPr>
        <p:spPr>
          <a:xfrm>
            <a:off x="2586608" y="6356351"/>
            <a:ext cx="3086100" cy="365125"/>
          </a:xfrm>
        </p:spPr>
        <p:txBody>
          <a:bodyPr/>
          <a:lstStyle/>
          <a:p>
            <a:r>
              <a:rPr lang="en-US" dirty="0"/>
              <a:t>ESB-RES-C270-L2G4-SpeechforEmployability-4.1-PPT-Active Listening v1</a:t>
            </a:r>
            <a:endParaRPr lang="en-GB" dirty="0"/>
          </a:p>
        </p:txBody>
      </p:sp>
    </p:spTree>
    <p:extLst>
      <p:ext uri="{BB962C8B-B14F-4D97-AF65-F5344CB8AC3E}">
        <p14:creationId xmlns:p14="http://schemas.microsoft.com/office/powerpoint/2010/main" val="41515368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D565F-A6A3-5429-3883-E28C377E2631}"/>
              </a:ext>
            </a:extLst>
          </p:cNvPr>
          <p:cNvSpPr>
            <a:spLocks noGrp="1"/>
          </p:cNvSpPr>
          <p:nvPr>
            <p:ph type="title"/>
          </p:nvPr>
        </p:nvSpPr>
        <p:spPr>
          <a:xfrm>
            <a:off x="323528" y="1093826"/>
            <a:ext cx="7886700" cy="648072"/>
          </a:xfrm>
        </p:spPr>
        <p:txBody>
          <a:bodyPr/>
          <a:lstStyle/>
          <a:p>
            <a:r>
              <a:rPr lang="en-GB" b="1" i="1" dirty="0">
                <a:latin typeface="+mn-lt"/>
              </a:rPr>
              <a:t>Hearing or listening?</a:t>
            </a:r>
          </a:p>
        </p:txBody>
      </p:sp>
      <p:sp>
        <p:nvSpPr>
          <p:cNvPr id="3" name="Date Placeholder 2">
            <a:extLst>
              <a:ext uri="{FF2B5EF4-FFF2-40B4-BE49-F238E27FC236}">
                <a16:creationId xmlns:a16="http://schemas.microsoft.com/office/drawing/2014/main" id="{E96A614E-59B6-6545-9E31-17D62D7A48AB}"/>
              </a:ext>
            </a:extLst>
          </p:cNvPr>
          <p:cNvSpPr>
            <a:spLocks noGrp="1"/>
          </p:cNvSpPr>
          <p:nvPr>
            <p:ph type="dt" sz="half" idx="10"/>
          </p:nvPr>
        </p:nvSpPr>
        <p:spPr/>
        <p:txBody>
          <a:bodyPr/>
          <a:lstStyle/>
          <a:p>
            <a:fld id="{F07968B4-BB2F-472B-AF8C-FDF5C69EF4BB}" type="datetime1">
              <a:rPr lang="en-GB" smtClean="0"/>
              <a:t>03/03/2026</a:t>
            </a:fld>
            <a:endParaRPr lang="en-GB"/>
          </a:p>
        </p:txBody>
      </p:sp>
      <p:sp>
        <p:nvSpPr>
          <p:cNvPr id="5" name="Slide Number Placeholder 4">
            <a:extLst>
              <a:ext uri="{FF2B5EF4-FFF2-40B4-BE49-F238E27FC236}">
                <a16:creationId xmlns:a16="http://schemas.microsoft.com/office/drawing/2014/main" id="{8240CF63-A497-2AB1-C2B3-B7A40FF7F28E}"/>
              </a:ext>
            </a:extLst>
          </p:cNvPr>
          <p:cNvSpPr>
            <a:spLocks noGrp="1"/>
          </p:cNvSpPr>
          <p:nvPr>
            <p:ph type="sldNum" sz="quarter" idx="12"/>
          </p:nvPr>
        </p:nvSpPr>
        <p:spPr/>
        <p:txBody>
          <a:bodyPr/>
          <a:lstStyle/>
          <a:p>
            <a:fld id="{EFC07C4F-4DD7-4452-9CBE-7B4BC77324C7}" type="slidenum">
              <a:rPr lang="en-GB" smtClean="0"/>
              <a:t>5</a:t>
            </a:fld>
            <a:endParaRPr lang="en-GB"/>
          </a:p>
        </p:txBody>
      </p:sp>
      <p:sp>
        <p:nvSpPr>
          <p:cNvPr id="6" name="TextBox 5">
            <a:extLst>
              <a:ext uri="{FF2B5EF4-FFF2-40B4-BE49-F238E27FC236}">
                <a16:creationId xmlns:a16="http://schemas.microsoft.com/office/drawing/2014/main" id="{FD7187AB-A592-5837-4862-0CD3E46E5383}"/>
              </a:ext>
            </a:extLst>
          </p:cNvPr>
          <p:cNvSpPr txBox="1"/>
          <p:nvPr/>
        </p:nvSpPr>
        <p:spPr>
          <a:xfrm>
            <a:off x="384759" y="1741898"/>
            <a:ext cx="4608512" cy="369332"/>
          </a:xfrm>
          <a:prstGeom prst="rect">
            <a:avLst/>
          </a:prstGeom>
          <a:noFill/>
        </p:spPr>
        <p:txBody>
          <a:bodyPr wrap="square" rtlCol="0">
            <a:spAutoFit/>
          </a:bodyPr>
          <a:lstStyle/>
          <a:p>
            <a:r>
              <a:rPr lang="en-GB" dirty="0"/>
              <a:t>What is the difference?</a:t>
            </a:r>
          </a:p>
        </p:txBody>
      </p:sp>
      <p:sp>
        <p:nvSpPr>
          <p:cNvPr id="7" name="Rectangle 6">
            <a:extLst>
              <a:ext uri="{FF2B5EF4-FFF2-40B4-BE49-F238E27FC236}">
                <a16:creationId xmlns:a16="http://schemas.microsoft.com/office/drawing/2014/main" id="{E3883059-13BD-8C08-A161-245A38F83895}"/>
              </a:ext>
            </a:extLst>
          </p:cNvPr>
          <p:cNvSpPr/>
          <p:nvPr/>
        </p:nvSpPr>
        <p:spPr>
          <a:xfrm>
            <a:off x="395536" y="2564904"/>
            <a:ext cx="2664296" cy="2952328"/>
          </a:xfrm>
          <a:prstGeom prst="rect">
            <a:avLst/>
          </a:prstGeom>
          <a:solidFill>
            <a:srgbClr val="F58A1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400" b="0" i="0" dirty="0">
                <a:solidFill>
                  <a:schemeClr val="tx1"/>
                </a:solidFill>
                <a:effectLst/>
              </a:rPr>
              <a:t>Hearing is when your ears pick up sounds around you. </a:t>
            </a:r>
          </a:p>
          <a:p>
            <a:endParaRPr lang="en-GB" sz="1400" dirty="0">
              <a:solidFill>
                <a:schemeClr val="tx1"/>
              </a:solidFill>
            </a:endParaRPr>
          </a:p>
          <a:p>
            <a:r>
              <a:rPr lang="en-GB" sz="1400" b="0" i="0" dirty="0">
                <a:solidFill>
                  <a:schemeClr val="tx1"/>
                </a:solidFill>
                <a:effectLst/>
              </a:rPr>
              <a:t>It's like the way your ears catch the sound of a doorbell ringing or birds singing. </a:t>
            </a:r>
          </a:p>
          <a:p>
            <a:endParaRPr lang="en-GB" sz="1400" dirty="0">
              <a:solidFill>
                <a:schemeClr val="tx1"/>
              </a:solidFill>
            </a:endParaRPr>
          </a:p>
          <a:p>
            <a:r>
              <a:rPr lang="en-GB" sz="1400" b="0" i="0" dirty="0">
                <a:solidFill>
                  <a:schemeClr val="tx1"/>
                </a:solidFill>
                <a:effectLst/>
              </a:rPr>
              <a:t>Hearing happens automatically, even if you're not really paying attention.</a:t>
            </a:r>
            <a:endParaRPr lang="en-GB" sz="1400" dirty="0">
              <a:solidFill>
                <a:schemeClr val="tx1"/>
              </a:solidFill>
            </a:endParaRPr>
          </a:p>
        </p:txBody>
      </p:sp>
      <p:sp>
        <p:nvSpPr>
          <p:cNvPr id="8" name="Rectangle 7">
            <a:extLst>
              <a:ext uri="{FF2B5EF4-FFF2-40B4-BE49-F238E27FC236}">
                <a16:creationId xmlns:a16="http://schemas.microsoft.com/office/drawing/2014/main" id="{0A2E2934-4561-C3BD-9303-AD4EE0CA49FC}"/>
              </a:ext>
            </a:extLst>
          </p:cNvPr>
          <p:cNvSpPr/>
          <p:nvPr/>
        </p:nvSpPr>
        <p:spPr>
          <a:xfrm>
            <a:off x="5832140" y="2521130"/>
            <a:ext cx="2664296" cy="2952328"/>
          </a:xfrm>
          <a:prstGeom prst="rect">
            <a:avLst/>
          </a:prstGeom>
          <a:solidFill>
            <a:srgbClr val="C3D71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400" b="0" i="0" dirty="0">
                <a:solidFill>
                  <a:schemeClr val="tx1"/>
                </a:solidFill>
                <a:effectLst/>
              </a:rPr>
              <a:t>Listening is when you not only hear sounds but also focus on them and try to understand what they mean. </a:t>
            </a:r>
          </a:p>
          <a:p>
            <a:endParaRPr lang="en-GB" sz="1400" dirty="0">
              <a:solidFill>
                <a:schemeClr val="tx1"/>
              </a:solidFill>
            </a:endParaRPr>
          </a:p>
          <a:p>
            <a:r>
              <a:rPr lang="en-GB" sz="1400" b="0" i="0" dirty="0">
                <a:solidFill>
                  <a:schemeClr val="tx1"/>
                </a:solidFill>
                <a:effectLst/>
              </a:rPr>
              <a:t>It's like when your friend is telling you a story, and you're really paying attention to what they're saying. </a:t>
            </a:r>
          </a:p>
          <a:p>
            <a:endParaRPr lang="en-GB" sz="1400" dirty="0">
              <a:solidFill>
                <a:schemeClr val="tx1"/>
              </a:solidFill>
            </a:endParaRPr>
          </a:p>
          <a:p>
            <a:r>
              <a:rPr lang="en-GB" sz="1400" b="0" i="0" dirty="0">
                <a:solidFill>
                  <a:schemeClr val="tx1"/>
                </a:solidFill>
                <a:effectLst/>
              </a:rPr>
              <a:t>Listening means you're trying to figure out and respond to what you hear.</a:t>
            </a:r>
            <a:endParaRPr lang="en-GB" sz="1400" dirty="0">
              <a:solidFill>
                <a:schemeClr val="tx1"/>
              </a:solidFill>
            </a:endParaRPr>
          </a:p>
        </p:txBody>
      </p:sp>
      <p:sp>
        <p:nvSpPr>
          <p:cNvPr id="9" name="Arrow: Right 8">
            <a:extLst>
              <a:ext uri="{FF2B5EF4-FFF2-40B4-BE49-F238E27FC236}">
                <a16:creationId xmlns:a16="http://schemas.microsoft.com/office/drawing/2014/main" id="{C387E5CC-64C2-978C-658E-8FEBB79FBF2A}"/>
              </a:ext>
            </a:extLst>
          </p:cNvPr>
          <p:cNvSpPr/>
          <p:nvPr/>
        </p:nvSpPr>
        <p:spPr>
          <a:xfrm>
            <a:off x="3203848" y="3789040"/>
            <a:ext cx="2468860" cy="365125"/>
          </a:xfrm>
          <a:prstGeom prst="rightArrow">
            <a:avLst/>
          </a:prstGeom>
          <a:solidFill>
            <a:srgbClr val="E6151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a:extLst>
              <a:ext uri="{FF2B5EF4-FFF2-40B4-BE49-F238E27FC236}">
                <a16:creationId xmlns:a16="http://schemas.microsoft.com/office/drawing/2014/main" id="{F43EF29A-1254-12DC-2BD8-2A30A9189EB4}"/>
              </a:ext>
            </a:extLst>
          </p:cNvPr>
          <p:cNvPicPr>
            <a:picLocks noGrp="1" noRot="1" noMove="1" noResize="1" noEditPoints="1" noAdjustHandles="1" noChangeArrowheads="1" noChangeShapeType="1" noCrop="1"/>
          </p:cNvPicPr>
          <p:nvPr/>
        </p:nvPicPr>
        <p:blipFill rotWithShape="1">
          <a:blip r:embed="rId2"/>
          <a:srcRect l="14665" t="1" r="11395" b="1"/>
          <a:stretch/>
        </p:blipFill>
        <p:spPr>
          <a:xfrm>
            <a:off x="8477745" y="6275211"/>
            <a:ext cx="486743" cy="527403"/>
          </a:xfrm>
          <a:prstGeom prst="rect">
            <a:avLst/>
          </a:prstGeom>
        </p:spPr>
      </p:pic>
      <p:sp>
        <p:nvSpPr>
          <p:cNvPr id="11" name="Footer Placeholder 3">
            <a:extLst>
              <a:ext uri="{FF2B5EF4-FFF2-40B4-BE49-F238E27FC236}">
                <a16:creationId xmlns:a16="http://schemas.microsoft.com/office/drawing/2014/main" id="{1488ED73-3036-2ABC-2F95-7DD1302F309C}"/>
              </a:ext>
            </a:extLst>
          </p:cNvPr>
          <p:cNvSpPr>
            <a:spLocks noGrp="1"/>
          </p:cNvSpPr>
          <p:nvPr>
            <p:ph type="ftr" sz="quarter" idx="11"/>
          </p:nvPr>
        </p:nvSpPr>
        <p:spPr>
          <a:xfrm>
            <a:off x="2586608" y="6356351"/>
            <a:ext cx="3086100" cy="365125"/>
          </a:xfrm>
        </p:spPr>
        <p:txBody>
          <a:bodyPr/>
          <a:lstStyle/>
          <a:p>
            <a:r>
              <a:rPr lang="en-US" dirty="0"/>
              <a:t>ESB-RES-C270-L2G4-SpeechforEmployability-4.1-PPT-Active Listening v1</a:t>
            </a:r>
            <a:endParaRPr lang="en-GB" dirty="0"/>
          </a:p>
        </p:txBody>
      </p:sp>
    </p:spTree>
    <p:extLst>
      <p:ext uri="{BB962C8B-B14F-4D97-AF65-F5344CB8AC3E}">
        <p14:creationId xmlns:p14="http://schemas.microsoft.com/office/powerpoint/2010/main" val="7386919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7BE525-F7F7-4D27-76A7-3269FE2BBBE1}"/>
              </a:ext>
            </a:extLst>
          </p:cNvPr>
          <p:cNvSpPr>
            <a:spLocks noGrp="1"/>
          </p:cNvSpPr>
          <p:nvPr>
            <p:ph type="title"/>
          </p:nvPr>
        </p:nvSpPr>
        <p:spPr>
          <a:xfrm>
            <a:off x="323528" y="1138242"/>
            <a:ext cx="7886700" cy="720080"/>
          </a:xfrm>
        </p:spPr>
        <p:txBody>
          <a:bodyPr/>
          <a:lstStyle/>
          <a:p>
            <a:r>
              <a:rPr lang="en-GB" b="1" i="1" dirty="0">
                <a:latin typeface="+mn-lt"/>
              </a:rPr>
              <a:t>Types of listening</a:t>
            </a:r>
          </a:p>
        </p:txBody>
      </p:sp>
      <p:sp>
        <p:nvSpPr>
          <p:cNvPr id="3" name="Date Placeholder 2">
            <a:extLst>
              <a:ext uri="{FF2B5EF4-FFF2-40B4-BE49-F238E27FC236}">
                <a16:creationId xmlns:a16="http://schemas.microsoft.com/office/drawing/2014/main" id="{5E1D25FD-5AB3-73FE-0CD0-6FBB6467FEEE}"/>
              </a:ext>
            </a:extLst>
          </p:cNvPr>
          <p:cNvSpPr>
            <a:spLocks noGrp="1"/>
          </p:cNvSpPr>
          <p:nvPr>
            <p:ph type="dt" sz="half" idx="10"/>
          </p:nvPr>
        </p:nvSpPr>
        <p:spPr/>
        <p:txBody>
          <a:bodyPr/>
          <a:lstStyle/>
          <a:p>
            <a:fld id="{FC2051CA-2085-450E-BC56-7AE7D475F064}" type="datetime1">
              <a:rPr lang="en-GB" smtClean="0"/>
              <a:t>03/03/2026</a:t>
            </a:fld>
            <a:endParaRPr lang="en-GB"/>
          </a:p>
        </p:txBody>
      </p:sp>
      <p:sp>
        <p:nvSpPr>
          <p:cNvPr id="5" name="Slide Number Placeholder 4">
            <a:extLst>
              <a:ext uri="{FF2B5EF4-FFF2-40B4-BE49-F238E27FC236}">
                <a16:creationId xmlns:a16="http://schemas.microsoft.com/office/drawing/2014/main" id="{6A3DAC25-2407-1826-1AC8-330748234EC3}"/>
              </a:ext>
            </a:extLst>
          </p:cNvPr>
          <p:cNvSpPr>
            <a:spLocks noGrp="1"/>
          </p:cNvSpPr>
          <p:nvPr>
            <p:ph type="sldNum" sz="quarter" idx="12"/>
          </p:nvPr>
        </p:nvSpPr>
        <p:spPr/>
        <p:txBody>
          <a:bodyPr/>
          <a:lstStyle/>
          <a:p>
            <a:fld id="{EFC07C4F-4DD7-4452-9CBE-7B4BC77324C7}" type="slidenum">
              <a:rPr lang="en-GB" smtClean="0"/>
              <a:t>6</a:t>
            </a:fld>
            <a:endParaRPr lang="en-GB"/>
          </a:p>
        </p:txBody>
      </p:sp>
      <p:sp>
        <p:nvSpPr>
          <p:cNvPr id="6" name="TextBox 5">
            <a:extLst>
              <a:ext uri="{FF2B5EF4-FFF2-40B4-BE49-F238E27FC236}">
                <a16:creationId xmlns:a16="http://schemas.microsoft.com/office/drawing/2014/main" id="{FF238101-FCF8-32C2-F402-514F2E50759A}"/>
              </a:ext>
            </a:extLst>
          </p:cNvPr>
          <p:cNvSpPr txBox="1"/>
          <p:nvPr/>
        </p:nvSpPr>
        <p:spPr>
          <a:xfrm>
            <a:off x="683568" y="2132856"/>
            <a:ext cx="2232248" cy="369332"/>
          </a:xfrm>
          <a:prstGeom prst="rect">
            <a:avLst/>
          </a:prstGeom>
          <a:noFill/>
        </p:spPr>
        <p:txBody>
          <a:bodyPr wrap="square" rtlCol="0">
            <a:spAutoFit/>
          </a:bodyPr>
          <a:lstStyle/>
          <a:p>
            <a:r>
              <a:rPr lang="en-GB" dirty="0"/>
              <a:t>One way</a:t>
            </a:r>
          </a:p>
        </p:txBody>
      </p:sp>
      <p:sp>
        <p:nvSpPr>
          <p:cNvPr id="7" name="TextBox 6">
            <a:extLst>
              <a:ext uri="{FF2B5EF4-FFF2-40B4-BE49-F238E27FC236}">
                <a16:creationId xmlns:a16="http://schemas.microsoft.com/office/drawing/2014/main" id="{11127E36-ABEA-BF93-86F3-C21E88024786}"/>
              </a:ext>
            </a:extLst>
          </p:cNvPr>
          <p:cNvSpPr txBox="1"/>
          <p:nvPr/>
        </p:nvSpPr>
        <p:spPr>
          <a:xfrm>
            <a:off x="683568" y="4091388"/>
            <a:ext cx="2232248" cy="369332"/>
          </a:xfrm>
          <a:prstGeom prst="rect">
            <a:avLst/>
          </a:prstGeom>
          <a:noFill/>
        </p:spPr>
        <p:txBody>
          <a:bodyPr wrap="square" rtlCol="0">
            <a:spAutoFit/>
          </a:bodyPr>
          <a:lstStyle/>
          <a:p>
            <a:r>
              <a:rPr lang="en-GB" dirty="0"/>
              <a:t>Two way</a:t>
            </a:r>
          </a:p>
        </p:txBody>
      </p:sp>
      <p:sp>
        <p:nvSpPr>
          <p:cNvPr id="8" name="TextBox 7">
            <a:extLst>
              <a:ext uri="{FF2B5EF4-FFF2-40B4-BE49-F238E27FC236}">
                <a16:creationId xmlns:a16="http://schemas.microsoft.com/office/drawing/2014/main" id="{486F3297-39B6-B24B-EAAC-114EDB84A873}"/>
              </a:ext>
            </a:extLst>
          </p:cNvPr>
          <p:cNvSpPr txBox="1"/>
          <p:nvPr/>
        </p:nvSpPr>
        <p:spPr>
          <a:xfrm>
            <a:off x="3312386" y="2185529"/>
            <a:ext cx="1425974" cy="369332"/>
          </a:xfrm>
          <a:prstGeom prst="rect">
            <a:avLst/>
          </a:prstGeom>
          <a:noFill/>
        </p:spPr>
        <p:txBody>
          <a:bodyPr wrap="square" rtlCol="0">
            <a:spAutoFit/>
          </a:bodyPr>
          <a:lstStyle/>
          <a:p>
            <a:pPr algn="ctr"/>
            <a:r>
              <a:rPr lang="en-GB" dirty="0"/>
              <a:t>Active</a:t>
            </a:r>
          </a:p>
        </p:txBody>
      </p:sp>
      <p:sp>
        <p:nvSpPr>
          <p:cNvPr id="9" name="TextBox 8">
            <a:extLst>
              <a:ext uri="{FF2B5EF4-FFF2-40B4-BE49-F238E27FC236}">
                <a16:creationId xmlns:a16="http://schemas.microsoft.com/office/drawing/2014/main" id="{1193C64A-157A-9A14-1FD6-B1C92C8775E7}"/>
              </a:ext>
            </a:extLst>
          </p:cNvPr>
          <p:cNvSpPr txBox="1"/>
          <p:nvPr/>
        </p:nvSpPr>
        <p:spPr>
          <a:xfrm>
            <a:off x="3351591" y="4106568"/>
            <a:ext cx="1347564" cy="369332"/>
          </a:xfrm>
          <a:prstGeom prst="rect">
            <a:avLst/>
          </a:prstGeom>
          <a:noFill/>
        </p:spPr>
        <p:txBody>
          <a:bodyPr wrap="square" rtlCol="0">
            <a:spAutoFit/>
          </a:bodyPr>
          <a:lstStyle/>
          <a:p>
            <a:pPr algn="ctr"/>
            <a:r>
              <a:rPr lang="en-GB" dirty="0"/>
              <a:t>Passive</a:t>
            </a:r>
          </a:p>
        </p:txBody>
      </p:sp>
      <p:grpSp>
        <p:nvGrpSpPr>
          <p:cNvPr id="12" name="Group 11">
            <a:extLst>
              <a:ext uri="{FF2B5EF4-FFF2-40B4-BE49-F238E27FC236}">
                <a16:creationId xmlns:a16="http://schemas.microsoft.com/office/drawing/2014/main" id="{9DB39409-DC8A-77FF-CBA5-2DA3A8EE5AAF}"/>
              </a:ext>
            </a:extLst>
          </p:cNvPr>
          <p:cNvGrpSpPr/>
          <p:nvPr/>
        </p:nvGrpSpPr>
        <p:grpSpPr>
          <a:xfrm>
            <a:off x="6192180" y="1660793"/>
            <a:ext cx="2221572" cy="1509741"/>
            <a:chOff x="750749" y="2279700"/>
            <a:chExt cx="3653792" cy="2197891"/>
          </a:xfrm>
        </p:grpSpPr>
        <p:grpSp>
          <p:nvGrpSpPr>
            <p:cNvPr id="13" name="Group 12">
              <a:extLst>
                <a:ext uri="{FF2B5EF4-FFF2-40B4-BE49-F238E27FC236}">
                  <a16:creationId xmlns:a16="http://schemas.microsoft.com/office/drawing/2014/main" id="{885C175E-056E-6FA9-2B48-04FF130E3BBB}"/>
                </a:ext>
              </a:extLst>
            </p:cNvPr>
            <p:cNvGrpSpPr/>
            <p:nvPr/>
          </p:nvGrpSpPr>
          <p:grpSpPr>
            <a:xfrm>
              <a:off x="750749" y="2279700"/>
              <a:ext cx="3491915" cy="2197891"/>
              <a:chOff x="6156176" y="4803076"/>
              <a:chExt cx="2186457" cy="1136121"/>
            </a:xfrm>
          </p:grpSpPr>
          <p:pic>
            <p:nvPicPr>
              <p:cNvPr id="15" name="Picture 14">
                <a:extLst>
                  <a:ext uri="{FF2B5EF4-FFF2-40B4-BE49-F238E27FC236}">
                    <a16:creationId xmlns:a16="http://schemas.microsoft.com/office/drawing/2014/main" id="{393BAC79-D94C-47DF-010A-DCFA3A4CD47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56176" y="4803076"/>
                <a:ext cx="2186457" cy="1136121"/>
              </a:xfrm>
              <a:prstGeom prst="rect">
                <a:avLst/>
              </a:prstGeom>
            </p:spPr>
          </p:pic>
          <p:sp>
            <p:nvSpPr>
              <p:cNvPr id="16" name="TextBox 15">
                <a:extLst>
                  <a:ext uri="{FF2B5EF4-FFF2-40B4-BE49-F238E27FC236}">
                    <a16:creationId xmlns:a16="http://schemas.microsoft.com/office/drawing/2014/main" id="{5A4AC53F-B944-039C-E3D2-E235E40A9544}"/>
                  </a:ext>
                </a:extLst>
              </p:cNvPr>
              <p:cNvSpPr txBox="1"/>
              <p:nvPr/>
            </p:nvSpPr>
            <p:spPr>
              <a:xfrm>
                <a:off x="6476075" y="4979888"/>
                <a:ext cx="1546657" cy="257308"/>
              </a:xfrm>
              <a:prstGeom prst="rect">
                <a:avLst/>
              </a:prstGeom>
              <a:noFill/>
            </p:spPr>
            <p:txBody>
              <a:bodyPr wrap="square" rtlCol="0">
                <a:spAutoFit/>
              </a:bodyPr>
              <a:lstStyle/>
              <a:p>
                <a:pPr algn="ctr"/>
                <a:endParaRPr lang="en-GB" sz="1400"/>
              </a:p>
            </p:txBody>
          </p:sp>
        </p:grpSp>
        <p:sp>
          <p:nvSpPr>
            <p:cNvPr id="14" name="TextBox 13">
              <a:extLst>
                <a:ext uri="{FF2B5EF4-FFF2-40B4-BE49-F238E27FC236}">
                  <a16:creationId xmlns:a16="http://schemas.microsoft.com/office/drawing/2014/main" id="{BA0F8D2F-ABE9-62A0-D5F2-04FD4B7EEABA}"/>
                </a:ext>
              </a:extLst>
            </p:cNvPr>
            <p:cNvSpPr txBox="1"/>
            <p:nvPr/>
          </p:nvSpPr>
          <p:spPr>
            <a:xfrm>
              <a:off x="912626" y="2489787"/>
              <a:ext cx="3491915" cy="1388995"/>
            </a:xfrm>
            <a:prstGeom prst="rect">
              <a:avLst/>
            </a:prstGeom>
            <a:noFill/>
          </p:spPr>
          <p:txBody>
            <a:bodyPr wrap="square" rtlCol="0">
              <a:spAutoFit/>
            </a:bodyPr>
            <a:lstStyle/>
            <a:p>
              <a:r>
                <a:rPr lang="en-GB" sz="1400" dirty="0"/>
                <a:t>Can you guess what each of these is?</a:t>
              </a:r>
            </a:p>
            <a:p>
              <a:r>
                <a:rPr lang="en-GB" sz="1400" dirty="0"/>
                <a:t>When might you use them?</a:t>
              </a:r>
            </a:p>
          </p:txBody>
        </p:sp>
      </p:grpSp>
      <p:pic>
        <p:nvPicPr>
          <p:cNvPr id="18" name="Picture 17">
            <a:extLst>
              <a:ext uri="{FF2B5EF4-FFF2-40B4-BE49-F238E27FC236}">
                <a16:creationId xmlns:a16="http://schemas.microsoft.com/office/drawing/2014/main" id="{13E41813-A06C-13A1-D027-84B88FAADDB0}"/>
              </a:ext>
            </a:extLst>
          </p:cNvPr>
          <p:cNvPicPr>
            <a:picLocks noChangeAspect="1"/>
          </p:cNvPicPr>
          <p:nvPr/>
        </p:nvPicPr>
        <p:blipFill>
          <a:blip r:embed="rId4"/>
          <a:stretch>
            <a:fillRect/>
          </a:stretch>
        </p:blipFill>
        <p:spPr>
          <a:xfrm>
            <a:off x="467544" y="2528516"/>
            <a:ext cx="1391022" cy="1300151"/>
          </a:xfrm>
          <a:prstGeom prst="rect">
            <a:avLst/>
          </a:prstGeom>
        </p:spPr>
      </p:pic>
      <p:pic>
        <p:nvPicPr>
          <p:cNvPr id="20" name="Picture 19">
            <a:extLst>
              <a:ext uri="{FF2B5EF4-FFF2-40B4-BE49-F238E27FC236}">
                <a16:creationId xmlns:a16="http://schemas.microsoft.com/office/drawing/2014/main" id="{438635AE-6992-458A-4627-BE343D32C6B2}"/>
              </a:ext>
            </a:extLst>
          </p:cNvPr>
          <p:cNvPicPr>
            <a:picLocks noChangeAspect="1"/>
          </p:cNvPicPr>
          <p:nvPr/>
        </p:nvPicPr>
        <p:blipFill rotWithShape="1">
          <a:blip r:embed="rId5"/>
          <a:srcRect l="8357" t="7795" r="8812" b="6562"/>
          <a:stretch/>
        </p:blipFill>
        <p:spPr>
          <a:xfrm>
            <a:off x="467544" y="4498861"/>
            <a:ext cx="1538383" cy="1509741"/>
          </a:xfrm>
          <a:prstGeom prst="rect">
            <a:avLst/>
          </a:prstGeom>
        </p:spPr>
      </p:pic>
      <p:pic>
        <p:nvPicPr>
          <p:cNvPr id="22" name="Picture 21">
            <a:extLst>
              <a:ext uri="{FF2B5EF4-FFF2-40B4-BE49-F238E27FC236}">
                <a16:creationId xmlns:a16="http://schemas.microsoft.com/office/drawing/2014/main" id="{55492400-0EE9-0019-35C1-D6519555CCA9}"/>
              </a:ext>
            </a:extLst>
          </p:cNvPr>
          <p:cNvPicPr>
            <a:picLocks noChangeAspect="1"/>
          </p:cNvPicPr>
          <p:nvPr/>
        </p:nvPicPr>
        <p:blipFill>
          <a:blip r:embed="rId6"/>
          <a:stretch>
            <a:fillRect/>
          </a:stretch>
        </p:blipFill>
        <p:spPr>
          <a:xfrm>
            <a:off x="3019194" y="2498027"/>
            <a:ext cx="1871231" cy="1294920"/>
          </a:xfrm>
          <a:prstGeom prst="rect">
            <a:avLst/>
          </a:prstGeom>
        </p:spPr>
      </p:pic>
      <p:pic>
        <p:nvPicPr>
          <p:cNvPr id="24" name="Picture 23">
            <a:extLst>
              <a:ext uri="{FF2B5EF4-FFF2-40B4-BE49-F238E27FC236}">
                <a16:creationId xmlns:a16="http://schemas.microsoft.com/office/drawing/2014/main" id="{467BB4AA-11C9-23A0-9FA4-43E51F16ABB4}"/>
              </a:ext>
            </a:extLst>
          </p:cNvPr>
          <p:cNvPicPr>
            <a:picLocks noChangeAspect="1"/>
          </p:cNvPicPr>
          <p:nvPr/>
        </p:nvPicPr>
        <p:blipFill>
          <a:blip r:embed="rId7"/>
          <a:stretch>
            <a:fillRect/>
          </a:stretch>
        </p:blipFill>
        <p:spPr>
          <a:xfrm>
            <a:off x="3256181" y="4432652"/>
            <a:ext cx="1538383" cy="1772803"/>
          </a:xfrm>
          <a:prstGeom prst="rect">
            <a:avLst/>
          </a:prstGeom>
        </p:spPr>
      </p:pic>
      <p:pic>
        <p:nvPicPr>
          <p:cNvPr id="10" name="Picture 9">
            <a:extLst>
              <a:ext uri="{FF2B5EF4-FFF2-40B4-BE49-F238E27FC236}">
                <a16:creationId xmlns:a16="http://schemas.microsoft.com/office/drawing/2014/main" id="{2AB9733C-AD78-2E27-53F6-461A88ACAE68}"/>
              </a:ext>
            </a:extLst>
          </p:cNvPr>
          <p:cNvPicPr>
            <a:picLocks noGrp="1" noRot="1" noMove="1" noResize="1" noEditPoints="1" noAdjustHandles="1" noChangeArrowheads="1" noChangeShapeType="1" noCrop="1"/>
          </p:cNvPicPr>
          <p:nvPr/>
        </p:nvPicPr>
        <p:blipFill rotWithShape="1">
          <a:blip r:embed="rId8"/>
          <a:srcRect l="14665" t="1" r="11395" b="1"/>
          <a:stretch/>
        </p:blipFill>
        <p:spPr>
          <a:xfrm>
            <a:off x="8477745" y="6275211"/>
            <a:ext cx="486743" cy="527403"/>
          </a:xfrm>
          <a:prstGeom prst="rect">
            <a:avLst/>
          </a:prstGeom>
        </p:spPr>
      </p:pic>
      <p:sp>
        <p:nvSpPr>
          <p:cNvPr id="11" name="Footer Placeholder 3">
            <a:extLst>
              <a:ext uri="{FF2B5EF4-FFF2-40B4-BE49-F238E27FC236}">
                <a16:creationId xmlns:a16="http://schemas.microsoft.com/office/drawing/2014/main" id="{9BC95187-E2D0-3F3E-617F-43B072D572EF}"/>
              </a:ext>
            </a:extLst>
          </p:cNvPr>
          <p:cNvSpPr>
            <a:spLocks noGrp="1"/>
          </p:cNvSpPr>
          <p:nvPr>
            <p:ph type="ftr" sz="quarter" idx="11"/>
          </p:nvPr>
        </p:nvSpPr>
        <p:spPr>
          <a:xfrm>
            <a:off x="2586608" y="6356351"/>
            <a:ext cx="3086100" cy="365125"/>
          </a:xfrm>
        </p:spPr>
        <p:txBody>
          <a:bodyPr/>
          <a:lstStyle/>
          <a:p>
            <a:r>
              <a:rPr lang="en-US" dirty="0"/>
              <a:t>ESB-RES-C270-L2G4-SpeechforEmployability-4.1-PPT-Active Listening v1</a:t>
            </a:r>
            <a:endParaRPr lang="en-GB" dirty="0"/>
          </a:p>
        </p:txBody>
      </p:sp>
    </p:spTree>
    <p:extLst>
      <p:ext uri="{BB962C8B-B14F-4D97-AF65-F5344CB8AC3E}">
        <p14:creationId xmlns:p14="http://schemas.microsoft.com/office/powerpoint/2010/main" val="16019910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7BE525-F7F7-4D27-76A7-3269FE2BBBE1}"/>
              </a:ext>
            </a:extLst>
          </p:cNvPr>
          <p:cNvSpPr>
            <a:spLocks noGrp="1"/>
          </p:cNvSpPr>
          <p:nvPr>
            <p:ph type="title"/>
          </p:nvPr>
        </p:nvSpPr>
        <p:spPr>
          <a:xfrm>
            <a:off x="323528" y="1138242"/>
            <a:ext cx="7886700" cy="720080"/>
          </a:xfrm>
        </p:spPr>
        <p:txBody>
          <a:bodyPr/>
          <a:lstStyle/>
          <a:p>
            <a:r>
              <a:rPr lang="en-GB" b="1" i="1" dirty="0">
                <a:latin typeface="+mn-lt"/>
              </a:rPr>
              <a:t>Types of listening</a:t>
            </a:r>
          </a:p>
        </p:txBody>
      </p:sp>
      <p:sp>
        <p:nvSpPr>
          <p:cNvPr id="3" name="Date Placeholder 2">
            <a:extLst>
              <a:ext uri="{FF2B5EF4-FFF2-40B4-BE49-F238E27FC236}">
                <a16:creationId xmlns:a16="http://schemas.microsoft.com/office/drawing/2014/main" id="{5E1D25FD-5AB3-73FE-0CD0-6FBB6467FEEE}"/>
              </a:ext>
            </a:extLst>
          </p:cNvPr>
          <p:cNvSpPr>
            <a:spLocks noGrp="1"/>
          </p:cNvSpPr>
          <p:nvPr>
            <p:ph type="dt" sz="half" idx="10"/>
          </p:nvPr>
        </p:nvSpPr>
        <p:spPr/>
        <p:txBody>
          <a:bodyPr/>
          <a:lstStyle/>
          <a:p>
            <a:fld id="{9623E286-FD2F-4877-8981-B3B6536AABC9}" type="datetime1">
              <a:rPr lang="en-GB" smtClean="0"/>
              <a:t>03/03/2026</a:t>
            </a:fld>
            <a:endParaRPr lang="en-GB"/>
          </a:p>
        </p:txBody>
      </p:sp>
      <p:sp>
        <p:nvSpPr>
          <p:cNvPr id="5" name="Slide Number Placeholder 4">
            <a:extLst>
              <a:ext uri="{FF2B5EF4-FFF2-40B4-BE49-F238E27FC236}">
                <a16:creationId xmlns:a16="http://schemas.microsoft.com/office/drawing/2014/main" id="{6A3DAC25-2407-1826-1AC8-330748234EC3}"/>
              </a:ext>
            </a:extLst>
          </p:cNvPr>
          <p:cNvSpPr>
            <a:spLocks noGrp="1"/>
          </p:cNvSpPr>
          <p:nvPr>
            <p:ph type="sldNum" sz="quarter" idx="12"/>
          </p:nvPr>
        </p:nvSpPr>
        <p:spPr/>
        <p:txBody>
          <a:bodyPr/>
          <a:lstStyle/>
          <a:p>
            <a:fld id="{EFC07C4F-4DD7-4452-9CBE-7B4BC77324C7}" type="slidenum">
              <a:rPr lang="en-GB" smtClean="0"/>
              <a:t>7</a:t>
            </a:fld>
            <a:endParaRPr lang="en-GB"/>
          </a:p>
        </p:txBody>
      </p:sp>
      <p:sp>
        <p:nvSpPr>
          <p:cNvPr id="6" name="TextBox 5">
            <a:extLst>
              <a:ext uri="{FF2B5EF4-FFF2-40B4-BE49-F238E27FC236}">
                <a16:creationId xmlns:a16="http://schemas.microsoft.com/office/drawing/2014/main" id="{FF238101-FCF8-32C2-F402-514F2E50759A}"/>
              </a:ext>
            </a:extLst>
          </p:cNvPr>
          <p:cNvSpPr txBox="1"/>
          <p:nvPr/>
        </p:nvSpPr>
        <p:spPr>
          <a:xfrm>
            <a:off x="683568" y="2132856"/>
            <a:ext cx="2232248" cy="369332"/>
          </a:xfrm>
          <a:prstGeom prst="rect">
            <a:avLst/>
          </a:prstGeom>
          <a:noFill/>
        </p:spPr>
        <p:txBody>
          <a:bodyPr wrap="square" rtlCol="0">
            <a:spAutoFit/>
          </a:bodyPr>
          <a:lstStyle/>
          <a:p>
            <a:r>
              <a:rPr lang="en-GB" dirty="0"/>
              <a:t>One way</a:t>
            </a:r>
          </a:p>
        </p:txBody>
      </p:sp>
      <p:sp>
        <p:nvSpPr>
          <p:cNvPr id="7" name="TextBox 6">
            <a:extLst>
              <a:ext uri="{FF2B5EF4-FFF2-40B4-BE49-F238E27FC236}">
                <a16:creationId xmlns:a16="http://schemas.microsoft.com/office/drawing/2014/main" id="{11127E36-ABEA-BF93-86F3-C21E88024786}"/>
              </a:ext>
            </a:extLst>
          </p:cNvPr>
          <p:cNvSpPr txBox="1"/>
          <p:nvPr/>
        </p:nvSpPr>
        <p:spPr>
          <a:xfrm>
            <a:off x="683568" y="4091388"/>
            <a:ext cx="2232248" cy="369332"/>
          </a:xfrm>
          <a:prstGeom prst="rect">
            <a:avLst/>
          </a:prstGeom>
          <a:noFill/>
        </p:spPr>
        <p:txBody>
          <a:bodyPr wrap="square" rtlCol="0">
            <a:spAutoFit/>
          </a:bodyPr>
          <a:lstStyle/>
          <a:p>
            <a:r>
              <a:rPr lang="en-GB" dirty="0"/>
              <a:t>Two way</a:t>
            </a:r>
          </a:p>
        </p:txBody>
      </p:sp>
      <p:sp>
        <p:nvSpPr>
          <p:cNvPr id="8" name="TextBox 7">
            <a:extLst>
              <a:ext uri="{FF2B5EF4-FFF2-40B4-BE49-F238E27FC236}">
                <a16:creationId xmlns:a16="http://schemas.microsoft.com/office/drawing/2014/main" id="{486F3297-39B6-B24B-EAAC-114EDB84A873}"/>
              </a:ext>
            </a:extLst>
          </p:cNvPr>
          <p:cNvSpPr txBox="1"/>
          <p:nvPr/>
        </p:nvSpPr>
        <p:spPr>
          <a:xfrm>
            <a:off x="3312386" y="2185529"/>
            <a:ext cx="1425974" cy="369332"/>
          </a:xfrm>
          <a:prstGeom prst="rect">
            <a:avLst/>
          </a:prstGeom>
          <a:noFill/>
        </p:spPr>
        <p:txBody>
          <a:bodyPr wrap="square" rtlCol="0">
            <a:spAutoFit/>
          </a:bodyPr>
          <a:lstStyle/>
          <a:p>
            <a:pPr algn="ctr"/>
            <a:r>
              <a:rPr lang="en-GB" dirty="0"/>
              <a:t>Active</a:t>
            </a:r>
          </a:p>
        </p:txBody>
      </p:sp>
      <p:sp>
        <p:nvSpPr>
          <p:cNvPr id="9" name="TextBox 8">
            <a:extLst>
              <a:ext uri="{FF2B5EF4-FFF2-40B4-BE49-F238E27FC236}">
                <a16:creationId xmlns:a16="http://schemas.microsoft.com/office/drawing/2014/main" id="{1193C64A-157A-9A14-1FD6-B1C92C8775E7}"/>
              </a:ext>
            </a:extLst>
          </p:cNvPr>
          <p:cNvSpPr txBox="1"/>
          <p:nvPr/>
        </p:nvSpPr>
        <p:spPr>
          <a:xfrm>
            <a:off x="3351591" y="4106568"/>
            <a:ext cx="1347564" cy="369332"/>
          </a:xfrm>
          <a:prstGeom prst="rect">
            <a:avLst/>
          </a:prstGeom>
          <a:noFill/>
        </p:spPr>
        <p:txBody>
          <a:bodyPr wrap="square" rtlCol="0">
            <a:spAutoFit/>
          </a:bodyPr>
          <a:lstStyle/>
          <a:p>
            <a:pPr algn="ctr"/>
            <a:r>
              <a:rPr lang="en-GB" dirty="0"/>
              <a:t>Passive</a:t>
            </a:r>
          </a:p>
        </p:txBody>
      </p:sp>
      <p:pic>
        <p:nvPicPr>
          <p:cNvPr id="18" name="Picture 17">
            <a:extLst>
              <a:ext uri="{FF2B5EF4-FFF2-40B4-BE49-F238E27FC236}">
                <a16:creationId xmlns:a16="http://schemas.microsoft.com/office/drawing/2014/main" id="{13E41813-A06C-13A1-D027-84B88FAADDB0}"/>
              </a:ext>
            </a:extLst>
          </p:cNvPr>
          <p:cNvPicPr>
            <a:picLocks noChangeAspect="1"/>
          </p:cNvPicPr>
          <p:nvPr/>
        </p:nvPicPr>
        <p:blipFill>
          <a:blip r:embed="rId2"/>
          <a:stretch>
            <a:fillRect/>
          </a:stretch>
        </p:blipFill>
        <p:spPr>
          <a:xfrm>
            <a:off x="467544" y="2528516"/>
            <a:ext cx="1391022" cy="1300151"/>
          </a:xfrm>
          <a:prstGeom prst="rect">
            <a:avLst/>
          </a:prstGeom>
        </p:spPr>
      </p:pic>
      <p:pic>
        <p:nvPicPr>
          <p:cNvPr id="20" name="Picture 19">
            <a:extLst>
              <a:ext uri="{FF2B5EF4-FFF2-40B4-BE49-F238E27FC236}">
                <a16:creationId xmlns:a16="http://schemas.microsoft.com/office/drawing/2014/main" id="{438635AE-6992-458A-4627-BE343D32C6B2}"/>
              </a:ext>
            </a:extLst>
          </p:cNvPr>
          <p:cNvPicPr>
            <a:picLocks noChangeAspect="1"/>
          </p:cNvPicPr>
          <p:nvPr/>
        </p:nvPicPr>
        <p:blipFill rotWithShape="1">
          <a:blip r:embed="rId3"/>
          <a:srcRect l="8357" t="7795" r="8812" b="6562"/>
          <a:stretch/>
        </p:blipFill>
        <p:spPr>
          <a:xfrm>
            <a:off x="467544" y="4498861"/>
            <a:ext cx="1538383" cy="1509741"/>
          </a:xfrm>
          <a:prstGeom prst="rect">
            <a:avLst/>
          </a:prstGeom>
        </p:spPr>
      </p:pic>
      <p:pic>
        <p:nvPicPr>
          <p:cNvPr id="22" name="Picture 21">
            <a:extLst>
              <a:ext uri="{FF2B5EF4-FFF2-40B4-BE49-F238E27FC236}">
                <a16:creationId xmlns:a16="http://schemas.microsoft.com/office/drawing/2014/main" id="{55492400-0EE9-0019-35C1-D6519555CCA9}"/>
              </a:ext>
            </a:extLst>
          </p:cNvPr>
          <p:cNvPicPr>
            <a:picLocks noChangeAspect="1"/>
          </p:cNvPicPr>
          <p:nvPr/>
        </p:nvPicPr>
        <p:blipFill>
          <a:blip r:embed="rId4"/>
          <a:stretch>
            <a:fillRect/>
          </a:stretch>
        </p:blipFill>
        <p:spPr>
          <a:xfrm>
            <a:off x="3019194" y="2498027"/>
            <a:ext cx="1871231" cy="1294920"/>
          </a:xfrm>
          <a:prstGeom prst="rect">
            <a:avLst/>
          </a:prstGeom>
        </p:spPr>
      </p:pic>
      <p:pic>
        <p:nvPicPr>
          <p:cNvPr id="24" name="Picture 23">
            <a:extLst>
              <a:ext uri="{FF2B5EF4-FFF2-40B4-BE49-F238E27FC236}">
                <a16:creationId xmlns:a16="http://schemas.microsoft.com/office/drawing/2014/main" id="{467BB4AA-11C9-23A0-9FA4-43E51F16ABB4}"/>
              </a:ext>
            </a:extLst>
          </p:cNvPr>
          <p:cNvPicPr>
            <a:picLocks noChangeAspect="1"/>
          </p:cNvPicPr>
          <p:nvPr/>
        </p:nvPicPr>
        <p:blipFill>
          <a:blip r:embed="rId5"/>
          <a:stretch>
            <a:fillRect/>
          </a:stretch>
        </p:blipFill>
        <p:spPr>
          <a:xfrm>
            <a:off x="3256181" y="4432652"/>
            <a:ext cx="1538383" cy="1772803"/>
          </a:xfrm>
          <a:prstGeom prst="rect">
            <a:avLst/>
          </a:prstGeom>
        </p:spPr>
      </p:pic>
      <p:sp>
        <p:nvSpPr>
          <p:cNvPr id="11" name="TextBox 10">
            <a:extLst>
              <a:ext uri="{FF2B5EF4-FFF2-40B4-BE49-F238E27FC236}">
                <a16:creationId xmlns:a16="http://schemas.microsoft.com/office/drawing/2014/main" id="{EF8182EE-1B1F-8BF7-7E24-77B262228D1C}"/>
              </a:ext>
            </a:extLst>
          </p:cNvPr>
          <p:cNvSpPr txBox="1"/>
          <p:nvPr/>
        </p:nvSpPr>
        <p:spPr>
          <a:xfrm>
            <a:off x="5220072" y="1498282"/>
            <a:ext cx="3502124" cy="954107"/>
          </a:xfrm>
          <a:prstGeom prst="rect">
            <a:avLst/>
          </a:prstGeom>
          <a:solidFill>
            <a:srgbClr val="C2D720"/>
          </a:solidFill>
        </p:spPr>
        <p:txBody>
          <a:bodyPr wrap="square">
            <a:spAutoFit/>
          </a:bodyPr>
          <a:lstStyle/>
          <a:p>
            <a:r>
              <a:rPr lang="en-GB" sz="1400" b="0" kern="1200" dirty="0">
                <a:solidFill>
                  <a:schemeClr val="dk1"/>
                </a:solidFill>
                <a:effectLst/>
              </a:rPr>
              <a:t>When information flows from the speaker to the listener without an immediate exchange, as in a lecture or when you’re listening to a book.</a:t>
            </a:r>
            <a:endParaRPr lang="en-GB" sz="1400" dirty="0"/>
          </a:p>
        </p:txBody>
      </p:sp>
      <p:cxnSp>
        <p:nvCxnSpPr>
          <p:cNvPr id="19" name="Straight Arrow Connector 18">
            <a:extLst>
              <a:ext uri="{FF2B5EF4-FFF2-40B4-BE49-F238E27FC236}">
                <a16:creationId xmlns:a16="http://schemas.microsoft.com/office/drawing/2014/main" id="{6644D6C4-03D3-50A0-FDD8-C8348940BBF6}"/>
              </a:ext>
            </a:extLst>
          </p:cNvPr>
          <p:cNvCxnSpPr>
            <a:cxnSpLocks/>
            <a:stCxn id="11" idx="1"/>
          </p:cNvCxnSpPr>
          <p:nvPr/>
        </p:nvCxnSpPr>
        <p:spPr>
          <a:xfrm flipH="1">
            <a:off x="1858566" y="1975336"/>
            <a:ext cx="3361506" cy="572167"/>
          </a:xfrm>
          <a:prstGeom prst="straightConnector1">
            <a:avLst/>
          </a:prstGeom>
          <a:ln w="19050">
            <a:solidFill>
              <a:srgbClr val="C2D720"/>
            </a:solidFill>
            <a:tailEnd type="triangle"/>
          </a:ln>
        </p:spPr>
        <p:style>
          <a:lnRef idx="1">
            <a:schemeClr val="dk1"/>
          </a:lnRef>
          <a:fillRef idx="0">
            <a:schemeClr val="dk1"/>
          </a:fillRef>
          <a:effectRef idx="0">
            <a:schemeClr val="dk1"/>
          </a:effectRef>
          <a:fontRef idx="minor">
            <a:schemeClr val="tx1"/>
          </a:fontRef>
        </p:style>
      </p:cxnSp>
      <p:sp>
        <p:nvSpPr>
          <p:cNvPr id="23" name="TextBox 22">
            <a:extLst>
              <a:ext uri="{FF2B5EF4-FFF2-40B4-BE49-F238E27FC236}">
                <a16:creationId xmlns:a16="http://schemas.microsoft.com/office/drawing/2014/main" id="{A9A8B6D7-621A-3C24-2637-74CDFD730BCA}"/>
              </a:ext>
            </a:extLst>
          </p:cNvPr>
          <p:cNvSpPr txBox="1"/>
          <p:nvPr/>
        </p:nvSpPr>
        <p:spPr>
          <a:xfrm>
            <a:off x="5220772" y="3521793"/>
            <a:ext cx="3502124" cy="738664"/>
          </a:xfrm>
          <a:prstGeom prst="rect">
            <a:avLst/>
          </a:prstGeom>
          <a:solidFill>
            <a:srgbClr val="C2D720"/>
          </a:solidFill>
        </p:spPr>
        <p:txBody>
          <a:bodyPr wrap="square">
            <a:spAutoFit/>
          </a:bodyPr>
          <a:lstStyle/>
          <a:p>
            <a:r>
              <a:rPr lang="en-GB" sz="1400" dirty="0">
                <a:solidFill>
                  <a:schemeClr val="dk1"/>
                </a:solidFill>
              </a:rPr>
              <a:t>When there's a back-and-forth conversation, and both the speaker and listener take turns speaking and responding to each other.</a:t>
            </a:r>
            <a:endParaRPr lang="en-GB" sz="1400" dirty="0"/>
          </a:p>
        </p:txBody>
      </p:sp>
      <p:cxnSp>
        <p:nvCxnSpPr>
          <p:cNvPr id="25" name="Straight Arrow Connector 24">
            <a:extLst>
              <a:ext uri="{FF2B5EF4-FFF2-40B4-BE49-F238E27FC236}">
                <a16:creationId xmlns:a16="http://schemas.microsoft.com/office/drawing/2014/main" id="{1A17FEFC-91E2-214D-F480-95C5B2A87F43}"/>
              </a:ext>
            </a:extLst>
          </p:cNvPr>
          <p:cNvCxnSpPr>
            <a:cxnSpLocks/>
            <a:stCxn id="23" idx="1"/>
            <a:endCxn id="20" idx="0"/>
          </p:cNvCxnSpPr>
          <p:nvPr/>
        </p:nvCxnSpPr>
        <p:spPr>
          <a:xfrm flipH="1">
            <a:off x="1236736" y="3891125"/>
            <a:ext cx="3984036" cy="607736"/>
          </a:xfrm>
          <a:prstGeom prst="straightConnector1">
            <a:avLst/>
          </a:prstGeom>
          <a:ln w="19050">
            <a:solidFill>
              <a:srgbClr val="C2D720"/>
            </a:solidFill>
            <a:tailEnd type="triangle"/>
          </a:ln>
        </p:spPr>
        <p:style>
          <a:lnRef idx="1">
            <a:schemeClr val="dk1"/>
          </a:lnRef>
          <a:fillRef idx="0">
            <a:schemeClr val="dk1"/>
          </a:fillRef>
          <a:effectRef idx="0">
            <a:schemeClr val="dk1"/>
          </a:effectRef>
          <a:fontRef idx="minor">
            <a:schemeClr val="tx1"/>
          </a:fontRef>
        </p:style>
      </p:cxnSp>
      <p:sp>
        <p:nvSpPr>
          <p:cNvPr id="27" name="TextBox 26">
            <a:extLst>
              <a:ext uri="{FF2B5EF4-FFF2-40B4-BE49-F238E27FC236}">
                <a16:creationId xmlns:a16="http://schemas.microsoft.com/office/drawing/2014/main" id="{FE72FA10-F663-A59C-9542-AACC4918E47D}"/>
              </a:ext>
            </a:extLst>
          </p:cNvPr>
          <p:cNvSpPr txBox="1"/>
          <p:nvPr/>
        </p:nvSpPr>
        <p:spPr>
          <a:xfrm>
            <a:off x="5220072" y="2498027"/>
            <a:ext cx="3502124" cy="738664"/>
          </a:xfrm>
          <a:prstGeom prst="rect">
            <a:avLst/>
          </a:prstGeom>
          <a:solidFill>
            <a:srgbClr val="C2D720"/>
          </a:solidFill>
        </p:spPr>
        <p:txBody>
          <a:bodyPr wrap="square">
            <a:spAutoFit/>
          </a:bodyPr>
          <a:lstStyle/>
          <a:p>
            <a:r>
              <a:rPr lang="en-GB" sz="1400" dirty="0">
                <a:solidFill>
                  <a:schemeClr val="dk1"/>
                </a:solidFill>
              </a:rPr>
              <a:t>When you listen with full attention, ask questions, and respond to the speaker to understand their message better.</a:t>
            </a:r>
            <a:endParaRPr lang="en-GB" sz="1400" dirty="0"/>
          </a:p>
        </p:txBody>
      </p:sp>
      <p:cxnSp>
        <p:nvCxnSpPr>
          <p:cNvPr id="28" name="Straight Arrow Connector 27">
            <a:extLst>
              <a:ext uri="{FF2B5EF4-FFF2-40B4-BE49-F238E27FC236}">
                <a16:creationId xmlns:a16="http://schemas.microsoft.com/office/drawing/2014/main" id="{D60BAC38-61AF-2F4C-D355-6FB9E03EA0E7}"/>
              </a:ext>
            </a:extLst>
          </p:cNvPr>
          <p:cNvCxnSpPr>
            <a:cxnSpLocks/>
            <a:stCxn id="27" idx="1"/>
          </p:cNvCxnSpPr>
          <p:nvPr/>
        </p:nvCxnSpPr>
        <p:spPr>
          <a:xfrm flipH="1">
            <a:off x="4794564" y="2867359"/>
            <a:ext cx="425508" cy="166725"/>
          </a:xfrm>
          <a:prstGeom prst="straightConnector1">
            <a:avLst/>
          </a:prstGeom>
          <a:ln w="19050">
            <a:solidFill>
              <a:srgbClr val="C2D720"/>
            </a:solidFill>
            <a:tailEnd type="triangle"/>
          </a:ln>
        </p:spPr>
        <p:style>
          <a:lnRef idx="1">
            <a:schemeClr val="dk1"/>
          </a:lnRef>
          <a:fillRef idx="0">
            <a:schemeClr val="dk1"/>
          </a:fillRef>
          <a:effectRef idx="0">
            <a:schemeClr val="dk1"/>
          </a:effectRef>
          <a:fontRef idx="minor">
            <a:schemeClr val="tx1"/>
          </a:fontRef>
        </p:style>
      </p:cxnSp>
      <p:sp>
        <p:nvSpPr>
          <p:cNvPr id="29" name="TextBox 28">
            <a:extLst>
              <a:ext uri="{FF2B5EF4-FFF2-40B4-BE49-F238E27FC236}">
                <a16:creationId xmlns:a16="http://schemas.microsoft.com/office/drawing/2014/main" id="{EB1C0F9F-7843-2858-28CB-4F0C1B722CC7}"/>
              </a:ext>
            </a:extLst>
          </p:cNvPr>
          <p:cNvSpPr txBox="1"/>
          <p:nvPr/>
        </p:nvSpPr>
        <p:spPr>
          <a:xfrm>
            <a:off x="5254477" y="4355517"/>
            <a:ext cx="3502124" cy="738664"/>
          </a:xfrm>
          <a:prstGeom prst="rect">
            <a:avLst/>
          </a:prstGeom>
          <a:solidFill>
            <a:srgbClr val="C2D720"/>
          </a:solidFill>
        </p:spPr>
        <p:txBody>
          <a:bodyPr wrap="square">
            <a:spAutoFit/>
          </a:bodyPr>
          <a:lstStyle/>
          <a:p>
            <a:r>
              <a:rPr lang="en-GB" sz="1400" dirty="0">
                <a:solidFill>
                  <a:schemeClr val="dk1"/>
                </a:solidFill>
              </a:rPr>
              <a:t>When you hear sounds or words without actively engaging or responding, like when you're listening to background music.</a:t>
            </a:r>
            <a:endParaRPr lang="en-GB" sz="1400" dirty="0"/>
          </a:p>
        </p:txBody>
      </p:sp>
      <p:cxnSp>
        <p:nvCxnSpPr>
          <p:cNvPr id="30" name="Straight Arrow Connector 29">
            <a:extLst>
              <a:ext uri="{FF2B5EF4-FFF2-40B4-BE49-F238E27FC236}">
                <a16:creationId xmlns:a16="http://schemas.microsoft.com/office/drawing/2014/main" id="{3B2A9CC6-3F24-E179-53C2-080DD2434615}"/>
              </a:ext>
            </a:extLst>
          </p:cNvPr>
          <p:cNvCxnSpPr>
            <a:cxnSpLocks/>
            <a:stCxn id="29" idx="1"/>
            <a:endCxn id="24" idx="3"/>
          </p:cNvCxnSpPr>
          <p:nvPr/>
        </p:nvCxnSpPr>
        <p:spPr>
          <a:xfrm flipH="1">
            <a:off x="4794564" y="4724849"/>
            <a:ext cx="459913" cy="594205"/>
          </a:xfrm>
          <a:prstGeom prst="straightConnector1">
            <a:avLst/>
          </a:prstGeom>
          <a:ln w="19050">
            <a:solidFill>
              <a:srgbClr val="C2D720"/>
            </a:solidFill>
            <a:tailEnd type="triangle"/>
          </a:ln>
        </p:spPr>
        <p:style>
          <a:lnRef idx="1">
            <a:schemeClr val="dk1"/>
          </a:lnRef>
          <a:fillRef idx="0">
            <a:schemeClr val="dk1"/>
          </a:fillRef>
          <a:effectRef idx="0">
            <a:schemeClr val="dk1"/>
          </a:effectRef>
          <a:fontRef idx="minor">
            <a:schemeClr val="tx1"/>
          </a:fontRef>
        </p:style>
      </p:cxnSp>
      <p:pic>
        <p:nvPicPr>
          <p:cNvPr id="15" name="Picture 14">
            <a:extLst>
              <a:ext uri="{FF2B5EF4-FFF2-40B4-BE49-F238E27FC236}">
                <a16:creationId xmlns:a16="http://schemas.microsoft.com/office/drawing/2014/main" id="{479578C7-4830-F6E9-25F9-B5EBDFA1AE09}"/>
              </a:ext>
            </a:extLst>
          </p:cNvPr>
          <p:cNvPicPr>
            <a:picLocks noGrp="1" noRot="1" noMove="1" noResize="1" noEditPoints="1" noAdjustHandles="1" noChangeArrowheads="1" noChangeShapeType="1" noCrop="1"/>
          </p:cNvPicPr>
          <p:nvPr/>
        </p:nvPicPr>
        <p:blipFill rotWithShape="1">
          <a:blip r:embed="rId6"/>
          <a:srcRect l="14665" t="1" r="11395" b="1"/>
          <a:stretch/>
        </p:blipFill>
        <p:spPr>
          <a:xfrm>
            <a:off x="8477745" y="6275211"/>
            <a:ext cx="486743" cy="527403"/>
          </a:xfrm>
          <a:prstGeom prst="rect">
            <a:avLst/>
          </a:prstGeom>
        </p:spPr>
      </p:pic>
      <p:sp>
        <p:nvSpPr>
          <p:cNvPr id="10" name="Footer Placeholder 3">
            <a:extLst>
              <a:ext uri="{FF2B5EF4-FFF2-40B4-BE49-F238E27FC236}">
                <a16:creationId xmlns:a16="http://schemas.microsoft.com/office/drawing/2014/main" id="{D35B8E78-8B60-D543-96BF-4A2313C5E19F}"/>
              </a:ext>
            </a:extLst>
          </p:cNvPr>
          <p:cNvSpPr>
            <a:spLocks noGrp="1"/>
          </p:cNvSpPr>
          <p:nvPr>
            <p:ph type="ftr" sz="quarter" idx="11"/>
          </p:nvPr>
        </p:nvSpPr>
        <p:spPr>
          <a:xfrm>
            <a:off x="2586608" y="6356351"/>
            <a:ext cx="3086100" cy="365125"/>
          </a:xfrm>
        </p:spPr>
        <p:txBody>
          <a:bodyPr/>
          <a:lstStyle/>
          <a:p>
            <a:r>
              <a:rPr lang="en-US" dirty="0"/>
              <a:t>ESB-RES-C270-L2G4-SpeechforEmployability-4.1-PPT-Active Listening v1</a:t>
            </a:r>
            <a:endParaRPr lang="en-GB" dirty="0"/>
          </a:p>
        </p:txBody>
      </p:sp>
    </p:spTree>
    <p:extLst>
      <p:ext uri="{BB962C8B-B14F-4D97-AF65-F5344CB8AC3E}">
        <p14:creationId xmlns:p14="http://schemas.microsoft.com/office/powerpoint/2010/main" val="3212338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11"/>
                                        </p:tgtEl>
                                        <p:attrNameLst>
                                          <p:attrName>style.visibility</p:attrName>
                                        </p:attrNameLst>
                                      </p:cBhvr>
                                      <p:to>
                                        <p:strVal val="hidden"/>
                                      </p:to>
                                    </p:set>
                                  </p:childTnLst>
                                </p:cTn>
                              </p:par>
                              <p:par>
                                <p:cTn id="19" presetID="1" presetClass="exit" presetSubtype="0" fill="hold" nodeType="withEffect">
                                  <p:stCondLst>
                                    <p:cond delay="0"/>
                                  </p:stCondLst>
                                  <p:childTnLst>
                                    <p:set>
                                      <p:cBhvr>
                                        <p:cTn id="20" dur="1" fill="hold">
                                          <p:stCondLst>
                                            <p:cond delay="0"/>
                                          </p:stCondLst>
                                        </p:cTn>
                                        <p:tgtEl>
                                          <p:spTgt spid="19"/>
                                        </p:tgtEl>
                                        <p:attrNameLst>
                                          <p:attrName>style.visibility</p:attrName>
                                        </p:attrNameLst>
                                      </p:cBhvr>
                                      <p:to>
                                        <p:strVal val="hidden"/>
                                      </p:to>
                                    </p:set>
                                  </p:childTnLst>
                                </p:cTn>
                              </p:par>
                              <p:par>
                                <p:cTn id="21" presetID="1" presetClass="exit" presetSubtype="0" fill="hold" grpId="1" nodeType="withEffect">
                                  <p:stCondLst>
                                    <p:cond delay="0"/>
                                  </p:stCondLst>
                                  <p:childTnLst>
                                    <p:set>
                                      <p:cBhvr>
                                        <p:cTn id="22" dur="1" fill="hold">
                                          <p:stCondLst>
                                            <p:cond delay="0"/>
                                          </p:stCondLst>
                                        </p:cTn>
                                        <p:tgtEl>
                                          <p:spTgt spid="23"/>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25"/>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1" nodeType="clickEffect">
                                  <p:stCondLst>
                                    <p:cond delay="0"/>
                                  </p:stCondLst>
                                  <p:childTnLst>
                                    <p:set>
                                      <p:cBhvr>
                                        <p:cTn id="40" dur="1" fill="hold">
                                          <p:stCondLst>
                                            <p:cond delay="0"/>
                                          </p:stCondLst>
                                        </p:cTn>
                                        <p:tgtEl>
                                          <p:spTgt spid="27"/>
                                        </p:tgtEl>
                                        <p:attrNameLst>
                                          <p:attrName>style.visibility</p:attrName>
                                        </p:attrNameLst>
                                      </p:cBhvr>
                                      <p:to>
                                        <p:strVal val="hidden"/>
                                      </p:to>
                                    </p:set>
                                  </p:childTnLst>
                                </p:cTn>
                              </p:par>
                              <p:par>
                                <p:cTn id="41" presetID="1" presetClass="exit" presetSubtype="0" fill="hold" nodeType="withEffect">
                                  <p:stCondLst>
                                    <p:cond delay="0"/>
                                  </p:stCondLst>
                                  <p:childTnLst>
                                    <p:set>
                                      <p:cBhvr>
                                        <p:cTn id="42" dur="1" fill="hold">
                                          <p:stCondLst>
                                            <p:cond delay="0"/>
                                          </p:stCondLst>
                                        </p:cTn>
                                        <p:tgtEl>
                                          <p:spTgt spid="28"/>
                                        </p:tgtEl>
                                        <p:attrNameLst>
                                          <p:attrName>style.visibility</p:attrName>
                                        </p:attrNameLst>
                                      </p:cBhvr>
                                      <p:to>
                                        <p:strVal val="hidden"/>
                                      </p:to>
                                    </p:set>
                                  </p:childTnLst>
                                </p:cTn>
                              </p:par>
                              <p:par>
                                <p:cTn id="43" presetID="1" presetClass="exit" presetSubtype="0" fill="hold" grpId="1" nodeType="withEffect">
                                  <p:stCondLst>
                                    <p:cond delay="0"/>
                                  </p:stCondLst>
                                  <p:childTnLst>
                                    <p:set>
                                      <p:cBhvr>
                                        <p:cTn id="44" dur="1" fill="hold">
                                          <p:stCondLst>
                                            <p:cond delay="0"/>
                                          </p:stCondLst>
                                        </p:cTn>
                                        <p:tgtEl>
                                          <p:spTgt spid="29"/>
                                        </p:tgtEl>
                                        <p:attrNameLst>
                                          <p:attrName>style.visibility</p:attrName>
                                        </p:attrNameLst>
                                      </p:cBhvr>
                                      <p:to>
                                        <p:strVal val="hidden"/>
                                      </p:to>
                                    </p:set>
                                  </p:childTnLst>
                                </p:cTn>
                              </p:par>
                              <p:par>
                                <p:cTn id="45" presetID="1" presetClass="exit" presetSubtype="0" fill="hold" nodeType="withEffect">
                                  <p:stCondLst>
                                    <p:cond delay="0"/>
                                  </p:stCondLst>
                                  <p:childTnLst>
                                    <p:set>
                                      <p:cBhvr>
                                        <p:cTn id="46" dur="1" fill="hold">
                                          <p:stCondLst>
                                            <p:cond delay="0"/>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23" grpId="0" animBg="1"/>
      <p:bldP spid="23" grpId="1" animBg="1"/>
      <p:bldP spid="27" grpId="0" animBg="1"/>
      <p:bldP spid="27" grpId="1" animBg="1"/>
      <p:bldP spid="29" grpId="0" animBg="1"/>
      <p:bldP spid="29"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31452-BA20-1265-9D20-262372951ADD}"/>
              </a:ext>
            </a:extLst>
          </p:cNvPr>
          <p:cNvSpPr>
            <a:spLocks noGrp="1"/>
          </p:cNvSpPr>
          <p:nvPr>
            <p:ph type="title"/>
          </p:nvPr>
        </p:nvSpPr>
        <p:spPr>
          <a:xfrm>
            <a:off x="323528" y="1119660"/>
            <a:ext cx="7886700" cy="576064"/>
          </a:xfrm>
        </p:spPr>
        <p:txBody>
          <a:bodyPr/>
          <a:lstStyle/>
          <a:p>
            <a:r>
              <a:rPr lang="en-GB" b="1" i="1" dirty="0">
                <a:latin typeface="+mn-lt"/>
              </a:rPr>
              <a:t>How do we listen actively?</a:t>
            </a:r>
          </a:p>
        </p:txBody>
      </p:sp>
      <p:sp>
        <p:nvSpPr>
          <p:cNvPr id="3" name="Date Placeholder 2">
            <a:extLst>
              <a:ext uri="{FF2B5EF4-FFF2-40B4-BE49-F238E27FC236}">
                <a16:creationId xmlns:a16="http://schemas.microsoft.com/office/drawing/2014/main" id="{C3D73491-156C-7870-2059-FD763B23DAA2}"/>
              </a:ext>
            </a:extLst>
          </p:cNvPr>
          <p:cNvSpPr>
            <a:spLocks noGrp="1"/>
          </p:cNvSpPr>
          <p:nvPr>
            <p:ph type="dt" sz="half" idx="10"/>
          </p:nvPr>
        </p:nvSpPr>
        <p:spPr/>
        <p:txBody>
          <a:bodyPr/>
          <a:lstStyle/>
          <a:p>
            <a:fld id="{5C36F613-D7E5-444C-B70F-D12C6D74C5F7}" type="datetime1">
              <a:rPr lang="en-GB" smtClean="0"/>
              <a:t>03/03/2026</a:t>
            </a:fld>
            <a:endParaRPr lang="en-GB"/>
          </a:p>
        </p:txBody>
      </p:sp>
      <p:sp>
        <p:nvSpPr>
          <p:cNvPr id="5" name="Slide Number Placeholder 4">
            <a:extLst>
              <a:ext uri="{FF2B5EF4-FFF2-40B4-BE49-F238E27FC236}">
                <a16:creationId xmlns:a16="http://schemas.microsoft.com/office/drawing/2014/main" id="{E0FCE2C9-77AD-0170-35E5-57E981EFBDAF}"/>
              </a:ext>
            </a:extLst>
          </p:cNvPr>
          <p:cNvSpPr>
            <a:spLocks noGrp="1"/>
          </p:cNvSpPr>
          <p:nvPr>
            <p:ph type="sldNum" sz="quarter" idx="12"/>
          </p:nvPr>
        </p:nvSpPr>
        <p:spPr/>
        <p:txBody>
          <a:bodyPr/>
          <a:lstStyle/>
          <a:p>
            <a:fld id="{EFC07C4F-4DD7-4452-9CBE-7B4BC77324C7}" type="slidenum">
              <a:rPr lang="en-GB" smtClean="0"/>
              <a:t>8</a:t>
            </a:fld>
            <a:endParaRPr lang="en-GB"/>
          </a:p>
        </p:txBody>
      </p:sp>
      <p:grpSp>
        <p:nvGrpSpPr>
          <p:cNvPr id="8" name="Group 7">
            <a:extLst>
              <a:ext uri="{FF2B5EF4-FFF2-40B4-BE49-F238E27FC236}">
                <a16:creationId xmlns:a16="http://schemas.microsoft.com/office/drawing/2014/main" id="{0378D604-A123-0715-DEE3-61CB8BBB7F09}"/>
              </a:ext>
            </a:extLst>
          </p:cNvPr>
          <p:cNvGrpSpPr/>
          <p:nvPr/>
        </p:nvGrpSpPr>
        <p:grpSpPr>
          <a:xfrm>
            <a:off x="3423085" y="3140968"/>
            <a:ext cx="2210489" cy="1509741"/>
            <a:chOff x="750749" y="2279700"/>
            <a:chExt cx="3635564" cy="2197891"/>
          </a:xfrm>
        </p:grpSpPr>
        <p:grpSp>
          <p:nvGrpSpPr>
            <p:cNvPr id="9" name="Group 8">
              <a:extLst>
                <a:ext uri="{FF2B5EF4-FFF2-40B4-BE49-F238E27FC236}">
                  <a16:creationId xmlns:a16="http://schemas.microsoft.com/office/drawing/2014/main" id="{4AC4FE55-0314-BAA4-2B30-64C03E44BF61}"/>
                </a:ext>
              </a:extLst>
            </p:cNvPr>
            <p:cNvGrpSpPr/>
            <p:nvPr/>
          </p:nvGrpSpPr>
          <p:grpSpPr>
            <a:xfrm>
              <a:off x="750749" y="2279700"/>
              <a:ext cx="3491915" cy="2197891"/>
              <a:chOff x="6156176" y="4803076"/>
              <a:chExt cx="2186457" cy="1136121"/>
            </a:xfrm>
          </p:grpSpPr>
          <p:pic>
            <p:nvPicPr>
              <p:cNvPr id="11" name="Picture 10">
                <a:extLst>
                  <a:ext uri="{FF2B5EF4-FFF2-40B4-BE49-F238E27FC236}">
                    <a16:creationId xmlns:a16="http://schemas.microsoft.com/office/drawing/2014/main" id="{64D8409D-2D31-8B0D-2EC6-543BB42F6B9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56176" y="4803076"/>
                <a:ext cx="2186457" cy="1136121"/>
              </a:xfrm>
              <a:prstGeom prst="rect">
                <a:avLst/>
              </a:prstGeom>
            </p:spPr>
          </p:pic>
          <p:sp>
            <p:nvSpPr>
              <p:cNvPr id="12" name="TextBox 11">
                <a:extLst>
                  <a:ext uri="{FF2B5EF4-FFF2-40B4-BE49-F238E27FC236}">
                    <a16:creationId xmlns:a16="http://schemas.microsoft.com/office/drawing/2014/main" id="{E5403CE9-F5D7-767C-EAAE-F9D8DD298FD1}"/>
                  </a:ext>
                </a:extLst>
              </p:cNvPr>
              <p:cNvSpPr txBox="1"/>
              <p:nvPr/>
            </p:nvSpPr>
            <p:spPr>
              <a:xfrm>
                <a:off x="6476075" y="4979888"/>
                <a:ext cx="1546657" cy="257308"/>
              </a:xfrm>
              <a:prstGeom prst="rect">
                <a:avLst/>
              </a:prstGeom>
              <a:noFill/>
            </p:spPr>
            <p:txBody>
              <a:bodyPr wrap="square" rtlCol="0">
                <a:spAutoFit/>
              </a:bodyPr>
              <a:lstStyle/>
              <a:p>
                <a:pPr algn="ctr"/>
                <a:endParaRPr lang="en-GB" sz="1400"/>
              </a:p>
            </p:txBody>
          </p:sp>
        </p:grpSp>
        <p:sp>
          <p:nvSpPr>
            <p:cNvPr id="10" name="TextBox 9">
              <a:extLst>
                <a:ext uri="{FF2B5EF4-FFF2-40B4-BE49-F238E27FC236}">
                  <a16:creationId xmlns:a16="http://schemas.microsoft.com/office/drawing/2014/main" id="{C44CAB39-9CB9-951B-0BAF-E22BD0FC00A4}"/>
                </a:ext>
              </a:extLst>
            </p:cNvPr>
            <p:cNvSpPr txBox="1"/>
            <p:nvPr/>
          </p:nvSpPr>
          <p:spPr>
            <a:xfrm>
              <a:off x="894398" y="2581854"/>
              <a:ext cx="3491915" cy="1075352"/>
            </a:xfrm>
            <a:prstGeom prst="rect">
              <a:avLst/>
            </a:prstGeom>
            <a:noFill/>
          </p:spPr>
          <p:txBody>
            <a:bodyPr wrap="square" rtlCol="0">
              <a:spAutoFit/>
            </a:bodyPr>
            <a:lstStyle/>
            <a:p>
              <a:r>
                <a:rPr lang="en-GB" sz="1400" dirty="0"/>
                <a:t>How do we show somebody that we are really listening to them?</a:t>
              </a:r>
            </a:p>
          </p:txBody>
        </p:sp>
      </p:grpSp>
      <p:pic>
        <p:nvPicPr>
          <p:cNvPr id="6" name="Picture 5">
            <a:extLst>
              <a:ext uri="{FF2B5EF4-FFF2-40B4-BE49-F238E27FC236}">
                <a16:creationId xmlns:a16="http://schemas.microsoft.com/office/drawing/2014/main" id="{08FCA185-7E1F-A63A-DFD5-FE3E9A76A015}"/>
              </a:ext>
            </a:extLst>
          </p:cNvPr>
          <p:cNvPicPr>
            <a:picLocks noGrp="1" noRot="1" noMove="1" noResize="1" noEditPoints="1" noAdjustHandles="1" noChangeArrowheads="1" noChangeShapeType="1" noCrop="1"/>
          </p:cNvPicPr>
          <p:nvPr/>
        </p:nvPicPr>
        <p:blipFill rotWithShape="1">
          <a:blip r:embed="rId4"/>
          <a:srcRect l="14665" t="1" r="11395" b="1"/>
          <a:stretch/>
        </p:blipFill>
        <p:spPr>
          <a:xfrm>
            <a:off x="8477745" y="6275211"/>
            <a:ext cx="486743" cy="527403"/>
          </a:xfrm>
          <a:prstGeom prst="rect">
            <a:avLst/>
          </a:prstGeom>
        </p:spPr>
      </p:pic>
      <p:sp>
        <p:nvSpPr>
          <p:cNvPr id="7" name="Footer Placeholder 3">
            <a:extLst>
              <a:ext uri="{FF2B5EF4-FFF2-40B4-BE49-F238E27FC236}">
                <a16:creationId xmlns:a16="http://schemas.microsoft.com/office/drawing/2014/main" id="{07B68CEE-4574-1CC7-E0F2-FFE6ABB1891F}"/>
              </a:ext>
            </a:extLst>
          </p:cNvPr>
          <p:cNvSpPr>
            <a:spLocks noGrp="1"/>
          </p:cNvSpPr>
          <p:nvPr>
            <p:ph type="ftr" sz="quarter" idx="11"/>
          </p:nvPr>
        </p:nvSpPr>
        <p:spPr>
          <a:xfrm>
            <a:off x="2586608" y="6356351"/>
            <a:ext cx="3086100" cy="365125"/>
          </a:xfrm>
        </p:spPr>
        <p:txBody>
          <a:bodyPr/>
          <a:lstStyle/>
          <a:p>
            <a:r>
              <a:rPr lang="en-US" dirty="0"/>
              <a:t>ESB-RES-C270-L2G4-SpeechforEmployability-4.1-PPT-Active Listening v1</a:t>
            </a:r>
            <a:endParaRPr lang="en-GB" dirty="0"/>
          </a:p>
        </p:txBody>
      </p:sp>
    </p:spTree>
    <p:extLst>
      <p:ext uri="{BB962C8B-B14F-4D97-AF65-F5344CB8AC3E}">
        <p14:creationId xmlns:p14="http://schemas.microsoft.com/office/powerpoint/2010/main" val="1535432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31452-BA20-1265-9D20-262372951ADD}"/>
              </a:ext>
            </a:extLst>
          </p:cNvPr>
          <p:cNvSpPr>
            <a:spLocks noGrp="1"/>
          </p:cNvSpPr>
          <p:nvPr>
            <p:ph type="title"/>
          </p:nvPr>
        </p:nvSpPr>
        <p:spPr>
          <a:xfrm>
            <a:off x="323528" y="1119660"/>
            <a:ext cx="7886700" cy="576064"/>
          </a:xfrm>
        </p:spPr>
        <p:txBody>
          <a:bodyPr/>
          <a:lstStyle/>
          <a:p>
            <a:r>
              <a:rPr lang="en-GB" b="1" i="1" dirty="0">
                <a:latin typeface="+mn-lt"/>
              </a:rPr>
              <a:t>How do we listen actively?</a:t>
            </a:r>
          </a:p>
        </p:txBody>
      </p:sp>
      <p:sp>
        <p:nvSpPr>
          <p:cNvPr id="3" name="Date Placeholder 2">
            <a:extLst>
              <a:ext uri="{FF2B5EF4-FFF2-40B4-BE49-F238E27FC236}">
                <a16:creationId xmlns:a16="http://schemas.microsoft.com/office/drawing/2014/main" id="{C3D73491-156C-7870-2059-FD763B23DAA2}"/>
              </a:ext>
            </a:extLst>
          </p:cNvPr>
          <p:cNvSpPr>
            <a:spLocks noGrp="1"/>
          </p:cNvSpPr>
          <p:nvPr>
            <p:ph type="dt" sz="half" idx="10"/>
          </p:nvPr>
        </p:nvSpPr>
        <p:spPr/>
        <p:txBody>
          <a:bodyPr/>
          <a:lstStyle/>
          <a:p>
            <a:fld id="{C270753F-67BF-42B2-A393-AFEC567C2FFE}" type="datetime1">
              <a:rPr lang="en-GB" smtClean="0"/>
              <a:t>03/03/2026</a:t>
            </a:fld>
            <a:endParaRPr lang="en-GB"/>
          </a:p>
        </p:txBody>
      </p:sp>
      <p:sp>
        <p:nvSpPr>
          <p:cNvPr id="5" name="Slide Number Placeholder 4">
            <a:extLst>
              <a:ext uri="{FF2B5EF4-FFF2-40B4-BE49-F238E27FC236}">
                <a16:creationId xmlns:a16="http://schemas.microsoft.com/office/drawing/2014/main" id="{E0FCE2C9-77AD-0170-35E5-57E981EFBDAF}"/>
              </a:ext>
            </a:extLst>
          </p:cNvPr>
          <p:cNvSpPr>
            <a:spLocks noGrp="1"/>
          </p:cNvSpPr>
          <p:nvPr>
            <p:ph type="sldNum" sz="quarter" idx="12"/>
          </p:nvPr>
        </p:nvSpPr>
        <p:spPr/>
        <p:txBody>
          <a:bodyPr/>
          <a:lstStyle/>
          <a:p>
            <a:fld id="{EFC07C4F-4DD7-4452-9CBE-7B4BC77324C7}" type="slidenum">
              <a:rPr lang="en-GB" smtClean="0"/>
              <a:t>9</a:t>
            </a:fld>
            <a:endParaRPr lang="en-GB"/>
          </a:p>
        </p:txBody>
      </p:sp>
      <p:grpSp>
        <p:nvGrpSpPr>
          <p:cNvPr id="8" name="Group 7">
            <a:extLst>
              <a:ext uri="{FF2B5EF4-FFF2-40B4-BE49-F238E27FC236}">
                <a16:creationId xmlns:a16="http://schemas.microsoft.com/office/drawing/2014/main" id="{0378D604-A123-0715-DEE3-61CB8BBB7F09}"/>
              </a:ext>
            </a:extLst>
          </p:cNvPr>
          <p:cNvGrpSpPr/>
          <p:nvPr/>
        </p:nvGrpSpPr>
        <p:grpSpPr>
          <a:xfrm>
            <a:off x="3423085" y="3140968"/>
            <a:ext cx="2210489" cy="1509741"/>
            <a:chOff x="750749" y="2279700"/>
            <a:chExt cx="3635564" cy="2197891"/>
          </a:xfrm>
        </p:grpSpPr>
        <p:grpSp>
          <p:nvGrpSpPr>
            <p:cNvPr id="9" name="Group 8">
              <a:extLst>
                <a:ext uri="{FF2B5EF4-FFF2-40B4-BE49-F238E27FC236}">
                  <a16:creationId xmlns:a16="http://schemas.microsoft.com/office/drawing/2014/main" id="{4AC4FE55-0314-BAA4-2B30-64C03E44BF61}"/>
                </a:ext>
              </a:extLst>
            </p:cNvPr>
            <p:cNvGrpSpPr/>
            <p:nvPr/>
          </p:nvGrpSpPr>
          <p:grpSpPr>
            <a:xfrm>
              <a:off x="750749" y="2279700"/>
              <a:ext cx="3491915" cy="2197891"/>
              <a:chOff x="6156176" y="4803076"/>
              <a:chExt cx="2186457" cy="1136121"/>
            </a:xfrm>
          </p:grpSpPr>
          <p:pic>
            <p:nvPicPr>
              <p:cNvPr id="11" name="Picture 10">
                <a:extLst>
                  <a:ext uri="{FF2B5EF4-FFF2-40B4-BE49-F238E27FC236}">
                    <a16:creationId xmlns:a16="http://schemas.microsoft.com/office/drawing/2014/main" id="{64D8409D-2D31-8B0D-2EC6-543BB42F6B9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56176" y="4803076"/>
                <a:ext cx="2186457" cy="1136121"/>
              </a:xfrm>
              <a:prstGeom prst="rect">
                <a:avLst/>
              </a:prstGeom>
            </p:spPr>
          </p:pic>
          <p:sp>
            <p:nvSpPr>
              <p:cNvPr id="12" name="TextBox 11">
                <a:extLst>
                  <a:ext uri="{FF2B5EF4-FFF2-40B4-BE49-F238E27FC236}">
                    <a16:creationId xmlns:a16="http://schemas.microsoft.com/office/drawing/2014/main" id="{E5403CE9-F5D7-767C-EAAE-F9D8DD298FD1}"/>
                  </a:ext>
                </a:extLst>
              </p:cNvPr>
              <p:cNvSpPr txBox="1"/>
              <p:nvPr/>
            </p:nvSpPr>
            <p:spPr>
              <a:xfrm>
                <a:off x="6476075" y="4979888"/>
                <a:ext cx="1546657" cy="257308"/>
              </a:xfrm>
              <a:prstGeom prst="rect">
                <a:avLst/>
              </a:prstGeom>
              <a:noFill/>
            </p:spPr>
            <p:txBody>
              <a:bodyPr wrap="square" rtlCol="0">
                <a:spAutoFit/>
              </a:bodyPr>
              <a:lstStyle/>
              <a:p>
                <a:pPr algn="ctr"/>
                <a:endParaRPr lang="en-GB" sz="1400"/>
              </a:p>
            </p:txBody>
          </p:sp>
        </p:grpSp>
        <p:sp>
          <p:nvSpPr>
            <p:cNvPr id="10" name="TextBox 9">
              <a:extLst>
                <a:ext uri="{FF2B5EF4-FFF2-40B4-BE49-F238E27FC236}">
                  <a16:creationId xmlns:a16="http://schemas.microsoft.com/office/drawing/2014/main" id="{C44CAB39-9CB9-951B-0BAF-E22BD0FC00A4}"/>
                </a:ext>
              </a:extLst>
            </p:cNvPr>
            <p:cNvSpPr txBox="1"/>
            <p:nvPr/>
          </p:nvSpPr>
          <p:spPr>
            <a:xfrm>
              <a:off x="894398" y="2581854"/>
              <a:ext cx="3491915" cy="1075352"/>
            </a:xfrm>
            <a:prstGeom prst="rect">
              <a:avLst/>
            </a:prstGeom>
            <a:noFill/>
          </p:spPr>
          <p:txBody>
            <a:bodyPr wrap="square" rtlCol="0">
              <a:spAutoFit/>
            </a:bodyPr>
            <a:lstStyle/>
            <a:p>
              <a:r>
                <a:rPr lang="en-GB" sz="1400" dirty="0"/>
                <a:t>How do we show somebody that we are really listening to them?</a:t>
              </a:r>
            </a:p>
          </p:txBody>
        </p:sp>
      </p:grpSp>
      <p:sp>
        <p:nvSpPr>
          <p:cNvPr id="7" name="TextBox 6">
            <a:extLst>
              <a:ext uri="{FF2B5EF4-FFF2-40B4-BE49-F238E27FC236}">
                <a16:creationId xmlns:a16="http://schemas.microsoft.com/office/drawing/2014/main" id="{0356E833-024A-7699-A515-99F65A0C82A0}"/>
              </a:ext>
            </a:extLst>
          </p:cNvPr>
          <p:cNvSpPr txBox="1"/>
          <p:nvPr/>
        </p:nvSpPr>
        <p:spPr>
          <a:xfrm>
            <a:off x="454993" y="2197075"/>
            <a:ext cx="2563498" cy="1384995"/>
          </a:xfrm>
          <a:prstGeom prst="rect">
            <a:avLst/>
          </a:prstGeom>
          <a:solidFill>
            <a:srgbClr val="C2D720"/>
          </a:solidFill>
        </p:spPr>
        <p:txBody>
          <a:bodyPr wrap="square">
            <a:spAutoFit/>
          </a:bodyPr>
          <a:lstStyle/>
          <a:p>
            <a:pPr algn="l"/>
            <a:r>
              <a:rPr lang="en-GB" sz="1200" b="1" i="1" dirty="0">
                <a:effectLst/>
              </a:rPr>
              <a:t>Pay Attention:</a:t>
            </a:r>
          </a:p>
          <a:p>
            <a:pPr marL="171450" indent="-171450" algn="l">
              <a:buFont typeface="Arial" panose="020B0604020202020204" pitchFamily="34" charset="0"/>
              <a:buChar char="•"/>
            </a:pPr>
            <a:r>
              <a:rPr lang="en-GB" sz="1200" b="0" i="0" dirty="0">
                <a:effectLst/>
              </a:rPr>
              <a:t>Look at the speaker.</a:t>
            </a:r>
          </a:p>
          <a:p>
            <a:pPr marL="171450" indent="-171450" algn="l">
              <a:buFont typeface="Arial" panose="020B0604020202020204" pitchFamily="34" charset="0"/>
              <a:buChar char="•"/>
            </a:pPr>
            <a:r>
              <a:rPr lang="en-GB" sz="1200" b="0" i="0" dirty="0">
                <a:effectLst/>
              </a:rPr>
              <a:t>Remove distractions – put away your phone or other devices.</a:t>
            </a:r>
          </a:p>
          <a:p>
            <a:pPr marL="171450" indent="-171450" algn="l">
              <a:buFont typeface="Arial" panose="020B0604020202020204" pitchFamily="34" charset="0"/>
              <a:buChar char="•"/>
            </a:pPr>
            <a:r>
              <a:rPr lang="en-GB" sz="1200" b="0" i="0" dirty="0">
                <a:effectLst/>
              </a:rPr>
              <a:t>Show that you're interested by nodding and using facial expressions.</a:t>
            </a:r>
          </a:p>
        </p:txBody>
      </p:sp>
      <p:sp>
        <p:nvSpPr>
          <p:cNvPr id="16" name="TextBox 15">
            <a:extLst>
              <a:ext uri="{FF2B5EF4-FFF2-40B4-BE49-F238E27FC236}">
                <a16:creationId xmlns:a16="http://schemas.microsoft.com/office/drawing/2014/main" id="{02571794-E226-C6A2-FD06-9964BAE30CAA}"/>
              </a:ext>
            </a:extLst>
          </p:cNvPr>
          <p:cNvSpPr txBox="1"/>
          <p:nvPr/>
        </p:nvSpPr>
        <p:spPr>
          <a:xfrm>
            <a:off x="6002344" y="2197075"/>
            <a:ext cx="2563498" cy="1384995"/>
          </a:xfrm>
          <a:prstGeom prst="rect">
            <a:avLst/>
          </a:prstGeom>
          <a:solidFill>
            <a:srgbClr val="FED708"/>
          </a:solidFill>
        </p:spPr>
        <p:txBody>
          <a:bodyPr wrap="square">
            <a:spAutoFit/>
          </a:bodyPr>
          <a:lstStyle/>
          <a:p>
            <a:r>
              <a:rPr lang="en-GB" sz="1200" b="1" i="1" dirty="0"/>
              <a:t>Give Feedback:</a:t>
            </a:r>
          </a:p>
          <a:p>
            <a:pPr marL="171450" indent="-171450">
              <a:buFont typeface="Arial" panose="020B0604020202020204" pitchFamily="34" charset="0"/>
              <a:buChar char="•"/>
            </a:pPr>
            <a:r>
              <a:rPr lang="en-GB" sz="1200" dirty="0"/>
              <a:t>Provide verbal and non-verbal cues to show you're engaged (e.g., "I see," "That's interesting," or a smile).</a:t>
            </a:r>
          </a:p>
          <a:p>
            <a:pPr marL="171450" indent="-171450">
              <a:buFont typeface="Arial" panose="020B0604020202020204" pitchFamily="34" charset="0"/>
              <a:buChar char="•"/>
            </a:pPr>
            <a:r>
              <a:rPr lang="en-GB" sz="1200" dirty="0"/>
              <a:t>Reflect on what the speaker said to show you understand.</a:t>
            </a:r>
          </a:p>
        </p:txBody>
      </p:sp>
      <p:sp>
        <p:nvSpPr>
          <p:cNvPr id="20" name="TextBox 19">
            <a:extLst>
              <a:ext uri="{FF2B5EF4-FFF2-40B4-BE49-F238E27FC236}">
                <a16:creationId xmlns:a16="http://schemas.microsoft.com/office/drawing/2014/main" id="{1BEA8849-2353-1140-2C96-0706B8DB39B7}"/>
              </a:ext>
            </a:extLst>
          </p:cNvPr>
          <p:cNvSpPr txBox="1"/>
          <p:nvPr/>
        </p:nvSpPr>
        <p:spPr>
          <a:xfrm>
            <a:off x="3274916" y="1778858"/>
            <a:ext cx="2419482" cy="1200329"/>
          </a:xfrm>
          <a:prstGeom prst="rect">
            <a:avLst/>
          </a:prstGeom>
          <a:solidFill>
            <a:srgbClr val="F58A1E"/>
          </a:solidFill>
        </p:spPr>
        <p:txBody>
          <a:bodyPr wrap="square">
            <a:spAutoFit/>
          </a:bodyPr>
          <a:lstStyle/>
          <a:p>
            <a:r>
              <a:rPr lang="en-GB" sz="1200" b="1" i="1" dirty="0"/>
              <a:t>Ask Questions:</a:t>
            </a:r>
          </a:p>
          <a:p>
            <a:pPr marL="171450" indent="-171450">
              <a:buFont typeface="Arial" panose="020B0604020202020204" pitchFamily="34" charset="0"/>
              <a:buChar char="•"/>
            </a:pPr>
            <a:r>
              <a:rPr lang="en-GB" sz="1200" dirty="0"/>
              <a:t>Encourage the speaker to share more by asking open-ended questions (e.g., "Can you tell me more about that?" or "How did that make you feel?").</a:t>
            </a:r>
          </a:p>
        </p:txBody>
      </p:sp>
      <p:sp>
        <p:nvSpPr>
          <p:cNvPr id="22" name="TextBox 21">
            <a:extLst>
              <a:ext uri="{FF2B5EF4-FFF2-40B4-BE49-F238E27FC236}">
                <a16:creationId xmlns:a16="http://schemas.microsoft.com/office/drawing/2014/main" id="{5E686656-AB93-7A1F-FAAC-9E00A16FBD23}"/>
              </a:ext>
            </a:extLst>
          </p:cNvPr>
          <p:cNvSpPr txBox="1"/>
          <p:nvPr/>
        </p:nvSpPr>
        <p:spPr>
          <a:xfrm>
            <a:off x="443844" y="4087183"/>
            <a:ext cx="2550522" cy="1200329"/>
          </a:xfrm>
          <a:prstGeom prst="rect">
            <a:avLst/>
          </a:prstGeom>
          <a:solidFill>
            <a:srgbClr val="FED708"/>
          </a:solidFill>
        </p:spPr>
        <p:txBody>
          <a:bodyPr wrap="square">
            <a:spAutoFit/>
          </a:bodyPr>
          <a:lstStyle/>
          <a:p>
            <a:r>
              <a:rPr lang="en-GB" sz="1200" b="1" i="1" dirty="0"/>
              <a:t>Paraphrase:</a:t>
            </a:r>
          </a:p>
          <a:p>
            <a:pPr marL="171450" indent="-171450">
              <a:buFont typeface="Arial" panose="020B0604020202020204" pitchFamily="34" charset="0"/>
              <a:buChar char="•"/>
            </a:pPr>
            <a:r>
              <a:rPr lang="en-GB" sz="1200" dirty="0"/>
              <a:t>Repeat back what you've heard in your own words to confirm your understanding.</a:t>
            </a:r>
          </a:p>
          <a:p>
            <a:pPr marL="171450" indent="-171450">
              <a:buFont typeface="Arial" panose="020B0604020202020204" pitchFamily="34" charset="0"/>
              <a:buChar char="•"/>
            </a:pPr>
            <a:r>
              <a:rPr lang="en-GB" sz="1200" dirty="0"/>
              <a:t>It shows the speaker that you're actively processing their words.</a:t>
            </a:r>
          </a:p>
        </p:txBody>
      </p:sp>
      <p:sp>
        <p:nvSpPr>
          <p:cNvPr id="24" name="TextBox 23">
            <a:extLst>
              <a:ext uri="{FF2B5EF4-FFF2-40B4-BE49-F238E27FC236}">
                <a16:creationId xmlns:a16="http://schemas.microsoft.com/office/drawing/2014/main" id="{8AA29548-7CB6-70BE-2F70-D8532DD3C924}"/>
              </a:ext>
            </a:extLst>
          </p:cNvPr>
          <p:cNvSpPr txBox="1"/>
          <p:nvPr/>
        </p:nvSpPr>
        <p:spPr>
          <a:xfrm>
            <a:off x="3251193" y="4812490"/>
            <a:ext cx="2550522" cy="1200329"/>
          </a:xfrm>
          <a:prstGeom prst="rect">
            <a:avLst/>
          </a:prstGeom>
          <a:solidFill>
            <a:srgbClr val="C2D720"/>
          </a:solidFill>
        </p:spPr>
        <p:txBody>
          <a:bodyPr wrap="square">
            <a:spAutoFit/>
          </a:bodyPr>
          <a:lstStyle/>
          <a:p>
            <a:r>
              <a:rPr lang="en-GB" sz="1200" b="1" i="1" dirty="0"/>
              <a:t>Empathise:</a:t>
            </a:r>
          </a:p>
          <a:p>
            <a:pPr marL="171450" indent="-171450">
              <a:buFont typeface="Arial" panose="020B0604020202020204" pitchFamily="34" charset="0"/>
              <a:buChar char="•"/>
            </a:pPr>
            <a:r>
              <a:rPr lang="en-GB" sz="1200" dirty="0"/>
              <a:t>Try to put yourself in the speaker's shoes and understand their feelings.</a:t>
            </a:r>
          </a:p>
          <a:p>
            <a:pPr marL="171450" indent="-171450">
              <a:buFont typeface="Arial" panose="020B0604020202020204" pitchFamily="34" charset="0"/>
              <a:buChar char="•"/>
            </a:pPr>
            <a:r>
              <a:rPr lang="en-GB" sz="1200" dirty="0"/>
              <a:t>Express empathy by saying, "I can imagine how that must have felt."</a:t>
            </a:r>
          </a:p>
        </p:txBody>
      </p:sp>
      <p:sp>
        <p:nvSpPr>
          <p:cNvPr id="26" name="TextBox 25">
            <a:extLst>
              <a:ext uri="{FF2B5EF4-FFF2-40B4-BE49-F238E27FC236}">
                <a16:creationId xmlns:a16="http://schemas.microsoft.com/office/drawing/2014/main" id="{50AC372A-286A-5AFE-6F2F-DABB3D2A86D1}"/>
              </a:ext>
            </a:extLst>
          </p:cNvPr>
          <p:cNvSpPr txBox="1"/>
          <p:nvPr/>
        </p:nvSpPr>
        <p:spPr>
          <a:xfrm>
            <a:off x="6058542" y="3958211"/>
            <a:ext cx="2641614" cy="1569660"/>
          </a:xfrm>
          <a:prstGeom prst="rect">
            <a:avLst/>
          </a:prstGeom>
          <a:solidFill>
            <a:srgbClr val="F58B1D"/>
          </a:solidFill>
        </p:spPr>
        <p:txBody>
          <a:bodyPr wrap="square">
            <a:spAutoFit/>
          </a:bodyPr>
          <a:lstStyle/>
          <a:p>
            <a:r>
              <a:rPr lang="en-GB" sz="1200" b="1" i="1" dirty="0"/>
              <a:t>Resist Interrupting and be patient:</a:t>
            </a:r>
          </a:p>
          <a:p>
            <a:pPr marL="171450" indent="-171450">
              <a:buFont typeface="Arial" panose="020B0604020202020204" pitchFamily="34" charset="0"/>
              <a:buChar char="•"/>
            </a:pPr>
            <a:r>
              <a:rPr lang="en-GB" sz="1200" dirty="0"/>
              <a:t>Avoid the urge to interrupt or finish the speaker's sentences.</a:t>
            </a:r>
          </a:p>
          <a:p>
            <a:pPr marL="171450" indent="-171450">
              <a:buFont typeface="Arial" panose="020B0604020202020204" pitchFamily="34" charset="0"/>
              <a:buChar char="•"/>
            </a:pPr>
            <a:r>
              <a:rPr lang="en-GB" sz="1200" dirty="0"/>
              <a:t>Let them finish before responding.</a:t>
            </a:r>
          </a:p>
          <a:p>
            <a:pPr marL="171450" indent="-171450">
              <a:buFont typeface="Arial" panose="020B0604020202020204" pitchFamily="34" charset="0"/>
              <a:buChar char="•"/>
            </a:pPr>
            <a:r>
              <a:rPr lang="en-GB" sz="1200" dirty="0"/>
              <a:t>Sometimes, people need time to gather their thoughts. Be patient and allow them to speak at their own pace.</a:t>
            </a:r>
          </a:p>
        </p:txBody>
      </p:sp>
      <p:pic>
        <p:nvPicPr>
          <p:cNvPr id="6" name="Picture 5">
            <a:extLst>
              <a:ext uri="{FF2B5EF4-FFF2-40B4-BE49-F238E27FC236}">
                <a16:creationId xmlns:a16="http://schemas.microsoft.com/office/drawing/2014/main" id="{4E90138E-32C7-BBE8-9074-3DC12A392A8D}"/>
              </a:ext>
            </a:extLst>
          </p:cNvPr>
          <p:cNvPicPr>
            <a:picLocks noGrp="1" noRot="1" noMove="1" noResize="1" noEditPoints="1" noAdjustHandles="1" noChangeArrowheads="1" noChangeShapeType="1" noCrop="1"/>
          </p:cNvPicPr>
          <p:nvPr/>
        </p:nvPicPr>
        <p:blipFill rotWithShape="1">
          <a:blip r:embed="rId4"/>
          <a:srcRect l="14665" t="1" r="11395" b="1"/>
          <a:stretch/>
        </p:blipFill>
        <p:spPr>
          <a:xfrm>
            <a:off x="8477745" y="6275211"/>
            <a:ext cx="486743" cy="527403"/>
          </a:xfrm>
          <a:prstGeom prst="rect">
            <a:avLst/>
          </a:prstGeom>
        </p:spPr>
      </p:pic>
      <p:sp>
        <p:nvSpPr>
          <p:cNvPr id="13" name="Footer Placeholder 3">
            <a:extLst>
              <a:ext uri="{FF2B5EF4-FFF2-40B4-BE49-F238E27FC236}">
                <a16:creationId xmlns:a16="http://schemas.microsoft.com/office/drawing/2014/main" id="{5602E99B-E327-7479-4969-E53CAC098ACA}"/>
              </a:ext>
            </a:extLst>
          </p:cNvPr>
          <p:cNvSpPr>
            <a:spLocks noGrp="1"/>
          </p:cNvSpPr>
          <p:nvPr>
            <p:ph type="ftr" sz="quarter" idx="11"/>
          </p:nvPr>
        </p:nvSpPr>
        <p:spPr>
          <a:xfrm>
            <a:off x="2586608" y="6356351"/>
            <a:ext cx="3086100" cy="365125"/>
          </a:xfrm>
        </p:spPr>
        <p:txBody>
          <a:bodyPr/>
          <a:lstStyle/>
          <a:p>
            <a:r>
              <a:rPr lang="en-US" dirty="0"/>
              <a:t>ESB-RES-C270-L2G4-SpeechforEmployability-4.1-PPT-Active Listening v1</a:t>
            </a:r>
            <a:endParaRPr lang="en-GB" dirty="0"/>
          </a:p>
        </p:txBody>
      </p:sp>
    </p:spTree>
    <p:extLst>
      <p:ext uri="{BB962C8B-B14F-4D97-AF65-F5344CB8AC3E}">
        <p14:creationId xmlns:p14="http://schemas.microsoft.com/office/powerpoint/2010/main" val="3158188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0" grpId="0" animBg="1"/>
      <p:bldP spid="22" grpId="0" animBg="1"/>
      <p:bldP spid="24" grpId="0" animBg="1"/>
      <p:bldP spid="26"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010c06fb-adfb-4972-b43b-36d810ddac6c">
      <Terms xmlns="http://schemas.microsoft.com/office/infopath/2007/PartnerControls"/>
    </lcf76f155ced4ddcb4097134ff3c332f>
    <TaxCatchAll xmlns="0e08f774-c844-414b-8174-1931542ea424"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854722D9B506340931AF81ABA667AF9" ma:contentTypeVersion="16" ma:contentTypeDescription="Create a new document." ma:contentTypeScope="" ma:versionID="5e686ac674beeedb52dfa5ceb0283139">
  <xsd:schema xmlns:xsd="http://www.w3.org/2001/XMLSchema" xmlns:xs="http://www.w3.org/2001/XMLSchema" xmlns:p="http://schemas.microsoft.com/office/2006/metadata/properties" xmlns:ns2="010c06fb-adfb-4972-b43b-36d810ddac6c" xmlns:ns3="0e08f774-c844-414b-8174-1931542ea424" targetNamespace="http://schemas.microsoft.com/office/2006/metadata/properties" ma:root="true" ma:fieldsID="80d375d4e811b928badf1168cf02ca5c" ns2:_="" ns3:_="">
    <xsd:import namespace="010c06fb-adfb-4972-b43b-36d810ddac6c"/>
    <xsd:import namespace="0e08f774-c844-414b-8174-1931542ea424"/>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Location" minOccurs="0"/>
                <xsd:element ref="ns2:MediaServiceOCR" minOccurs="0"/>
                <xsd:element ref="ns3:SharedWithUsers" minOccurs="0"/>
                <xsd:element ref="ns3:SharedWithDetail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10c06fb-adfb-4972-b43b-36d810ddac6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95101557-b141-4344-8eed-a9c28da8fbb1"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dexed="true" ma:internalName="MediaServiceLocatio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e08f774-c844-414b-8174-1931542ea424"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ae4e3543-e7fe-4604-9e90-4040997bc85a}" ma:internalName="TaxCatchAll" ma:showField="CatchAllData" ma:web="0e08f774-c844-414b-8174-1931542ea424">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8CAA9F1-FF5F-43C4-9BA2-C9DC28EF898F}">
  <ds:schemaRefs>
    <ds:schemaRef ds:uri="http://purl.org/dc/elements/1.1/"/>
    <ds:schemaRef ds:uri="http://schemas.microsoft.com/office/2006/documentManagement/types"/>
    <ds:schemaRef ds:uri="http://schemas.openxmlformats.org/package/2006/metadata/core-properties"/>
    <ds:schemaRef ds:uri="http://schemas.microsoft.com/office/2006/metadata/properties"/>
    <ds:schemaRef ds:uri="http://purl.org/dc/terms/"/>
    <ds:schemaRef ds:uri="http://schemas.microsoft.com/office/infopath/2007/PartnerControls"/>
    <ds:schemaRef ds:uri="0e08f774-c844-414b-8174-1931542ea424"/>
    <ds:schemaRef ds:uri="010c06fb-adfb-4972-b43b-36d810ddac6c"/>
    <ds:schemaRef ds:uri="http://www.w3.org/XML/1998/namespace"/>
    <ds:schemaRef ds:uri="http://purl.org/dc/dcmitype/"/>
  </ds:schemaRefs>
</ds:datastoreItem>
</file>

<file path=customXml/itemProps2.xml><?xml version="1.0" encoding="utf-8"?>
<ds:datastoreItem xmlns:ds="http://schemas.openxmlformats.org/officeDocument/2006/customXml" ds:itemID="{B3E485B1-2F76-411B-9B09-0FA6F021D0A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10c06fb-adfb-4972-b43b-36d810ddac6c"/>
    <ds:schemaRef ds:uri="0e08f774-c844-414b-8174-1931542ea42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7CA91EB-7347-455C-ACAB-6737BAFDE29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TotalTime>
  <Words>1537</Words>
  <Application>Microsoft Office PowerPoint</Application>
  <PresentationFormat>On-screen Show (4:3)</PresentationFormat>
  <Paragraphs>230</Paragraphs>
  <Slides>16</Slides>
  <Notes>8</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16</vt:i4>
      </vt:variant>
    </vt:vector>
  </HeadingPairs>
  <TitlesOfParts>
    <vt:vector size="22" baseType="lpstr">
      <vt:lpstr>Arial</vt:lpstr>
      <vt:lpstr>Calibri</vt:lpstr>
      <vt:lpstr>Calibri Light</vt:lpstr>
      <vt:lpstr>Söhne</vt:lpstr>
      <vt:lpstr>Office Theme</vt:lpstr>
      <vt:lpstr>Custom Design</vt:lpstr>
      <vt:lpstr>PowerPoint Presentation</vt:lpstr>
      <vt:lpstr>Relevant Grade Descriptors</vt:lpstr>
      <vt:lpstr>Are you listening to me?</vt:lpstr>
      <vt:lpstr>Barriers to listening</vt:lpstr>
      <vt:lpstr>Hearing or listening?</vt:lpstr>
      <vt:lpstr>Types of listening</vt:lpstr>
      <vt:lpstr>Types of listening</vt:lpstr>
      <vt:lpstr>How do we listen actively?</vt:lpstr>
      <vt:lpstr>How do we listen actively?</vt:lpstr>
      <vt:lpstr>What does active listening look like?</vt:lpstr>
      <vt:lpstr>How does active listening help us respond to questions?</vt:lpstr>
      <vt:lpstr>Parallel Storytelling</vt:lpstr>
      <vt:lpstr>Parallel storytelling Reflection</vt:lpstr>
      <vt:lpstr>Listening skill bingo</vt:lpstr>
      <vt:lpstr>Missing Information</vt:lpstr>
      <vt:lpstr>What’s next?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Liam</dc:creator>
  <cp:lastModifiedBy>Anthea Wilson</cp:lastModifiedBy>
  <cp:revision>128</cp:revision>
  <dcterms:created xsi:type="dcterms:W3CDTF">2014-08-12T18:49:29Z</dcterms:created>
  <dcterms:modified xsi:type="dcterms:W3CDTF">2026-03-03T16:49:31Z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0x0101005854722D9B506340931AF81ABA667AF9</vt:lpwstr>
  </property>
  <property fmtid="{D5CDD505-2E9C-101B-9397-08002B2CF9AE}" pid="3" name="Order">
    <vt:r8>4700</vt:r8>
  </property>
  <property fmtid="{D5CDD505-2E9C-101B-9397-08002B2CF9AE}" pid="4" name="MediaServiceImageTags">
    <vt:lpwstr/>
  </property>
</Properties>
</file>