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6" r:id="rId4"/>
    <p:sldMasterId id="2147483711" r:id="rId5"/>
  </p:sldMasterIdLst>
  <p:notesMasterIdLst>
    <p:notesMasterId r:id="rId22"/>
  </p:notesMasterIdLst>
  <p:handoutMasterIdLst>
    <p:handoutMasterId r:id="rId23"/>
  </p:handoutMasterIdLst>
  <p:sldIdLst>
    <p:sldId id="324" r:id="rId6"/>
    <p:sldId id="287" r:id="rId7"/>
    <p:sldId id="266" r:id="rId8"/>
    <p:sldId id="284" r:id="rId9"/>
    <p:sldId id="352" r:id="rId10"/>
    <p:sldId id="353" r:id="rId11"/>
    <p:sldId id="354" r:id="rId12"/>
    <p:sldId id="358" r:id="rId13"/>
    <p:sldId id="360" r:id="rId14"/>
    <p:sldId id="363" r:id="rId15"/>
    <p:sldId id="365" r:id="rId16"/>
    <p:sldId id="366" r:id="rId17"/>
    <p:sldId id="367" r:id="rId18"/>
    <p:sldId id="368" r:id="rId19"/>
    <p:sldId id="369" r:id="rId20"/>
    <p:sldId id="357" r:id="rId21"/>
  </p:sldIdLst>
  <p:sldSz cx="6858000" cy="9906000" type="A4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AF3F"/>
    <a:srgbClr val="E7141C"/>
    <a:srgbClr val="FAD10C"/>
    <a:srgbClr val="C3D720"/>
    <a:srgbClr val="FBD109"/>
    <a:srgbClr val="C4D821"/>
    <a:srgbClr val="FBD10C"/>
    <a:srgbClr val="F6F9DE"/>
    <a:srgbClr val="FBD208"/>
    <a:srgbClr val="C4D8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B4C4C0-62EB-4FE9-9CC3-77EDB7FCFAA8}" v="15" dt="2026-03-03T17:02:31.2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33" autoAdjust="0"/>
    <p:restoredTop sz="96357" autoAdjust="0"/>
  </p:normalViewPr>
  <p:slideViewPr>
    <p:cSldViewPr>
      <p:cViewPr varScale="1">
        <p:scale>
          <a:sx n="55" d="100"/>
          <a:sy n="55" d="100"/>
        </p:scale>
        <p:origin x="2842" y="53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B807F-0FD5-4A88-8FB3-075F68B5A7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16E86-8231-49A1-B4E5-5BBA59097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3845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1BD46-CE3A-421D-905D-D937B3AF2197}" type="datetimeFigureOut">
              <a:rPr lang="en-GB" smtClean="0"/>
              <a:t>03/03/2026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8F5A5-0FCD-4566-AFD1-269E75FC08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0664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642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8190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776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5622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5DB29-7BB4-7A45-8D62-6B51BCB1C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2C3B58-B294-A747-802A-776084A1C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78" indent="0" algn="ctr">
              <a:buNone/>
              <a:defRPr sz="1500"/>
            </a:lvl2pPr>
            <a:lvl3pPr marL="685754" indent="0" algn="ctr">
              <a:buNone/>
              <a:defRPr sz="1350"/>
            </a:lvl3pPr>
            <a:lvl4pPr marL="1028632" indent="0" algn="ctr">
              <a:buNone/>
              <a:defRPr sz="1200"/>
            </a:lvl4pPr>
            <a:lvl5pPr marL="1371508" indent="0" algn="ctr">
              <a:buNone/>
              <a:defRPr sz="1200"/>
            </a:lvl5pPr>
            <a:lvl6pPr marL="1714385" indent="0" algn="ctr">
              <a:buNone/>
              <a:defRPr sz="1200"/>
            </a:lvl6pPr>
            <a:lvl7pPr marL="2057262" indent="0" algn="ctr">
              <a:buNone/>
              <a:defRPr sz="1200"/>
            </a:lvl7pPr>
            <a:lvl8pPr marL="2400140" indent="0" algn="ctr">
              <a:buNone/>
              <a:defRPr sz="1200"/>
            </a:lvl8pPr>
            <a:lvl9pPr marL="2743017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4C665-2C0E-6542-A07A-63A1FFB8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1A97D-E370-4EAA-A1E4-7BB6B59F63A0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4DD4D-CF83-434C-8DAA-BE867DCBC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E3668-F498-1C4F-8A7B-1DA4DA3D8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28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9AE1F-43EE-3748-8ED8-C691B6F3B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0C4DA-3E51-2F4B-8402-3DBD7C69C7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66FBE-120C-6643-BC1D-FB838630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0E5E-54D8-44E5-B5E7-C0697317315C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9543D-EA10-3546-8A86-631EC2720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A2AD0-F386-A740-A670-903E33000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63CBD5-2396-1E41-9333-AD414D435A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8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B5769-E401-E944-A524-C2C35A108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91" y="527403"/>
            <a:ext cx="4321969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4C7AC-73A6-3041-BB65-95F1FCE0A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D5507-455C-4F1E-8FA9-E0CE2FAF01D1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587F6-75C7-2148-8B79-31080C0F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8A04-D702-C24C-9707-D3E019B60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43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A3C18-CD49-4D2C-9E9C-7E40844F1F21}" type="datetime1">
              <a:rPr lang="en-GB" smtClean="0"/>
              <a:t>03/03/2026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00C886-C942-4FFD-AD45-A0EDD8F963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330" y="9009451"/>
            <a:ext cx="324036" cy="5073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3021D0F-5EA6-414F-93CA-2218D946A096}"/>
              </a:ext>
            </a:extLst>
          </p:cNvPr>
          <p:cNvSpPr txBox="1"/>
          <p:nvPr userDrawn="1"/>
        </p:nvSpPr>
        <p:spPr>
          <a:xfrm>
            <a:off x="5630495" y="9009452"/>
            <a:ext cx="7666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@ESBUK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3E1708B-C169-428E-98D3-C8A3DB0C95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6858000" cy="16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896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6109E-F43E-43ED-9C8F-385961B840D9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976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E5F3-4174-40D9-BAD9-5AA23616D37F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7263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449B-81D0-4993-B1CF-B6F0C6770E06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63858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AE61B-572E-4A61-9362-256C5B95C83C}" type="datetime1">
              <a:rPr lang="en-GB" smtClean="0"/>
              <a:t>03/03/2026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115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B1BD-96B4-406A-B0FD-C91F0BEBFFEC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3226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EA027-BBC5-4BCB-B9B2-A10D92067D58}" type="datetime1">
              <a:rPr lang="en-GB" smtClean="0"/>
              <a:t>03/03/2026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753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F6A46-14AC-487F-80A3-C11FEB81A8D0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172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44FF3-0293-F242-8A38-C19881589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C4797-360D-FB40-9984-BD6CA6D93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C5C93-C82D-6545-A89C-D1F01823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21CA0-7E5D-4FAF-BEFF-29CF9086580F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0AAB1-487E-7448-BF62-D05379C1C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E5DF2-6728-914C-B046-382A09BD3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775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0264-D074-4CAB-AABA-C265165FCC50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231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3E24-A801-4C04-BB9F-C60C64CF1E8F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9348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9E25C-6984-4A87-A5B3-8401237D414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3678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2144693"/>
            <a:ext cx="5915025" cy="191470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34634" y="9181402"/>
            <a:ext cx="1543050" cy="527403"/>
          </a:xfrm>
        </p:spPr>
        <p:txBody>
          <a:bodyPr/>
          <a:lstStyle/>
          <a:p>
            <a:fld id="{49789F08-3B9B-407C-8D61-7A97023EF5F8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254533" y="9181402"/>
            <a:ext cx="1118685" cy="527403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066A86-E4DD-F341-B26F-3E2EB20DE3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810" y="9181396"/>
            <a:ext cx="415556" cy="4615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96B760-A39D-D247-B599-343715BCDB13}"/>
              </a:ext>
            </a:extLst>
          </p:cNvPr>
          <p:cNvSpPr txBox="1"/>
          <p:nvPr userDrawn="1"/>
        </p:nvSpPr>
        <p:spPr>
          <a:xfrm>
            <a:off x="5504354" y="9261430"/>
            <a:ext cx="89497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@ESBUK</a:t>
            </a:r>
          </a:p>
        </p:txBody>
      </p:sp>
      <p:pic>
        <p:nvPicPr>
          <p:cNvPr id="10" name="Picture 9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C76E616-E364-4CA6-B271-13B5683919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56"/>
            <a:ext cx="6858000" cy="14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9583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44724" y="1922099"/>
            <a:ext cx="5143500" cy="1453799"/>
          </a:xfrm>
        </p:spPr>
        <p:txBody>
          <a:bodyPr anchor="b"/>
          <a:lstStyle>
            <a:lvl1pPr algn="ctr">
              <a:defRPr sz="3375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44724" y="4256352"/>
            <a:ext cx="5143500" cy="239165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257158" indent="0" algn="ctr">
              <a:buNone/>
              <a:defRPr sz="1125"/>
            </a:lvl2pPr>
            <a:lvl3pPr marL="514316" indent="0" algn="ctr">
              <a:buNone/>
              <a:defRPr sz="1013"/>
            </a:lvl3pPr>
            <a:lvl4pPr marL="771473" indent="0" algn="ctr">
              <a:buNone/>
              <a:defRPr sz="900"/>
            </a:lvl4pPr>
            <a:lvl5pPr marL="1028632" indent="0" algn="ctr">
              <a:buNone/>
              <a:defRPr sz="900"/>
            </a:lvl5pPr>
            <a:lvl6pPr marL="1285789" indent="0" algn="ctr">
              <a:buNone/>
              <a:defRPr sz="900"/>
            </a:lvl6pPr>
            <a:lvl7pPr marL="1542947" indent="0" algn="ctr">
              <a:buNone/>
              <a:defRPr sz="900"/>
            </a:lvl7pPr>
            <a:lvl8pPr marL="1800105" indent="0" algn="ctr">
              <a:buNone/>
              <a:defRPr sz="900"/>
            </a:lvl8pPr>
            <a:lvl9pPr marL="2057262" indent="0" algn="ctr">
              <a:buNone/>
              <a:defRPr sz="9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725" y="9181402"/>
            <a:ext cx="1543050" cy="527403"/>
          </a:xfrm>
        </p:spPr>
        <p:txBody>
          <a:bodyPr/>
          <a:lstStyle/>
          <a:p>
            <a:fld id="{4FA16EF9-FD0D-4F33-B5F5-AEA67B195A4F}" type="datetime1">
              <a:rPr lang="en-GB" smtClean="0"/>
              <a:t>03/03/2026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2828" y="9181401"/>
            <a:ext cx="2314575" cy="527403"/>
          </a:xfrm>
        </p:spPr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10300" y="9181399"/>
            <a:ext cx="1217974" cy="527403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330" y="9009451"/>
            <a:ext cx="324036" cy="50736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630495" y="9009452"/>
            <a:ext cx="7666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@ESBUK</a:t>
            </a:r>
          </a:p>
        </p:txBody>
      </p:sp>
      <p:pic>
        <p:nvPicPr>
          <p:cNvPr id="11" name="Picture 10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CFDA9DD-4E7C-4498-9198-6EB032F867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56"/>
            <a:ext cx="6858000" cy="14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123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FCF1F-564B-409C-800F-2FB1D142F547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61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6FD78-2B18-5C41-9B2A-987A5E8F3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8" y="2469625"/>
            <a:ext cx="5915025" cy="4120620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1F8DF-4D26-0E4A-9B43-4C8CF4571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8" y="6629231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54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0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8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6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C0573-21A9-E245-A498-690B21359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7C03-E84C-47C6-8765-5086A5B64D65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AED74-4105-0245-8D30-EBFFC80D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4EEF4-DE88-A34C-A097-3C67B2345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059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69B44-87F1-9449-B428-9797FCCCB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D7D64-9149-E845-94AC-A63568B96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9" y="2637014"/>
            <a:ext cx="2900363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A5A46E-30F4-C64D-AA5C-2B26832E79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86153" y="2637014"/>
            <a:ext cx="2900363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D23D10-C011-794C-BE2C-F90C53302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9600-BD43-4379-B0E3-2B6054A3E7D3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9DA27-CCC0-C845-83E0-D2DAED94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39F30F-B6CD-1E4C-9F8D-7D95E731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43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BF9DC-E5DE-134E-A1F0-C6AB5B03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79" y="527409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7FA9A-4A58-514F-A496-7197565DD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682" y="2428348"/>
            <a:ext cx="290155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78" indent="0">
              <a:buNone/>
              <a:defRPr sz="1500" b="1"/>
            </a:lvl2pPr>
            <a:lvl3pPr marL="685754" indent="0">
              <a:buNone/>
              <a:defRPr sz="1350" b="1"/>
            </a:lvl3pPr>
            <a:lvl4pPr marL="1028632" indent="0">
              <a:buNone/>
              <a:defRPr sz="1200" b="1"/>
            </a:lvl4pPr>
            <a:lvl5pPr marL="1371508" indent="0">
              <a:buNone/>
              <a:defRPr sz="1200" b="1"/>
            </a:lvl5pPr>
            <a:lvl6pPr marL="1714385" indent="0">
              <a:buNone/>
              <a:defRPr sz="1200" b="1"/>
            </a:lvl6pPr>
            <a:lvl7pPr marL="2057262" indent="0">
              <a:buNone/>
              <a:defRPr sz="1200" b="1"/>
            </a:lvl7pPr>
            <a:lvl8pPr marL="2400140" indent="0">
              <a:buNone/>
              <a:defRPr sz="1200" b="1"/>
            </a:lvl8pPr>
            <a:lvl9pPr marL="2743017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BCDE2-6557-9F4F-A945-7859F5B9D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682" y="3618443"/>
            <a:ext cx="290155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D9D11B-2219-5549-9D7C-A2E1833CC7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4" y="2428348"/>
            <a:ext cx="2915841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78" indent="0">
              <a:buNone/>
              <a:defRPr sz="1500" b="1"/>
            </a:lvl2pPr>
            <a:lvl3pPr marL="685754" indent="0">
              <a:buNone/>
              <a:defRPr sz="1350" b="1"/>
            </a:lvl3pPr>
            <a:lvl4pPr marL="1028632" indent="0">
              <a:buNone/>
              <a:defRPr sz="1200" b="1"/>
            </a:lvl4pPr>
            <a:lvl5pPr marL="1371508" indent="0">
              <a:buNone/>
              <a:defRPr sz="1200" b="1"/>
            </a:lvl5pPr>
            <a:lvl6pPr marL="1714385" indent="0">
              <a:buNone/>
              <a:defRPr sz="1200" b="1"/>
            </a:lvl6pPr>
            <a:lvl7pPr marL="2057262" indent="0">
              <a:buNone/>
              <a:defRPr sz="1200" b="1"/>
            </a:lvl7pPr>
            <a:lvl8pPr marL="2400140" indent="0">
              <a:buNone/>
              <a:defRPr sz="1200" b="1"/>
            </a:lvl8pPr>
            <a:lvl9pPr marL="2743017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D6A558-8F49-FF47-942A-29E891C283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4" y="3618443"/>
            <a:ext cx="2915841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389C6D-27D9-D34E-AD81-A008E0322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76037-0972-4921-BB47-17AC4184B03D}" type="datetime1">
              <a:rPr lang="en-GB" smtClean="0"/>
              <a:t>03/03/2026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CB338C-347E-FD4B-BBE5-9556FC8C7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3AFE20-7D27-9D4D-B202-493D1C17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25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F8765-84D7-744A-A329-2D253F599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89E971-D553-764B-B27A-EFC8EC426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222D8-E5FA-42D2-BFF6-37C4DEA264DE}" type="datetime1">
              <a:rPr lang="en-GB" smtClean="0"/>
              <a:t>03/03/2026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0F501C-F391-A04B-A77F-E22C9149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90270-F13A-6042-AEFD-55131F5A4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4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45B39-8F22-CD45-B2B2-D556B9E90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4027F-D411-47E9-926E-44B3764CB5D5}" type="datetime1">
              <a:rPr lang="en-GB" smtClean="0"/>
              <a:t>03/03/2026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30155F-E6BB-7D47-B74E-68E319176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38982-0AD9-5D43-AEA9-531E6041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07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9692C-9455-564A-915B-AABAD5AE1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82" y="660400"/>
            <a:ext cx="2212181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D9C1C-A125-E249-B796-E218343EF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844" y="1426287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76FDA-F4A5-3149-9428-0D5355FE4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682" y="2971800"/>
            <a:ext cx="2212181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78" indent="0">
              <a:buNone/>
              <a:defRPr sz="1050"/>
            </a:lvl2pPr>
            <a:lvl3pPr marL="685754" indent="0">
              <a:buNone/>
              <a:defRPr sz="900"/>
            </a:lvl3pPr>
            <a:lvl4pPr marL="1028632" indent="0">
              <a:buNone/>
              <a:defRPr sz="750"/>
            </a:lvl4pPr>
            <a:lvl5pPr marL="1371508" indent="0">
              <a:buNone/>
              <a:defRPr sz="750"/>
            </a:lvl5pPr>
            <a:lvl6pPr marL="1714385" indent="0">
              <a:buNone/>
              <a:defRPr sz="750"/>
            </a:lvl6pPr>
            <a:lvl7pPr marL="2057262" indent="0">
              <a:buNone/>
              <a:defRPr sz="750"/>
            </a:lvl7pPr>
            <a:lvl8pPr marL="2400140" indent="0">
              <a:buNone/>
              <a:defRPr sz="750"/>
            </a:lvl8pPr>
            <a:lvl9pPr marL="274301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E388B-6BE2-6F42-9FCD-F7383A89D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6FCCB-52BB-4075-AC33-03C241C2ED48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ECDA6-8AA7-BD4A-AD46-650DC514F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585C52-9624-F146-8E17-61263F96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39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CA5A5-E1D8-654A-99EB-B81115FAA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82" y="660400"/>
            <a:ext cx="2212181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CA6445-0338-BC4A-8520-0A47F3460B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844" y="1426287"/>
            <a:ext cx="3471863" cy="7039681"/>
          </a:xfrm>
        </p:spPr>
        <p:txBody>
          <a:bodyPr/>
          <a:lstStyle>
            <a:lvl1pPr marL="0" indent="0">
              <a:buNone/>
              <a:defRPr sz="2400"/>
            </a:lvl1pPr>
            <a:lvl2pPr marL="342878" indent="0">
              <a:buNone/>
              <a:defRPr sz="2100"/>
            </a:lvl2pPr>
            <a:lvl3pPr marL="685754" indent="0">
              <a:buNone/>
              <a:defRPr sz="1800"/>
            </a:lvl3pPr>
            <a:lvl4pPr marL="1028632" indent="0">
              <a:buNone/>
              <a:defRPr sz="1500"/>
            </a:lvl4pPr>
            <a:lvl5pPr marL="1371508" indent="0">
              <a:buNone/>
              <a:defRPr sz="1500"/>
            </a:lvl5pPr>
            <a:lvl6pPr marL="1714385" indent="0">
              <a:buNone/>
              <a:defRPr sz="1500"/>
            </a:lvl6pPr>
            <a:lvl7pPr marL="2057262" indent="0">
              <a:buNone/>
              <a:defRPr sz="1500"/>
            </a:lvl7pPr>
            <a:lvl8pPr marL="2400140" indent="0">
              <a:buNone/>
              <a:defRPr sz="1500"/>
            </a:lvl8pPr>
            <a:lvl9pPr marL="2743017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A2FAAF-1D5A-F74B-A238-BEE5395B26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682" y="2971800"/>
            <a:ext cx="2212181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78" indent="0">
              <a:buNone/>
              <a:defRPr sz="1050"/>
            </a:lvl2pPr>
            <a:lvl3pPr marL="685754" indent="0">
              <a:buNone/>
              <a:defRPr sz="900"/>
            </a:lvl3pPr>
            <a:lvl4pPr marL="1028632" indent="0">
              <a:buNone/>
              <a:defRPr sz="750"/>
            </a:lvl4pPr>
            <a:lvl5pPr marL="1371508" indent="0">
              <a:buNone/>
              <a:defRPr sz="750"/>
            </a:lvl5pPr>
            <a:lvl6pPr marL="1714385" indent="0">
              <a:buNone/>
              <a:defRPr sz="750"/>
            </a:lvl6pPr>
            <a:lvl7pPr marL="2057262" indent="0">
              <a:buNone/>
              <a:defRPr sz="750"/>
            </a:lvl7pPr>
            <a:lvl8pPr marL="2400140" indent="0">
              <a:buNone/>
              <a:defRPr sz="750"/>
            </a:lvl8pPr>
            <a:lvl9pPr marL="274301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D4FBE-C7C1-6A4D-8763-912AE809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79A0B-1372-42A2-A960-A17478076EE2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223B2-4D22-4042-894B-5587E2F3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C9A0B-F2BA-F24A-9D99-DFA721710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246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B8F6DA-4F64-B141-A188-9B0FCB51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409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22BBE-F8C8-B04C-B0A8-E4551DD7C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FA96A-8A86-D041-B287-D9DB5F7BE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9181401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F5351-F06F-4D3C-AE12-4D0A4648C018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5F56B-812F-FE48-B763-EDE7306DC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9181401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60CD7-9D28-234B-8A60-02B8976E0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9181401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31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dt="0"/>
  <p:txStyles>
    <p:titleStyle>
      <a:lvl1pPr algn="l" defTabSz="68575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38" indent="-171438" algn="l" defTabSz="68575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16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92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70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47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24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02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578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55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8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54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32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08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85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62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40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17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4DF0-3035-4A64-B434-23B7E4DD0E30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686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673" r:id="rId13"/>
    <p:sldLayoutId id="2147483684" r:id="rId14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7559040"/>
            <a:ext cx="6858000" cy="2346960"/>
          </a:xfrm>
          <a:prstGeom prst="rect">
            <a:avLst/>
          </a:prstGeom>
          <a:solidFill>
            <a:srgbClr val="DDAF3F"/>
          </a:solidFill>
          <a:ln>
            <a:solidFill>
              <a:srgbClr val="BFD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A04E0E42-9FD2-4132-832C-37EC2E237E60}"/>
              </a:ext>
            </a:extLst>
          </p:cNvPr>
          <p:cNvSpPr txBox="1">
            <a:spLocks/>
          </p:cNvSpPr>
          <p:nvPr/>
        </p:nvSpPr>
        <p:spPr>
          <a:xfrm>
            <a:off x="881856" y="7393818"/>
            <a:ext cx="5094288" cy="1591630"/>
          </a:xfrm>
          <a:prstGeom prst="rect">
            <a:avLst/>
          </a:prstGeom>
          <a:solidFill>
            <a:srgbClr val="FFFFFF"/>
          </a:solidFill>
          <a:ln w="38100">
            <a:solidFill>
              <a:srgbClr val="DDAF3F"/>
            </a:solidFill>
            <a:miter lim="800000"/>
          </a:ln>
        </p:spPr>
        <p:txBody>
          <a:bodyPr vert="horz" lIns="91440" tIns="108000" rIns="91440" bIns="72000" rtlCol="0" anchor="ctr" anchorCtr="0">
            <a:normAutofit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en-US" sz="3300" b="1" i="1" dirty="0">
                <a:latin typeface="+mn-lt"/>
              </a:rPr>
              <a:t>Learner Workbook</a:t>
            </a:r>
            <a:br>
              <a:rPr lang="en-US" b="1" i="1" dirty="0">
                <a:latin typeface="+mn-lt"/>
              </a:rPr>
            </a:br>
            <a:br>
              <a:rPr lang="en-US" b="1" i="1" dirty="0">
                <a:latin typeface="+mn-lt"/>
              </a:rPr>
            </a:br>
            <a:r>
              <a:rPr lang="en-US" sz="2800" b="1" i="1" dirty="0">
                <a:latin typeface="+mn-lt"/>
              </a:rPr>
              <a:t>Name:______________________</a:t>
            </a:r>
            <a:endParaRPr lang="en-US" b="1" i="1" dirty="0">
              <a:latin typeface="+mn-lt"/>
            </a:endParaRPr>
          </a:p>
        </p:txBody>
      </p:sp>
      <p:pic>
        <p:nvPicPr>
          <p:cNvPr id="2" name="Picture 1" descr="A screen shot of a book&#10;&#10;AI-generated content may be incorrect.">
            <a:extLst>
              <a:ext uri="{FF2B5EF4-FFF2-40B4-BE49-F238E27FC236}">
                <a16:creationId xmlns:a16="http://schemas.microsoft.com/office/drawing/2014/main" id="{E5995834-A9B1-5E02-4B9A-0EFC947CA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665"/>
            <a:ext cx="6864243" cy="691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595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B7351-D341-BCE8-4743-65C258B1D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1064568"/>
            <a:ext cx="5915025" cy="648067"/>
          </a:xfrm>
        </p:spPr>
        <p:txBody>
          <a:bodyPr/>
          <a:lstStyle/>
          <a:p>
            <a:r>
              <a:rPr lang="en-GB" b="1" i="1"/>
              <a:t>Missing information Reflection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7E6E84-E618-E102-62F4-8B79EF2211F8}"/>
              </a:ext>
            </a:extLst>
          </p:cNvPr>
          <p:cNvSpPr txBox="1"/>
          <p:nvPr/>
        </p:nvSpPr>
        <p:spPr>
          <a:xfrm>
            <a:off x="270667" y="1740491"/>
            <a:ext cx="6336704" cy="286232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How did you show that you were listening carefully during the activity?</a:t>
            </a:r>
          </a:p>
          <a:p>
            <a:pPr marL="285750" indent="-285750">
              <a:buFont typeface="Arial"/>
              <a:buChar char="•"/>
            </a:pPr>
            <a:endParaRPr lang="en-GB" sz="12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endParaRPr lang="en-GB" sz="12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Which question helped the Speaker give a fuller or clearer answer?</a:t>
            </a:r>
            <a:endParaRPr lang="en-GB" dirty="0"/>
          </a:p>
          <a:p>
            <a:pPr marL="285750" indent="-285750">
              <a:buFont typeface="Arial"/>
              <a:buChar char="•"/>
            </a:pPr>
            <a:endParaRPr lang="en-GB" sz="12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endParaRPr lang="en-GB" sz="12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How did the Expander show they had understood the information?</a:t>
            </a:r>
            <a:endParaRPr lang="en-GB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endParaRPr lang="en-GB" sz="1200" dirty="0"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en-GB" sz="12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What could you do next time to give more detailed or more appropriate answers?</a:t>
            </a:r>
            <a:endParaRPr lang="en-GB" dirty="0"/>
          </a:p>
          <a:p>
            <a:pPr marL="285750" indent="-285750">
              <a:buFont typeface="Arial"/>
              <a:buChar char="•"/>
            </a:pPr>
            <a:endParaRPr lang="en-GB" sz="12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endParaRPr lang="en-GB" sz="12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What helped your group stay on topic and build a shared understanding?</a:t>
            </a:r>
            <a:endParaRPr lang="en-GB" dirty="0"/>
          </a:p>
          <a:p>
            <a:pPr marL="285750" indent="-285750">
              <a:buFont typeface="Arial"/>
              <a:buChar char="•"/>
            </a:pPr>
            <a:endParaRPr lang="en-GB" sz="1200" dirty="0">
              <a:ea typeface="+mn-lt"/>
              <a:cs typeface="+mn-lt"/>
            </a:endParaRPr>
          </a:p>
          <a:p>
            <a:endParaRPr lang="en-GB" sz="1200" dirty="0">
              <a:ea typeface="+mn-lt"/>
              <a:cs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9B0F8D-7217-B130-3BB4-CF3F11EDE7E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6CC2DBB6-8C7B-D975-E558-43EF72963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3343022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6CAE9-67F2-CBFE-4B5D-2296BCDC8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1064568"/>
            <a:ext cx="5915025" cy="527403"/>
          </a:xfrm>
        </p:spPr>
        <p:txBody>
          <a:bodyPr>
            <a:normAutofit fontScale="90000"/>
          </a:bodyPr>
          <a:lstStyle/>
          <a:p>
            <a:r>
              <a:rPr lang="en-GB" b="1" i="1" dirty="0"/>
              <a:t>Closed or open?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932896-BC61-D5DF-0262-CCEB4EAA3FE1}"/>
              </a:ext>
            </a:extLst>
          </p:cNvPr>
          <p:cNvSpPr txBox="1"/>
          <p:nvPr/>
        </p:nvSpPr>
        <p:spPr>
          <a:xfrm>
            <a:off x="278916" y="1919493"/>
            <a:ext cx="28706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Do you like playing sports?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432482-1233-A3F1-0165-1A9B6ACDD742}"/>
              </a:ext>
            </a:extLst>
          </p:cNvPr>
          <p:cNvSpPr txBox="1"/>
          <p:nvPr/>
        </p:nvSpPr>
        <p:spPr>
          <a:xfrm>
            <a:off x="278916" y="8121352"/>
            <a:ext cx="20311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How old are you?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98EA7C-CCF3-81D0-6CC9-03B966913670}"/>
              </a:ext>
            </a:extLst>
          </p:cNvPr>
          <p:cNvSpPr txBox="1"/>
          <p:nvPr/>
        </p:nvSpPr>
        <p:spPr>
          <a:xfrm>
            <a:off x="278916" y="4604969"/>
            <a:ext cx="27363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Do you have any siblings?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5E3AD8-00DA-12B2-526D-7A604C14D547}"/>
              </a:ext>
            </a:extLst>
          </p:cNvPr>
          <p:cNvSpPr txBox="1"/>
          <p:nvPr/>
        </p:nvSpPr>
        <p:spPr>
          <a:xfrm>
            <a:off x="278916" y="5322191"/>
            <a:ext cx="38444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Did you go on holiday this year?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D12259-8B8B-1D75-3E89-33F2528156D3}"/>
              </a:ext>
            </a:extLst>
          </p:cNvPr>
          <p:cNvSpPr txBox="1"/>
          <p:nvPr/>
        </p:nvSpPr>
        <p:spPr>
          <a:xfrm>
            <a:off x="278916" y="7473280"/>
            <a:ext cx="32221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Do you prefer cats or dogs?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50E1A2-0ACE-04CC-D0F3-AE4C7E85E771}"/>
              </a:ext>
            </a:extLst>
          </p:cNvPr>
          <p:cNvSpPr txBox="1"/>
          <p:nvPr/>
        </p:nvSpPr>
        <p:spPr>
          <a:xfrm>
            <a:off x="278916" y="3262231"/>
            <a:ext cx="32735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How might you spend your next birthday?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81EC92-F47E-5D58-5A60-81DA06E3A77D}"/>
              </a:ext>
            </a:extLst>
          </p:cNvPr>
          <p:cNvSpPr txBox="1"/>
          <p:nvPr/>
        </p:nvSpPr>
        <p:spPr>
          <a:xfrm>
            <a:off x="278916" y="2590862"/>
            <a:ext cx="35727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What is your favourite place to visit and why?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D5454C-4E9A-E15E-0C37-209B5A935653}"/>
              </a:ext>
            </a:extLst>
          </p:cNvPr>
          <p:cNvSpPr txBox="1"/>
          <p:nvPr/>
        </p:nvSpPr>
        <p:spPr>
          <a:xfrm>
            <a:off x="278916" y="3933600"/>
            <a:ext cx="35727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How did you first get into your hobby?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BC9AC3-15DD-70F3-D9B2-C9D389ABAF84}"/>
              </a:ext>
            </a:extLst>
          </p:cNvPr>
          <p:cNvSpPr txBox="1"/>
          <p:nvPr/>
        </p:nvSpPr>
        <p:spPr>
          <a:xfrm>
            <a:off x="278916" y="6708181"/>
            <a:ext cx="35727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Why do you think people like having pets?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36FCC8-4344-01CD-D729-117EC4792302}"/>
              </a:ext>
            </a:extLst>
          </p:cNvPr>
          <p:cNvSpPr txBox="1"/>
          <p:nvPr/>
        </p:nvSpPr>
        <p:spPr>
          <a:xfrm>
            <a:off x="278916" y="5947707"/>
            <a:ext cx="35727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How would you describe your family?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48B0A65-A7CA-7357-AEF6-ABF9202E79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0639" y="1136576"/>
            <a:ext cx="446472" cy="70743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8B5DCC8-351D-81B7-B467-1958B023D7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9240" y="1136576"/>
            <a:ext cx="649392" cy="707439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53FA4260-3539-4291-C634-1BF9DA5A80AD}"/>
              </a:ext>
            </a:extLst>
          </p:cNvPr>
          <p:cNvGrpSpPr/>
          <p:nvPr/>
        </p:nvGrpSpPr>
        <p:grpSpPr>
          <a:xfrm>
            <a:off x="4590639" y="1928664"/>
            <a:ext cx="1546533" cy="320734"/>
            <a:chOff x="4590639" y="1906536"/>
            <a:chExt cx="1546533" cy="32073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ABA85BB-E346-C156-6EF8-B065941EC0EC}"/>
                </a:ext>
              </a:extLst>
            </p:cNvPr>
            <p:cNvSpPr/>
            <p:nvPr/>
          </p:nvSpPr>
          <p:spPr>
            <a:xfrm>
              <a:off x="4590639" y="1906536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D989965-0ABF-E84C-FDF2-0882FB8E2227}"/>
                </a:ext>
              </a:extLst>
            </p:cNvPr>
            <p:cNvSpPr/>
            <p:nvPr/>
          </p:nvSpPr>
          <p:spPr>
            <a:xfrm>
              <a:off x="5690700" y="1919493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A02E5C1-0642-5B9E-3FBB-CD17466AABD6}"/>
              </a:ext>
            </a:extLst>
          </p:cNvPr>
          <p:cNvGrpSpPr/>
          <p:nvPr/>
        </p:nvGrpSpPr>
        <p:grpSpPr>
          <a:xfrm>
            <a:off x="4590639" y="2610080"/>
            <a:ext cx="1546533" cy="320734"/>
            <a:chOff x="4590639" y="1906536"/>
            <a:chExt cx="1546533" cy="320734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25BBB1F-66D9-8809-6848-9FB16D65234A}"/>
                </a:ext>
              </a:extLst>
            </p:cNvPr>
            <p:cNvSpPr/>
            <p:nvPr/>
          </p:nvSpPr>
          <p:spPr>
            <a:xfrm>
              <a:off x="4590639" y="1906536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45D0DE0-380D-D42F-B7E7-5022A46B2DFB}"/>
                </a:ext>
              </a:extLst>
            </p:cNvPr>
            <p:cNvSpPr/>
            <p:nvPr/>
          </p:nvSpPr>
          <p:spPr>
            <a:xfrm>
              <a:off x="5690700" y="1919493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F089775-881C-429E-FC7F-0E4BB26A4CE5}"/>
              </a:ext>
            </a:extLst>
          </p:cNvPr>
          <p:cNvGrpSpPr/>
          <p:nvPr/>
        </p:nvGrpSpPr>
        <p:grpSpPr>
          <a:xfrm>
            <a:off x="4590639" y="3291496"/>
            <a:ext cx="1546533" cy="320734"/>
            <a:chOff x="4590639" y="1906536"/>
            <a:chExt cx="1546533" cy="320734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E0A3151-00F7-41DD-CE55-3661ADFBC0DA}"/>
                </a:ext>
              </a:extLst>
            </p:cNvPr>
            <p:cNvSpPr/>
            <p:nvPr/>
          </p:nvSpPr>
          <p:spPr>
            <a:xfrm>
              <a:off x="4590639" y="1906536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7873A6E-3229-33F7-DC3B-E335BDBF1D16}"/>
                </a:ext>
              </a:extLst>
            </p:cNvPr>
            <p:cNvSpPr/>
            <p:nvPr/>
          </p:nvSpPr>
          <p:spPr>
            <a:xfrm>
              <a:off x="5690700" y="1919493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A8EED6E-04DF-CE36-3C2F-AC6CED417281}"/>
              </a:ext>
            </a:extLst>
          </p:cNvPr>
          <p:cNvGrpSpPr/>
          <p:nvPr/>
        </p:nvGrpSpPr>
        <p:grpSpPr>
          <a:xfrm>
            <a:off x="4590639" y="3972912"/>
            <a:ext cx="1546533" cy="320734"/>
            <a:chOff x="4590639" y="1906536"/>
            <a:chExt cx="1546533" cy="320734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CAAED50-EF98-F519-B07C-1266F63F020F}"/>
                </a:ext>
              </a:extLst>
            </p:cNvPr>
            <p:cNvSpPr/>
            <p:nvPr/>
          </p:nvSpPr>
          <p:spPr>
            <a:xfrm>
              <a:off x="4590639" y="1906536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0529AFB-AA75-2498-3353-2EA523E7F64A}"/>
                </a:ext>
              </a:extLst>
            </p:cNvPr>
            <p:cNvSpPr/>
            <p:nvPr/>
          </p:nvSpPr>
          <p:spPr>
            <a:xfrm>
              <a:off x="5690700" y="1919493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AC9A081-68D2-B984-8A0E-555F5B75E668}"/>
              </a:ext>
            </a:extLst>
          </p:cNvPr>
          <p:cNvGrpSpPr/>
          <p:nvPr/>
        </p:nvGrpSpPr>
        <p:grpSpPr>
          <a:xfrm>
            <a:off x="4590639" y="4654328"/>
            <a:ext cx="1546533" cy="320734"/>
            <a:chOff x="4590639" y="1906536"/>
            <a:chExt cx="1546533" cy="320734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51D0551-8B01-2B43-5ED1-D7FBDB8BDF02}"/>
                </a:ext>
              </a:extLst>
            </p:cNvPr>
            <p:cNvSpPr/>
            <p:nvPr/>
          </p:nvSpPr>
          <p:spPr>
            <a:xfrm>
              <a:off x="4590639" y="1906536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6829B8C-F02E-AF1A-2AE3-11A7940A32B7}"/>
                </a:ext>
              </a:extLst>
            </p:cNvPr>
            <p:cNvSpPr/>
            <p:nvPr/>
          </p:nvSpPr>
          <p:spPr>
            <a:xfrm>
              <a:off x="5690700" y="1919493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EC10960-DE49-FD98-3879-C031C58BD18C}"/>
              </a:ext>
            </a:extLst>
          </p:cNvPr>
          <p:cNvGrpSpPr/>
          <p:nvPr/>
        </p:nvGrpSpPr>
        <p:grpSpPr>
          <a:xfrm>
            <a:off x="4590639" y="6017160"/>
            <a:ext cx="1546533" cy="320734"/>
            <a:chOff x="4590639" y="1906536"/>
            <a:chExt cx="1546533" cy="320734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B11E845-C613-95F9-A26D-C5AB8A8D77E7}"/>
                </a:ext>
              </a:extLst>
            </p:cNvPr>
            <p:cNvSpPr/>
            <p:nvPr/>
          </p:nvSpPr>
          <p:spPr>
            <a:xfrm>
              <a:off x="4590639" y="1906536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A71F3429-E238-B2E1-C607-2D9E9CC1867C}"/>
                </a:ext>
              </a:extLst>
            </p:cNvPr>
            <p:cNvSpPr/>
            <p:nvPr/>
          </p:nvSpPr>
          <p:spPr>
            <a:xfrm>
              <a:off x="5690700" y="1919493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DD9515B-38DE-E72E-1707-052D9F5637C0}"/>
              </a:ext>
            </a:extLst>
          </p:cNvPr>
          <p:cNvGrpSpPr/>
          <p:nvPr/>
        </p:nvGrpSpPr>
        <p:grpSpPr>
          <a:xfrm>
            <a:off x="4590639" y="5335744"/>
            <a:ext cx="1546533" cy="320734"/>
            <a:chOff x="4590639" y="1906536"/>
            <a:chExt cx="1546533" cy="320734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D03D0A4C-9E1A-AE62-D80A-2382B4CA6861}"/>
                </a:ext>
              </a:extLst>
            </p:cNvPr>
            <p:cNvSpPr/>
            <p:nvPr/>
          </p:nvSpPr>
          <p:spPr>
            <a:xfrm>
              <a:off x="4590639" y="1906536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4C92CFB-419F-60B8-2147-2C812835118B}"/>
                </a:ext>
              </a:extLst>
            </p:cNvPr>
            <p:cNvSpPr/>
            <p:nvPr/>
          </p:nvSpPr>
          <p:spPr>
            <a:xfrm>
              <a:off x="5690700" y="1919493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A385147-3E3B-4B1F-5CF3-0BFEA8CC7CA9}"/>
              </a:ext>
            </a:extLst>
          </p:cNvPr>
          <p:cNvGrpSpPr/>
          <p:nvPr/>
        </p:nvGrpSpPr>
        <p:grpSpPr>
          <a:xfrm>
            <a:off x="4590639" y="6698576"/>
            <a:ext cx="1546533" cy="320734"/>
            <a:chOff x="4590639" y="1906536"/>
            <a:chExt cx="1546533" cy="320734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BBC602B4-6C70-3E7F-BCB4-EA4BBEED237F}"/>
                </a:ext>
              </a:extLst>
            </p:cNvPr>
            <p:cNvSpPr/>
            <p:nvPr/>
          </p:nvSpPr>
          <p:spPr>
            <a:xfrm>
              <a:off x="4590639" y="1906536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1BBE3D3-0273-4DEF-0140-05B3991D2BE9}"/>
                </a:ext>
              </a:extLst>
            </p:cNvPr>
            <p:cNvSpPr/>
            <p:nvPr/>
          </p:nvSpPr>
          <p:spPr>
            <a:xfrm>
              <a:off x="5690700" y="1919493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E2201D7-EFDB-293D-7269-514C5699BE37}"/>
              </a:ext>
            </a:extLst>
          </p:cNvPr>
          <p:cNvGrpSpPr/>
          <p:nvPr/>
        </p:nvGrpSpPr>
        <p:grpSpPr>
          <a:xfrm>
            <a:off x="4590639" y="7379992"/>
            <a:ext cx="1546533" cy="320734"/>
            <a:chOff x="4590639" y="1906536"/>
            <a:chExt cx="1546533" cy="320734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B822A1F-76DA-62FA-F9D9-1674206547FF}"/>
                </a:ext>
              </a:extLst>
            </p:cNvPr>
            <p:cNvSpPr/>
            <p:nvPr/>
          </p:nvSpPr>
          <p:spPr>
            <a:xfrm>
              <a:off x="4590639" y="1906536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C910DE43-0107-5B5A-A7BA-95DE2F11C3C0}"/>
                </a:ext>
              </a:extLst>
            </p:cNvPr>
            <p:cNvSpPr/>
            <p:nvPr/>
          </p:nvSpPr>
          <p:spPr>
            <a:xfrm>
              <a:off x="5690700" y="1919493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D16C81B-F275-08DC-0502-39E6ED4BA11C}"/>
              </a:ext>
            </a:extLst>
          </p:cNvPr>
          <p:cNvGrpSpPr/>
          <p:nvPr/>
        </p:nvGrpSpPr>
        <p:grpSpPr>
          <a:xfrm>
            <a:off x="4590639" y="8061404"/>
            <a:ext cx="1546533" cy="320734"/>
            <a:chOff x="4590639" y="1906536"/>
            <a:chExt cx="1546533" cy="320734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73EA6740-01DE-11A4-9B7B-DBC081C04008}"/>
                </a:ext>
              </a:extLst>
            </p:cNvPr>
            <p:cNvSpPr/>
            <p:nvPr/>
          </p:nvSpPr>
          <p:spPr>
            <a:xfrm>
              <a:off x="4590639" y="1906536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F1C51CE-DA52-1569-BABA-D0463BDE5594}"/>
                </a:ext>
              </a:extLst>
            </p:cNvPr>
            <p:cNvSpPr/>
            <p:nvPr/>
          </p:nvSpPr>
          <p:spPr>
            <a:xfrm>
              <a:off x="5690700" y="1919493"/>
              <a:ext cx="44647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06C9BE4C-9619-E1CE-CE4A-64ECFB06A346}"/>
              </a:ext>
            </a:extLst>
          </p:cNvPr>
          <p:cNvSpPr/>
          <p:nvPr/>
        </p:nvSpPr>
        <p:spPr>
          <a:xfrm>
            <a:off x="237307" y="8734906"/>
            <a:ext cx="6102412" cy="318532"/>
          </a:xfrm>
          <a:prstGeom prst="rect">
            <a:avLst/>
          </a:prstGeom>
          <a:solidFill>
            <a:srgbClr val="C3D72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200" dirty="0"/>
              <a:t>Tick the box to show if the question is closed or open.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22FE52-B0EC-C9CF-B4B3-0D90B87B90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8C100F64-46CD-466D-EC42-22CC7A70A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310513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ED96E-D14D-E31E-952E-B1B1EE01D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1064568"/>
            <a:ext cx="5915025" cy="527403"/>
          </a:xfrm>
        </p:spPr>
        <p:txBody>
          <a:bodyPr>
            <a:normAutofit fontScale="90000"/>
          </a:bodyPr>
          <a:lstStyle/>
          <a:p>
            <a:r>
              <a:rPr lang="en-GB" b="1" i="1" dirty="0"/>
              <a:t>Closed to open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0E82CD-D26B-3138-18EB-911E92A3A18E}"/>
              </a:ext>
            </a:extLst>
          </p:cNvPr>
          <p:cNvSpPr txBox="1"/>
          <p:nvPr/>
        </p:nvSpPr>
        <p:spPr>
          <a:xfrm>
            <a:off x="906159" y="1856656"/>
            <a:ext cx="4896544" cy="2431435"/>
          </a:xfrm>
          <a:prstGeom prst="rect">
            <a:avLst/>
          </a:prstGeom>
          <a:solidFill>
            <a:srgbClr val="FAD10C"/>
          </a:solidFill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GB" sz="1600" dirty="0"/>
              <a:t>Have you taken an ESB qualification before?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GB" sz="1600" dirty="0"/>
              <a:t>Have you finished preparing your talk?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GB" sz="1600" dirty="0"/>
              <a:t>Do you make a lot of phone calls?</a:t>
            </a:r>
            <a:endParaRPr lang="en-GB" sz="1600" dirty="0">
              <a:ea typeface="Calibri"/>
              <a:cs typeface="Calibri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GB" sz="1600" dirty="0"/>
              <a:t>How many interview questions do you think you will be asked?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GB" sz="1600" dirty="0"/>
              <a:t>Do you understand the difference between open and closed questions?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3E744AE2-8341-B933-56F9-723BA3EB33FE}"/>
              </a:ext>
            </a:extLst>
          </p:cNvPr>
          <p:cNvSpPr/>
          <p:nvPr/>
        </p:nvSpPr>
        <p:spPr>
          <a:xfrm>
            <a:off x="3030395" y="4654897"/>
            <a:ext cx="648072" cy="936104"/>
          </a:xfrm>
          <a:prstGeom prst="downArrow">
            <a:avLst/>
          </a:prstGeom>
          <a:solidFill>
            <a:srgbClr val="C3D7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59508A-AE2A-2E8A-B7A5-0EA1194EE377}"/>
              </a:ext>
            </a:extLst>
          </p:cNvPr>
          <p:cNvSpPr txBox="1"/>
          <p:nvPr/>
        </p:nvSpPr>
        <p:spPr>
          <a:xfrm>
            <a:off x="906159" y="5673080"/>
            <a:ext cx="4896544" cy="3170099"/>
          </a:xfrm>
          <a:prstGeom prst="rect">
            <a:avLst/>
          </a:prstGeom>
          <a:solidFill>
            <a:srgbClr val="C3D720">
              <a:alpha val="25098"/>
            </a:srgbClr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GB" sz="1600" dirty="0"/>
              <a:t>______________________________________________________________________________________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GB" sz="1600" dirty="0"/>
              <a:t>______________________________________________________________________________________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GB" sz="1600" dirty="0"/>
              <a:t>______________________________________________________________________________________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GB" sz="1600" dirty="0"/>
              <a:t>______________________________________________________________________________________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en-GB" sz="1600" dirty="0"/>
              <a:t>______________________________________________________________________________________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67312F-C394-DA80-5F56-EFBD5CC437E1}"/>
              </a:ext>
            </a:extLst>
          </p:cNvPr>
          <p:cNvPicPr/>
          <p:nvPr/>
        </p:nvPicPr>
        <p:blipFill rotWithShape="1">
          <a:blip r:embed="rId2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6A132537-843E-909E-DFC2-EBA302FF8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2532981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9DCF1-E1F1-080D-7A47-AEF8622F9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92560"/>
            <a:ext cx="5915025" cy="527403"/>
          </a:xfrm>
        </p:spPr>
        <p:txBody>
          <a:bodyPr>
            <a:normAutofit fontScale="90000"/>
          </a:bodyPr>
          <a:lstStyle/>
          <a:p>
            <a:r>
              <a:rPr lang="en-GB" b="1" i="1" dirty="0"/>
              <a:t>Rank the questions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2873E7-B434-77A3-9FF9-5E1E100815EF}"/>
              </a:ext>
            </a:extLst>
          </p:cNvPr>
          <p:cNvSpPr/>
          <p:nvPr/>
        </p:nvSpPr>
        <p:spPr>
          <a:xfrm>
            <a:off x="269310" y="1712640"/>
            <a:ext cx="6040010" cy="2664296"/>
          </a:xfrm>
          <a:prstGeom prst="rect">
            <a:avLst/>
          </a:prstGeom>
          <a:solidFill>
            <a:srgbClr val="C3D72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dirty="0"/>
              <a:t>Here are 5 questions that might be asked after this learner has given her talk. </a:t>
            </a:r>
          </a:p>
          <a:p>
            <a:r>
              <a:rPr lang="en-GB" sz="1200" dirty="0"/>
              <a:t>Watch the talk and then rank the questions from most relevant and helpful to least relevant and helpful. </a:t>
            </a:r>
          </a:p>
          <a:p>
            <a:endParaRPr lang="en-GB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dirty="0"/>
              <a:t>What made you want to become a forensic psychologist?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dirty="0"/>
              <a:t>What qualifications or subjects do you think you will need to study for this career?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dirty="0"/>
              <a:t>What advice would you give to someone else who is interested in this career?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dirty="0"/>
              <a:t>What do you think will be the most challenging part of this job?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dirty="0"/>
              <a:t>Do you prefer studying psychology or biology at the moment?</a:t>
            </a:r>
            <a:endParaRPr lang="en-GB" sz="1200" dirty="0"/>
          </a:p>
        </p:txBody>
      </p:sp>
      <p:sp>
        <p:nvSpPr>
          <p:cNvPr id="9" name="Arrow: Up-Down 8">
            <a:extLst>
              <a:ext uri="{FF2B5EF4-FFF2-40B4-BE49-F238E27FC236}">
                <a16:creationId xmlns:a16="http://schemas.microsoft.com/office/drawing/2014/main" id="{4A8B42A9-91E6-102F-5166-FD45442DADF1}"/>
              </a:ext>
            </a:extLst>
          </p:cNvPr>
          <p:cNvSpPr/>
          <p:nvPr/>
        </p:nvSpPr>
        <p:spPr>
          <a:xfrm>
            <a:off x="812307" y="5241032"/>
            <a:ext cx="360040" cy="2952328"/>
          </a:xfrm>
          <a:prstGeom prst="upDownArrow">
            <a:avLst/>
          </a:prstGeom>
          <a:solidFill>
            <a:srgbClr val="E714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AF47DF-EDB7-513F-09FD-82CE9E4CDFA9}"/>
              </a:ext>
            </a:extLst>
          </p:cNvPr>
          <p:cNvSpPr txBox="1"/>
          <p:nvPr/>
        </p:nvSpPr>
        <p:spPr>
          <a:xfrm>
            <a:off x="306971" y="4658185"/>
            <a:ext cx="1370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Most relevant and helpful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D57588-B465-2824-DA9D-CA5FDA8EE1AF}"/>
              </a:ext>
            </a:extLst>
          </p:cNvPr>
          <p:cNvSpPr txBox="1"/>
          <p:nvPr/>
        </p:nvSpPr>
        <p:spPr>
          <a:xfrm>
            <a:off x="374100" y="8438488"/>
            <a:ext cx="1370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Least relevant and helpful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66517E-1FD2-47F8-4A75-A174BE678F4F}"/>
              </a:ext>
            </a:extLst>
          </p:cNvPr>
          <p:cNvSpPr/>
          <p:nvPr/>
        </p:nvSpPr>
        <p:spPr>
          <a:xfrm>
            <a:off x="1450060" y="5650357"/>
            <a:ext cx="3628405" cy="2880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/>
              <a:t>Question number: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7301D91-7EFB-29C4-5CE0-D9EA42EC788D}"/>
              </a:ext>
            </a:extLst>
          </p:cNvPr>
          <p:cNvSpPr/>
          <p:nvPr/>
        </p:nvSpPr>
        <p:spPr>
          <a:xfrm>
            <a:off x="1465518" y="6132770"/>
            <a:ext cx="3628405" cy="2880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/>
              <a:t>Question number: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959A980-ACA7-6F9D-C28B-D2BAF36BD65B}"/>
              </a:ext>
            </a:extLst>
          </p:cNvPr>
          <p:cNvSpPr/>
          <p:nvPr/>
        </p:nvSpPr>
        <p:spPr>
          <a:xfrm>
            <a:off x="1465518" y="6616386"/>
            <a:ext cx="3628405" cy="2880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/>
              <a:t>Question number: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956563C-7845-6042-D8A0-F6D1BA5250F7}"/>
              </a:ext>
            </a:extLst>
          </p:cNvPr>
          <p:cNvSpPr/>
          <p:nvPr/>
        </p:nvSpPr>
        <p:spPr>
          <a:xfrm>
            <a:off x="1475112" y="7100002"/>
            <a:ext cx="3628405" cy="2880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/>
              <a:t>Question number: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714C854-822F-EB6D-3806-99A69104925B}"/>
              </a:ext>
            </a:extLst>
          </p:cNvPr>
          <p:cNvSpPr/>
          <p:nvPr/>
        </p:nvSpPr>
        <p:spPr>
          <a:xfrm>
            <a:off x="1475112" y="7551558"/>
            <a:ext cx="3628405" cy="2880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/>
              <a:t>Question number: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A9F9F3-EE57-5DDC-7669-93286C848D2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7DDD9FE7-EDD9-F402-BF17-0B7DB68B7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791923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022" y="2656172"/>
            <a:ext cx="7194262" cy="536520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CDE4C9B-F572-4553-868F-071B7E4DF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819" y="970093"/>
            <a:ext cx="5915025" cy="648067"/>
          </a:xfrm>
        </p:spPr>
        <p:txBody>
          <a:bodyPr/>
          <a:lstStyle/>
          <a:p>
            <a:r>
              <a:rPr lang="en-GB" b="1" i="1" dirty="0"/>
              <a:t>Questioning grid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3E953EF-489A-55B7-254D-62F60D7C797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0A1F385C-A31F-3658-E018-B05111963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2967420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596281" y="2578177"/>
            <a:ext cx="7307628" cy="544975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CDE4C9B-F572-4553-868F-071B7E4DF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819" y="970093"/>
            <a:ext cx="5915025" cy="648067"/>
          </a:xfrm>
        </p:spPr>
        <p:txBody>
          <a:bodyPr/>
          <a:lstStyle/>
          <a:p>
            <a:r>
              <a:rPr lang="en-GB" b="1" i="1" dirty="0"/>
              <a:t>Questioning grid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620754-264D-F60F-10F8-54C0233A82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A6B9D0B7-406F-5CA4-62F1-73F93358D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14530887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E4C9B-F572-4553-868F-071B7E4DF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32434"/>
            <a:ext cx="5915025" cy="648067"/>
          </a:xfrm>
        </p:spPr>
        <p:txBody>
          <a:bodyPr/>
          <a:lstStyle/>
          <a:p>
            <a:r>
              <a:rPr lang="en-GB" b="1" i="1"/>
              <a:t>Self-assessment</a:t>
            </a:r>
            <a:endParaRPr lang="en-GB" b="1" i="1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4D04EFD-5A01-4E23-9BB8-7F41ADF11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326030"/>
              </p:ext>
            </p:extLst>
          </p:nvPr>
        </p:nvGraphicFramePr>
        <p:xfrm>
          <a:off x="260648" y="1583081"/>
          <a:ext cx="6416341" cy="62881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787868252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3878249721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590961038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3948152569"/>
                    </a:ext>
                  </a:extLst>
                </a:gridCol>
              </a:tblGrid>
              <a:tr h="527402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Skill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Not Confident</a:t>
                      </a:r>
                    </a:p>
                  </a:txBody>
                  <a:tcPr anchor="ctr">
                    <a:solidFill>
                      <a:srgbClr val="F4891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Somewhat Confident</a:t>
                      </a:r>
                    </a:p>
                  </a:txBody>
                  <a:tcPr anchor="ctr">
                    <a:solidFill>
                      <a:srgbClr val="FBD10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Very Confident</a:t>
                      </a:r>
                    </a:p>
                  </a:txBody>
                  <a:tcPr anchor="ctr">
                    <a:solidFill>
                      <a:srgbClr val="C4D8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95377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sz="1200" dirty="0"/>
                        <a:t>I know what active listening means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185229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sz="1200" dirty="0"/>
                        <a:t>I can use a range of strategies to show I am actively listening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334833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know the difference between open and closed questions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41104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200" dirty="0"/>
                        <a:t>I know how to use open questions to find out more information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68876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ask a thought-provoking or challenging question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150994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200" b="0" i="0" u="none" strike="noStrike" noProof="0" dirty="0">
                          <a:latin typeface="Calibri"/>
                        </a:rPr>
                        <a:t>I can build on what someone else has said in a discussion.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0175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latin typeface="Calibri"/>
                        </a:rPr>
                        <a:t>I can contribute relevant ideas to a group discussion.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494882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200" dirty="0"/>
                        <a:t>I feel confident when answering questions about my chosen topics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841814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latin typeface="Calibri"/>
                        </a:rPr>
                        <a:t>I can support others in the group by listening and responding appropriately.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413059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9DDFE75-6E0A-AEAE-9465-71818ED8EE1A}"/>
              </a:ext>
            </a:extLst>
          </p:cNvPr>
          <p:cNvSpPr txBox="1"/>
          <p:nvPr/>
        </p:nvSpPr>
        <p:spPr>
          <a:xfrm>
            <a:off x="280615" y="7962009"/>
            <a:ext cx="6416341" cy="1132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88196A-0C78-B301-4BA4-959E6FACA4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656" y="8049344"/>
            <a:ext cx="371539" cy="3399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DA04B8-9D85-C1B6-94BF-38EC488A79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56" y="8625408"/>
            <a:ext cx="382863" cy="4367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C092350-09EE-CCEA-1159-6D848AF2E7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1AF3805C-6D72-A414-2682-2E7F5BC7C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2133558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E5C651A-6543-4824-AF35-935D17A1D53E}"/>
              </a:ext>
            </a:extLst>
          </p:cNvPr>
          <p:cNvGrpSpPr/>
          <p:nvPr/>
        </p:nvGrpSpPr>
        <p:grpSpPr>
          <a:xfrm>
            <a:off x="1835444" y="4088904"/>
            <a:ext cx="3168351" cy="2056651"/>
            <a:chOff x="6156176" y="4775069"/>
            <a:chExt cx="2186457" cy="148547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1F64AD5-333E-4D27-9C40-576DBC9C0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176" y="4775069"/>
              <a:ext cx="2186457" cy="1485478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BF1BF4B-35B1-4A97-B9C3-930E5B2A78F7}"/>
                </a:ext>
              </a:extLst>
            </p:cNvPr>
            <p:cNvSpPr txBox="1"/>
            <p:nvPr/>
          </p:nvSpPr>
          <p:spPr>
            <a:xfrm>
              <a:off x="6476075" y="4979888"/>
              <a:ext cx="1546657" cy="257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1400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051328" y="4471591"/>
            <a:ext cx="28250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i="1" dirty="0"/>
              <a:t>Section 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5B8D27-27B3-EDC3-88CA-E701F6DB0E95}"/>
              </a:ext>
            </a:extLst>
          </p:cNvPr>
          <p:cNvPicPr/>
          <p:nvPr/>
        </p:nvPicPr>
        <p:blipFill rotWithShape="1">
          <a:blip r:embed="rId3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076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45724-DF5D-416E-A095-B37CCD28D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7" y="1568624"/>
            <a:ext cx="5915025" cy="527403"/>
          </a:xfrm>
        </p:spPr>
        <p:txBody>
          <a:bodyPr>
            <a:normAutofit fontScale="90000"/>
          </a:bodyPr>
          <a:lstStyle/>
          <a:p>
            <a:r>
              <a:rPr lang="en-GB" b="1" i="1" dirty="0">
                <a:latin typeface="+mn-lt"/>
              </a:rPr>
              <a:t>Contents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58E65A1-020C-42AF-A62D-582EA7145C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602465"/>
              </p:ext>
            </p:extLst>
          </p:nvPr>
        </p:nvGraphicFramePr>
        <p:xfrm>
          <a:off x="548680" y="2216697"/>
          <a:ext cx="5837832" cy="4291387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5117752">
                  <a:extLst>
                    <a:ext uri="{9D8B030D-6E8A-4147-A177-3AD203B41FA5}">
                      <a16:colId xmlns:a16="http://schemas.microsoft.com/office/drawing/2014/main" val="208631119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4226498224"/>
                    </a:ext>
                  </a:extLst>
                </a:gridCol>
              </a:tblGrid>
              <a:tr h="199254">
                <a:tc>
                  <a:txBody>
                    <a:bodyPr/>
                    <a:lstStyle/>
                    <a:p>
                      <a:r>
                        <a:rPr lang="en-GB" sz="1400" b="1" i="1" dirty="0">
                          <a:solidFill>
                            <a:schemeClr val="tx1"/>
                          </a:solidFill>
                        </a:rPr>
                        <a:t>Section 4</a:t>
                      </a:r>
                    </a:p>
                  </a:txBody>
                  <a:tcPr anchor="ctr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1" dirty="0">
                          <a:solidFill>
                            <a:schemeClr val="tx1"/>
                          </a:solidFill>
                        </a:rPr>
                        <a:t>Page</a:t>
                      </a:r>
                    </a:p>
                  </a:txBody>
                  <a:tcPr anchor="ctr"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13871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Self-assessment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516780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Barriers to listening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4626282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Types of listening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3783271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Parallel storytelling reflection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589278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Listening skills bingo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22902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Listening skills bingo reflection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6474435"/>
                  </a:ext>
                </a:extLst>
              </a:tr>
              <a:tr h="35090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Missing information reflection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436054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Open or closed?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940836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Closed to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324859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Rank the questions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366318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Questioning grids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14-15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368520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Self-assessment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559740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FD3274BC-878A-2B02-EC1F-3DF627C378A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89568385-931C-B551-0841-23096A07B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1296571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E4C9B-F572-4553-868F-071B7E4DF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32434"/>
            <a:ext cx="5915025" cy="648067"/>
          </a:xfrm>
        </p:spPr>
        <p:txBody>
          <a:bodyPr/>
          <a:lstStyle/>
          <a:p>
            <a:r>
              <a:rPr lang="en-GB" b="1" i="1" dirty="0"/>
              <a:t>Self-assessment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4D04EFD-5A01-4E23-9BB8-7F41ADF11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002039"/>
              </p:ext>
            </p:extLst>
          </p:nvPr>
        </p:nvGraphicFramePr>
        <p:xfrm>
          <a:off x="260648" y="1583081"/>
          <a:ext cx="6416341" cy="62881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787868252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3878249721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590961038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3948152569"/>
                    </a:ext>
                  </a:extLst>
                </a:gridCol>
              </a:tblGrid>
              <a:tr h="527402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Skill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Not Confident</a:t>
                      </a:r>
                    </a:p>
                  </a:txBody>
                  <a:tcPr anchor="ctr">
                    <a:solidFill>
                      <a:srgbClr val="F4891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Somewhat Confident</a:t>
                      </a:r>
                    </a:p>
                  </a:txBody>
                  <a:tcPr anchor="ctr">
                    <a:solidFill>
                      <a:srgbClr val="FBD10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Very Confident</a:t>
                      </a:r>
                    </a:p>
                  </a:txBody>
                  <a:tcPr anchor="ctr">
                    <a:solidFill>
                      <a:srgbClr val="C4D8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95377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sz="1200" dirty="0"/>
                        <a:t>I know what active listening means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185229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sz="1200" dirty="0"/>
                        <a:t>I can use a range of strategies to show I am actively listening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334833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know the difference between open and closed questions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41104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200" dirty="0"/>
                        <a:t>I know how to use open questions to find out more information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68876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ask a thought-provoking or challenging question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150994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200" b="0" i="0" u="none" strike="noStrike" noProof="0" dirty="0">
                          <a:latin typeface="Calibri"/>
                        </a:rPr>
                        <a:t>I can build on what someone else has said in a discussion.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0175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latin typeface="Calibri"/>
                        </a:rPr>
                        <a:t>I can contribute relevant ideas to a group discussion.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494882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200" dirty="0"/>
                        <a:t>I feel confident when answering questions about my chosen topics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841814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latin typeface="Calibri"/>
                        </a:rPr>
                        <a:t>I can support others in the group by listening and responding appropriately.</a:t>
                      </a:r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413059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9DDFE75-6E0A-AEAE-9465-71818ED8EE1A}"/>
              </a:ext>
            </a:extLst>
          </p:cNvPr>
          <p:cNvSpPr txBox="1"/>
          <p:nvPr/>
        </p:nvSpPr>
        <p:spPr>
          <a:xfrm>
            <a:off x="280615" y="7962009"/>
            <a:ext cx="6416341" cy="1132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88196A-0C78-B301-4BA4-959E6FACA4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656" y="8049344"/>
            <a:ext cx="371539" cy="3399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DA04B8-9D85-C1B6-94BF-38EC488A79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56" y="8625408"/>
            <a:ext cx="382863" cy="4367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C08FCD7-B627-3534-C626-8C032F75F2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CE82159A-E457-4A7A-B2B3-A05046F26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104263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C0D9332-00EE-9FFE-A5A2-4385DD99E3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46"/>
          <a:stretch/>
        </p:blipFill>
        <p:spPr>
          <a:xfrm>
            <a:off x="5071875" y="1084918"/>
            <a:ext cx="1390589" cy="152998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8BC7898-B95C-E29C-72ED-B492EEE26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110" y="1354574"/>
            <a:ext cx="7886700" cy="720080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Barriers to listening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9E3AF288-5A5C-1C7F-B9E1-21639B3BB2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918490"/>
              </p:ext>
            </p:extLst>
          </p:nvPr>
        </p:nvGraphicFramePr>
        <p:xfrm>
          <a:off x="395534" y="2432720"/>
          <a:ext cx="6129810" cy="65527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3270">
                  <a:extLst>
                    <a:ext uri="{9D8B030D-6E8A-4147-A177-3AD203B41FA5}">
                      <a16:colId xmlns:a16="http://schemas.microsoft.com/office/drawing/2014/main" val="190930284"/>
                    </a:ext>
                  </a:extLst>
                </a:gridCol>
                <a:gridCol w="2043270">
                  <a:extLst>
                    <a:ext uri="{9D8B030D-6E8A-4147-A177-3AD203B41FA5}">
                      <a16:colId xmlns:a16="http://schemas.microsoft.com/office/drawing/2014/main" val="2179150263"/>
                    </a:ext>
                  </a:extLst>
                </a:gridCol>
                <a:gridCol w="2043270">
                  <a:extLst>
                    <a:ext uri="{9D8B030D-6E8A-4147-A177-3AD203B41FA5}">
                      <a16:colId xmlns:a16="http://schemas.microsoft.com/office/drawing/2014/main" val="125063932"/>
                    </a:ext>
                  </a:extLst>
                </a:gridCol>
              </a:tblGrid>
              <a:tr h="671339">
                <a:tc>
                  <a:txBody>
                    <a:bodyPr/>
                    <a:lstStyle/>
                    <a:p>
                      <a:pPr algn="ctr"/>
                      <a:r>
                        <a:rPr lang="en-GB" sz="1600" b="1" i="1" dirty="0"/>
                        <a:t>Environment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i="1" dirty="0"/>
                        <a:t>Personal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i="1" dirty="0"/>
                        <a:t>Communication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6714675"/>
                  </a:ext>
                </a:extLst>
              </a:tr>
              <a:tr h="588138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0663793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BBB86EBB-1C7A-4CE1-8019-02D92FBFCE7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61FC9E0D-A39E-E8D7-7B70-65FD624D1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2323168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0318F-BE0C-0423-DC1C-E0A1740EE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1064568"/>
            <a:ext cx="5915025" cy="527403"/>
          </a:xfrm>
        </p:spPr>
        <p:txBody>
          <a:bodyPr>
            <a:normAutofit fontScale="90000"/>
          </a:bodyPr>
          <a:lstStyle/>
          <a:p>
            <a:r>
              <a:rPr lang="en-GB" b="1" i="1" dirty="0"/>
              <a:t>Types of listening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F226DB-2007-0262-8DBE-A1B1E8AE80EF}"/>
              </a:ext>
            </a:extLst>
          </p:cNvPr>
          <p:cNvSpPr txBox="1"/>
          <p:nvPr/>
        </p:nvSpPr>
        <p:spPr>
          <a:xfrm>
            <a:off x="561559" y="1935261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/>
              <a:t>One way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73FCA3-1410-88BB-962F-819543F71FA9}"/>
              </a:ext>
            </a:extLst>
          </p:cNvPr>
          <p:cNvSpPr txBox="1"/>
          <p:nvPr/>
        </p:nvSpPr>
        <p:spPr>
          <a:xfrm>
            <a:off x="561559" y="5653069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/>
              <a:t>Two way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FE5892-B76C-46A7-8236-1CA9FE6AA01E}"/>
              </a:ext>
            </a:extLst>
          </p:cNvPr>
          <p:cNvSpPr txBox="1"/>
          <p:nvPr/>
        </p:nvSpPr>
        <p:spPr>
          <a:xfrm>
            <a:off x="3788333" y="1932272"/>
            <a:ext cx="1425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/>
              <a:t>Active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854B4B-EFC8-CCBB-4E16-AAB3613BE77D}"/>
              </a:ext>
            </a:extLst>
          </p:cNvPr>
          <p:cNvSpPr txBox="1"/>
          <p:nvPr/>
        </p:nvSpPr>
        <p:spPr>
          <a:xfrm>
            <a:off x="3827538" y="5642900"/>
            <a:ext cx="1347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/>
              <a:t>Passive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5E0516-4E63-05E1-A65C-0DD13D0C9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311" y="1993677"/>
            <a:ext cx="1098159" cy="10264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D9BD22-EF76-874D-D886-3AD92C35F3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57" t="7795" r="8812" b="6562"/>
          <a:stretch/>
        </p:blipFill>
        <p:spPr>
          <a:xfrm>
            <a:off x="1918100" y="5642900"/>
            <a:ext cx="1038745" cy="10194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B2ABD6-A1C9-026A-E9A2-B6292FF1F6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1461" y="1932272"/>
            <a:ext cx="1347564" cy="93253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436884F-00BA-A3C6-C629-F4B0DAC7C0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3218" y="5714466"/>
            <a:ext cx="822505" cy="94783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2004A02-C30B-4867-9982-9B6F6DDC1AFD}"/>
              </a:ext>
            </a:extLst>
          </p:cNvPr>
          <p:cNvSpPr/>
          <p:nvPr/>
        </p:nvSpPr>
        <p:spPr>
          <a:xfrm>
            <a:off x="503368" y="1856657"/>
            <a:ext cx="2610907" cy="353172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C3BBE54-30D8-21E2-163D-BF66B4D99305}"/>
              </a:ext>
            </a:extLst>
          </p:cNvPr>
          <p:cNvSpPr/>
          <p:nvPr/>
        </p:nvSpPr>
        <p:spPr>
          <a:xfrm>
            <a:off x="508977" y="5568806"/>
            <a:ext cx="2610907" cy="35316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05F31BB-94C6-4E4F-316C-CA116DBE0B16}"/>
              </a:ext>
            </a:extLst>
          </p:cNvPr>
          <p:cNvSpPr/>
          <p:nvPr/>
        </p:nvSpPr>
        <p:spPr>
          <a:xfrm>
            <a:off x="3738118" y="1856657"/>
            <a:ext cx="2610907" cy="353172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DE4C8B5-D090-74CA-D57C-FBB60948E6C0}"/>
              </a:ext>
            </a:extLst>
          </p:cNvPr>
          <p:cNvSpPr/>
          <p:nvPr/>
        </p:nvSpPr>
        <p:spPr>
          <a:xfrm>
            <a:off x="3743727" y="5568806"/>
            <a:ext cx="2610907" cy="35316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E04F9B-ECCD-B5A5-EEA9-E21BC29919E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6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20F10974-9DDA-FC4B-D0CE-91C200F72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331318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D611A-06F9-9DFC-03B5-73AC665C4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784" y="1424608"/>
            <a:ext cx="5915025" cy="648072"/>
          </a:xfrm>
        </p:spPr>
        <p:txBody>
          <a:bodyPr>
            <a:normAutofit fontScale="90000"/>
          </a:bodyPr>
          <a:lstStyle/>
          <a:p>
            <a:r>
              <a:rPr lang="en-GB" b="1" i="1" dirty="0"/>
              <a:t>Parallel storytelling</a:t>
            </a:r>
            <a:br>
              <a:rPr lang="en-GB" b="1" i="1" dirty="0"/>
            </a:br>
            <a:r>
              <a:rPr lang="en-GB" b="1" i="1" dirty="0"/>
              <a:t>Reflection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A99454-7CA8-7C59-F389-F2BED9EAD4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5184" y="1208584"/>
            <a:ext cx="1343025" cy="13525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7E7A005-59A9-C680-7524-30550D29C4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9000" y="1290642"/>
            <a:ext cx="904875" cy="12382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2548B46-3844-2764-947C-97B6EB270D3C}"/>
              </a:ext>
            </a:extLst>
          </p:cNvPr>
          <p:cNvSpPr txBox="1"/>
          <p:nvPr/>
        </p:nvSpPr>
        <p:spPr>
          <a:xfrm>
            <a:off x="423969" y="3541813"/>
            <a:ext cx="6010061" cy="3613746"/>
          </a:xfrm>
          <a:prstGeom prst="rect">
            <a:avLst/>
          </a:prstGeom>
          <a:solidFill>
            <a:srgbClr val="FBD109"/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"During the activity, I noticed that I had to listen carefully because..."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"One way this activity improved my active listening skills is by..."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"I learned that when I actively listen, I can..."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"I found it challenging to actively listen when..."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"I realised that to contribute effectively to the story, I needed to pay attention to..."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"This activity made me more aware of the importance of..."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"I could tell that my active listening skills improved because..."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"I discovered that when I actively listened to my groupmates, the story..."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"One thing I've started doing better after this activity is..."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"The most significant change in my active listening skills was..."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C97905-366F-D630-E748-59DD21C5CFB0}"/>
              </a:ext>
            </a:extLst>
          </p:cNvPr>
          <p:cNvSpPr txBox="1"/>
          <p:nvPr/>
        </p:nvSpPr>
        <p:spPr>
          <a:xfrm>
            <a:off x="410547" y="2805448"/>
            <a:ext cx="6053234" cy="523220"/>
          </a:xfrm>
          <a:prstGeom prst="rect">
            <a:avLst/>
          </a:prstGeom>
          <a:solidFill>
            <a:srgbClr val="C4D821"/>
          </a:solidFill>
        </p:spPr>
        <p:txBody>
          <a:bodyPr wrap="square" rtlCol="0">
            <a:spAutoFit/>
          </a:bodyPr>
          <a:lstStyle/>
          <a:p>
            <a:r>
              <a:rPr lang="en-GB" sz="1400" i="1" dirty="0"/>
              <a:t>Discuss the activity with your partner/s. You can use these sentence stems to get you started: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C1E167-4650-8B80-B779-15CDEBAD21A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1FE50BD6-87E9-C416-868D-463AB15DF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3765453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2E2DA-5448-B789-85D4-97E780E8C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92561"/>
            <a:ext cx="5915025" cy="720080"/>
          </a:xfrm>
        </p:spPr>
        <p:txBody>
          <a:bodyPr/>
          <a:lstStyle/>
          <a:p>
            <a:r>
              <a:rPr lang="en-GB" b="1" i="1" dirty="0"/>
              <a:t>Listening skills bingo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274D7B-70CC-1246-B975-2042C5568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3664" y="1167939"/>
            <a:ext cx="980280" cy="898162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D71054E-DADF-4115-537A-8BCB38D77A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223373"/>
              </p:ext>
            </p:extLst>
          </p:nvPr>
        </p:nvGraphicFramePr>
        <p:xfrm>
          <a:off x="270461" y="2144688"/>
          <a:ext cx="6283470" cy="1080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4490">
                  <a:extLst>
                    <a:ext uri="{9D8B030D-6E8A-4147-A177-3AD203B41FA5}">
                      <a16:colId xmlns:a16="http://schemas.microsoft.com/office/drawing/2014/main" val="2339028023"/>
                    </a:ext>
                  </a:extLst>
                </a:gridCol>
                <a:gridCol w="2094490">
                  <a:extLst>
                    <a:ext uri="{9D8B030D-6E8A-4147-A177-3AD203B41FA5}">
                      <a16:colId xmlns:a16="http://schemas.microsoft.com/office/drawing/2014/main" val="986846272"/>
                    </a:ext>
                  </a:extLst>
                </a:gridCol>
                <a:gridCol w="2094490">
                  <a:extLst>
                    <a:ext uri="{9D8B030D-6E8A-4147-A177-3AD203B41FA5}">
                      <a16:colId xmlns:a16="http://schemas.microsoft.com/office/drawing/2014/main" val="3465499642"/>
                    </a:ext>
                  </a:extLst>
                </a:gridCol>
              </a:tblGrid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Share a personal story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Ask questions about the topic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Nod head to agree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1298037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Maintain eye contact/look at the speaker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 feedback on what was said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facial expression to respond to what you hear</a:t>
                      </a:r>
                      <a:endParaRPr lang="en-GB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318851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0BC03D4-F78F-6664-8194-ECF920118E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235699"/>
              </p:ext>
            </p:extLst>
          </p:nvPr>
        </p:nvGraphicFramePr>
        <p:xfrm>
          <a:off x="270461" y="3548970"/>
          <a:ext cx="6283470" cy="1080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4490">
                  <a:extLst>
                    <a:ext uri="{9D8B030D-6E8A-4147-A177-3AD203B41FA5}">
                      <a16:colId xmlns:a16="http://schemas.microsoft.com/office/drawing/2014/main" val="2339028023"/>
                    </a:ext>
                  </a:extLst>
                </a:gridCol>
                <a:gridCol w="2094490">
                  <a:extLst>
                    <a:ext uri="{9D8B030D-6E8A-4147-A177-3AD203B41FA5}">
                      <a16:colId xmlns:a16="http://schemas.microsoft.com/office/drawing/2014/main" val="986846272"/>
                    </a:ext>
                  </a:extLst>
                </a:gridCol>
                <a:gridCol w="2094490">
                  <a:extLst>
                    <a:ext uri="{9D8B030D-6E8A-4147-A177-3AD203B41FA5}">
                      <a16:colId xmlns:a16="http://schemas.microsoft.com/office/drawing/2014/main" val="3465499642"/>
                    </a:ext>
                  </a:extLst>
                </a:gridCol>
              </a:tblGrid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Repeat what the other person has said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Ask a follow up question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Nod head to agree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1298037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Summarise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Look at the other person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Give a supportive comment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318851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1BFE544-1154-25BC-74CF-0F808A5730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067763"/>
              </p:ext>
            </p:extLst>
          </p:nvPr>
        </p:nvGraphicFramePr>
        <p:xfrm>
          <a:off x="287265" y="4953000"/>
          <a:ext cx="6283470" cy="1080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4490">
                  <a:extLst>
                    <a:ext uri="{9D8B030D-6E8A-4147-A177-3AD203B41FA5}">
                      <a16:colId xmlns:a16="http://schemas.microsoft.com/office/drawing/2014/main" val="2339028023"/>
                    </a:ext>
                  </a:extLst>
                </a:gridCol>
                <a:gridCol w="2094490">
                  <a:extLst>
                    <a:ext uri="{9D8B030D-6E8A-4147-A177-3AD203B41FA5}">
                      <a16:colId xmlns:a16="http://schemas.microsoft.com/office/drawing/2014/main" val="986846272"/>
                    </a:ext>
                  </a:extLst>
                </a:gridCol>
                <a:gridCol w="2094490">
                  <a:extLst>
                    <a:ext uri="{9D8B030D-6E8A-4147-A177-3AD203B41FA5}">
                      <a16:colId xmlns:a16="http://schemas.microsoft.com/office/drawing/2014/main" val="3465499642"/>
                    </a:ext>
                  </a:extLst>
                </a:gridCol>
              </a:tblGrid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Show empathy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Use non-verbal cues (smiling, nodding)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Mirroring the other person’s body language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1298037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Ask for more details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Offer a personal connection to what was said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Nod head to agree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318851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604D468-F91B-DDAC-61DE-EC4B7EA58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718837"/>
              </p:ext>
            </p:extLst>
          </p:nvPr>
        </p:nvGraphicFramePr>
        <p:xfrm>
          <a:off x="289933" y="6357030"/>
          <a:ext cx="6283470" cy="1080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4490">
                  <a:extLst>
                    <a:ext uri="{9D8B030D-6E8A-4147-A177-3AD203B41FA5}">
                      <a16:colId xmlns:a16="http://schemas.microsoft.com/office/drawing/2014/main" val="2339028023"/>
                    </a:ext>
                  </a:extLst>
                </a:gridCol>
                <a:gridCol w="2094490">
                  <a:extLst>
                    <a:ext uri="{9D8B030D-6E8A-4147-A177-3AD203B41FA5}">
                      <a16:colId xmlns:a16="http://schemas.microsoft.com/office/drawing/2014/main" val="986846272"/>
                    </a:ext>
                  </a:extLst>
                </a:gridCol>
                <a:gridCol w="2094490">
                  <a:extLst>
                    <a:ext uri="{9D8B030D-6E8A-4147-A177-3AD203B41FA5}">
                      <a16:colId xmlns:a16="http://schemas.microsoft.com/office/drawing/2014/main" val="3465499642"/>
                    </a:ext>
                  </a:extLst>
                </a:gridCol>
              </a:tblGrid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Ask a clarifying question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Look at the other person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Give a supportive comment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1298037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Allow other person to speak without interruption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Use non-verbal cues (smiling, nodding)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Offer encouragement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318851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8A1E06B-40E9-E21C-D1BB-9E79D5B3D7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53776"/>
              </p:ext>
            </p:extLst>
          </p:nvPr>
        </p:nvGraphicFramePr>
        <p:xfrm>
          <a:off x="287265" y="7761060"/>
          <a:ext cx="6283470" cy="1080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4490">
                  <a:extLst>
                    <a:ext uri="{9D8B030D-6E8A-4147-A177-3AD203B41FA5}">
                      <a16:colId xmlns:a16="http://schemas.microsoft.com/office/drawing/2014/main" val="2339028023"/>
                    </a:ext>
                  </a:extLst>
                </a:gridCol>
                <a:gridCol w="2094490">
                  <a:extLst>
                    <a:ext uri="{9D8B030D-6E8A-4147-A177-3AD203B41FA5}">
                      <a16:colId xmlns:a16="http://schemas.microsoft.com/office/drawing/2014/main" val="986846272"/>
                    </a:ext>
                  </a:extLst>
                </a:gridCol>
                <a:gridCol w="2094490">
                  <a:extLst>
                    <a:ext uri="{9D8B030D-6E8A-4147-A177-3AD203B41FA5}">
                      <a16:colId xmlns:a16="http://schemas.microsoft.com/office/drawing/2014/main" val="3465499642"/>
                    </a:ext>
                  </a:extLst>
                </a:gridCol>
              </a:tblGrid>
              <a:tr h="54006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Maintain eye contact/look at the speaker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 feedback on what was said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facial expression to respond to what you hear</a:t>
                      </a:r>
                      <a:endParaRPr lang="en-GB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1298037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Ask for more details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Offer a personal connection to what was said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Nod head to agree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3188518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69D820C0-D5B8-E434-CBD5-1FBEAD9DBAF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D8039940-93E4-4754-92C8-0976E6F7B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295685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2E2DA-5448-B789-85D4-97E780E8C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92560"/>
            <a:ext cx="5915025" cy="1080115"/>
          </a:xfrm>
        </p:spPr>
        <p:txBody>
          <a:bodyPr/>
          <a:lstStyle/>
          <a:p>
            <a:r>
              <a:rPr lang="en-GB" b="1" i="1" dirty="0"/>
              <a:t>Listening skills bingo</a:t>
            </a:r>
            <a:br>
              <a:rPr lang="en-GB" b="1" i="1" dirty="0"/>
            </a:br>
            <a:r>
              <a:rPr lang="en-GB" b="1" i="1" dirty="0"/>
              <a:t>Reflection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274D7B-70CC-1246-B975-2042C5568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3875" y="1239237"/>
            <a:ext cx="1819275" cy="1666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570AEF-FCB5-BA05-265B-2FD17EA4237E}"/>
              </a:ext>
            </a:extLst>
          </p:cNvPr>
          <p:cNvSpPr txBox="1"/>
          <p:nvPr/>
        </p:nvSpPr>
        <p:spPr>
          <a:xfrm>
            <a:off x="402382" y="3120963"/>
            <a:ext cx="5935287" cy="4878259"/>
          </a:xfrm>
          <a:prstGeom prst="rect">
            <a:avLst/>
          </a:prstGeom>
          <a:solidFill>
            <a:srgbClr val="FBD109"/>
          </a:solidFill>
        </p:spPr>
        <p:txBody>
          <a:bodyPr wrap="square" lIns="91440" tIns="45720" rIns="91440" bIns="45720" anchor="t">
            <a:spAutoFit/>
          </a:bodyPr>
          <a:lstStyle/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en-GB" sz="1400" dirty="0"/>
              <a:t>How did actively listening to others during the game make you feel?</a:t>
            </a: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en-GB" sz="1400" dirty="0"/>
              <a:t>Did you find any of the tasks on your Bingo card more challenging than others? If so, which ones and why?</a:t>
            </a: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en-GB" sz="1400" dirty="0"/>
              <a:t>Can you recall a specific moment during the game when you actively listened to someone? What was the situation, and how did you respond?</a:t>
            </a: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en-GB" sz="1400" dirty="0"/>
              <a:t>Did you notice any improvements in your listening skills as the game progressed? If so, what changed?</a:t>
            </a: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en-GB" sz="1400" dirty="0"/>
              <a:t>Were there any moments when you realised you could have listened more effectively? What could you have done differently?</a:t>
            </a: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en-GB" sz="1400" dirty="0"/>
              <a:t>How did you feel when others actively listened to you? Did it impact your communication and storytelling?</a:t>
            </a: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en-GB" sz="1400" dirty="0"/>
              <a:t>Can you recall any instances when someone's non-verbal cues, like nodding or eye contact, helped you understand that they were listening?</a:t>
            </a: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en-GB" sz="1400" dirty="0"/>
              <a:t>What was the most interesting or surprising thing you learned from someone else's story or conversation during the game?</a:t>
            </a: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en-GB" sz="1400" dirty="0"/>
              <a:t>Did the game highlight the importance of asking questions or seeking clarification when you didn't fully understand something?</a:t>
            </a: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en-GB" sz="1400" dirty="0"/>
              <a:t>How might you apply what you've learned about active listening from this game in your everyday interactions?</a:t>
            </a:r>
            <a:endParaRPr lang="en-GB" sz="1400" dirty="0">
              <a:ea typeface="Calibri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74E10A-662A-BA52-2F28-166D5BD9C1A0}"/>
              </a:ext>
            </a:extLst>
          </p:cNvPr>
          <p:cNvSpPr txBox="1"/>
          <p:nvPr/>
        </p:nvSpPr>
        <p:spPr>
          <a:xfrm>
            <a:off x="402383" y="2195728"/>
            <a:ext cx="4411492" cy="738664"/>
          </a:xfrm>
          <a:prstGeom prst="rect">
            <a:avLst/>
          </a:prstGeom>
          <a:solidFill>
            <a:srgbClr val="C4D821"/>
          </a:solidFill>
        </p:spPr>
        <p:txBody>
          <a:bodyPr wrap="square" rtlCol="0">
            <a:spAutoFit/>
          </a:bodyPr>
          <a:lstStyle/>
          <a:p>
            <a:r>
              <a:rPr lang="en-GB" sz="1400" i="1" dirty="0"/>
              <a:t>Discuss the activity with your partner/s. You can use these questions to guide your discussion. Alternatively, reflect on your own.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086E8D-F346-923F-94A8-88BBDC1BE09E}"/>
              </a:ext>
            </a:extLst>
          </p:cNvPr>
          <p:cNvPicPr/>
          <p:nvPr/>
        </p:nvPicPr>
        <p:blipFill rotWithShape="1">
          <a:blip r:embed="rId4"/>
          <a:srcRect l="14665" t="1" r="11395" b="1"/>
          <a:stretch/>
        </p:blipFill>
        <p:spPr>
          <a:xfrm>
            <a:off x="6237312" y="9181402"/>
            <a:ext cx="486743" cy="527403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7414DFD2-6109-C661-7B0A-0816212C6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ESB-RES-C273-L2G4-SpeechforEmployability-LearnerWorkbook-Section4 v1</a:t>
            </a:r>
          </a:p>
        </p:txBody>
      </p:sp>
    </p:spTree>
    <p:extLst>
      <p:ext uri="{BB962C8B-B14F-4D97-AF65-F5344CB8AC3E}">
        <p14:creationId xmlns:p14="http://schemas.microsoft.com/office/powerpoint/2010/main" val="1208560134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0c06fb-adfb-4972-b43b-36d810ddac6c">
      <Terms xmlns="http://schemas.microsoft.com/office/infopath/2007/PartnerControls"/>
    </lcf76f155ced4ddcb4097134ff3c332f>
    <TaxCatchAll xmlns="0e08f774-c844-414b-8174-1931542ea42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54722D9B506340931AF81ABA667AF9" ma:contentTypeVersion="16" ma:contentTypeDescription="Create a new document." ma:contentTypeScope="" ma:versionID="5e686ac674beeedb52dfa5ceb0283139">
  <xsd:schema xmlns:xsd="http://www.w3.org/2001/XMLSchema" xmlns:xs="http://www.w3.org/2001/XMLSchema" xmlns:p="http://schemas.microsoft.com/office/2006/metadata/properties" xmlns:ns2="010c06fb-adfb-4972-b43b-36d810ddac6c" xmlns:ns3="0e08f774-c844-414b-8174-1931542ea424" targetNamespace="http://schemas.microsoft.com/office/2006/metadata/properties" ma:root="true" ma:fieldsID="80d375d4e811b928badf1168cf02ca5c" ns2:_="" ns3:_="">
    <xsd:import namespace="010c06fb-adfb-4972-b43b-36d810ddac6c"/>
    <xsd:import namespace="0e08f774-c844-414b-8174-1931542ea4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c06fb-adfb-4972-b43b-36d810ddac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95101557-b141-4344-8eed-a9c28da8fb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08f774-c844-414b-8174-1931542ea42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e4e3543-e7fe-4604-9e90-4040997bc85a}" ma:internalName="TaxCatchAll" ma:showField="CatchAllData" ma:web="0e08f774-c844-414b-8174-1931542ea4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279BF7-4B92-44D4-B3DC-8DB7AE5066D3}">
  <ds:schemaRefs>
    <ds:schemaRef ds:uri="http://purl.org/dc/terms/"/>
    <ds:schemaRef ds:uri="http://schemas.microsoft.com/office/infopath/2007/PartnerControls"/>
    <ds:schemaRef ds:uri="http://schemas.microsoft.com/office/2006/metadata/properties"/>
    <ds:schemaRef ds:uri="0e08f774-c844-414b-8174-1931542ea424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010c06fb-adfb-4972-b43b-36d810ddac6c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20F0BF0-0537-4EF8-8086-7C5A44DAA1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0D3E13-5B6B-4B7D-AA5A-4C83F234E3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0c06fb-adfb-4972-b43b-36d810ddac6c"/>
    <ds:schemaRef ds:uri="0e08f774-c844-414b-8174-1931542ea4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1212</Words>
  <Application>Microsoft Office PowerPoint</Application>
  <PresentationFormat>A4 Paper (210x297 mm)</PresentationFormat>
  <Paragraphs>199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Custom Design</vt:lpstr>
      <vt:lpstr>Office Theme</vt:lpstr>
      <vt:lpstr>PowerPoint Presentation</vt:lpstr>
      <vt:lpstr>PowerPoint Presentation</vt:lpstr>
      <vt:lpstr>Contents</vt:lpstr>
      <vt:lpstr>Self-assessment</vt:lpstr>
      <vt:lpstr>Barriers to listening</vt:lpstr>
      <vt:lpstr>Types of listening</vt:lpstr>
      <vt:lpstr>Parallel storytelling Reflection</vt:lpstr>
      <vt:lpstr>Listening skills bingo</vt:lpstr>
      <vt:lpstr>Listening skills bingo Reflection</vt:lpstr>
      <vt:lpstr>Missing information Reflection</vt:lpstr>
      <vt:lpstr>Closed or open?</vt:lpstr>
      <vt:lpstr>Closed to open</vt:lpstr>
      <vt:lpstr>Rank the questions</vt:lpstr>
      <vt:lpstr>Questioning grid</vt:lpstr>
      <vt:lpstr>Questioning grid</vt:lpstr>
      <vt:lpstr>Self-assessment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Liam</dc:creator>
  <cp:lastModifiedBy>Anthea Wilson</cp:lastModifiedBy>
  <cp:revision>354</cp:revision>
  <cp:lastPrinted>2023-04-05T09:45:17Z</cp:lastPrinted>
  <dcterms:created xsi:type="dcterms:W3CDTF">2014-08-12T18:49:29Z</dcterms:created>
  <dcterms:modified xsi:type="dcterms:W3CDTF">2026-03-03T17:03:16Z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0x0101005854722D9B506340931AF81ABA667AF9</vt:lpwstr>
  </property>
  <property fmtid="{D5CDD505-2E9C-101B-9397-08002B2CF9AE}" pid="3" name="Order">
    <vt:r8>6400</vt:r8>
  </property>
  <property fmtid="{D5CDD505-2E9C-101B-9397-08002B2CF9AE}" pid="4" name="MediaServiceImageTags">
    <vt:lpwstr/>
  </property>
</Properties>
</file>