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23"/>
  </p:notesMasterIdLst>
  <p:handoutMasterIdLst>
    <p:handoutMasterId r:id="rId24"/>
  </p:handoutMasterIdLst>
  <p:sldIdLst>
    <p:sldId id="269" r:id="rId6"/>
    <p:sldId id="270" r:id="rId7"/>
    <p:sldId id="265" r:id="rId8"/>
    <p:sldId id="266" r:id="rId9"/>
    <p:sldId id="273" r:id="rId10"/>
    <p:sldId id="267" r:id="rId11"/>
    <p:sldId id="276" r:id="rId12"/>
    <p:sldId id="275" r:id="rId13"/>
    <p:sldId id="271" r:id="rId14"/>
    <p:sldId id="277" r:id="rId15"/>
    <p:sldId id="278" r:id="rId16"/>
    <p:sldId id="272" r:id="rId17"/>
    <p:sldId id="279" r:id="rId18"/>
    <p:sldId id="280" r:id="rId19"/>
    <p:sldId id="281" r:id="rId20"/>
    <p:sldId id="282" r:id="rId21"/>
    <p:sldId id="28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5A0DE4-B9E9-3F69-14F2-D59B9F6CAAAD}" name="Lauren Kearney" initials="LK" userId="S::lauren.kearney@esbuk.org::b4143d71-0b4c-487b-ad54-94c3c8f1ce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10C"/>
    <a:srgbClr val="C3D720"/>
    <a:srgbClr val="F58B1F"/>
    <a:srgbClr val="656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F30F0D-F00B-42B4-AF68-0FEB903A9CFC}" v="17" dt="2026-03-03T16:59:31.6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0" autoAdjust="0"/>
    <p:restoredTop sz="78848" autoAdjust="0"/>
  </p:normalViewPr>
  <p:slideViewPr>
    <p:cSldViewPr>
      <p:cViewPr varScale="1">
        <p:scale>
          <a:sx n="66" d="100"/>
          <a:sy n="66" d="100"/>
        </p:scale>
        <p:origin x="2083" y="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3/3/2026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03/03/2026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17</a:t>
            </a:fld>
            <a:endParaRPr lang="en-GB"/>
          </a:p>
        </p:txBody>
      </p:sp>
    </p:spTree>
    <p:extLst>
      <p:ext uri="{BB962C8B-B14F-4D97-AF65-F5344CB8AC3E}">
        <p14:creationId xmlns:p14="http://schemas.microsoft.com/office/powerpoint/2010/main" val="680945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to explain what they understand by the two terms before giving the definitions. Encourage ideas about being open and allowing more information/detail to come out.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a:t>
            </a:fld>
            <a:endParaRPr lang="en-GB"/>
          </a:p>
        </p:txBody>
      </p:sp>
    </p:spTree>
    <p:extLst>
      <p:ext uri="{BB962C8B-B14F-4D97-AF65-F5344CB8AC3E}">
        <p14:creationId xmlns:p14="http://schemas.microsoft.com/office/powerpoint/2010/main" val="826406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difference between the two sets of questions.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5</a:t>
            </a:fld>
            <a:endParaRPr lang="en-GB"/>
          </a:p>
        </p:txBody>
      </p:sp>
    </p:spTree>
    <p:extLst>
      <p:ext uri="{BB962C8B-B14F-4D97-AF65-F5344CB8AC3E}">
        <p14:creationId xmlns:p14="http://schemas.microsoft.com/office/powerpoint/2010/main" val="2047350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merits of the questions with your learners. There are two closed questions, which both are already answered by the content of the talk. Encourage learners to identify where the questions seek additional information.</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340811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might want to consider asking 1 question per section, or just 1 question per learner. They need to remember to listen carefully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10</a:t>
            </a:fld>
            <a:endParaRPr lang="en-GB"/>
          </a:p>
        </p:txBody>
      </p:sp>
    </p:spTree>
    <p:extLst>
      <p:ext uri="{BB962C8B-B14F-4D97-AF65-F5344CB8AC3E}">
        <p14:creationId xmlns:p14="http://schemas.microsoft.com/office/powerpoint/2010/main" val="3571507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included example images, but you can replace them with your own, especially if they are relevant to recent teaching topics.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13</a:t>
            </a:fld>
            <a:endParaRPr lang="en-GB"/>
          </a:p>
        </p:txBody>
      </p:sp>
    </p:spTree>
    <p:extLst>
      <p:ext uri="{BB962C8B-B14F-4D97-AF65-F5344CB8AC3E}">
        <p14:creationId xmlns:p14="http://schemas.microsoft.com/office/powerpoint/2010/main" val="3355257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could work through an example together first. You don’t need a question for every single box.</a:t>
            </a:r>
          </a:p>
          <a:p>
            <a:endParaRPr lang="en-GB" dirty="0"/>
          </a:p>
          <a:p>
            <a:r>
              <a:rPr lang="en-GB" dirty="0"/>
              <a:t>e.g.</a:t>
            </a:r>
          </a:p>
          <a:p>
            <a:r>
              <a:rPr lang="en-GB" dirty="0"/>
              <a:t>What might have caused the fire?</a:t>
            </a:r>
          </a:p>
          <a:p>
            <a:r>
              <a:rPr lang="en-GB" dirty="0"/>
              <a:t>Where is this?</a:t>
            </a:r>
          </a:p>
          <a:p>
            <a:r>
              <a:rPr lang="en-GB" dirty="0"/>
              <a:t>When did the fire start?</a:t>
            </a:r>
          </a:p>
          <a:p>
            <a:r>
              <a:rPr lang="en-GB" dirty="0"/>
              <a:t>How will anybody inside get out?</a:t>
            </a:r>
          </a:p>
          <a:p>
            <a:r>
              <a:rPr lang="en-GB" dirty="0"/>
              <a:t>How can we make sure there is always a way out of a burning building?</a:t>
            </a:r>
          </a:p>
          <a:p>
            <a:r>
              <a:rPr lang="en-GB" dirty="0"/>
              <a:t>Why might this be a difficult fire to put out?</a:t>
            </a:r>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14</a:t>
            </a:fld>
            <a:endParaRPr lang="en-GB"/>
          </a:p>
        </p:txBody>
      </p:sp>
    </p:spTree>
    <p:extLst>
      <p:ext uri="{BB962C8B-B14F-4D97-AF65-F5344CB8AC3E}">
        <p14:creationId xmlns:p14="http://schemas.microsoft.com/office/powerpoint/2010/main" val="2212270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15</a:t>
            </a:fld>
            <a:endParaRPr lang="en-GB"/>
          </a:p>
        </p:txBody>
      </p:sp>
    </p:spTree>
    <p:extLst>
      <p:ext uri="{BB962C8B-B14F-4D97-AF65-F5344CB8AC3E}">
        <p14:creationId xmlns:p14="http://schemas.microsoft.com/office/powerpoint/2010/main" val="3902836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16</a:t>
            </a:fld>
            <a:endParaRPr lang="en-GB"/>
          </a:p>
        </p:txBody>
      </p:sp>
    </p:spTree>
    <p:extLst>
      <p:ext uri="{BB962C8B-B14F-4D97-AF65-F5344CB8AC3E}">
        <p14:creationId xmlns:p14="http://schemas.microsoft.com/office/powerpoint/2010/main" val="2096265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fld id="{325773B2-5F25-465B-8491-F1CB7F626DD5}" type="datetime1">
              <a:rPr lang="en-GB" smtClean="0"/>
              <a:t>03/03/2026</a:t>
            </a:fld>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US"/>
              <a:t>L2G4 Employability: 4.2 - Asking effective questions</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8BDFD130-FD7F-48F1-A38A-08F01540526A}"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4.2 - Asking effective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A6B3CCA-1511-48F4-857E-014841A7886C}"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4.2 - Asking effective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83B2F55-3624-4ABF-BA71-3E92060A532A}"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4.2 - Asking effective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7C08F74-F221-4F7E-BA93-1812D7507D4B}"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4.2 - Asking effective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E7EE8715-3E4C-41F6-BF07-B50EF82C3B01}" type="datetime1">
              <a:rPr lang="en-GB" smtClean="0"/>
              <a:t>03/03/2026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a:t>L2G4 Employability: 4.2 - Asking effective questions</a:t>
            </a:r>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9969DD25-9EEF-49D9-979B-478CB3DB821C}" type="datetime1">
              <a:rPr lang="en-GB" smtClean="0"/>
              <a:t>03/03/2026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a:t>L2G4 Employability: 4.2 - Asking effective questions</a:t>
            </a:r>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972ADA22-1EE3-42AF-9E14-2CF5909E3AE6}" type="datetime1">
              <a:rPr lang="en-GB" smtClean="0"/>
              <a:t>03/03/2026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a:t>L2G4 Employability: 4.2 - Asking effective questions</a:t>
            </a:r>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A6FAE00D-BB68-4E95-A876-D26D5CD1715E}" type="datetime1">
              <a:rPr lang="en-GB" smtClean="0"/>
              <a:t>03/03/2026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a:t>L2G4 Employability: 4.2 - Asking effective questions</a:t>
            </a:r>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C029CFC1-451D-43FB-8902-7A2122D46810}" type="datetime1">
              <a:rPr lang="en-GB" smtClean="0"/>
              <a:t>03/03/2026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a:t>L2G4 Employability: 4.2 - Asking effective questions</a:t>
            </a:r>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A93D5CE2-3579-40C9-8B45-4B49A9850981}" type="datetime1">
              <a:rPr lang="en-GB" smtClean="0"/>
              <a:t>03/03/2026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a:t>L2G4 Employability: 4.2 - Asking effective questions</a:t>
            </a:r>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6BC4D70B-5599-4948-BC81-37AD8623B1A4}" type="datetime1">
              <a:rPr lang="en-GB" smtClean="0"/>
              <a:t>03/03/2026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US"/>
              <a:t>L2G4 Employability: 4.2 - Asking effective questions</a:t>
            </a:r>
            <a:endParaRPr lang="en-GB"/>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20E0BCC5-8172-4DDF-AE1D-A580D6C28BAA}" type="datetime1">
              <a:rPr lang="en-GB" smtClean="0"/>
              <a:t>03/03/2026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a:t>L2G4 Employability: 4.2 - Asking effective questions</a:t>
            </a:r>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226DA440-17A4-45C4-9A7A-EA80B520B971}" type="datetime1">
              <a:rPr lang="en-GB" smtClean="0"/>
              <a:t>03/03/2026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a:t>L2G4 Employability: 4.2 - Asking effective questions</a:t>
            </a:r>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81CE1962-EEC3-4796-AFC0-0447F35FCF85}" type="datetime1">
              <a:rPr lang="en-GB" smtClean="0"/>
              <a:t>03/03/2026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a:t>L2G4 Employability: 4.2 - Asking effective questions</a:t>
            </a:r>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E0CF6B16-61BB-4379-88EC-E8F076FCDFFD}" type="datetime1">
              <a:rPr lang="en-GB" smtClean="0"/>
              <a:t>03/03/2026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a:t>L2G4 Employability: 4.2 - Asking effective questions</a:t>
            </a:r>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2698ACFE-84B0-4AF3-ABEB-15104B66F017}" type="datetime1">
              <a:rPr lang="en-GB" smtClean="0"/>
              <a:t>03/03/2026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a:t>L2G4 Employability: 4.2 - Asking effective questions</a:t>
            </a:r>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28740-AD44-4C0E-B622-DC794A62E718}"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4.2 - Asking effective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BF2C8C2-7FA6-4AD0-A00C-D5EC13E08A53}"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4.2 - Asking effective questions</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AAE4553-054A-436F-9E4C-13B2A5B5A0CD}"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4.2 - Asking effective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19DECB-8B4B-405F-B0E9-A0CF620D1D9B}"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4.2 - Asking effective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D209DAF-73AA-4DA5-BEC8-85B6B2B3D54D}" type="datetime1">
              <a:rPr lang="en-GB" smtClean="0"/>
              <a:t>03/03/2026</a:t>
            </a:fld>
            <a:endParaRPr lang="en-GB"/>
          </a:p>
        </p:txBody>
      </p:sp>
      <p:sp>
        <p:nvSpPr>
          <p:cNvPr id="8" name="Footer Placeholder 7"/>
          <p:cNvSpPr>
            <a:spLocks noGrp="1"/>
          </p:cNvSpPr>
          <p:nvPr>
            <p:ph type="ftr" sz="quarter" idx="11"/>
          </p:nvPr>
        </p:nvSpPr>
        <p:spPr/>
        <p:txBody>
          <a:bodyPr/>
          <a:lstStyle/>
          <a:p>
            <a:r>
              <a:rPr lang="en-US"/>
              <a:t>L2G4 Employability: 4.2 - Asking effective questions</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CC375E9-204D-47D1-B8E7-79B050F28E19}"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4.2 - Asking effective questions</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1A5318-1BB5-4D7D-BBF1-0EB11BBB8B2B}" type="datetime1">
              <a:rPr lang="en-GB" smtClean="0"/>
              <a:t>03/03/2026</a:t>
            </a:fld>
            <a:endParaRPr lang="en-GB"/>
          </a:p>
        </p:txBody>
      </p:sp>
      <p:sp>
        <p:nvSpPr>
          <p:cNvPr id="3" name="Footer Placeholder 2"/>
          <p:cNvSpPr>
            <a:spLocks noGrp="1"/>
          </p:cNvSpPr>
          <p:nvPr>
            <p:ph type="ftr" sz="quarter" idx="11"/>
          </p:nvPr>
        </p:nvSpPr>
        <p:spPr/>
        <p:txBody>
          <a:bodyPr/>
          <a:lstStyle/>
          <a:p>
            <a:r>
              <a:rPr lang="en-US"/>
              <a:t>L2G4 Employability: 4.2 - Asking effective questions</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A97DEE-4452-4204-BCFC-DC9BC149427B}" type="datetime1">
              <a:rPr lang="en-GB" smtClean="0"/>
              <a:t>03/03/2026</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L2G4 Employability: 4.2 - Asking effective questions</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4480B-B5D3-44DA-892C-8E4D1862887C}" type="datetime1">
              <a:rPr lang="en-GB" smtClean="0"/>
              <a:t>03/03/2026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L2G4 Employability: 4.2 - Asking effective questions</a:t>
            </a:r>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LPHHE7UwVxI?feature=oembed" TargetMode="External"/><Relationship Id="rId5" Type="http://schemas.openxmlformats.org/officeDocument/2006/relationships/image" Target="../media/image16.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LPHHE7UwVxI?feature=oembed" TargetMode="External"/><Relationship Id="rId5" Type="http://schemas.openxmlformats.org/officeDocument/2006/relationships/image" Target="../media/image16.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2C7E57F8-2F3F-40B2-BAA4-8023461324AE}" type="datetime1">
              <a:rPr lang="en-GB" smtClean="0"/>
              <a:t>03/03/2026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p:txBody>
          <a:bodyPr/>
          <a:lstStyle/>
          <a:p>
            <a:r>
              <a:rPr lang="en-US" dirty="0"/>
              <a:t>ESB-RES-C272-L2G4-SpeechforEmployability-4.2-PPT-AskingQuestions v1</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8496944"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dirty="0">
                <a:latin typeface="+mn-lt"/>
              </a:rPr>
              <a:t>Section 4 – Asking effective questions</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400" b="1" i="1" dirty="0"/>
              <a:t>Lesson Objective: To develop our questioning skills</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rtlCol="0" anchor="t"/>
          <a:lstStyle/>
          <a:p>
            <a:r>
              <a:rPr lang="en-GB" b="1" i="1" dirty="0"/>
              <a:t>Lesson Outcomes: </a:t>
            </a:r>
          </a:p>
          <a:p>
            <a:r>
              <a:rPr lang="en-GB" b="1" i="1" dirty="0"/>
              <a:t>By the end of this lesson, you should have:</a:t>
            </a:r>
          </a:p>
          <a:p>
            <a:pPr marL="285750" indent="-285750">
              <a:buFont typeface="Arial" panose="020B0604020202020204" pitchFamily="34" charset="0"/>
              <a:buChar char="•"/>
            </a:pPr>
            <a:r>
              <a:rPr lang="en-GB" i="1" dirty="0"/>
              <a:t>Defined the difference between closed and open questions</a:t>
            </a:r>
          </a:p>
          <a:p>
            <a:pPr marL="285750" indent="-285750">
              <a:buFont typeface="Arial" panose="020B0604020202020204" pitchFamily="34" charset="0"/>
              <a:buChar char="•"/>
            </a:pPr>
            <a:r>
              <a:rPr lang="en-GB" i="1" dirty="0"/>
              <a:t>Explained when each type of question can be useful, and when open questions can be more effective</a:t>
            </a:r>
          </a:p>
          <a:p>
            <a:pPr marL="285750" indent="-285750">
              <a:buFont typeface="Arial" panose="020B0604020202020204" pitchFamily="34" charset="0"/>
              <a:buChar char="•"/>
            </a:pPr>
            <a:r>
              <a:rPr lang="en-GB" i="1" dirty="0"/>
              <a:t>Learned strategies for constructing effective questions whilst actively listening</a:t>
            </a:r>
          </a:p>
          <a:p>
            <a:pPr marL="285750" indent="-285750">
              <a:buFont typeface="Arial" panose="020B0604020202020204" pitchFamily="34" charset="0"/>
              <a:buChar char="•"/>
            </a:pPr>
            <a:r>
              <a:rPr lang="en-GB" i="1" dirty="0"/>
              <a:t>Tried to challenge others’ thinking through the use of questions</a:t>
            </a:r>
            <a:endParaRPr lang="en-GB" b="1" i="1" dirty="0"/>
          </a:p>
          <a:p>
            <a:pPr marL="285750" indent="-285750">
              <a:buFont typeface="Arial" panose="020B0604020202020204" pitchFamily="34" charset="0"/>
              <a:buChar char="•"/>
            </a:pPr>
            <a:endParaRPr lang="en-GB" b="1" i="1" dirty="0"/>
          </a:p>
        </p:txBody>
      </p:sp>
      <p:pic>
        <p:nvPicPr>
          <p:cNvPr id="7" name="Picture 6">
            <a:extLst>
              <a:ext uri="{FF2B5EF4-FFF2-40B4-BE49-F238E27FC236}">
                <a16:creationId xmlns:a16="http://schemas.microsoft.com/office/drawing/2014/main" id="{F8573BD6-91BB-1C46-08C0-C4D054FCC758}"/>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61806-34E9-F9E7-1535-626B558CA214}"/>
              </a:ext>
            </a:extLst>
          </p:cNvPr>
          <p:cNvSpPr>
            <a:spLocks noGrp="1"/>
          </p:cNvSpPr>
          <p:nvPr>
            <p:ph type="title"/>
          </p:nvPr>
        </p:nvSpPr>
        <p:spPr>
          <a:xfrm>
            <a:off x="323528" y="1052736"/>
            <a:ext cx="7886700" cy="792088"/>
          </a:xfrm>
        </p:spPr>
        <p:txBody>
          <a:bodyPr/>
          <a:lstStyle/>
          <a:p>
            <a:r>
              <a:rPr lang="en-GB" b="1" i="1" dirty="0">
                <a:latin typeface="+mn-lt"/>
              </a:rPr>
              <a:t>Open questions and active listening</a:t>
            </a:r>
          </a:p>
        </p:txBody>
      </p:sp>
      <p:sp>
        <p:nvSpPr>
          <p:cNvPr id="3" name="Date Placeholder 2">
            <a:extLst>
              <a:ext uri="{FF2B5EF4-FFF2-40B4-BE49-F238E27FC236}">
                <a16:creationId xmlns:a16="http://schemas.microsoft.com/office/drawing/2014/main" id="{A48630AA-801C-0356-450A-E509C5771992}"/>
              </a:ext>
            </a:extLst>
          </p:cNvPr>
          <p:cNvSpPr>
            <a:spLocks noGrp="1"/>
          </p:cNvSpPr>
          <p:nvPr>
            <p:ph type="dt" sz="half" idx="10"/>
          </p:nvPr>
        </p:nvSpPr>
        <p:spPr/>
        <p:txBody>
          <a:bodyPr/>
          <a:lstStyle/>
          <a:p>
            <a:fld id="{F2E08487-6622-4CBE-BF1B-CD67E359EBE9}" type="datetime1">
              <a:rPr lang="en-GB" smtClean="0"/>
              <a:t>03/03/2026</a:t>
            </a:fld>
            <a:endParaRPr lang="en-GB"/>
          </a:p>
        </p:txBody>
      </p:sp>
      <p:sp>
        <p:nvSpPr>
          <p:cNvPr id="5" name="Slide Number Placeholder 4">
            <a:extLst>
              <a:ext uri="{FF2B5EF4-FFF2-40B4-BE49-F238E27FC236}">
                <a16:creationId xmlns:a16="http://schemas.microsoft.com/office/drawing/2014/main" id="{C05853B7-EF70-63BD-BC6A-B97955E2842C}"/>
              </a:ext>
            </a:extLst>
          </p:cNvPr>
          <p:cNvSpPr>
            <a:spLocks noGrp="1"/>
          </p:cNvSpPr>
          <p:nvPr>
            <p:ph type="sldNum" sz="quarter" idx="12"/>
          </p:nvPr>
        </p:nvSpPr>
        <p:spPr/>
        <p:txBody>
          <a:bodyPr/>
          <a:lstStyle/>
          <a:p>
            <a:fld id="{EFC07C4F-4DD7-4452-9CBE-7B4BC77324C7}" type="slidenum">
              <a:rPr lang="en-GB" smtClean="0"/>
              <a:t>10</a:t>
            </a:fld>
            <a:endParaRPr lang="en-GB"/>
          </a:p>
        </p:txBody>
      </p:sp>
      <p:sp>
        <p:nvSpPr>
          <p:cNvPr id="6" name="TextBox 5">
            <a:extLst>
              <a:ext uri="{FF2B5EF4-FFF2-40B4-BE49-F238E27FC236}">
                <a16:creationId xmlns:a16="http://schemas.microsoft.com/office/drawing/2014/main" id="{3072D76D-7132-7397-2723-592FD84B99F2}"/>
              </a:ext>
            </a:extLst>
          </p:cNvPr>
          <p:cNvSpPr txBox="1"/>
          <p:nvPr/>
        </p:nvSpPr>
        <p:spPr>
          <a:xfrm>
            <a:off x="395536" y="1846329"/>
            <a:ext cx="8352928" cy="584775"/>
          </a:xfrm>
          <a:prstGeom prst="rect">
            <a:avLst/>
          </a:prstGeom>
          <a:solidFill>
            <a:srgbClr val="F58B1F"/>
          </a:solidFill>
        </p:spPr>
        <p:txBody>
          <a:bodyPr wrap="square" rtlCol="0">
            <a:spAutoFit/>
          </a:bodyPr>
          <a:lstStyle/>
          <a:p>
            <a:r>
              <a:rPr lang="en-GB" sz="1600" dirty="0"/>
              <a:t>Asking open questions is brilliant. It is even better to use our active listening skills to make sure the questions we ask are relevant and seek additional information. </a:t>
            </a:r>
          </a:p>
        </p:txBody>
      </p:sp>
      <p:sp>
        <p:nvSpPr>
          <p:cNvPr id="8" name="Rectangle 7">
            <a:extLst>
              <a:ext uri="{FF2B5EF4-FFF2-40B4-BE49-F238E27FC236}">
                <a16:creationId xmlns:a16="http://schemas.microsoft.com/office/drawing/2014/main" id="{0F8ED04F-3716-6059-D7D8-08CD39223ED2}"/>
              </a:ext>
            </a:extLst>
          </p:cNvPr>
          <p:cNvSpPr/>
          <p:nvPr/>
        </p:nvSpPr>
        <p:spPr>
          <a:xfrm>
            <a:off x="6017802" y="2724104"/>
            <a:ext cx="2736304" cy="3093814"/>
          </a:xfrm>
          <a:prstGeom prst="rect">
            <a:avLst/>
          </a:prstGeom>
          <a:solidFill>
            <a:srgbClr val="C3D7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sz="1200" dirty="0"/>
              <a:t>To achieve a Merit+, you need to ask 3 (or more) open, relevant questions, which seek additional information.</a:t>
            </a:r>
          </a:p>
          <a:p>
            <a:endParaRPr lang="en-GB" sz="1200" dirty="0"/>
          </a:p>
          <a:p>
            <a:r>
              <a:rPr lang="en-GB" sz="1200" dirty="0"/>
              <a:t>You have lots of opportunities to ask questions throughout the assessment. </a:t>
            </a:r>
            <a:br>
              <a:rPr lang="en-GB" sz="1200" dirty="0"/>
            </a:br>
            <a:br>
              <a:rPr lang="en-GB" sz="1200" dirty="0"/>
            </a:br>
            <a:r>
              <a:rPr lang="en-GB" sz="1200" dirty="0"/>
              <a:t>Each learner in a group of 4-6 will complete 3 sections. You will be able to ask questions after Sections 1.</a:t>
            </a:r>
            <a:endParaRPr lang="en-GB" sz="1200" dirty="0">
              <a:ea typeface="Calibri"/>
              <a:cs typeface="Calibri"/>
            </a:endParaRPr>
          </a:p>
          <a:p>
            <a:endParaRPr lang="en-GB" sz="1200" dirty="0"/>
          </a:p>
          <a:p>
            <a:r>
              <a:rPr lang="en-GB" sz="1200" dirty="0"/>
              <a:t>How can you make sure you ask enough relevant, open questions?</a:t>
            </a:r>
          </a:p>
        </p:txBody>
      </p:sp>
      <p:pic>
        <p:nvPicPr>
          <p:cNvPr id="9" name="Picture 8">
            <a:extLst>
              <a:ext uri="{FF2B5EF4-FFF2-40B4-BE49-F238E27FC236}">
                <a16:creationId xmlns:a16="http://schemas.microsoft.com/office/drawing/2014/main" id="{C370D5D7-722A-815C-90D2-7AB01E9D751C}"/>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pic>
        <p:nvPicPr>
          <p:cNvPr id="10" name="Online Media 13" title="L2G4 - Section 1 - Reapplying the Standard">
            <a:hlinkClick r:id="" action="ppaction://media"/>
            <a:extLst>
              <a:ext uri="{FF2B5EF4-FFF2-40B4-BE49-F238E27FC236}">
                <a16:creationId xmlns:a16="http://schemas.microsoft.com/office/drawing/2014/main" id="{CACF7E43-8E97-6982-075F-8AB8221B1E0F}"/>
              </a:ext>
            </a:extLst>
          </p:cNvPr>
          <p:cNvPicPr>
            <a:picLocks noRot="1" noChangeAspect="1"/>
          </p:cNvPicPr>
          <p:nvPr>
            <a:videoFile r:link="rId1"/>
          </p:nvPr>
        </p:nvPicPr>
        <p:blipFill>
          <a:blip r:embed="rId5"/>
          <a:stretch>
            <a:fillRect/>
          </a:stretch>
        </p:blipFill>
        <p:spPr>
          <a:xfrm>
            <a:off x="423144" y="2842297"/>
            <a:ext cx="5352126" cy="3021721"/>
          </a:xfrm>
          <a:prstGeom prst="rect">
            <a:avLst/>
          </a:prstGeom>
        </p:spPr>
      </p:pic>
      <p:sp>
        <p:nvSpPr>
          <p:cNvPr id="7" name="Footer Placeholder 3">
            <a:extLst>
              <a:ext uri="{FF2B5EF4-FFF2-40B4-BE49-F238E27FC236}">
                <a16:creationId xmlns:a16="http://schemas.microsoft.com/office/drawing/2014/main" id="{230917ED-A518-1FE4-DC7B-6B2B3AF05E23}"/>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14329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F40E7-237B-24BB-3F79-27187D22FC02}"/>
              </a:ext>
            </a:extLst>
          </p:cNvPr>
          <p:cNvSpPr>
            <a:spLocks noGrp="1"/>
          </p:cNvSpPr>
          <p:nvPr>
            <p:ph type="title"/>
          </p:nvPr>
        </p:nvSpPr>
        <p:spPr>
          <a:xfrm>
            <a:off x="323528" y="1052737"/>
            <a:ext cx="7886700" cy="720080"/>
          </a:xfrm>
        </p:spPr>
        <p:txBody>
          <a:bodyPr/>
          <a:lstStyle/>
          <a:p>
            <a:r>
              <a:rPr lang="en-GB" b="1" i="1" dirty="0">
                <a:latin typeface="+mn-lt"/>
              </a:rPr>
              <a:t>Common pitfalls</a:t>
            </a:r>
          </a:p>
        </p:txBody>
      </p:sp>
      <p:sp>
        <p:nvSpPr>
          <p:cNvPr id="3" name="Date Placeholder 2">
            <a:extLst>
              <a:ext uri="{FF2B5EF4-FFF2-40B4-BE49-F238E27FC236}">
                <a16:creationId xmlns:a16="http://schemas.microsoft.com/office/drawing/2014/main" id="{63AF5744-59D4-BF49-D8E0-9DE8EEC84848}"/>
              </a:ext>
            </a:extLst>
          </p:cNvPr>
          <p:cNvSpPr>
            <a:spLocks noGrp="1"/>
          </p:cNvSpPr>
          <p:nvPr>
            <p:ph type="dt" sz="half" idx="10"/>
          </p:nvPr>
        </p:nvSpPr>
        <p:spPr/>
        <p:txBody>
          <a:bodyPr/>
          <a:lstStyle/>
          <a:p>
            <a:fld id="{028C86C1-3AB2-40DE-9813-DDE83EE0F1C3}" type="datetime1">
              <a:rPr lang="en-GB" smtClean="0"/>
              <a:t>03/03/2026</a:t>
            </a:fld>
            <a:endParaRPr lang="en-GB"/>
          </a:p>
        </p:txBody>
      </p:sp>
      <p:sp>
        <p:nvSpPr>
          <p:cNvPr id="5" name="Slide Number Placeholder 4">
            <a:extLst>
              <a:ext uri="{FF2B5EF4-FFF2-40B4-BE49-F238E27FC236}">
                <a16:creationId xmlns:a16="http://schemas.microsoft.com/office/drawing/2014/main" id="{86CB2286-863C-BB43-8543-E7E47ED12D90}"/>
              </a:ext>
            </a:extLst>
          </p:cNvPr>
          <p:cNvSpPr>
            <a:spLocks noGrp="1"/>
          </p:cNvSpPr>
          <p:nvPr>
            <p:ph type="sldNum" sz="quarter" idx="12"/>
          </p:nvPr>
        </p:nvSpPr>
        <p:spPr/>
        <p:txBody>
          <a:bodyPr/>
          <a:lstStyle/>
          <a:p>
            <a:fld id="{EFC07C4F-4DD7-4452-9CBE-7B4BC77324C7}" type="slidenum">
              <a:rPr lang="en-GB" smtClean="0"/>
              <a:t>11</a:t>
            </a:fld>
            <a:endParaRPr lang="en-GB"/>
          </a:p>
        </p:txBody>
      </p:sp>
      <p:pic>
        <p:nvPicPr>
          <p:cNvPr id="7" name="Picture 6">
            <a:extLst>
              <a:ext uri="{FF2B5EF4-FFF2-40B4-BE49-F238E27FC236}">
                <a16:creationId xmlns:a16="http://schemas.microsoft.com/office/drawing/2014/main" id="{9BDE08A5-B11A-C1C9-9DBD-18B94F351FB9}"/>
              </a:ext>
            </a:extLst>
          </p:cNvPr>
          <p:cNvPicPr>
            <a:picLocks noChangeAspect="1"/>
          </p:cNvPicPr>
          <p:nvPr/>
        </p:nvPicPr>
        <p:blipFill>
          <a:blip r:embed="rId2"/>
          <a:stretch>
            <a:fillRect/>
          </a:stretch>
        </p:blipFill>
        <p:spPr>
          <a:xfrm>
            <a:off x="6494692" y="2142149"/>
            <a:ext cx="2152650" cy="2743200"/>
          </a:xfrm>
          <a:prstGeom prst="rect">
            <a:avLst/>
          </a:prstGeom>
        </p:spPr>
      </p:pic>
      <p:sp>
        <p:nvSpPr>
          <p:cNvPr id="8" name="TextBox 7">
            <a:extLst>
              <a:ext uri="{FF2B5EF4-FFF2-40B4-BE49-F238E27FC236}">
                <a16:creationId xmlns:a16="http://schemas.microsoft.com/office/drawing/2014/main" id="{675468AF-DCB2-E52B-BFDB-1A89C6CFCE2E}"/>
              </a:ext>
            </a:extLst>
          </p:cNvPr>
          <p:cNvSpPr txBox="1"/>
          <p:nvPr/>
        </p:nvSpPr>
        <p:spPr>
          <a:xfrm>
            <a:off x="323528" y="1772817"/>
            <a:ext cx="4536504" cy="369332"/>
          </a:xfrm>
          <a:prstGeom prst="rect">
            <a:avLst/>
          </a:prstGeom>
          <a:noFill/>
        </p:spPr>
        <p:txBody>
          <a:bodyPr wrap="square" rtlCol="0">
            <a:spAutoFit/>
          </a:bodyPr>
          <a:lstStyle/>
          <a:p>
            <a:r>
              <a:rPr lang="en-GB" dirty="0"/>
              <a:t>Watch out for these common mistakes:</a:t>
            </a:r>
          </a:p>
        </p:txBody>
      </p:sp>
      <p:sp>
        <p:nvSpPr>
          <p:cNvPr id="9" name="TextBox 8">
            <a:extLst>
              <a:ext uri="{FF2B5EF4-FFF2-40B4-BE49-F238E27FC236}">
                <a16:creationId xmlns:a16="http://schemas.microsoft.com/office/drawing/2014/main" id="{D7556EAC-B038-97F3-2633-AE0A096E3872}"/>
              </a:ext>
            </a:extLst>
          </p:cNvPr>
          <p:cNvSpPr txBox="1"/>
          <p:nvPr/>
        </p:nvSpPr>
        <p:spPr>
          <a:xfrm>
            <a:off x="467544" y="2492896"/>
            <a:ext cx="4824536" cy="2923877"/>
          </a:xfrm>
          <a:prstGeom prst="rect">
            <a:avLst/>
          </a:prstGeom>
          <a:noFill/>
        </p:spPr>
        <p:txBody>
          <a:bodyPr wrap="square" rtlCol="0">
            <a:spAutoFit/>
          </a:bodyPr>
          <a:lstStyle/>
          <a:p>
            <a:pPr marL="342900" indent="-342900">
              <a:spcBef>
                <a:spcPts val="1200"/>
              </a:spcBef>
              <a:buAutoNum type="arabicPeriod"/>
            </a:pPr>
            <a:r>
              <a:rPr lang="en-GB" dirty="0"/>
              <a:t>Not asking enough open questions.</a:t>
            </a:r>
          </a:p>
          <a:p>
            <a:pPr marL="342900" indent="-342900">
              <a:spcBef>
                <a:spcPts val="1200"/>
              </a:spcBef>
              <a:buAutoNum type="arabicPeriod"/>
            </a:pPr>
            <a:r>
              <a:rPr lang="en-GB" dirty="0"/>
              <a:t>Asking a question that has already been answered in the talk or introduction. </a:t>
            </a:r>
          </a:p>
          <a:p>
            <a:pPr marL="342900" indent="-342900">
              <a:spcBef>
                <a:spcPts val="1200"/>
              </a:spcBef>
              <a:buAutoNum type="arabicPeriod"/>
            </a:pPr>
            <a:r>
              <a:rPr lang="en-GB" dirty="0"/>
              <a:t>Asking the same question to everyone.</a:t>
            </a:r>
          </a:p>
          <a:p>
            <a:pPr marL="342900" indent="-342900">
              <a:spcBef>
                <a:spcPts val="1200"/>
              </a:spcBef>
              <a:buAutoNum type="arabicPeriod"/>
            </a:pPr>
            <a:r>
              <a:rPr lang="en-GB" dirty="0"/>
              <a:t>Asking the same question that somebody else has asked. </a:t>
            </a:r>
          </a:p>
          <a:p>
            <a:pPr marL="342900" indent="-342900">
              <a:spcBef>
                <a:spcPts val="1200"/>
              </a:spcBef>
              <a:buAutoNum type="arabicPeriod"/>
            </a:pPr>
            <a:r>
              <a:rPr lang="en-GB" dirty="0"/>
              <a:t>Asking questions that are very long and confusing. </a:t>
            </a:r>
          </a:p>
        </p:txBody>
      </p:sp>
      <p:pic>
        <p:nvPicPr>
          <p:cNvPr id="6" name="Picture 5">
            <a:extLst>
              <a:ext uri="{FF2B5EF4-FFF2-40B4-BE49-F238E27FC236}">
                <a16:creationId xmlns:a16="http://schemas.microsoft.com/office/drawing/2014/main" id="{B2A6E7FD-0A93-3E72-CD90-55CA62680ED2}"/>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84E64841-D3F2-1A20-2CD2-B05E430DFBF6}"/>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164606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2DC06-D918-02C8-98EB-852E1585A100}"/>
              </a:ext>
            </a:extLst>
          </p:cNvPr>
          <p:cNvSpPr>
            <a:spLocks noGrp="1"/>
          </p:cNvSpPr>
          <p:nvPr>
            <p:ph type="title"/>
          </p:nvPr>
        </p:nvSpPr>
        <p:spPr>
          <a:xfrm>
            <a:off x="381957" y="1064966"/>
            <a:ext cx="7886700" cy="720080"/>
          </a:xfrm>
        </p:spPr>
        <p:txBody>
          <a:bodyPr>
            <a:normAutofit/>
          </a:bodyPr>
          <a:lstStyle/>
          <a:p>
            <a:r>
              <a:rPr lang="en-GB" sz="2800" b="1" i="1" dirty="0">
                <a:latin typeface="+mn-lt"/>
              </a:rPr>
              <a:t>Thought-provoking and challenging questions</a:t>
            </a:r>
          </a:p>
        </p:txBody>
      </p:sp>
      <p:sp>
        <p:nvSpPr>
          <p:cNvPr id="3" name="Date Placeholder 2">
            <a:extLst>
              <a:ext uri="{FF2B5EF4-FFF2-40B4-BE49-F238E27FC236}">
                <a16:creationId xmlns:a16="http://schemas.microsoft.com/office/drawing/2014/main" id="{E0AF2CD2-3A94-A3D9-1871-6A3122C59195}"/>
              </a:ext>
            </a:extLst>
          </p:cNvPr>
          <p:cNvSpPr>
            <a:spLocks noGrp="1"/>
          </p:cNvSpPr>
          <p:nvPr>
            <p:ph type="dt" sz="half" idx="10"/>
          </p:nvPr>
        </p:nvSpPr>
        <p:spPr/>
        <p:txBody>
          <a:bodyPr/>
          <a:lstStyle/>
          <a:p>
            <a:fld id="{79E02D12-2D13-4AE2-89D4-3235BD61DB48}" type="datetime1">
              <a:rPr lang="en-GB" smtClean="0"/>
              <a:t>03/03/2026</a:t>
            </a:fld>
            <a:endParaRPr lang="en-GB"/>
          </a:p>
        </p:txBody>
      </p:sp>
      <p:sp>
        <p:nvSpPr>
          <p:cNvPr id="5" name="Slide Number Placeholder 4">
            <a:extLst>
              <a:ext uri="{FF2B5EF4-FFF2-40B4-BE49-F238E27FC236}">
                <a16:creationId xmlns:a16="http://schemas.microsoft.com/office/drawing/2014/main" id="{2D8A7463-898C-3C15-BA56-80555F5117EE}"/>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8" name="TextBox 7">
            <a:extLst>
              <a:ext uri="{FF2B5EF4-FFF2-40B4-BE49-F238E27FC236}">
                <a16:creationId xmlns:a16="http://schemas.microsoft.com/office/drawing/2014/main" id="{8097E9B5-55A9-55B5-B3D7-B98625D4ABDB}"/>
              </a:ext>
            </a:extLst>
          </p:cNvPr>
          <p:cNvSpPr txBox="1"/>
          <p:nvPr/>
        </p:nvSpPr>
        <p:spPr>
          <a:xfrm>
            <a:off x="467544" y="2509812"/>
            <a:ext cx="2787724" cy="2308324"/>
          </a:xfrm>
          <a:prstGeom prst="rect">
            <a:avLst/>
          </a:prstGeom>
          <a:solidFill>
            <a:srgbClr val="C3D720"/>
          </a:solidFill>
        </p:spPr>
        <p:txBody>
          <a:bodyPr wrap="square" lIns="91440" tIns="45720" rIns="91440" bIns="45720" rtlCol="0" anchor="t">
            <a:spAutoFit/>
          </a:bodyPr>
          <a:lstStyle/>
          <a:p>
            <a:r>
              <a:rPr lang="en-GB" dirty="0"/>
              <a:t>To gain a Distinction for asking questions, you need to ask at least one or two questions which </a:t>
            </a:r>
            <a:r>
              <a:rPr lang="en-GB" b="1" dirty="0"/>
              <a:t>challenge </a:t>
            </a:r>
            <a:r>
              <a:rPr lang="en-GB" dirty="0"/>
              <a:t>or </a:t>
            </a:r>
            <a:r>
              <a:rPr lang="en-GB" b="1" dirty="0"/>
              <a:t>provoke</a:t>
            </a:r>
            <a:r>
              <a:rPr lang="en-GB" dirty="0"/>
              <a:t> thought. </a:t>
            </a:r>
          </a:p>
          <a:p>
            <a:endParaRPr lang="en-GB" dirty="0"/>
          </a:p>
          <a:p>
            <a:r>
              <a:rPr lang="en-GB" dirty="0"/>
              <a:t>What does this mean?</a:t>
            </a:r>
          </a:p>
        </p:txBody>
      </p:sp>
      <p:sp>
        <p:nvSpPr>
          <p:cNvPr id="10" name="TextBox 9">
            <a:extLst>
              <a:ext uri="{FF2B5EF4-FFF2-40B4-BE49-F238E27FC236}">
                <a16:creationId xmlns:a16="http://schemas.microsoft.com/office/drawing/2014/main" id="{37323F9D-66C3-C278-7B5D-08B7C3F82F6E}"/>
              </a:ext>
            </a:extLst>
          </p:cNvPr>
          <p:cNvSpPr txBox="1"/>
          <p:nvPr/>
        </p:nvSpPr>
        <p:spPr>
          <a:xfrm>
            <a:off x="4104456" y="2161271"/>
            <a:ext cx="4572000" cy="3631763"/>
          </a:xfrm>
          <a:prstGeom prst="rect">
            <a:avLst/>
          </a:prstGeom>
          <a:solidFill>
            <a:srgbClr val="FAD10C"/>
          </a:solidFill>
        </p:spPr>
        <p:txBody>
          <a:bodyPr wrap="square">
            <a:spAutoFit/>
          </a:bodyPr>
          <a:lstStyle/>
          <a:p>
            <a:r>
              <a:rPr lang="en-GB" sz="1600" dirty="0"/>
              <a:t>Asking challenging and thought-provoking questions means asking questions that </a:t>
            </a:r>
            <a:r>
              <a:rPr lang="en-GB" sz="1600" b="1" dirty="0"/>
              <a:t>make people think </a:t>
            </a:r>
            <a:r>
              <a:rPr lang="en-GB" sz="1600" dirty="0"/>
              <a:t>really hard and deeply about something. </a:t>
            </a:r>
          </a:p>
          <a:p>
            <a:endParaRPr lang="en-GB" sz="1600" dirty="0"/>
          </a:p>
          <a:p>
            <a:r>
              <a:rPr lang="en-GB" sz="1600" dirty="0"/>
              <a:t>These questions aren't just simple 'yes' or 'no' questions, but they </a:t>
            </a:r>
            <a:r>
              <a:rPr lang="en-GB" sz="1600" b="1" dirty="0"/>
              <a:t>open up big conversations </a:t>
            </a:r>
            <a:r>
              <a:rPr lang="en-GB" sz="1600" dirty="0"/>
              <a:t>and make us explore a topic in </a:t>
            </a:r>
            <a:r>
              <a:rPr lang="en-GB" sz="1600" b="1" dirty="0"/>
              <a:t>more detail</a:t>
            </a:r>
            <a:r>
              <a:rPr lang="en-GB" sz="1600" dirty="0"/>
              <a:t>.</a:t>
            </a:r>
          </a:p>
          <a:p>
            <a:endParaRPr lang="en-GB" sz="1600" dirty="0"/>
          </a:p>
          <a:p>
            <a:r>
              <a:rPr lang="en-GB" sz="1600" dirty="0"/>
              <a:t>Challenging questions don't always have one easy answer. They can lead to interesting discussions and help us </a:t>
            </a:r>
            <a:r>
              <a:rPr lang="en-GB" sz="1600" b="1" dirty="0"/>
              <a:t>learn more about the world</a:t>
            </a:r>
            <a:r>
              <a:rPr lang="en-GB" sz="1600" dirty="0"/>
              <a:t>. </a:t>
            </a:r>
          </a:p>
          <a:p>
            <a:endParaRPr lang="en-GB" sz="1600" dirty="0"/>
          </a:p>
          <a:p>
            <a:r>
              <a:rPr lang="en-GB" sz="1600" dirty="0"/>
              <a:t>So, don't be afraid to ask questions that make people stop and really think.</a:t>
            </a:r>
          </a:p>
        </p:txBody>
      </p:sp>
      <p:cxnSp>
        <p:nvCxnSpPr>
          <p:cNvPr id="12" name="Straight Arrow Connector 11">
            <a:extLst>
              <a:ext uri="{FF2B5EF4-FFF2-40B4-BE49-F238E27FC236}">
                <a16:creationId xmlns:a16="http://schemas.microsoft.com/office/drawing/2014/main" id="{4C6ACC3E-2CB6-7CB2-1A6A-85A6AE56C89E}"/>
              </a:ext>
            </a:extLst>
          </p:cNvPr>
          <p:cNvCxnSpPr>
            <a:stCxn id="8" idx="3"/>
            <a:endCxn id="10" idx="1"/>
          </p:cNvCxnSpPr>
          <p:nvPr/>
        </p:nvCxnSpPr>
        <p:spPr>
          <a:xfrm>
            <a:off x="3255268" y="3663974"/>
            <a:ext cx="849188" cy="31317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6" name="Picture 5">
            <a:extLst>
              <a:ext uri="{FF2B5EF4-FFF2-40B4-BE49-F238E27FC236}">
                <a16:creationId xmlns:a16="http://schemas.microsoft.com/office/drawing/2014/main" id="{57554B8A-E172-2AFE-516D-F88102B10D01}"/>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477745" y="6275211"/>
            <a:ext cx="486743" cy="527403"/>
          </a:xfrm>
          <a:prstGeom prst="rect">
            <a:avLst/>
          </a:prstGeom>
        </p:spPr>
      </p:pic>
      <p:sp>
        <p:nvSpPr>
          <p:cNvPr id="7" name="Footer Placeholder 3">
            <a:extLst>
              <a:ext uri="{FF2B5EF4-FFF2-40B4-BE49-F238E27FC236}">
                <a16:creationId xmlns:a16="http://schemas.microsoft.com/office/drawing/2014/main" id="{9A3B03CE-1306-CD42-4702-6C482D540C55}"/>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2552370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1A4F301-042A-F786-FC78-EA37C25BCF6A}"/>
              </a:ext>
            </a:extLst>
          </p:cNvPr>
          <p:cNvSpPr>
            <a:spLocks noGrp="1"/>
          </p:cNvSpPr>
          <p:nvPr>
            <p:ph type="dt" sz="half" idx="10"/>
          </p:nvPr>
        </p:nvSpPr>
        <p:spPr/>
        <p:txBody>
          <a:bodyPr/>
          <a:lstStyle/>
          <a:p>
            <a:fld id="{87CF7E9F-6806-4F05-B98E-2CE6717344B7}" type="datetime1">
              <a:rPr lang="en-GB" smtClean="0"/>
              <a:t>03/03/2026</a:t>
            </a:fld>
            <a:endParaRPr lang="en-GB"/>
          </a:p>
        </p:txBody>
      </p:sp>
      <p:sp>
        <p:nvSpPr>
          <p:cNvPr id="5" name="Slide Number Placeholder 4">
            <a:extLst>
              <a:ext uri="{FF2B5EF4-FFF2-40B4-BE49-F238E27FC236}">
                <a16:creationId xmlns:a16="http://schemas.microsoft.com/office/drawing/2014/main" id="{D90FE8D8-597A-8BD5-73F4-7CF252452BED}"/>
              </a:ext>
            </a:extLst>
          </p:cNvPr>
          <p:cNvSpPr>
            <a:spLocks noGrp="1"/>
          </p:cNvSpPr>
          <p:nvPr>
            <p:ph type="sldNum" sz="quarter" idx="12"/>
          </p:nvPr>
        </p:nvSpPr>
        <p:spPr/>
        <p:txBody>
          <a:bodyPr/>
          <a:lstStyle/>
          <a:p>
            <a:fld id="{EFC07C4F-4DD7-4452-9CBE-7B4BC77324C7}" type="slidenum">
              <a:rPr lang="en-GB" smtClean="0"/>
              <a:t>13</a:t>
            </a:fld>
            <a:endParaRPr lang="en-GB"/>
          </a:p>
        </p:txBody>
      </p:sp>
      <p:pic>
        <p:nvPicPr>
          <p:cNvPr id="6" name="Picture 5">
            <a:extLst>
              <a:ext uri="{FF2B5EF4-FFF2-40B4-BE49-F238E27FC236}">
                <a16:creationId xmlns:a16="http://schemas.microsoft.com/office/drawing/2014/main" id="{3D6C5B73-F4FC-BD3D-5C88-2B3E87A74C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124" y="2110617"/>
            <a:ext cx="5256584" cy="3920162"/>
          </a:xfrm>
          <a:prstGeom prst="rect">
            <a:avLst/>
          </a:prstGeom>
        </p:spPr>
      </p:pic>
      <p:sp>
        <p:nvSpPr>
          <p:cNvPr id="7" name="Arrow: Right 6">
            <a:extLst>
              <a:ext uri="{FF2B5EF4-FFF2-40B4-BE49-F238E27FC236}">
                <a16:creationId xmlns:a16="http://schemas.microsoft.com/office/drawing/2014/main" id="{4D4523A4-85B4-3AA5-EFE8-36EBB49C9DF2}"/>
              </a:ext>
            </a:extLst>
          </p:cNvPr>
          <p:cNvSpPr/>
          <p:nvPr/>
        </p:nvSpPr>
        <p:spPr>
          <a:xfrm rot="2141862">
            <a:off x="630142" y="4022329"/>
            <a:ext cx="5428873" cy="365125"/>
          </a:xfrm>
          <a:prstGeom prst="rightArrow">
            <a:avLst/>
          </a:prstGeom>
          <a:solidFill>
            <a:srgbClr val="C3D7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DF21845C-A726-5AE3-1A29-6382F4B3D3C5}"/>
              </a:ext>
            </a:extLst>
          </p:cNvPr>
          <p:cNvSpPr>
            <a:spLocks noGrp="1"/>
          </p:cNvSpPr>
          <p:nvPr>
            <p:ph type="title"/>
          </p:nvPr>
        </p:nvSpPr>
        <p:spPr>
          <a:xfrm>
            <a:off x="381957" y="1064966"/>
            <a:ext cx="7886700" cy="720080"/>
          </a:xfrm>
        </p:spPr>
        <p:txBody>
          <a:bodyPr>
            <a:normAutofit/>
          </a:bodyPr>
          <a:lstStyle/>
          <a:p>
            <a:r>
              <a:rPr lang="en-GB" sz="2800" b="1" i="1" dirty="0">
                <a:latin typeface="+mn-lt"/>
              </a:rPr>
              <a:t>Thought-provoking and challenging questions</a:t>
            </a:r>
          </a:p>
        </p:txBody>
      </p:sp>
      <p:sp>
        <p:nvSpPr>
          <p:cNvPr id="9" name="TextBox 8">
            <a:extLst>
              <a:ext uri="{FF2B5EF4-FFF2-40B4-BE49-F238E27FC236}">
                <a16:creationId xmlns:a16="http://schemas.microsoft.com/office/drawing/2014/main" id="{B7CC7465-1BB8-34CE-A5B6-2C46DBD29B89}"/>
              </a:ext>
            </a:extLst>
          </p:cNvPr>
          <p:cNvSpPr txBox="1"/>
          <p:nvPr/>
        </p:nvSpPr>
        <p:spPr>
          <a:xfrm>
            <a:off x="6012160" y="2160435"/>
            <a:ext cx="2516882" cy="2031325"/>
          </a:xfrm>
          <a:prstGeom prst="rect">
            <a:avLst/>
          </a:prstGeom>
          <a:noFill/>
        </p:spPr>
        <p:txBody>
          <a:bodyPr wrap="square" rtlCol="0">
            <a:spAutoFit/>
          </a:bodyPr>
          <a:lstStyle/>
          <a:p>
            <a:r>
              <a:rPr lang="en-GB" sz="1400" dirty="0"/>
              <a:t>One way to practise developing deeper and more thoughtful questions is to use a questioning grid like the one here. </a:t>
            </a:r>
          </a:p>
          <a:p>
            <a:endParaRPr lang="en-GB" sz="1400" dirty="0"/>
          </a:p>
          <a:p>
            <a:r>
              <a:rPr lang="en-GB" sz="1400" dirty="0"/>
              <a:t>Have a go at creating questions based on the images on the following slides.</a:t>
            </a:r>
          </a:p>
        </p:txBody>
      </p:sp>
      <p:pic>
        <p:nvPicPr>
          <p:cNvPr id="2" name="Picture 1">
            <a:extLst>
              <a:ext uri="{FF2B5EF4-FFF2-40B4-BE49-F238E27FC236}">
                <a16:creationId xmlns:a16="http://schemas.microsoft.com/office/drawing/2014/main" id="{BB58A98B-46B8-3F47-527D-73FB8F1D4C9B}"/>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D62D2449-F492-5C1A-BE2D-1A23940CDBEE}"/>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7350515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D959944-2440-583D-AA4A-FDBF25C3F2A2}"/>
              </a:ext>
            </a:extLst>
          </p:cNvPr>
          <p:cNvSpPr>
            <a:spLocks noGrp="1"/>
          </p:cNvSpPr>
          <p:nvPr>
            <p:ph type="dt" sz="half" idx="10"/>
          </p:nvPr>
        </p:nvSpPr>
        <p:spPr/>
        <p:txBody>
          <a:bodyPr/>
          <a:lstStyle/>
          <a:p>
            <a:fld id="{41DABC41-0663-4EBA-9D9A-0D0CBCBF7E8D}" type="datetime1">
              <a:rPr lang="en-GB" smtClean="0"/>
              <a:t>03/03/2026</a:t>
            </a:fld>
            <a:endParaRPr lang="en-GB"/>
          </a:p>
        </p:txBody>
      </p:sp>
      <p:sp>
        <p:nvSpPr>
          <p:cNvPr id="5" name="Slide Number Placeholder 4">
            <a:extLst>
              <a:ext uri="{FF2B5EF4-FFF2-40B4-BE49-F238E27FC236}">
                <a16:creationId xmlns:a16="http://schemas.microsoft.com/office/drawing/2014/main" id="{35BD581D-9590-B137-1B61-706A8C15F0DB}"/>
              </a:ext>
            </a:extLst>
          </p:cNvPr>
          <p:cNvSpPr>
            <a:spLocks noGrp="1"/>
          </p:cNvSpPr>
          <p:nvPr>
            <p:ph type="sldNum" sz="quarter" idx="12"/>
          </p:nvPr>
        </p:nvSpPr>
        <p:spPr/>
        <p:txBody>
          <a:bodyPr/>
          <a:lstStyle/>
          <a:p>
            <a:fld id="{EFC07C4F-4DD7-4452-9CBE-7B4BC77324C7}" type="slidenum">
              <a:rPr lang="en-GB" smtClean="0"/>
              <a:t>14</a:t>
            </a:fld>
            <a:endParaRPr lang="en-GB"/>
          </a:p>
        </p:txBody>
      </p:sp>
      <p:pic>
        <p:nvPicPr>
          <p:cNvPr id="8" name="Picture 7">
            <a:extLst>
              <a:ext uri="{FF2B5EF4-FFF2-40B4-BE49-F238E27FC236}">
                <a16:creationId xmlns:a16="http://schemas.microsoft.com/office/drawing/2014/main" id="{5AFB1F70-DD96-2D6E-D277-02C7C587D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425" y="2060848"/>
            <a:ext cx="4634699" cy="3456384"/>
          </a:xfrm>
          <a:prstGeom prst="rect">
            <a:avLst/>
          </a:prstGeom>
        </p:spPr>
      </p:pic>
      <p:pic>
        <p:nvPicPr>
          <p:cNvPr id="10" name="Picture 9">
            <a:extLst>
              <a:ext uri="{FF2B5EF4-FFF2-40B4-BE49-F238E27FC236}">
                <a16:creationId xmlns:a16="http://schemas.microsoft.com/office/drawing/2014/main" id="{78736C97-B68A-4CC4-25DD-147867409A8A}"/>
              </a:ext>
            </a:extLst>
          </p:cNvPr>
          <p:cNvPicPr>
            <a:picLocks noChangeAspect="1"/>
          </p:cNvPicPr>
          <p:nvPr/>
        </p:nvPicPr>
        <p:blipFill>
          <a:blip r:embed="rId4"/>
          <a:stretch>
            <a:fillRect/>
          </a:stretch>
        </p:blipFill>
        <p:spPr>
          <a:xfrm>
            <a:off x="5220850" y="1308214"/>
            <a:ext cx="3514725" cy="4705350"/>
          </a:xfrm>
          <a:prstGeom prst="rect">
            <a:avLst/>
          </a:prstGeom>
        </p:spPr>
      </p:pic>
      <p:pic>
        <p:nvPicPr>
          <p:cNvPr id="2" name="Picture 1">
            <a:extLst>
              <a:ext uri="{FF2B5EF4-FFF2-40B4-BE49-F238E27FC236}">
                <a16:creationId xmlns:a16="http://schemas.microsoft.com/office/drawing/2014/main" id="{8A83736D-CCBF-24D6-3B7A-9A37D5F60E40}"/>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6" name="Footer Placeholder 3">
            <a:extLst>
              <a:ext uri="{FF2B5EF4-FFF2-40B4-BE49-F238E27FC236}">
                <a16:creationId xmlns:a16="http://schemas.microsoft.com/office/drawing/2014/main" id="{A6968914-941B-8F83-5C8A-895CA96662C4}"/>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708600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D959944-2440-583D-AA4A-FDBF25C3F2A2}"/>
              </a:ext>
            </a:extLst>
          </p:cNvPr>
          <p:cNvSpPr>
            <a:spLocks noGrp="1"/>
          </p:cNvSpPr>
          <p:nvPr>
            <p:ph type="dt" sz="half" idx="10"/>
          </p:nvPr>
        </p:nvSpPr>
        <p:spPr/>
        <p:txBody>
          <a:bodyPr/>
          <a:lstStyle/>
          <a:p>
            <a:fld id="{41F63856-3B1A-4CCA-84A6-FD584738F444}" type="datetime1">
              <a:rPr lang="en-GB" smtClean="0"/>
              <a:t>03/03/2026</a:t>
            </a:fld>
            <a:endParaRPr lang="en-GB"/>
          </a:p>
        </p:txBody>
      </p:sp>
      <p:sp>
        <p:nvSpPr>
          <p:cNvPr id="5" name="Slide Number Placeholder 4">
            <a:extLst>
              <a:ext uri="{FF2B5EF4-FFF2-40B4-BE49-F238E27FC236}">
                <a16:creationId xmlns:a16="http://schemas.microsoft.com/office/drawing/2014/main" id="{35BD581D-9590-B137-1B61-706A8C15F0DB}"/>
              </a:ext>
            </a:extLst>
          </p:cNvPr>
          <p:cNvSpPr>
            <a:spLocks noGrp="1"/>
          </p:cNvSpPr>
          <p:nvPr>
            <p:ph type="sldNum" sz="quarter" idx="12"/>
          </p:nvPr>
        </p:nvSpPr>
        <p:spPr/>
        <p:txBody>
          <a:bodyPr/>
          <a:lstStyle/>
          <a:p>
            <a:fld id="{EFC07C4F-4DD7-4452-9CBE-7B4BC77324C7}" type="slidenum">
              <a:rPr lang="en-GB" smtClean="0"/>
              <a:t>15</a:t>
            </a:fld>
            <a:endParaRPr lang="en-GB"/>
          </a:p>
        </p:txBody>
      </p:sp>
      <p:pic>
        <p:nvPicPr>
          <p:cNvPr id="8" name="Picture 7">
            <a:extLst>
              <a:ext uri="{FF2B5EF4-FFF2-40B4-BE49-F238E27FC236}">
                <a16:creationId xmlns:a16="http://schemas.microsoft.com/office/drawing/2014/main" id="{5AFB1F70-DD96-2D6E-D277-02C7C587D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268760"/>
            <a:ext cx="4634699" cy="3456384"/>
          </a:xfrm>
          <a:prstGeom prst="rect">
            <a:avLst/>
          </a:prstGeom>
        </p:spPr>
      </p:pic>
      <p:pic>
        <p:nvPicPr>
          <p:cNvPr id="9" name="Picture 8">
            <a:extLst>
              <a:ext uri="{FF2B5EF4-FFF2-40B4-BE49-F238E27FC236}">
                <a16:creationId xmlns:a16="http://schemas.microsoft.com/office/drawing/2014/main" id="{9A8BC045-5F73-946B-F063-7DEF258DD907}"/>
              </a:ext>
            </a:extLst>
          </p:cNvPr>
          <p:cNvPicPr>
            <a:picLocks noChangeAspect="1"/>
          </p:cNvPicPr>
          <p:nvPr/>
        </p:nvPicPr>
        <p:blipFill>
          <a:blip r:embed="rId4"/>
          <a:stretch>
            <a:fillRect/>
          </a:stretch>
        </p:blipFill>
        <p:spPr>
          <a:xfrm>
            <a:off x="3635896" y="3291631"/>
            <a:ext cx="4991100" cy="2867025"/>
          </a:xfrm>
          <a:prstGeom prst="rect">
            <a:avLst/>
          </a:prstGeom>
        </p:spPr>
      </p:pic>
      <p:pic>
        <p:nvPicPr>
          <p:cNvPr id="2" name="Picture 1">
            <a:extLst>
              <a:ext uri="{FF2B5EF4-FFF2-40B4-BE49-F238E27FC236}">
                <a16:creationId xmlns:a16="http://schemas.microsoft.com/office/drawing/2014/main" id="{D7040D9E-790E-C232-B8A2-DE59EA731771}"/>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6" name="Footer Placeholder 3">
            <a:extLst>
              <a:ext uri="{FF2B5EF4-FFF2-40B4-BE49-F238E27FC236}">
                <a16:creationId xmlns:a16="http://schemas.microsoft.com/office/drawing/2014/main" id="{330773C5-68A7-61C7-ED2E-2B55FDBB6620}"/>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2380047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D959944-2440-583D-AA4A-FDBF25C3F2A2}"/>
              </a:ext>
            </a:extLst>
          </p:cNvPr>
          <p:cNvSpPr>
            <a:spLocks noGrp="1"/>
          </p:cNvSpPr>
          <p:nvPr>
            <p:ph type="dt" sz="half" idx="10"/>
          </p:nvPr>
        </p:nvSpPr>
        <p:spPr/>
        <p:txBody>
          <a:bodyPr/>
          <a:lstStyle/>
          <a:p>
            <a:fld id="{DC716361-B00D-45A1-BD9C-EB8106FA712D}" type="datetime1">
              <a:rPr lang="en-GB" smtClean="0"/>
              <a:t>03/03/2026</a:t>
            </a:fld>
            <a:endParaRPr lang="en-GB"/>
          </a:p>
        </p:txBody>
      </p:sp>
      <p:sp>
        <p:nvSpPr>
          <p:cNvPr id="5" name="Slide Number Placeholder 4">
            <a:extLst>
              <a:ext uri="{FF2B5EF4-FFF2-40B4-BE49-F238E27FC236}">
                <a16:creationId xmlns:a16="http://schemas.microsoft.com/office/drawing/2014/main" id="{35BD581D-9590-B137-1B61-706A8C15F0DB}"/>
              </a:ext>
            </a:extLst>
          </p:cNvPr>
          <p:cNvSpPr>
            <a:spLocks noGrp="1"/>
          </p:cNvSpPr>
          <p:nvPr>
            <p:ph type="sldNum" sz="quarter" idx="12"/>
          </p:nvPr>
        </p:nvSpPr>
        <p:spPr/>
        <p:txBody>
          <a:bodyPr/>
          <a:lstStyle/>
          <a:p>
            <a:fld id="{EFC07C4F-4DD7-4452-9CBE-7B4BC77324C7}" type="slidenum">
              <a:rPr lang="en-GB" smtClean="0"/>
              <a:t>16</a:t>
            </a:fld>
            <a:endParaRPr lang="en-GB"/>
          </a:p>
        </p:txBody>
      </p:sp>
      <p:pic>
        <p:nvPicPr>
          <p:cNvPr id="8" name="Picture 7">
            <a:extLst>
              <a:ext uri="{FF2B5EF4-FFF2-40B4-BE49-F238E27FC236}">
                <a16:creationId xmlns:a16="http://schemas.microsoft.com/office/drawing/2014/main" id="{5AFB1F70-DD96-2D6E-D277-02C7C587D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268760"/>
            <a:ext cx="4634699" cy="3456384"/>
          </a:xfrm>
          <a:prstGeom prst="rect">
            <a:avLst/>
          </a:prstGeom>
        </p:spPr>
      </p:pic>
      <p:pic>
        <p:nvPicPr>
          <p:cNvPr id="7" name="Picture 6">
            <a:extLst>
              <a:ext uri="{FF2B5EF4-FFF2-40B4-BE49-F238E27FC236}">
                <a16:creationId xmlns:a16="http://schemas.microsoft.com/office/drawing/2014/main" id="{F3BA33B6-EBB1-672F-D7F2-A0D0B07BB80C}"/>
              </a:ext>
            </a:extLst>
          </p:cNvPr>
          <p:cNvPicPr>
            <a:picLocks noChangeAspect="1"/>
          </p:cNvPicPr>
          <p:nvPr/>
        </p:nvPicPr>
        <p:blipFill>
          <a:blip r:embed="rId4"/>
          <a:stretch>
            <a:fillRect/>
          </a:stretch>
        </p:blipFill>
        <p:spPr>
          <a:xfrm>
            <a:off x="3889610" y="3158281"/>
            <a:ext cx="5057775" cy="3133725"/>
          </a:xfrm>
          <a:prstGeom prst="rect">
            <a:avLst/>
          </a:prstGeom>
        </p:spPr>
      </p:pic>
      <p:pic>
        <p:nvPicPr>
          <p:cNvPr id="2" name="Picture 1">
            <a:extLst>
              <a:ext uri="{FF2B5EF4-FFF2-40B4-BE49-F238E27FC236}">
                <a16:creationId xmlns:a16="http://schemas.microsoft.com/office/drawing/2014/main" id="{65965A8A-ACFC-96A9-3E17-309B6AFF1C79}"/>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6" name="Footer Placeholder 3">
            <a:extLst>
              <a:ext uri="{FF2B5EF4-FFF2-40B4-BE49-F238E27FC236}">
                <a16:creationId xmlns:a16="http://schemas.microsoft.com/office/drawing/2014/main" id="{CA39CA78-1371-4AB0-4BF7-BA384589BA2D}"/>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1391760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D959944-2440-583D-AA4A-FDBF25C3F2A2}"/>
              </a:ext>
            </a:extLst>
          </p:cNvPr>
          <p:cNvSpPr>
            <a:spLocks noGrp="1"/>
          </p:cNvSpPr>
          <p:nvPr>
            <p:ph type="dt" sz="half" idx="10"/>
          </p:nvPr>
        </p:nvSpPr>
        <p:spPr/>
        <p:txBody>
          <a:bodyPr/>
          <a:lstStyle/>
          <a:p>
            <a:fld id="{5211AA69-2697-4BCF-BA2D-1BD10035403B}" type="datetime1">
              <a:rPr lang="en-GB" smtClean="0"/>
              <a:t>03/03/2026</a:t>
            </a:fld>
            <a:endParaRPr lang="en-GB"/>
          </a:p>
        </p:txBody>
      </p:sp>
      <p:sp>
        <p:nvSpPr>
          <p:cNvPr id="5" name="Slide Number Placeholder 4">
            <a:extLst>
              <a:ext uri="{FF2B5EF4-FFF2-40B4-BE49-F238E27FC236}">
                <a16:creationId xmlns:a16="http://schemas.microsoft.com/office/drawing/2014/main" id="{35BD581D-9590-B137-1B61-706A8C15F0DB}"/>
              </a:ext>
            </a:extLst>
          </p:cNvPr>
          <p:cNvSpPr>
            <a:spLocks noGrp="1"/>
          </p:cNvSpPr>
          <p:nvPr>
            <p:ph type="sldNum" sz="quarter" idx="12"/>
          </p:nvPr>
        </p:nvSpPr>
        <p:spPr/>
        <p:txBody>
          <a:bodyPr/>
          <a:lstStyle/>
          <a:p>
            <a:fld id="{EFC07C4F-4DD7-4452-9CBE-7B4BC77324C7}" type="slidenum">
              <a:rPr lang="en-GB" smtClean="0"/>
              <a:t>17</a:t>
            </a:fld>
            <a:endParaRPr lang="en-GB"/>
          </a:p>
        </p:txBody>
      </p:sp>
      <p:pic>
        <p:nvPicPr>
          <p:cNvPr id="8" name="Picture 7">
            <a:extLst>
              <a:ext uri="{FF2B5EF4-FFF2-40B4-BE49-F238E27FC236}">
                <a16:creationId xmlns:a16="http://schemas.microsoft.com/office/drawing/2014/main" id="{5AFB1F70-DD96-2D6E-D277-02C7C587D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412776"/>
            <a:ext cx="4634699" cy="3456384"/>
          </a:xfrm>
          <a:prstGeom prst="rect">
            <a:avLst/>
          </a:prstGeom>
        </p:spPr>
      </p:pic>
      <p:pic>
        <p:nvPicPr>
          <p:cNvPr id="6" name="Picture 5">
            <a:extLst>
              <a:ext uri="{FF2B5EF4-FFF2-40B4-BE49-F238E27FC236}">
                <a16:creationId xmlns:a16="http://schemas.microsoft.com/office/drawing/2014/main" id="{8F365B17-32DB-1437-D98C-975CF3D5AB0A}"/>
              </a:ext>
            </a:extLst>
          </p:cNvPr>
          <p:cNvPicPr>
            <a:picLocks noChangeAspect="1"/>
          </p:cNvPicPr>
          <p:nvPr/>
        </p:nvPicPr>
        <p:blipFill>
          <a:blip r:embed="rId4"/>
          <a:stretch>
            <a:fillRect/>
          </a:stretch>
        </p:blipFill>
        <p:spPr>
          <a:xfrm>
            <a:off x="3203848" y="3523169"/>
            <a:ext cx="5646963" cy="2767386"/>
          </a:xfrm>
          <a:prstGeom prst="rect">
            <a:avLst/>
          </a:prstGeom>
        </p:spPr>
      </p:pic>
      <p:pic>
        <p:nvPicPr>
          <p:cNvPr id="2" name="Picture 1">
            <a:extLst>
              <a:ext uri="{FF2B5EF4-FFF2-40B4-BE49-F238E27FC236}">
                <a16:creationId xmlns:a16="http://schemas.microsoft.com/office/drawing/2014/main" id="{777630D9-3E49-0E71-8514-F0428F82C263}"/>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7" name="Footer Placeholder 3">
            <a:extLst>
              <a:ext uri="{FF2B5EF4-FFF2-40B4-BE49-F238E27FC236}">
                <a16:creationId xmlns:a16="http://schemas.microsoft.com/office/drawing/2014/main" id="{1AFF14BB-D74E-B20B-3CF5-2D46CECCBDF4}"/>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1581105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88214"/>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fld id="{0350EC4C-FDFF-426D-A864-DA7C9A264478}"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038577777"/>
              </p:ext>
            </p:extLst>
          </p:nvPr>
        </p:nvGraphicFramePr>
        <p:xfrm>
          <a:off x="539552" y="2167655"/>
          <a:ext cx="8297674" cy="2481600"/>
        </p:xfrm>
        <a:graphic>
          <a:graphicData uri="http://schemas.openxmlformats.org/drawingml/2006/table">
            <a:tbl>
              <a:tblPr firstRow="1" firstCol="1" bandRow="1">
                <a:tableStyleId>{5940675A-B579-460E-94D1-54222C63F5DA}</a:tableStyleId>
              </a:tblPr>
              <a:tblGrid>
                <a:gridCol w="1744949">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655662">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4</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Listening and Responding</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Distinction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197604">
                <a:tc>
                  <a:txBody>
                    <a:bodyPr/>
                    <a:lstStyle/>
                    <a:p>
                      <a:pPr algn="ctr">
                        <a:lnSpc>
                          <a:spcPct val="100000"/>
                        </a:lnSpc>
                        <a:spcBef>
                          <a:spcPts val="100"/>
                        </a:spcBef>
                        <a:spcAft>
                          <a:spcPts val="0"/>
                        </a:spcAft>
                      </a:pPr>
                      <a:r>
                        <a:rPr lang="en-GB" sz="1200" b="1" dirty="0">
                          <a:effectLst/>
                          <a:latin typeface="Calibri" panose="020F0502020204030204" pitchFamily="34" charset="0"/>
                          <a:ea typeface="Calibri" panose="020F0502020204030204" pitchFamily="34" charset="0"/>
                          <a:cs typeface="Times New Roman" panose="02020603050405020304" pitchFamily="18" charset="0"/>
                        </a:rPr>
                        <a:t>Asking Questions</a:t>
                      </a:r>
                    </a:p>
                  </a:txBody>
                  <a:tcPr marL="68580" marR="68580" marT="36000" marB="0">
                    <a:solidFill>
                      <a:srgbClr val="C2D721">
                        <a:alpha val="20000"/>
                      </a:srgbClr>
                    </a:solidFill>
                  </a:tcPr>
                </a:tc>
                <a:tc>
                  <a:txBody>
                    <a:bodyPr/>
                    <a:lstStyle/>
                    <a:p>
                      <a:pPr>
                        <a:lnSpc>
                          <a:spcPct val="107000"/>
                        </a:lnSpc>
                        <a:spcBef>
                          <a:spcPts val="100"/>
                        </a:spcBef>
                        <a:spcAft>
                          <a:spcPts val="800"/>
                        </a:spcAft>
                      </a:pPr>
                      <a:r>
                        <a:rPr lang="en-GB" sz="1200" b="0" dirty="0">
                          <a:effectLst/>
                          <a:latin typeface="Calibri"/>
                          <a:ea typeface="Times New Roman" panose="02020603050405020304" pitchFamily="18" charset="0"/>
                          <a:cs typeface="Calibri"/>
                        </a:rPr>
                        <a:t>Asks </a:t>
                      </a:r>
                      <a:r>
                        <a:rPr lang="en-GB" sz="1200" b="0" dirty="0">
                          <a:solidFill>
                            <a:srgbClr val="FF0000"/>
                          </a:solidFill>
                          <a:effectLst/>
                          <a:latin typeface="Calibri"/>
                          <a:ea typeface="Times New Roman" panose="02020603050405020304" pitchFamily="18" charset="0"/>
                          <a:cs typeface="Calibri"/>
                        </a:rPr>
                        <a:t>one or two relevant, but </a:t>
                      </a:r>
                      <a:r>
                        <a:rPr lang="en-GB" sz="1200" b="0">
                          <a:solidFill>
                            <a:srgbClr val="FF0000"/>
                          </a:solidFill>
                          <a:effectLst/>
                          <a:latin typeface="Calibri"/>
                          <a:ea typeface="Times New Roman" panose="02020603050405020304" pitchFamily="18" charset="0"/>
                          <a:cs typeface="Calibri"/>
                        </a:rPr>
                        <a:t>closed questions.</a:t>
                      </a:r>
                      <a:r>
                        <a:rPr lang="en-GB" sz="1200" b="0" dirty="0">
                          <a:solidFill>
                            <a:srgbClr val="FF0000"/>
                          </a:solidFill>
                          <a:effectLst/>
                          <a:latin typeface="Calibri"/>
                          <a:ea typeface="Times New Roman" panose="02020603050405020304" pitchFamily="18" charset="0"/>
                          <a:cs typeface="Calibri"/>
                        </a:rPr>
                        <a:t> </a:t>
                      </a:r>
                      <a:endParaRPr lang="en-GB" sz="1200" b="0" dirty="0">
                        <a:solidFill>
                          <a:srgbClr val="FF0000"/>
                        </a:solidFill>
                        <a:effectLst/>
                        <a:latin typeface="Times New Roman"/>
                        <a:ea typeface="Calibri" panose="020F0502020204030204" pitchFamily="34" charset="0"/>
                        <a:cs typeface="Calibri"/>
                      </a:endParaRPr>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nSpc>
                          <a:spcPct val="107000"/>
                        </a:lnSpc>
                        <a:spcBef>
                          <a:spcPts val="100"/>
                        </a:spcBef>
                        <a:spcAft>
                          <a:spcPts val="800"/>
                        </a:spcAft>
                      </a:pPr>
                      <a:r>
                        <a:rPr lang="en-GB" sz="1200" b="0" dirty="0">
                          <a:effectLst/>
                          <a:latin typeface="Calibri"/>
                          <a:ea typeface="Times New Roman" panose="02020603050405020304" pitchFamily="18" charset="0"/>
                          <a:cs typeface="Times New Roman"/>
                        </a:rPr>
                        <a:t>Asks </a:t>
                      </a:r>
                      <a:r>
                        <a:rPr lang="en-GB" sz="1200" b="0" dirty="0">
                          <a:solidFill>
                            <a:srgbClr val="FF0000"/>
                          </a:solidFill>
                          <a:effectLst/>
                          <a:latin typeface="Calibri"/>
                          <a:ea typeface="Times New Roman" panose="02020603050405020304" pitchFamily="18" charset="0"/>
                          <a:cs typeface="Times New Roman"/>
                        </a:rPr>
                        <a:t>three or more </a:t>
                      </a:r>
                      <a:r>
                        <a:rPr lang="en-GB" sz="1200" b="0" dirty="0">
                          <a:effectLst/>
                          <a:latin typeface="Calibri"/>
                          <a:ea typeface="Times New Roman" panose="02020603050405020304" pitchFamily="18" charset="0"/>
                          <a:cs typeface="Times New Roman"/>
                        </a:rPr>
                        <a:t>relevant, but closed questions</a:t>
                      </a:r>
                      <a:r>
                        <a:rPr lang="en-GB" sz="1200" b="0" dirty="0">
                          <a:solidFill>
                            <a:srgbClr val="FF0000"/>
                          </a:solidFill>
                          <a:effectLst/>
                          <a:latin typeface="Calibri"/>
                          <a:ea typeface="Times New Roman" panose="02020603050405020304" pitchFamily="18" charset="0"/>
                          <a:cs typeface="Times New Roman"/>
                        </a:rPr>
                        <a:t>. </a:t>
                      </a:r>
                      <a:endParaRPr lang="en-GB" sz="1200" b="0" dirty="0">
                        <a:solidFill>
                          <a:srgbClr val="FF0000"/>
                        </a:solidFill>
                        <a:effectLst/>
                        <a:latin typeface="Times New Roman"/>
                        <a:ea typeface="Calibri" panose="020F0502020204030204" pitchFamily="34" charset="0"/>
                        <a:cs typeface="Times New Roman"/>
                      </a:endParaRPr>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lvl="0" algn="l">
                        <a:lnSpc>
                          <a:spcPct val="100000"/>
                        </a:lnSpc>
                        <a:spcBef>
                          <a:spcPts val="0"/>
                        </a:spcBef>
                        <a:spcAft>
                          <a:spcPts val="0"/>
                        </a:spcAft>
                        <a:buNone/>
                      </a:pPr>
                      <a:r>
                        <a:rPr lang="en-GB" sz="1200" b="0" i="0" u="none" strike="noStrike" noProof="0">
                          <a:solidFill>
                            <a:srgbClr val="FF0000"/>
                          </a:solidFill>
                          <a:effectLst/>
                        </a:rPr>
                        <a:t>Asks one or two </a:t>
                      </a:r>
                      <a:endParaRPr lang="en-US" i="0" u="none" strike="noStrike" noProof="0">
                        <a:solidFill>
                          <a:srgbClr val="FF0000"/>
                        </a:solidFill>
                      </a:endParaRPr>
                    </a:p>
                    <a:p>
                      <a:pPr lvl="0" algn="l">
                        <a:lnSpc>
                          <a:spcPct val="100000"/>
                        </a:lnSpc>
                        <a:spcBef>
                          <a:spcPts val="0"/>
                        </a:spcBef>
                        <a:spcAft>
                          <a:spcPts val="0"/>
                        </a:spcAft>
                        <a:buNone/>
                      </a:pPr>
                      <a:r>
                        <a:rPr lang="en-GB" sz="1200" b="0" i="0" u="none" strike="noStrike" noProof="0">
                          <a:solidFill>
                            <a:srgbClr val="FF0000"/>
                          </a:solidFill>
                          <a:effectLst/>
                        </a:rPr>
                        <a:t>relevant and open </a:t>
                      </a:r>
                      <a:endParaRPr lang="en-GB" i="0" u="none" strike="noStrike" noProof="0"/>
                    </a:p>
                    <a:p>
                      <a:pPr lvl="0" algn="l">
                        <a:lnSpc>
                          <a:spcPct val="100000"/>
                        </a:lnSpc>
                        <a:spcBef>
                          <a:spcPts val="0"/>
                        </a:spcBef>
                        <a:spcAft>
                          <a:spcPts val="0"/>
                        </a:spcAft>
                        <a:buNone/>
                      </a:pPr>
                      <a:r>
                        <a:rPr lang="en-GB" sz="1200" b="0" i="0" u="none" strike="noStrike" noProof="0">
                          <a:solidFill>
                            <a:srgbClr val="FF0000"/>
                          </a:solidFill>
                          <a:effectLst/>
                        </a:rPr>
                        <a:t>questions, which seek </a:t>
                      </a:r>
                      <a:endParaRPr lang="en-GB" i="0" u="none" strike="noStrike" noProof="0"/>
                    </a:p>
                    <a:p>
                      <a:pPr lvl="0" algn="l">
                        <a:lnSpc>
                          <a:spcPct val="100000"/>
                        </a:lnSpc>
                        <a:spcBef>
                          <a:spcPts val="0"/>
                        </a:spcBef>
                        <a:spcAft>
                          <a:spcPts val="0"/>
                        </a:spcAft>
                        <a:buNone/>
                      </a:pPr>
                      <a:r>
                        <a:rPr lang="en-GB" sz="1200" b="0" i="0" u="none" strike="noStrike" noProof="0">
                          <a:solidFill>
                            <a:srgbClr val="FF0000"/>
                          </a:solidFill>
                          <a:effectLst/>
                        </a:rPr>
                        <a:t>additional information </a:t>
                      </a:r>
                      <a:endParaRPr lang="en-GB" i="0" u="none" strike="noStrike" noProof="0"/>
                    </a:p>
                    <a:p>
                      <a:pPr lvl="0">
                        <a:lnSpc>
                          <a:spcPct val="107000"/>
                        </a:lnSpc>
                        <a:spcBef>
                          <a:spcPts val="100"/>
                        </a:spcBef>
                        <a:spcAft>
                          <a:spcPts val="800"/>
                        </a:spcAft>
                        <a:buNone/>
                      </a:pPr>
                      <a:r>
                        <a:rPr lang="en-GB" sz="1200" b="0" i="0" u="none" strike="noStrike" noProof="0">
                          <a:solidFill>
                            <a:srgbClr val="FF0000"/>
                          </a:solidFill>
                          <a:effectLst/>
                        </a:rPr>
                        <a:t>about the topic. </a:t>
                      </a:r>
                      <a:endParaRPr lang="en-GB" i="0" u="none" strike="noStrike" noProof="0"/>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lvl="0" algn="l">
                        <a:lnSpc>
                          <a:spcPct val="100000"/>
                        </a:lnSpc>
                        <a:spcBef>
                          <a:spcPts val="0"/>
                        </a:spcBef>
                        <a:spcAft>
                          <a:spcPts val="0"/>
                        </a:spcAft>
                        <a:buNone/>
                      </a:pPr>
                      <a:r>
                        <a:rPr lang="en-GB" sz="1200" b="0" i="0" u="none" strike="noStrike" noProof="0" dirty="0">
                          <a:effectLst/>
                        </a:rPr>
                        <a:t>Asks </a:t>
                      </a:r>
                      <a:r>
                        <a:rPr lang="en-GB" sz="1200" b="0" i="0" u="none" strike="noStrike" noProof="0" dirty="0">
                          <a:solidFill>
                            <a:srgbClr val="FF0000"/>
                          </a:solidFill>
                          <a:effectLst/>
                        </a:rPr>
                        <a:t>three or more </a:t>
                      </a:r>
                      <a:endParaRPr lang="en-US" i="0" u="none" strike="noStrike" noProof="0" dirty="0">
                        <a:solidFill>
                          <a:srgbClr val="FF0000"/>
                        </a:solidFill>
                      </a:endParaRPr>
                    </a:p>
                    <a:p>
                      <a:pPr lvl="0" algn="l">
                        <a:lnSpc>
                          <a:spcPct val="100000"/>
                        </a:lnSpc>
                        <a:spcBef>
                          <a:spcPts val="0"/>
                        </a:spcBef>
                        <a:spcAft>
                          <a:spcPts val="0"/>
                        </a:spcAft>
                        <a:buNone/>
                      </a:pPr>
                      <a:r>
                        <a:rPr lang="en-GB" sz="1200" b="0" i="0" u="none" strike="noStrike" noProof="0">
                          <a:effectLst/>
                        </a:rPr>
                        <a:t>relevant and open </a:t>
                      </a:r>
                      <a:endParaRPr lang="en-GB" i="0" u="none" strike="noStrike" noProof="0"/>
                    </a:p>
                    <a:p>
                      <a:pPr lvl="0" algn="l">
                        <a:lnSpc>
                          <a:spcPct val="100000"/>
                        </a:lnSpc>
                        <a:spcBef>
                          <a:spcPts val="0"/>
                        </a:spcBef>
                        <a:spcAft>
                          <a:spcPts val="0"/>
                        </a:spcAft>
                        <a:buNone/>
                      </a:pPr>
                      <a:r>
                        <a:rPr lang="en-GB" sz="1200" b="0" i="0" u="none" strike="noStrike" noProof="0">
                          <a:effectLst/>
                        </a:rPr>
                        <a:t>questions, which seek </a:t>
                      </a:r>
                      <a:endParaRPr lang="en-GB" i="0" u="none" strike="noStrike" noProof="0"/>
                    </a:p>
                    <a:p>
                      <a:pPr lvl="0" algn="l">
                        <a:lnSpc>
                          <a:spcPct val="100000"/>
                        </a:lnSpc>
                        <a:spcBef>
                          <a:spcPts val="0"/>
                        </a:spcBef>
                        <a:spcAft>
                          <a:spcPts val="0"/>
                        </a:spcAft>
                        <a:buNone/>
                      </a:pPr>
                      <a:r>
                        <a:rPr lang="en-GB" sz="1200" b="0" i="0" u="none" strike="noStrike" noProof="0">
                          <a:effectLst/>
                        </a:rPr>
                        <a:t>additional information </a:t>
                      </a:r>
                      <a:endParaRPr lang="en-GB" i="0" u="none" strike="noStrike" noProof="0"/>
                    </a:p>
                    <a:p>
                      <a:pPr lvl="0">
                        <a:lnSpc>
                          <a:spcPct val="107000"/>
                        </a:lnSpc>
                        <a:spcBef>
                          <a:spcPts val="100"/>
                        </a:spcBef>
                        <a:spcAft>
                          <a:spcPts val="800"/>
                        </a:spcAft>
                        <a:buNone/>
                      </a:pPr>
                      <a:r>
                        <a:rPr lang="en-GB" sz="1200" b="0" i="0" u="none" strike="noStrike" noProof="0">
                          <a:effectLst/>
                        </a:rPr>
                        <a:t>about the topic.</a:t>
                      </a:r>
                      <a:endParaRPr lang="en-GB" i="0" u="none" strike="noStrike" noProof="0"/>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lvl="0" algn="l">
                        <a:lnSpc>
                          <a:spcPct val="100000"/>
                        </a:lnSpc>
                        <a:spcBef>
                          <a:spcPts val="0"/>
                        </a:spcBef>
                        <a:spcAft>
                          <a:spcPts val="0"/>
                        </a:spcAft>
                        <a:buNone/>
                      </a:pPr>
                      <a:r>
                        <a:rPr lang="en-GB" sz="1200" b="0" i="0" u="none" strike="noStrike" noProof="0">
                          <a:solidFill>
                            <a:srgbClr val="FF0000"/>
                          </a:solidFill>
                          <a:effectLst/>
                        </a:rPr>
                        <a:t>Asks</a:t>
                      </a:r>
                      <a:r>
                        <a:rPr lang="en-GB" sz="1200" b="0" i="0" u="none" strike="noStrike" noProof="0" dirty="0">
                          <a:solidFill>
                            <a:srgbClr val="FF0000"/>
                          </a:solidFill>
                          <a:effectLst/>
                        </a:rPr>
                        <a:t> one or two </a:t>
                      </a:r>
                      <a:endParaRPr lang="en-US" i="0" u="none" strike="noStrike" noProof="0" dirty="0">
                        <a:solidFill>
                          <a:srgbClr val="FF0000"/>
                        </a:solidFill>
                      </a:endParaRPr>
                    </a:p>
                    <a:p>
                      <a:pPr lvl="0" algn="l">
                        <a:lnSpc>
                          <a:spcPct val="100000"/>
                        </a:lnSpc>
                        <a:spcBef>
                          <a:spcPts val="0"/>
                        </a:spcBef>
                        <a:spcAft>
                          <a:spcPts val="0"/>
                        </a:spcAft>
                        <a:buNone/>
                      </a:pPr>
                      <a:r>
                        <a:rPr lang="en-GB" sz="1200" b="0" i="0" u="none" strike="noStrike" noProof="0">
                          <a:solidFill>
                            <a:srgbClr val="FF0000"/>
                          </a:solidFill>
                          <a:effectLst/>
                        </a:rPr>
                        <a:t>relevant and open </a:t>
                      </a:r>
                      <a:endParaRPr lang="en-GB" i="0" u="none" strike="noStrike" noProof="0">
                        <a:solidFill>
                          <a:srgbClr val="FF0000"/>
                        </a:solidFill>
                      </a:endParaRPr>
                    </a:p>
                    <a:p>
                      <a:pPr lvl="0" algn="l">
                        <a:lnSpc>
                          <a:spcPct val="100000"/>
                        </a:lnSpc>
                        <a:spcBef>
                          <a:spcPts val="0"/>
                        </a:spcBef>
                        <a:spcAft>
                          <a:spcPts val="0"/>
                        </a:spcAft>
                        <a:buNone/>
                      </a:pPr>
                      <a:r>
                        <a:rPr lang="en-GB" sz="1200" b="0" i="0" u="none" strike="noStrike" noProof="0" dirty="0">
                          <a:solidFill>
                            <a:srgbClr val="FF0000"/>
                          </a:solidFill>
                          <a:effectLst/>
                        </a:rPr>
                        <a:t>questions, which are </a:t>
                      </a:r>
                      <a:r>
                        <a:rPr lang="en-GB" sz="1200" b="0" i="0" u="none" strike="noStrike" noProof="0">
                          <a:solidFill>
                            <a:srgbClr val="FF0000"/>
                          </a:solidFill>
                          <a:effectLst/>
                        </a:rPr>
                        <a:t>thought-provoking </a:t>
                      </a:r>
                      <a:r>
                        <a:rPr lang="en-GB" sz="1200" b="0" i="0" u="none" strike="noStrike" noProof="0" dirty="0">
                          <a:solidFill>
                            <a:srgbClr val="FF0000"/>
                          </a:solidFill>
                          <a:effectLst/>
                        </a:rPr>
                        <a:t>and </a:t>
                      </a:r>
                      <a:endParaRPr lang="en-GB" i="0" u="none" strike="noStrike" noProof="0" dirty="0"/>
                    </a:p>
                    <a:p>
                      <a:pPr lvl="0">
                        <a:lnSpc>
                          <a:spcPct val="107000"/>
                        </a:lnSpc>
                        <a:spcBef>
                          <a:spcPts val="100"/>
                        </a:spcBef>
                        <a:spcAft>
                          <a:spcPts val="800"/>
                        </a:spcAft>
                        <a:buNone/>
                      </a:pPr>
                      <a:r>
                        <a:rPr lang="en-GB" sz="1200" b="0" i="0" u="none" strike="noStrike" noProof="0">
                          <a:solidFill>
                            <a:srgbClr val="FF0000"/>
                          </a:solidFill>
                          <a:effectLst/>
                        </a:rPr>
                        <a:t>challenge thinking. </a:t>
                      </a:r>
                      <a:endParaRPr lang="en-GB" sz="1200" b="0">
                        <a:solidFill>
                          <a:srgbClr val="FF0000"/>
                        </a:solidFill>
                        <a:effectLst/>
                        <a:latin typeface="Calibri"/>
                        <a:ea typeface="Calibri"/>
                        <a:cs typeface="Times New Roman"/>
                      </a:endParaRPr>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76828F69-F45F-6924-234C-43C2669B65DC}"/>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477745" y="6275211"/>
            <a:ext cx="486743" cy="527403"/>
          </a:xfrm>
          <a:prstGeom prst="rect">
            <a:avLst/>
          </a:prstGeom>
        </p:spPr>
      </p:pic>
      <p:sp>
        <p:nvSpPr>
          <p:cNvPr id="8" name="Footer Placeholder 3">
            <a:extLst>
              <a:ext uri="{FF2B5EF4-FFF2-40B4-BE49-F238E27FC236}">
                <a16:creationId xmlns:a16="http://schemas.microsoft.com/office/drawing/2014/main" id="{E6A3A6B6-5C13-EC0A-0835-4F8600B28948}"/>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2808280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19660"/>
            <a:ext cx="7886700" cy="576064"/>
          </a:xfrm>
        </p:spPr>
        <p:txBody>
          <a:bodyPr>
            <a:normAutofit/>
          </a:bodyPr>
          <a:lstStyle/>
          <a:p>
            <a:r>
              <a:rPr lang="en-US" sz="2800" b="1" i="1" dirty="0">
                <a:latin typeface="+mn-lt"/>
              </a:rPr>
              <a:t>Open and closed questions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7401D159-4040-4AF7-9C29-45034F5E8ABB}"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3</a:t>
            </a:fld>
            <a:endParaRPr lang="en-GB"/>
          </a:p>
        </p:txBody>
      </p:sp>
      <p:sp>
        <p:nvSpPr>
          <p:cNvPr id="6" name="TextBox 5">
            <a:extLst>
              <a:ext uri="{FF2B5EF4-FFF2-40B4-BE49-F238E27FC236}">
                <a16:creationId xmlns:a16="http://schemas.microsoft.com/office/drawing/2014/main" id="{40357CF9-D42B-A1AB-6A1D-58381E6771F1}"/>
              </a:ext>
            </a:extLst>
          </p:cNvPr>
          <p:cNvSpPr txBox="1"/>
          <p:nvPr/>
        </p:nvSpPr>
        <p:spPr>
          <a:xfrm>
            <a:off x="1032451" y="2390249"/>
            <a:ext cx="5061148" cy="369332"/>
          </a:xfrm>
          <a:prstGeom prst="rect">
            <a:avLst/>
          </a:prstGeom>
          <a:noFill/>
        </p:spPr>
        <p:txBody>
          <a:bodyPr wrap="square" rtlCol="0">
            <a:spAutoFit/>
          </a:bodyPr>
          <a:lstStyle/>
          <a:p>
            <a:r>
              <a:rPr lang="en-GB" dirty="0"/>
              <a:t>What are closed questions?</a:t>
            </a:r>
          </a:p>
        </p:txBody>
      </p:sp>
      <p:sp>
        <p:nvSpPr>
          <p:cNvPr id="7" name="TextBox 6">
            <a:extLst>
              <a:ext uri="{FF2B5EF4-FFF2-40B4-BE49-F238E27FC236}">
                <a16:creationId xmlns:a16="http://schemas.microsoft.com/office/drawing/2014/main" id="{94B60D1F-D49E-D89F-662C-6A7AFA4959AA}"/>
              </a:ext>
            </a:extLst>
          </p:cNvPr>
          <p:cNvSpPr txBox="1"/>
          <p:nvPr/>
        </p:nvSpPr>
        <p:spPr>
          <a:xfrm>
            <a:off x="1424236" y="4373300"/>
            <a:ext cx="5061148" cy="369332"/>
          </a:xfrm>
          <a:prstGeom prst="rect">
            <a:avLst/>
          </a:prstGeom>
          <a:noFill/>
        </p:spPr>
        <p:txBody>
          <a:bodyPr wrap="square" rtlCol="0">
            <a:spAutoFit/>
          </a:bodyPr>
          <a:lstStyle/>
          <a:p>
            <a:r>
              <a:rPr lang="en-GB" dirty="0"/>
              <a:t>What are open questions?</a:t>
            </a:r>
          </a:p>
        </p:txBody>
      </p:sp>
      <p:pic>
        <p:nvPicPr>
          <p:cNvPr id="9" name="Picture 8">
            <a:extLst>
              <a:ext uri="{FF2B5EF4-FFF2-40B4-BE49-F238E27FC236}">
                <a16:creationId xmlns:a16="http://schemas.microsoft.com/office/drawing/2014/main" id="{E30654E6-60E4-F575-E09A-12F20A561362}"/>
              </a:ext>
            </a:extLst>
          </p:cNvPr>
          <p:cNvPicPr>
            <a:picLocks noChangeAspect="1"/>
          </p:cNvPicPr>
          <p:nvPr/>
        </p:nvPicPr>
        <p:blipFill>
          <a:blip r:embed="rId3"/>
          <a:stretch>
            <a:fillRect/>
          </a:stretch>
        </p:blipFill>
        <p:spPr>
          <a:xfrm>
            <a:off x="6783844" y="1181068"/>
            <a:ext cx="1846153" cy="1441966"/>
          </a:xfrm>
          <a:prstGeom prst="rect">
            <a:avLst/>
          </a:prstGeom>
        </p:spPr>
      </p:pic>
      <p:pic>
        <p:nvPicPr>
          <p:cNvPr id="11" name="Picture 10">
            <a:extLst>
              <a:ext uri="{FF2B5EF4-FFF2-40B4-BE49-F238E27FC236}">
                <a16:creationId xmlns:a16="http://schemas.microsoft.com/office/drawing/2014/main" id="{80B73535-FBE8-6D5B-21C8-0D793906A8DE}"/>
              </a:ext>
            </a:extLst>
          </p:cNvPr>
          <p:cNvPicPr>
            <a:picLocks noChangeAspect="1"/>
          </p:cNvPicPr>
          <p:nvPr/>
        </p:nvPicPr>
        <p:blipFill>
          <a:blip r:embed="rId4"/>
          <a:stretch>
            <a:fillRect/>
          </a:stretch>
        </p:blipFill>
        <p:spPr>
          <a:xfrm>
            <a:off x="403777" y="2076846"/>
            <a:ext cx="628674" cy="996139"/>
          </a:xfrm>
          <a:prstGeom prst="rect">
            <a:avLst/>
          </a:prstGeom>
        </p:spPr>
      </p:pic>
      <p:pic>
        <p:nvPicPr>
          <p:cNvPr id="13" name="Picture 12">
            <a:extLst>
              <a:ext uri="{FF2B5EF4-FFF2-40B4-BE49-F238E27FC236}">
                <a16:creationId xmlns:a16="http://schemas.microsoft.com/office/drawing/2014/main" id="{517A298A-8DBA-86ED-8A83-6211A6DF0774}"/>
              </a:ext>
            </a:extLst>
          </p:cNvPr>
          <p:cNvPicPr>
            <a:picLocks noChangeAspect="1"/>
          </p:cNvPicPr>
          <p:nvPr/>
        </p:nvPicPr>
        <p:blipFill>
          <a:blip r:embed="rId5"/>
          <a:stretch>
            <a:fillRect/>
          </a:stretch>
        </p:blipFill>
        <p:spPr>
          <a:xfrm>
            <a:off x="306757" y="4005064"/>
            <a:ext cx="1179291" cy="1284703"/>
          </a:xfrm>
          <a:prstGeom prst="rect">
            <a:avLst/>
          </a:prstGeom>
        </p:spPr>
      </p:pic>
      <p:sp>
        <p:nvSpPr>
          <p:cNvPr id="15" name="TextBox 14">
            <a:extLst>
              <a:ext uri="{FF2B5EF4-FFF2-40B4-BE49-F238E27FC236}">
                <a16:creationId xmlns:a16="http://schemas.microsoft.com/office/drawing/2014/main" id="{E3946067-21CC-F8F2-9CDF-913EBC1C924D}"/>
              </a:ext>
            </a:extLst>
          </p:cNvPr>
          <p:cNvSpPr txBox="1"/>
          <p:nvPr/>
        </p:nvSpPr>
        <p:spPr>
          <a:xfrm>
            <a:off x="1171127" y="3000485"/>
            <a:ext cx="7597546" cy="523220"/>
          </a:xfrm>
          <a:prstGeom prst="rect">
            <a:avLst/>
          </a:prstGeom>
          <a:solidFill>
            <a:srgbClr val="F58B1F"/>
          </a:solidFill>
        </p:spPr>
        <p:txBody>
          <a:bodyPr wrap="square">
            <a:spAutoFit/>
          </a:bodyPr>
          <a:lstStyle/>
          <a:p>
            <a:r>
              <a:rPr lang="en-GB" sz="1400" dirty="0"/>
              <a:t>Closed questions are questions that can be answered with just a few words, like "yes" or "no.“ There are a limited number of answers that can be given. </a:t>
            </a:r>
          </a:p>
        </p:txBody>
      </p:sp>
      <p:sp>
        <p:nvSpPr>
          <p:cNvPr id="16" name="TextBox 15">
            <a:extLst>
              <a:ext uri="{FF2B5EF4-FFF2-40B4-BE49-F238E27FC236}">
                <a16:creationId xmlns:a16="http://schemas.microsoft.com/office/drawing/2014/main" id="{A9A04593-55FD-AD73-B088-1355B7CA3DA4}"/>
              </a:ext>
            </a:extLst>
          </p:cNvPr>
          <p:cNvSpPr txBox="1"/>
          <p:nvPr/>
        </p:nvSpPr>
        <p:spPr>
          <a:xfrm>
            <a:off x="1546454" y="4997379"/>
            <a:ext cx="7290789" cy="738664"/>
          </a:xfrm>
          <a:prstGeom prst="rect">
            <a:avLst/>
          </a:prstGeom>
          <a:solidFill>
            <a:srgbClr val="FAD10C"/>
          </a:solidFill>
        </p:spPr>
        <p:txBody>
          <a:bodyPr wrap="square">
            <a:spAutoFit/>
          </a:bodyPr>
          <a:lstStyle/>
          <a:p>
            <a:r>
              <a:rPr lang="en-GB" sz="1400" dirty="0"/>
              <a:t>Open questions are the kind of questions that invite people to share their thoughts, feelings, and experiences. They don't have simple "yes" or "no" answers; instead, they encourage detailed responses.</a:t>
            </a:r>
          </a:p>
        </p:txBody>
      </p:sp>
      <p:pic>
        <p:nvPicPr>
          <p:cNvPr id="8" name="Picture 7">
            <a:extLst>
              <a:ext uri="{FF2B5EF4-FFF2-40B4-BE49-F238E27FC236}">
                <a16:creationId xmlns:a16="http://schemas.microsoft.com/office/drawing/2014/main" id="{D5D5014F-F17A-E137-7CE5-BF127DAC0312}"/>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6C7023F4-4F07-C5EF-CBC3-C9D5ACD8800C}"/>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218111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19660"/>
            <a:ext cx="7886700" cy="504056"/>
          </a:xfrm>
        </p:spPr>
        <p:txBody>
          <a:bodyPr>
            <a:normAutofit fontScale="90000"/>
          </a:bodyPr>
          <a:lstStyle/>
          <a:p>
            <a:r>
              <a:rPr lang="en-US" b="1" i="1" dirty="0">
                <a:latin typeface="+mn-lt"/>
              </a:rPr>
              <a:t>Sort the question types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73CA1119-D04B-447C-B8ED-0F26229E29BD}"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4</a:t>
            </a:fld>
            <a:endParaRPr lang="en-GB"/>
          </a:p>
        </p:txBody>
      </p:sp>
      <p:sp>
        <p:nvSpPr>
          <p:cNvPr id="17" name="TextBox 16">
            <a:extLst>
              <a:ext uri="{FF2B5EF4-FFF2-40B4-BE49-F238E27FC236}">
                <a16:creationId xmlns:a16="http://schemas.microsoft.com/office/drawing/2014/main" id="{CCC1BD5C-C90A-3982-797E-A45F7139FEDE}"/>
              </a:ext>
            </a:extLst>
          </p:cNvPr>
          <p:cNvSpPr txBox="1"/>
          <p:nvPr/>
        </p:nvSpPr>
        <p:spPr>
          <a:xfrm>
            <a:off x="1084126" y="2034753"/>
            <a:ext cx="2870684" cy="307777"/>
          </a:xfrm>
          <a:prstGeom prst="rect">
            <a:avLst/>
          </a:prstGeom>
          <a:noFill/>
        </p:spPr>
        <p:txBody>
          <a:bodyPr wrap="square">
            <a:spAutoFit/>
          </a:bodyPr>
          <a:lstStyle/>
          <a:p>
            <a:r>
              <a:rPr lang="en-GB" sz="1400" dirty="0"/>
              <a:t>Do you like playing sports?</a:t>
            </a:r>
          </a:p>
        </p:txBody>
      </p:sp>
      <p:sp>
        <p:nvSpPr>
          <p:cNvPr id="18" name="TextBox 17">
            <a:extLst>
              <a:ext uri="{FF2B5EF4-FFF2-40B4-BE49-F238E27FC236}">
                <a16:creationId xmlns:a16="http://schemas.microsoft.com/office/drawing/2014/main" id="{08ACF025-50D6-926B-1F90-5F9650E6745D}"/>
              </a:ext>
            </a:extLst>
          </p:cNvPr>
          <p:cNvSpPr txBox="1"/>
          <p:nvPr/>
        </p:nvSpPr>
        <p:spPr>
          <a:xfrm>
            <a:off x="4721860" y="2431869"/>
            <a:ext cx="2031132" cy="307777"/>
          </a:xfrm>
          <a:prstGeom prst="rect">
            <a:avLst/>
          </a:prstGeom>
          <a:noFill/>
        </p:spPr>
        <p:txBody>
          <a:bodyPr wrap="square">
            <a:spAutoFit/>
          </a:bodyPr>
          <a:lstStyle/>
          <a:p>
            <a:r>
              <a:rPr lang="en-GB" sz="1400" dirty="0"/>
              <a:t>How old are you?</a:t>
            </a:r>
          </a:p>
        </p:txBody>
      </p:sp>
      <p:sp>
        <p:nvSpPr>
          <p:cNvPr id="19" name="TextBox 18">
            <a:extLst>
              <a:ext uri="{FF2B5EF4-FFF2-40B4-BE49-F238E27FC236}">
                <a16:creationId xmlns:a16="http://schemas.microsoft.com/office/drawing/2014/main" id="{BA3A23F1-D757-E717-F881-2292548DE632}"/>
              </a:ext>
            </a:extLst>
          </p:cNvPr>
          <p:cNvSpPr txBox="1"/>
          <p:nvPr/>
        </p:nvSpPr>
        <p:spPr>
          <a:xfrm>
            <a:off x="6321886" y="3170773"/>
            <a:ext cx="2736304" cy="307777"/>
          </a:xfrm>
          <a:prstGeom prst="rect">
            <a:avLst/>
          </a:prstGeom>
          <a:noFill/>
        </p:spPr>
        <p:txBody>
          <a:bodyPr wrap="square">
            <a:spAutoFit/>
          </a:bodyPr>
          <a:lstStyle/>
          <a:p>
            <a:r>
              <a:rPr lang="en-GB" sz="1400" dirty="0"/>
              <a:t>Do you have any siblings?</a:t>
            </a:r>
          </a:p>
        </p:txBody>
      </p:sp>
      <p:sp>
        <p:nvSpPr>
          <p:cNvPr id="20" name="TextBox 19">
            <a:extLst>
              <a:ext uri="{FF2B5EF4-FFF2-40B4-BE49-F238E27FC236}">
                <a16:creationId xmlns:a16="http://schemas.microsoft.com/office/drawing/2014/main" id="{38B9A278-FE07-7D21-990C-EF277C22D6AA}"/>
              </a:ext>
            </a:extLst>
          </p:cNvPr>
          <p:cNvSpPr txBox="1"/>
          <p:nvPr/>
        </p:nvSpPr>
        <p:spPr>
          <a:xfrm>
            <a:off x="5045555" y="5211263"/>
            <a:ext cx="3414877" cy="307777"/>
          </a:xfrm>
          <a:prstGeom prst="rect">
            <a:avLst/>
          </a:prstGeom>
          <a:noFill/>
        </p:spPr>
        <p:txBody>
          <a:bodyPr wrap="square" lIns="91440" tIns="45720" rIns="91440" bIns="45720" anchor="t">
            <a:spAutoFit/>
          </a:bodyPr>
          <a:lstStyle/>
          <a:p>
            <a:r>
              <a:rPr lang="en-GB" sz="1400" dirty="0"/>
              <a:t>Did you go on holiday this year?</a:t>
            </a:r>
            <a:endParaRPr lang="en-US" dirty="0"/>
          </a:p>
        </p:txBody>
      </p:sp>
      <p:sp>
        <p:nvSpPr>
          <p:cNvPr id="21" name="TextBox 20">
            <a:extLst>
              <a:ext uri="{FF2B5EF4-FFF2-40B4-BE49-F238E27FC236}">
                <a16:creationId xmlns:a16="http://schemas.microsoft.com/office/drawing/2014/main" id="{D540C1FD-ED55-72D5-C12D-519F227CC483}"/>
              </a:ext>
            </a:extLst>
          </p:cNvPr>
          <p:cNvSpPr txBox="1"/>
          <p:nvPr/>
        </p:nvSpPr>
        <p:spPr>
          <a:xfrm>
            <a:off x="603703" y="5062517"/>
            <a:ext cx="3222104" cy="307777"/>
          </a:xfrm>
          <a:prstGeom prst="rect">
            <a:avLst/>
          </a:prstGeom>
          <a:noFill/>
        </p:spPr>
        <p:txBody>
          <a:bodyPr wrap="square" lIns="91440" tIns="45720" rIns="91440" bIns="45720" anchor="t">
            <a:spAutoFit/>
          </a:bodyPr>
          <a:lstStyle/>
          <a:p>
            <a:r>
              <a:rPr lang="en-GB" sz="1400" dirty="0"/>
              <a:t>Do you prefer cats or dogs?</a:t>
            </a:r>
          </a:p>
        </p:txBody>
      </p:sp>
      <p:sp>
        <p:nvSpPr>
          <p:cNvPr id="22" name="TextBox 21">
            <a:extLst>
              <a:ext uri="{FF2B5EF4-FFF2-40B4-BE49-F238E27FC236}">
                <a16:creationId xmlns:a16="http://schemas.microsoft.com/office/drawing/2014/main" id="{40F5B18C-6687-0422-40B5-8A8D8150B510}"/>
              </a:ext>
            </a:extLst>
          </p:cNvPr>
          <p:cNvSpPr txBox="1"/>
          <p:nvPr/>
        </p:nvSpPr>
        <p:spPr>
          <a:xfrm>
            <a:off x="1340894" y="3166565"/>
            <a:ext cx="3273524" cy="307777"/>
          </a:xfrm>
          <a:prstGeom prst="rect">
            <a:avLst/>
          </a:prstGeom>
          <a:noFill/>
        </p:spPr>
        <p:txBody>
          <a:bodyPr wrap="square">
            <a:spAutoFit/>
          </a:bodyPr>
          <a:lstStyle/>
          <a:p>
            <a:r>
              <a:rPr lang="en-GB" sz="1400" dirty="0"/>
              <a:t>How might you spend your next birthday?</a:t>
            </a:r>
          </a:p>
        </p:txBody>
      </p:sp>
      <p:sp>
        <p:nvSpPr>
          <p:cNvPr id="23" name="TextBox 22">
            <a:extLst>
              <a:ext uri="{FF2B5EF4-FFF2-40B4-BE49-F238E27FC236}">
                <a16:creationId xmlns:a16="http://schemas.microsoft.com/office/drawing/2014/main" id="{1B1FA572-4519-1942-1D71-67911BA335DB}"/>
              </a:ext>
            </a:extLst>
          </p:cNvPr>
          <p:cNvSpPr txBox="1"/>
          <p:nvPr/>
        </p:nvSpPr>
        <p:spPr>
          <a:xfrm>
            <a:off x="4941780" y="1792242"/>
            <a:ext cx="3572761" cy="307777"/>
          </a:xfrm>
          <a:prstGeom prst="rect">
            <a:avLst/>
          </a:prstGeom>
          <a:noFill/>
        </p:spPr>
        <p:txBody>
          <a:bodyPr wrap="square">
            <a:spAutoFit/>
          </a:bodyPr>
          <a:lstStyle/>
          <a:p>
            <a:r>
              <a:rPr lang="en-GB" sz="1400" dirty="0"/>
              <a:t>What is your favourite place to visit and why?</a:t>
            </a:r>
          </a:p>
        </p:txBody>
      </p:sp>
      <p:sp>
        <p:nvSpPr>
          <p:cNvPr id="24" name="TextBox 23">
            <a:extLst>
              <a:ext uri="{FF2B5EF4-FFF2-40B4-BE49-F238E27FC236}">
                <a16:creationId xmlns:a16="http://schemas.microsoft.com/office/drawing/2014/main" id="{30A6B7D0-15D9-A216-733F-34609F55DE4E}"/>
              </a:ext>
            </a:extLst>
          </p:cNvPr>
          <p:cNvSpPr txBox="1"/>
          <p:nvPr/>
        </p:nvSpPr>
        <p:spPr>
          <a:xfrm>
            <a:off x="4966612" y="4082615"/>
            <a:ext cx="3572761" cy="307777"/>
          </a:xfrm>
          <a:prstGeom prst="rect">
            <a:avLst/>
          </a:prstGeom>
          <a:noFill/>
        </p:spPr>
        <p:txBody>
          <a:bodyPr wrap="square">
            <a:spAutoFit/>
          </a:bodyPr>
          <a:lstStyle/>
          <a:p>
            <a:r>
              <a:rPr lang="en-GB" sz="1400" dirty="0"/>
              <a:t>How did you first get into your hobby?</a:t>
            </a:r>
          </a:p>
        </p:txBody>
      </p:sp>
      <p:sp>
        <p:nvSpPr>
          <p:cNvPr id="25" name="TextBox 24">
            <a:extLst>
              <a:ext uri="{FF2B5EF4-FFF2-40B4-BE49-F238E27FC236}">
                <a16:creationId xmlns:a16="http://schemas.microsoft.com/office/drawing/2014/main" id="{5C27B132-7BC5-920B-6445-CC51B3AA69C9}"/>
              </a:ext>
            </a:extLst>
          </p:cNvPr>
          <p:cNvSpPr txBox="1"/>
          <p:nvPr/>
        </p:nvSpPr>
        <p:spPr>
          <a:xfrm>
            <a:off x="1041657" y="4003919"/>
            <a:ext cx="3572761" cy="307777"/>
          </a:xfrm>
          <a:prstGeom prst="rect">
            <a:avLst/>
          </a:prstGeom>
          <a:noFill/>
        </p:spPr>
        <p:txBody>
          <a:bodyPr wrap="square" lIns="91440" tIns="45720" rIns="91440" bIns="45720" anchor="t">
            <a:spAutoFit/>
          </a:bodyPr>
          <a:lstStyle/>
          <a:p>
            <a:r>
              <a:rPr lang="en-GB" sz="1400" dirty="0"/>
              <a:t>Why do you think people like having pets?</a:t>
            </a:r>
          </a:p>
        </p:txBody>
      </p:sp>
      <p:sp>
        <p:nvSpPr>
          <p:cNvPr id="26" name="TextBox 25">
            <a:extLst>
              <a:ext uri="{FF2B5EF4-FFF2-40B4-BE49-F238E27FC236}">
                <a16:creationId xmlns:a16="http://schemas.microsoft.com/office/drawing/2014/main" id="{2F89F95F-4273-4629-451B-9C89A221D89F}"/>
              </a:ext>
            </a:extLst>
          </p:cNvPr>
          <p:cNvSpPr txBox="1"/>
          <p:nvPr/>
        </p:nvSpPr>
        <p:spPr>
          <a:xfrm>
            <a:off x="2785619" y="5768923"/>
            <a:ext cx="3572761" cy="307777"/>
          </a:xfrm>
          <a:prstGeom prst="rect">
            <a:avLst/>
          </a:prstGeom>
          <a:noFill/>
        </p:spPr>
        <p:txBody>
          <a:bodyPr wrap="square">
            <a:spAutoFit/>
          </a:bodyPr>
          <a:lstStyle/>
          <a:p>
            <a:r>
              <a:rPr lang="en-GB" sz="1400" dirty="0"/>
              <a:t>How would you describe your family?</a:t>
            </a:r>
          </a:p>
        </p:txBody>
      </p:sp>
      <p:pic>
        <p:nvPicPr>
          <p:cNvPr id="6" name="Picture 5">
            <a:extLst>
              <a:ext uri="{FF2B5EF4-FFF2-40B4-BE49-F238E27FC236}">
                <a16:creationId xmlns:a16="http://schemas.microsoft.com/office/drawing/2014/main" id="{461489C7-25C9-BE79-893C-FD74A96301F6}"/>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477745" y="6275211"/>
            <a:ext cx="486743" cy="527403"/>
          </a:xfrm>
          <a:prstGeom prst="rect">
            <a:avLst/>
          </a:prstGeom>
        </p:spPr>
      </p:pic>
      <p:sp>
        <p:nvSpPr>
          <p:cNvPr id="7" name="Footer Placeholder 3">
            <a:extLst>
              <a:ext uri="{FF2B5EF4-FFF2-40B4-BE49-F238E27FC236}">
                <a16:creationId xmlns:a16="http://schemas.microsoft.com/office/drawing/2014/main" id="{7CED02DC-B10A-0073-BD97-82C5F2A28493}"/>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1560548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19660"/>
            <a:ext cx="7886700" cy="504056"/>
          </a:xfrm>
        </p:spPr>
        <p:txBody>
          <a:bodyPr>
            <a:normAutofit fontScale="90000"/>
          </a:bodyPr>
          <a:lstStyle/>
          <a:p>
            <a:r>
              <a:rPr lang="en-US" b="1" i="1" dirty="0">
                <a:latin typeface="+mn-lt"/>
              </a:rPr>
              <a:t>Sort the question types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D82568B4-F92E-4E19-9F85-F91E34C5F867}"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7" name="TextBox 6">
            <a:extLst>
              <a:ext uri="{FF2B5EF4-FFF2-40B4-BE49-F238E27FC236}">
                <a16:creationId xmlns:a16="http://schemas.microsoft.com/office/drawing/2014/main" id="{C7EA8736-AAA8-1521-1EC1-280670DE1C08}"/>
              </a:ext>
            </a:extLst>
          </p:cNvPr>
          <p:cNvSpPr txBox="1"/>
          <p:nvPr/>
        </p:nvSpPr>
        <p:spPr>
          <a:xfrm>
            <a:off x="614925" y="3977868"/>
            <a:ext cx="2870684" cy="307777"/>
          </a:xfrm>
          <a:prstGeom prst="rect">
            <a:avLst/>
          </a:prstGeom>
          <a:noFill/>
        </p:spPr>
        <p:txBody>
          <a:bodyPr wrap="square">
            <a:spAutoFit/>
          </a:bodyPr>
          <a:lstStyle/>
          <a:p>
            <a:r>
              <a:rPr lang="en-GB" sz="1400" dirty="0"/>
              <a:t>Do you like playing sports?</a:t>
            </a:r>
          </a:p>
        </p:txBody>
      </p:sp>
      <p:sp>
        <p:nvSpPr>
          <p:cNvPr id="9" name="TextBox 8">
            <a:extLst>
              <a:ext uri="{FF2B5EF4-FFF2-40B4-BE49-F238E27FC236}">
                <a16:creationId xmlns:a16="http://schemas.microsoft.com/office/drawing/2014/main" id="{E859FDAF-0EDE-DBBD-396B-27917B0122B0}"/>
              </a:ext>
            </a:extLst>
          </p:cNvPr>
          <p:cNvSpPr txBox="1"/>
          <p:nvPr/>
        </p:nvSpPr>
        <p:spPr>
          <a:xfrm>
            <a:off x="603703" y="3436035"/>
            <a:ext cx="2031132" cy="307777"/>
          </a:xfrm>
          <a:prstGeom prst="rect">
            <a:avLst/>
          </a:prstGeom>
          <a:noFill/>
        </p:spPr>
        <p:txBody>
          <a:bodyPr wrap="square">
            <a:spAutoFit/>
          </a:bodyPr>
          <a:lstStyle/>
          <a:p>
            <a:r>
              <a:rPr lang="en-GB" sz="1400" dirty="0"/>
              <a:t>How old are you?</a:t>
            </a:r>
          </a:p>
        </p:txBody>
      </p:sp>
      <p:sp>
        <p:nvSpPr>
          <p:cNvPr id="11" name="TextBox 10">
            <a:extLst>
              <a:ext uri="{FF2B5EF4-FFF2-40B4-BE49-F238E27FC236}">
                <a16:creationId xmlns:a16="http://schemas.microsoft.com/office/drawing/2014/main" id="{1048AEB4-FF5C-9068-FDD9-2A198C55679E}"/>
              </a:ext>
            </a:extLst>
          </p:cNvPr>
          <p:cNvSpPr txBox="1"/>
          <p:nvPr/>
        </p:nvSpPr>
        <p:spPr>
          <a:xfrm>
            <a:off x="614925" y="5624453"/>
            <a:ext cx="2736304" cy="307777"/>
          </a:xfrm>
          <a:prstGeom prst="rect">
            <a:avLst/>
          </a:prstGeom>
          <a:noFill/>
        </p:spPr>
        <p:txBody>
          <a:bodyPr wrap="square">
            <a:spAutoFit/>
          </a:bodyPr>
          <a:lstStyle/>
          <a:p>
            <a:r>
              <a:rPr lang="en-GB" sz="1400" dirty="0"/>
              <a:t>Do you have any siblings?</a:t>
            </a:r>
          </a:p>
        </p:txBody>
      </p:sp>
      <p:sp>
        <p:nvSpPr>
          <p:cNvPr id="13" name="TextBox 12">
            <a:extLst>
              <a:ext uri="{FF2B5EF4-FFF2-40B4-BE49-F238E27FC236}">
                <a16:creationId xmlns:a16="http://schemas.microsoft.com/office/drawing/2014/main" id="{1785F3CA-81C0-EE15-E24F-CC28B9142BA7}"/>
              </a:ext>
            </a:extLst>
          </p:cNvPr>
          <p:cNvSpPr txBox="1"/>
          <p:nvPr/>
        </p:nvSpPr>
        <p:spPr>
          <a:xfrm>
            <a:off x="603703" y="4530244"/>
            <a:ext cx="4572000" cy="307777"/>
          </a:xfrm>
          <a:prstGeom prst="rect">
            <a:avLst/>
          </a:prstGeom>
          <a:noFill/>
        </p:spPr>
        <p:txBody>
          <a:bodyPr wrap="square" lIns="91440" tIns="45720" rIns="91440" bIns="45720" anchor="t">
            <a:spAutoFit/>
          </a:bodyPr>
          <a:lstStyle/>
          <a:p>
            <a:r>
              <a:rPr lang="en-GB" sz="1400" dirty="0"/>
              <a:t>Did you go on holiday this year?</a:t>
            </a:r>
          </a:p>
        </p:txBody>
      </p:sp>
      <p:sp>
        <p:nvSpPr>
          <p:cNvPr id="15" name="TextBox 14">
            <a:extLst>
              <a:ext uri="{FF2B5EF4-FFF2-40B4-BE49-F238E27FC236}">
                <a16:creationId xmlns:a16="http://schemas.microsoft.com/office/drawing/2014/main" id="{4C6F807B-66D4-4EF2-4653-1E8138A9D0C2}"/>
              </a:ext>
            </a:extLst>
          </p:cNvPr>
          <p:cNvSpPr txBox="1"/>
          <p:nvPr/>
        </p:nvSpPr>
        <p:spPr>
          <a:xfrm>
            <a:off x="603703" y="5062517"/>
            <a:ext cx="3222104" cy="307777"/>
          </a:xfrm>
          <a:prstGeom prst="rect">
            <a:avLst/>
          </a:prstGeom>
          <a:noFill/>
        </p:spPr>
        <p:txBody>
          <a:bodyPr wrap="square" lIns="91440" tIns="45720" rIns="91440" bIns="45720" anchor="t">
            <a:spAutoFit/>
          </a:bodyPr>
          <a:lstStyle/>
          <a:p>
            <a:r>
              <a:rPr lang="en-GB" sz="1400" dirty="0"/>
              <a:t>Do you prefer cats or dogs?</a:t>
            </a:r>
          </a:p>
        </p:txBody>
      </p:sp>
      <p:sp>
        <p:nvSpPr>
          <p:cNvPr id="16" name="TextBox 15">
            <a:extLst>
              <a:ext uri="{FF2B5EF4-FFF2-40B4-BE49-F238E27FC236}">
                <a16:creationId xmlns:a16="http://schemas.microsoft.com/office/drawing/2014/main" id="{46E8C3DE-D1DC-DD93-E884-C79447CDC923}"/>
              </a:ext>
            </a:extLst>
          </p:cNvPr>
          <p:cNvSpPr txBox="1"/>
          <p:nvPr/>
        </p:nvSpPr>
        <p:spPr>
          <a:xfrm>
            <a:off x="5266773" y="3471006"/>
            <a:ext cx="3273524" cy="307777"/>
          </a:xfrm>
          <a:prstGeom prst="rect">
            <a:avLst/>
          </a:prstGeom>
          <a:noFill/>
        </p:spPr>
        <p:txBody>
          <a:bodyPr wrap="square">
            <a:spAutoFit/>
          </a:bodyPr>
          <a:lstStyle/>
          <a:p>
            <a:r>
              <a:rPr lang="en-GB" sz="1400" dirty="0"/>
              <a:t>How might you spend your next birthday?</a:t>
            </a:r>
          </a:p>
        </p:txBody>
      </p:sp>
      <p:pic>
        <p:nvPicPr>
          <p:cNvPr id="6" name="Picture 5">
            <a:extLst>
              <a:ext uri="{FF2B5EF4-FFF2-40B4-BE49-F238E27FC236}">
                <a16:creationId xmlns:a16="http://schemas.microsoft.com/office/drawing/2014/main" id="{266525B0-7DC5-0827-8167-900434AE70D9}"/>
              </a:ext>
            </a:extLst>
          </p:cNvPr>
          <p:cNvPicPr>
            <a:picLocks noChangeAspect="1"/>
          </p:cNvPicPr>
          <p:nvPr/>
        </p:nvPicPr>
        <p:blipFill>
          <a:blip r:embed="rId3"/>
          <a:stretch>
            <a:fillRect/>
          </a:stretch>
        </p:blipFill>
        <p:spPr>
          <a:xfrm>
            <a:off x="1931568" y="1731255"/>
            <a:ext cx="960384" cy="1521736"/>
          </a:xfrm>
          <a:prstGeom prst="rect">
            <a:avLst/>
          </a:prstGeom>
        </p:spPr>
      </p:pic>
      <p:pic>
        <p:nvPicPr>
          <p:cNvPr id="8" name="Picture 7">
            <a:extLst>
              <a:ext uri="{FF2B5EF4-FFF2-40B4-BE49-F238E27FC236}">
                <a16:creationId xmlns:a16="http://schemas.microsoft.com/office/drawing/2014/main" id="{4F7B68E4-41F9-47AE-1EBF-49A9522B6165}"/>
              </a:ext>
            </a:extLst>
          </p:cNvPr>
          <p:cNvPicPr>
            <a:picLocks noChangeAspect="1"/>
          </p:cNvPicPr>
          <p:nvPr/>
        </p:nvPicPr>
        <p:blipFill>
          <a:blip r:embed="rId4"/>
          <a:stretch>
            <a:fillRect/>
          </a:stretch>
        </p:blipFill>
        <p:spPr>
          <a:xfrm>
            <a:off x="6084168" y="1626104"/>
            <a:ext cx="1616406" cy="1760890"/>
          </a:xfrm>
          <a:prstGeom prst="rect">
            <a:avLst/>
          </a:prstGeom>
        </p:spPr>
      </p:pic>
      <p:sp>
        <p:nvSpPr>
          <p:cNvPr id="10" name="TextBox 9">
            <a:extLst>
              <a:ext uri="{FF2B5EF4-FFF2-40B4-BE49-F238E27FC236}">
                <a16:creationId xmlns:a16="http://schemas.microsoft.com/office/drawing/2014/main" id="{880D06FC-CFA6-3994-AD7D-9BA0B4FB57C1}"/>
              </a:ext>
            </a:extLst>
          </p:cNvPr>
          <p:cNvSpPr txBox="1"/>
          <p:nvPr/>
        </p:nvSpPr>
        <p:spPr>
          <a:xfrm>
            <a:off x="5269996" y="4530243"/>
            <a:ext cx="3572761" cy="307777"/>
          </a:xfrm>
          <a:prstGeom prst="rect">
            <a:avLst/>
          </a:prstGeom>
          <a:noFill/>
        </p:spPr>
        <p:txBody>
          <a:bodyPr wrap="square">
            <a:spAutoFit/>
          </a:bodyPr>
          <a:lstStyle/>
          <a:p>
            <a:r>
              <a:rPr lang="en-GB" sz="1400" dirty="0"/>
              <a:t>What is your favourite place to visit and why?</a:t>
            </a:r>
          </a:p>
        </p:txBody>
      </p:sp>
      <p:sp>
        <p:nvSpPr>
          <p:cNvPr id="12" name="TextBox 11">
            <a:extLst>
              <a:ext uri="{FF2B5EF4-FFF2-40B4-BE49-F238E27FC236}">
                <a16:creationId xmlns:a16="http://schemas.microsoft.com/office/drawing/2014/main" id="{55609997-1DD7-1B18-F4F4-BC517BB60F9F}"/>
              </a:ext>
            </a:extLst>
          </p:cNvPr>
          <p:cNvSpPr txBox="1"/>
          <p:nvPr/>
        </p:nvSpPr>
        <p:spPr>
          <a:xfrm>
            <a:off x="5269996" y="4010405"/>
            <a:ext cx="3572761" cy="307777"/>
          </a:xfrm>
          <a:prstGeom prst="rect">
            <a:avLst/>
          </a:prstGeom>
          <a:noFill/>
        </p:spPr>
        <p:txBody>
          <a:bodyPr wrap="square">
            <a:spAutoFit/>
          </a:bodyPr>
          <a:lstStyle/>
          <a:p>
            <a:r>
              <a:rPr lang="en-GB" sz="1400" dirty="0"/>
              <a:t>How did you first get into your hobby?</a:t>
            </a:r>
          </a:p>
        </p:txBody>
      </p:sp>
      <p:sp>
        <p:nvSpPr>
          <p:cNvPr id="14" name="TextBox 13">
            <a:extLst>
              <a:ext uri="{FF2B5EF4-FFF2-40B4-BE49-F238E27FC236}">
                <a16:creationId xmlns:a16="http://schemas.microsoft.com/office/drawing/2014/main" id="{BC2977DB-D868-C00E-4417-97626311E05E}"/>
              </a:ext>
            </a:extLst>
          </p:cNvPr>
          <p:cNvSpPr txBox="1"/>
          <p:nvPr/>
        </p:nvSpPr>
        <p:spPr>
          <a:xfrm>
            <a:off x="5290308" y="5067009"/>
            <a:ext cx="3572761" cy="307777"/>
          </a:xfrm>
          <a:prstGeom prst="rect">
            <a:avLst/>
          </a:prstGeom>
          <a:noFill/>
        </p:spPr>
        <p:txBody>
          <a:bodyPr wrap="square" lIns="91440" tIns="45720" rIns="91440" bIns="45720" anchor="t">
            <a:spAutoFit/>
          </a:bodyPr>
          <a:lstStyle/>
          <a:p>
            <a:r>
              <a:rPr lang="en-GB" sz="1400" dirty="0"/>
              <a:t>Why do you think people like having pets?</a:t>
            </a:r>
            <a:endParaRPr lang="en-GB" sz="1400" dirty="0">
              <a:ea typeface="Calibri"/>
              <a:cs typeface="Calibri"/>
            </a:endParaRPr>
          </a:p>
        </p:txBody>
      </p:sp>
      <p:sp>
        <p:nvSpPr>
          <p:cNvPr id="17" name="TextBox 16">
            <a:extLst>
              <a:ext uri="{FF2B5EF4-FFF2-40B4-BE49-F238E27FC236}">
                <a16:creationId xmlns:a16="http://schemas.microsoft.com/office/drawing/2014/main" id="{0E30AA9D-9117-BED5-15CA-6A1E36BD9A76}"/>
              </a:ext>
            </a:extLst>
          </p:cNvPr>
          <p:cNvSpPr txBox="1"/>
          <p:nvPr/>
        </p:nvSpPr>
        <p:spPr>
          <a:xfrm>
            <a:off x="5270166" y="5619540"/>
            <a:ext cx="3572761" cy="307777"/>
          </a:xfrm>
          <a:prstGeom prst="rect">
            <a:avLst/>
          </a:prstGeom>
          <a:noFill/>
        </p:spPr>
        <p:txBody>
          <a:bodyPr wrap="square">
            <a:spAutoFit/>
          </a:bodyPr>
          <a:lstStyle/>
          <a:p>
            <a:r>
              <a:rPr lang="en-GB" sz="1400" dirty="0"/>
              <a:t>How would you describe your family?</a:t>
            </a:r>
          </a:p>
        </p:txBody>
      </p:sp>
      <p:pic>
        <p:nvPicPr>
          <p:cNvPr id="18" name="Picture 17">
            <a:extLst>
              <a:ext uri="{FF2B5EF4-FFF2-40B4-BE49-F238E27FC236}">
                <a16:creationId xmlns:a16="http://schemas.microsoft.com/office/drawing/2014/main" id="{DDEE3A0C-4FB8-C110-A3AC-381842CC1945}"/>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19" name="Footer Placeholder 3">
            <a:extLst>
              <a:ext uri="{FF2B5EF4-FFF2-40B4-BE49-F238E27FC236}">
                <a16:creationId xmlns:a16="http://schemas.microsoft.com/office/drawing/2014/main" id="{90BC19D4-7728-2D4B-7548-EB6AAC6ABC2F}"/>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78092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6" grpId="0"/>
      <p:bldP spid="12"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24744"/>
            <a:ext cx="7886700" cy="365125"/>
          </a:xfrm>
        </p:spPr>
        <p:txBody>
          <a:bodyPr>
            <a:normAutofit fontScale="90000"/>
          </a:bodyPr>
          <a:lstStyle/>
          <a:p>
            <a:r>
              <a:rPr lang="en-US" sz="2400" b="1" i="1" dirty="0">
                <a:latin typeface="+mn-lt"/>
              </a:rPr>
              <a:t>When should we use them?</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9D67D67A-FFB0-472A-BC23-78C18ED439BE}"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6" name="TextBox 5">
            <a:extLst>
              <a:ext uri="{FF2B5EF4-FFF2-40B4-BE49-F238E27FC236}">
                <a16:creationId xmlns:a16="http://schemas.microsoft.com/office/drawing/2014/main" id="{DE20CCB7-7AF3-2E96-582E-BC80282EF40A}"/>
              </a:ext>
            </a:extLst>
          </p:cNvPr>
          <p:cNvSpPr txBox="1"/>
          <p:nvPr/>
        </p:nvSpPr>
        <p:spPr>
          <a:xfrm>
            <a:off x="323528" y="1602030"/>
            <a:ext cx="4991992" cy="4401205"/>
          </a:xfrm>
          <a:prstGeom prst="rect">
            <a:avLst/>
          </a:prstGeom>
          <a:noFill/>
        </p:spPr>
        <p:txBody>
          <a:bodyPr wrap="square" lIns="91440" tIns="45720" rIns="91440" bIns="45720" rtlCol="0" anchor="t">
            <a:spAutoFit/>
          </a:bodyPr>
          <a:lstStyle/>
          <a:p>
            <a:r>
              <a:rPr lang="en-GB" sz="1600" b="1" i="1" dirty="0"/>
              <a:t>Closed questions </a:t>
            </a:r>
            <a:r>
              <a:rPr lang="en-GB" sz="1200" dirty="0"/>
              <a:t>are helpful for:</a:t>
            </a:r>
          </a:p>
          <a:p>
            <a:endParaRPr lang="en-GB" sz="1200" dirty="0"/>
          </a:p>
          <a:p>
            <a:pPr marL="285750" indent="-285750">
              <a:buFont typeface="Arial" panose="020B0604020202020204" pitchFamily="34" charset="0"/>
              <a:buChar char="•"/>
            </a:pPr>
            <a:r>
              <a:rPr lang="en-GB" sz="1200" b="1" i="1" dirty="0"/>
              <a:t>Getting Quick Facts: </a:t>
            </a:r>
            <a:r>
              <a:rPr lang="en-GB" sz="1200" dirty="0"/>
              <a:t>Closed questions help us get straight to the point. Like when you ask, "Is your favourite colour blue?" You get a simple answer, "yes" or "no," without a lot of extra details.</a:t>
            </a:r>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r>
              <a:rPr lang="en-GB" sz="1200" b="1" i="1" dirty="0"/>
              <a:t>Making Things Clear: </a:t>
            </a:r>
            <a:r>
              <a:rPr lang="en-GB" sz="1200" dirty="0"/>
              <a:t>Sometimes, we need to be crystal clear about something. Closed questions are like a magnifying glass for our questions. We can ask things like, "Did you finish your coursework?" and there's no confusion about what we're asking.</a:t>
            </a:r>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r>
              <a:rPr lang="en-GB" sz="1200" b="1" i="1" dirty="0"/>
              <a:t>Choosing from Options: </a:t>
            </a:r>
            <a:r>
              <a:rPr lang="en-GB" sz="1200" dirty="0"/>
              <a:t>Closed questions are great when you have a few choices, and you want to pick one. For example, in a quiz, you might be asked, "Is the capital of France Paris or London?" You just choose one of the options.</a:t>
            </a:r>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r>
              <a:rPr lang="en-GB" sz="1200" b="1" i="1" dirty="0"/>
              <a:t>Saving Time</a:t>
            </a:r>
            <a:r>
              <a:rPr lang="en-GB" sz="1200" dirty="0"/>
              <a:t>: If you're in a hurry or there are lots of questions to answer, closed questions are like a fast-forward button. You can get through them quickly and move on to other things.</a:t>
            </a:r>
          </a:p>
          <a:p>
            <a:pPr marL="285750" indent="-285750">
              <a:buFont typeface="Arial" panose="020B0604020202020204" pitchFamily="34" charset="0"/>
              <a:buChar char="•"/>
            </a:pPr>
            <a:endParaRPr lang="en-GB" sz="1200" dirty="0">
              <a:ea typeface="Calibri" panose="020F0502020204030204"/>
              <a:cs typeface="Calibri" panose="020F0502020204030204"/>
            </a:endParaRPr>
          </a:p>
        </p:txBody>
      </p:sp>
      <p:pic>
        <p:nvPicPr>
          <p:cNvPr id="7" name="Picture 6">
            <a:extLst>
              <a:ext uri="{FF2B5EF4-FFF2-40B4-BE49-F238E27FC236}">
                <a16:creationId xmlns:a16="http://schemas.microsoft.com/office/drawing/2014/main" id="{565977CD-29CC-5601-5264-31E198C8860C}"/>
              </a:ext>
            </a:extLst>
          </p:cNvPr>
          <p:cNvPicPr>
            <a:picLocks noChangeAspect="1"/>
          </p:cNvPicPr>
          <p:nvPr/>
        </p:nvPicPr>
        <p:blipFill>
          <a:blip r:embed="rId2"/>
          <a:stretch>
            <a:fillRect/>
          </a:stretch>
        </p:blipFill>
        <p:spPr>
          <a:xfrm>
            <a:off x="7454943" y="2564904"/>
            <a:ext cx="1510569" cy="2393508"/>
          </a:xfrm>
          <a:prstGeom prst="rect">
            <a:avLst/>
          </a:prstGeom>
        </p:spPr>
      </p:pic>
      <p:pic>
        <p:nvPicPr>
          <p:cNvPr id="9" name="Picture 8">
            <a:extLst>
              <a:ext uri="{FF2B5EF4-FFF2-40B4-BE49-F238E27FC236}">
                <a16:creationId xmlns:a16="http://schemas.microsoft.com/office/drawing/2014/main" id="{77F1EF6F-EC70-D787-72B0-E3B63CBE490B}"/>
              </a:ext>
            </a:extLst>
          </p:cNvPr>
          <p:cNvPicPr>
            <a:picLocks noChangeAspect="1"/>
          </p:cNvPicPr>
          <p:nvPr/>
        </p:nvPicPr>
        <p:blipFill>
          <a:blip r:embed="rId3"/>
          <a:stretch>
            <a:fillRect/>
          </a:stretch>
        </p:blipFill>
        <p:spPr>
          <a:xfrm>
            <a:off x="5700947" y="1840271"/>
            <a:ext cx="1131773" cy="950130"/>
          </a:xfrm>
          <a:prstGeom prst="rect">
            <a:avLst/>
          </a:prstGeom>
        </p:spPr>
      </p:pic>
      <p:pic>
        <p:nvPicPr>
          <p:cNvPr id="11" name="Picture 10">
            <a:extLst>
              <a:ext uri="{FF2B5EF4-FFF2-40B4-BE49-F238E27FC236}">
                <a16:creationId xmlns:a16="http://schemas.microsoft.com/office/drawing/2014/main" id="{578D489B-4ED1-6515-7F8F-44A6FCF4B5C7}"/>
              </a:ext>
            </a:extLst>
          </p:cNvPr>
          <p:cNvPicPr>
            <a:picLocks noChangeAspect="1"/>
          </p:cNvPicPr>
          <p:nvPr/>
        </p:nvPicPr>
        <p:blipFill>
          <a:blip r:embed="rId4"/>
          <a:stretch>
            <a:fillRect/>
          </a:stretch>
        </p:blipFill>
        <p:spPr>
          <a:xfrm>
            <a:off x="5672176" y="2657996"/>
            <a:ext cx="1146845" cy="1097290"/>
          </a:xfrm>
          <a:prstGeom prst="rect">
            <a:avLst/>
          </a:prstGeom>
        </p:spPr>
      </p:pic>
      <p:pic>
        <p:nvPicPr>
          <p:cNvPr id="13" name="Picture 12">
            <a:extLst>
              <a:ext uri="{FF2B5EF4-FFF2-40B4-BE49-F238E27FC236}">
                <a16:creationId xmlns:a16="http://schemas.microsoft.com/office/drawing/2014/main" id="{AD5DAB2A-A3BA-73B0-89A6-60BD5170E922}"/>
              </a:ext>
            </a:extLst>
          </p:cNvPr>
          <p:cNvPicPr>
            <a:picLocks noChangeAspect="1"/>
          </p:cNvPicPr>
          <p:nvPr/>
        </p:nvPicPr>
        <p:blipFill>
          <a:blip r:embed="rId5"/>
          <a:stretch>
            <a:fillRect/>
          </a:stretch>
        </p:blipFill>
        <p:spPr>
          <a:xfrm>
            <a:off x="5624319" y="3878883"/>
            <a:ext cx="1285025" cy="978661"/>
          </a:xfrm>
          <a:prstGeom prst="rect">
            <a:avLst/>
          </a:prstGeom>
        </p:spPr>
      </p:pic>
      <p:pic>
        <p:nvPicPr>
          <p:cNvPr id="15" name="Picture 14">
            <a:extLst>
              <a:ext uri="{FF2B5EF4-FFF2-40B4-BE49-F238E27FC236}">
                <a16:creationId xmlns:a16="http://schemas.microsoft.com/office/drawing/2014/main" id="{7EB3B008-4F17-714B-8FD3-F9934308C854}"/>
              </a:ext>
            </a:extLst>
          </p:cNvPr>
          <p:cNvPicPr>
            <a:picLocks noChangeAspect="1"/>
          </p:cNvPicPr>
          <p:nvPr/>
        </p:nvPicPr>
        <p:blipFill>
          <a:blip r:embed="rId6"/>
          <a:stretch>
            <a:fillRect/>
          </a:stretch>
        </p:blipFill>
        <p:spPr>
          <a:xfrm>
            <a:off x="5772303" y="4923413"/>
            <a:ext cx="989055" cy="1092746"/>
          </a:xfrm>
          <a:prstGeom prst="rect">
            <a:avLst/>
          </a:prstGeom>
        </p:spPr>
      </p:pic>
      <p:pic>
        <p:nvPicPr>
          <p:cNvPr id="8" name="Picture 7">
            <a:extLst>
              <a:ext uri="{FF2B5EF4-FFF2-40B4-BE49-F238E27FC236}">
                <a16:creationId xmlns:a16="http://schemas.microsoft.com/office/drawing/2014/main" id="{FFA14788-2344-8DE4-DA98-FEEF23CC420E}"/>
              </a:ext>
            </a:extLst>
          </p:cNvPr>
          <p:cNvPicPr>
            <a:picLocks noGrp="1" noRot="1" noMove="1" noResize="1" noEditPoints="1" noAdjustHandles="1" noChangeArrowheads="1" noChangeShapeType="1" noCrop="1"/>
          </p:cNvPicPr>
          <p:nvPr/>
        </p:nvPicPr>
        <p:blipFill rotWithShape="1">
          <a:blip r:embed="rId7"/>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F9AA42DA-5FFC-1011-3BFD-D89B192438D0}"/>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2688109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24744"/>
            <a:ext cx="7886700" cy="365125"/>
          </a:xfrm>
        </p:spPr>
        <p:txBody>
          <a:bodyPr>
            <a:normAutofit fontScale="90000"/>
          </a:bodyPr>
          <a:lstStyle/>
          <a:p>
            <a:r>
              <a:rPr lang="en-US" sz="2400" b="1" i="1" dirty="0">
                <a:latin typeface="+mn-lt"/>
              </a:rPr>
              <a:t>When should we use them?</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191BD2CE-6FCB-468A-BF66-C7C7EEBB7999}"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6" name="TextBox 5">
            <a:extLst>
              <a:ext uri="{FF2B5EF4-FFF2-40B4-BE49-F238E27FC236}">
                <a16:creationId xmlns:a16="http://schemas.microsoft.com/office/drawing/2014/main" id="{DE20CCB7-7AF3-2E96-582E-BC80282EF40A}"/>
              </a:ext>
            </a:extLst>
          </p:cNvPr>
          <p:cNvSpPr txBox="1"/>
          <p:nvPr/>
        </p:nvSpPr>
        <p:spPr>
          <a:xfrm>
            <a:off x="3635896" y="1624990"/>
            <a:ext cx="5135300" cy="4585871"/>
          </a:xfrm>
          <a:prstGeom prst="rect">
            <a:avLst/>
          </a:prstGeom>
          <a:noFill/>
        </p:spPr>
        <p:txBody>
          <a:bodyPr wrap="square" lIns="91440" tIns="45720" rIns="91440" bIns="45720" rtlCol="0" anchor="t">
            <a:spAutoFit/>
          </a:bodyPr>
          <a:lstStyle/>
          <a:p>
            <a:r>
              <a:rPr lang="en-GB" sz="1600" b="1" i="1" dirty="0"/>
              <a:t>Open questions </a:t>
            </a:r>
            <a:r>
              <a:rPr lang="en-GB" sz="1200" dirty="0"/>
              <a:t>are helpful for:</a:t>
            </a:r>
          </a:p>
          <a:p>
            <a:endParaRPr lang="en-GB" sz="1200" dirty="0"/>
          </a:p>
          <a:p>
            <a:pPr marL="285750" indent="-285750">
              <a:buFont typeface="Arial" panose="020B0604020202020204" pitchFamily="34" charset="0"/>
              <a:buChar char="•"/>
            </a:pPr>
            <a:r>
              <a:rPr lang="en-GB" sz="1200" b="1" i="1" dirty="0"/>
              <a:t>Exploring Thoughts and Feelings: </a:t>
            </a:r>
            <a:r>
              <a:rPr lang="en-GB" sz="1200" dirty="0"/>
              <a:t>Open questions are like a map to discover what's inside someone's mind and heart. When you ask questions like, "How did you feel when you won the game?" or "Why do you like that book?" it's like opening a door to a whole world of thoughts and emotions.</a:t>
            </a:r>
          </a:p>
          <a:p>
            <a:pPr marL="285750" indent="-285750">
              <a:buFont typeface="Arial" panose="020B0604020202020204" pitchFamily="34" charset="0"/>
              <a:buChar char="•"/>
            </a:pPr>
            <a:endParaRPr lang="en-GB" sz="1200" b="1" i="1" dirty="0"/>
          </a:p>
          <a:p>
            <a:pPr marL="285750" indent="-285750">
              <a:buFont typeface="Arial" panose="020B0604020202020204" pitchFamily="34" charset="0"/>
              <a:buChar char="•"/>
            </a:pPr>
            <a:endParaRPr lang="en-GB" sz="1200" b="1" i="1" dirty="0"/>
          </a:p>
          <a:p>
            <a:pPr marL="285750" indent="-285750">
              <a:buFont typeface="Arial" panose="020B0604020202020204" pitchFamily="34" charset="0"/>
              <a:buChar char="•"/>
            </a:pPr>
            <a:r>
              <a:rPr lang="en-GB" sz="1200" b="1" i="1" dirty="0"/>
              <a:t>Learning More: </a:t>
            </a:r>
            <a:r>
              <a:rPr lang="en-GB" sz="1200" dirty="0"/>
              <a:t>Sometimes, we want to know all the details about something. Open questions are like asking for the full story. For example, if you ask, "Tell me about your best holiday ever," you'll hear about the adventure, the fun, and the memories.</a:t>
            </a:r>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endParaRPr lang="en-GB" sz="1200" b="1" i="1" dirty="0"/>
          </a:p>
          <a:p>
            <a:pPr marL="285750" indent="-285750">
              <a:buFont typeface="Arial" panose="020B0604020202020204" pitchFamily="34" charset="0"/>
              <a:buChar char="•"/>
            </a:pPr>
            <a:r>
              <a:rPr lang="en-GB" sz="1200" b="1" i="1" dirty="0"/>
              <a:t>Encouraging Creativity: </a:t>
            </a:r>
            <a:r>
              <a:rPr lang="en-GB" sz="1200" dirty="0"/>
              <a:t>Open questions are like planting seeds of imagination. When you ask, "What's your dream for the future?" or "How would you change the world?" you get to hear amazing ideas and dreams.</a:t>
            </a:r>
          </a:p>
          <a:p>
            <a:pPr marL="285750" indent="-285750">
              <a:buFont typeface="Arial" panose="020B0604020202020204" pitchFamily="34" charset="0"/>
              <a:buChar char="•"/>
            </a:pPr>
            <a:endParaRPr lang="en-GB" sz="1200" dirty="0"/>
          </a:p>
          <a:p>
            <a:pPr marL="285750" indent="-285750">
              <a:buFont typeface="Arial" panose="020B0604020202020204" pitchFamily="34" charset="0"/>
              <a:buChar char="•"/>
            </a:pPr>
            <a:endParaRPr lang="en-GB" sz="1200" b="1" i="1" dirty="0"/>
          </a:p>
          <a:p>
            <a:pPr marL="285750" indent="-285750">
              <a:buFont typeface="Arial" panose="020B0604020202020204" pitchFamily="34" charset="0"/>
              <a:buChar char="•"/>
            </a:pPr>
            <a:r>
              <a:rPr lang="en-GB" sz="1200" b="1" i="1" dirty="0"/>
              <a:t>Making Discussions Exciting: </a:t>
            </a:r>
            <a:r>
              <a:rPr lang="en-GB" sz="1200" dirty="0"/>
              <a:t>Open questions are the secret to sparking exciting conversations. They encourage people to share, explain, and discuss. You can ask questions like, "What's your favourite way to spend a rainy day?" and get all kinds of interesting answers.</a:t>
            </a:r>
          </a:p>
          <a:p>
            <a:pPr marL="285750" indent="-285750">
              <a:buFont typeface="Arial" panose="020B0604020202020204" pitchFamily="34" charset="0"/>
              <a:buChar char="•"/>
            </a:pPr>
            <a:endParaRPr lang="en-GB" sz="1200" dirty="0">
              <a:ea typeface="Calibri" panose="020F0502020204030204"/>
              <a:cs typeface="Calibri" panose="020F0502020204030204"/>
            </a:endParaRPr>
          </a:p>
        </p:txBody>
      </p:sp>
      <p:pic>
        <p:nvPicPr>
          <p:cNvPr id="8" name="Picture 7">
            <a:extLst>
              <a:ext uri="{FF2B5EF4-FFF2-40B4-BE49-F238E27FC236}">
                <a16:creationId xmlns:a16="http://schemas.microsoft.com/office/drawing/2014/main" id="{DA93460B-7737-C19B-8D00-C579B4940134}"/>
              </a:ext>
            </a:extLst>
          </p:cNvPr>
          <p:cNvPicPr>
            <a:picLocks noChangeAspect="1"/>
          </p:cNvPicPr>
          <p:nvPr/>
        </p:nvPicPr>
        <p:blipFill>
          <a:blip r:embed="rId2"/>
          <a:stretch>
            <a:fillRect/>
          </a:stretch>
        </p:blipFill>
        <p:spPr>
          <a:xfrm>
            <a:off x="88254" y="2692071"/>
            <a:ext cx="2081027" cy="2267042"/>
          </a:xfrm>
          <a:prstGeom prst="rect">
            <a:avLst/>
          </a:prstGeom>
        </p:spPr>
      </p:pic>
      <p:pic>
        <p:nvPicPr>
          <p:cNvPr id="10" name="Picture 9">
            <a:extLst>
              <a:ext uri="{FF2B5EF4-FFF2-40B4-BE49-F238E27FC236}">
                <a16:creationId xmlns:a16="http://schemas.microsoft.com/office/drawing/2014/main" id="{098D4A9C-D521-77C5-E555-5AB38E664CC0}"/>
              </a:ext>
            </a:extLst>
          </p:cNvPr>
          <p:cNvPicPr>
            <a:picLocks noChangeAspect="1"/>
          </p:cNvPicPr>
          <p:nvPr/>
        </p:nvPicPr>
        <p:blipFill>
          <a:blip r:embed="rId3"/>
          <a:stretch>
            <a:fillRect/>
          </a:stretch>
        </p:blipFill>
        <p:spPr>
          <a:xfrm>
            <a:off x="2394401" y="1714098"/>
            <a:ext cx="1034658" cy="1248936"/>
          </a:xfrm>
          <a:prstGeom prst="rect">
            <a:avLst/>
          </a:prstGeom>
        </p:spPr>
      </p:pic>
      <p:pic>
        <p:nvPicPr>
          <p:cNvPr id="12" name="Picture 11">
            <a:extLst>
              <a:ext uri="{FF2B5EF4-FFF2-40B4-BE49-F238E27FC236}">
                <a16:creationId xmlns:a16="http://schemas.microsoft.com/office/drawing/2014/main" id="{11F5ACF2-879B-0017-E34C-2508C671B473}"/>
              </a:ext>
            </a:extLst>
          </p:cNvPr>
          <p:cNvPicPr>
            <a:picLocks noChangeAspect="1"/>
          </p:cNvPicPr>
          <p:nvPr/>
        </p:nvPicPr>
        <p:blipFill>
          <a:blip r:embed="rId4"/>
          <a:stretch>
            <a:fillRect/>
          </a:stretch>
        </p:blipFill>
        <p:spPr>
          <a:xfrm>
            <a:off x="2334456" y="3073832"/>
            <a:ext cx="1040473" cy="1014971"/>
          </a:xfrm>
          <a:prstGeom prst="rect">
            <a:avLst/>
          </a:prstGeom>
        </p:spPr>
      </p:pic>
      <p:pic>
        <p:nvPicPr>
          <p:cNvPr id="14" name="Picture 13">
            <a:extLst>
              <a:ext uri="{FF2B5EF4-FFF2-40B4-BE49-F238E27FC236}">
                <a16:creationId xmlns:a16="http://schemas.microsoft.com/office/drawing/2014/main" id="{66F698FC-865B-6FD5-6FBB-47788842A698}"/>
              </a:ext>
            </a:extLst>
          </p:cNvPr>
          <p:cNvPicPr>
            <a:picLocks noChangeAspect="1"/>
          </p:cNvPicPr>
          <p:nvPr/>
        </p:nvPicPr>
        <p:blipFill>
          <a:blip r:embed="rId5"/>
          <a:stretch>
            <a:fillRect/>
          </a:stretch>
        </p:blipFill>
        <p:spPr>
          <a:xfrm>
            <a:off x="2299825" y="4193414"/>
            <a:ext cx="922396" cy="817237"/>
          </a:xfrm>
          <a:prstGeom prst="rect">
            <a:avLst/>
          </a:prstGeom>
        </p:spPr>
      </p:pic>
      <p:pic>
        <p:nvPicPr>
          <p:cNvPr id="16" name="Picture 15">
            <a:extLst>
              <a:ext uri="{FF2B5EF4-FFF2-40B4-BE49-F238E27FC236}">
                <a16:creationId xmlns:a16="http://schemas.microsoft.com/office/drawing/2014/main" id="{A3F276F0-701B-FFD3-D591-CBF27C7057B0}"/>
              </a:ext>
            </a:extLst>
          </p:cNvPr>
          <p:cNvPicPr>
            <a:picLocks noChangeAspect="1"/>
          </p:cNvPicPr>
          <p:nvPr/>
        </p:nvPicPr>
        <p:blipFill>
          <a:blip r:embed="rId6"/>
          <a:stretch>
            <a:fillRect/>
          </a:stretch>
        </p:blipFill>
        <p:spPr>
          <a:xfrm>
            <a:off x="2334456" y="5267664"/>
            <a:ext cx="866425" cy="758531"/>
          </a:xfrm>
          <a:prstGeom prst="rect">
            <a:avLst/>
          </a:prstGeom>
        </p:spPr>
      </p:pic>
      <p:pic>
        <p:nvPicPr>
          <p:cNvPr id="7" name="Picture 6">
            <a:extLst>
              <a:ext uri="{FF2B5EF4-FFF2-40B4-BE49-F238E27FC236}">
                <a16:creationId xmlns:a16="http://schemas.microsoft.com/office/drawing/2014/main" id="{5607E32D-E6B3-BF70-233A-AD4A3CCCDF58}"/>
              </a:ext>
            </a:extLst>
          </p:cNvPr>
          <p:cNvPicPr>
            <a:picLocks noGrp="1" noRot="1" noMove="1" noResize="1" noEditPoints="1" noAdjustHandles="1" noChangeArrowheads="1" noChangeShapeType="1" noCrop="1"/>
          </p:cNvPicPr>
          <p:nvPr/>
        </p:nvPicPr>
        <p:blipFill rotWithShape="1">
          <a:blip r:embed="rId7"/>
          <a:srcRect l="14665" t="1" r="11395" b="1"/>
          <a:stretch/>
        </p:blipFill>
        <p:spPr>
          <a:xfrm>
            <a:off x="8477745" y="6275211"/>
            <a:ext cx="486743" cy="527403"/>
          </a:xfrm>
          <a:prstGeom prst="rect">
            <a:avLst/>
          </a:prstGeom>
        </p:spPr>
      </p:pic>
      <p:sp>
        <p:nvSpPr>
          <p:cNvPr id="9" name="Footer Placeholder 3">
            <a:extLst>
              <a:ext uri="{FF2B5EF4-FFF2-40B4-BE49-F238E27FC236}">
                <a16:creationId xmlns:a16="http://schemas.microsoft.com/office/drawing/2014/main" id="{F7770D9D-F3C1-3BF0-624F-F61BC76AF849}"/>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638324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53C7-9C87-352E-E51B-918B9558C425}"/>
              </a:ext>
            </a:extLst>
          </p:cNvPr>
          <p:cNvSpPr>
            <a:spLocks noGrp="1"/>
          </p:cNvSpPr>
          <p:nvPr>
            <p:ph type="title"/>
          </p:nvPr>
        </p:nvSpPr>
        <p:spPr>
          <a:xfrm>
            <a:off x="359532" y="1196752"/>
            <a:ext cx="8424936" cy="792088"/>
          </a:xfrm>
        </p:spPr>
        <p:txBody>
          <a:bodyPr>
            <a:normAutofit/>
          </a:bodyPr>
          <a:lstStyle/>
          <a:p>
            <a:r>
              <a:rPr lang="en-GB" sz="3000" b="1" i="1" dirty="0">
                <a:latin typeface="+mn-lt"/>
              </a:rPr>
              <a:t>Using open questions:</a:t>
            </a:r>
          </a:p>
        </p:txBody>
      </p:sp>
      <p:sp>
        <p:nvSpPr>
          <p:cNvPr id="3" name="Date Placeholder 2">
            <a:extLst>
              <a:ext uri="{FF2B5EF4-FFF2-40B4-BE49-F238E27FC236}">
                <a16:creationId xmlns:a16="http://schemas.microsoft.com/office/drawing/2014/main" id="{F97711AA-4C18-89A2-2B5B-9A60EDE54CC1}"/>
              </a:ext>
            </a:extLst>
          </p:cNvPr>
          <p:cNvSpPr>
            <a:spLocks noGrp="1"/>
          </p:cNvSpPr>
          <p:nvPr>
            <p:ph type="dt" sz="half" idx="10"/>
          </p:nvPr>
        </p:nvSpPr>
        <p:spPr/>
        <p:txBody>
          <a:bodyPr/>
          <a:lstStyle/>
          <a:p>
            <a:fld id="{1B129F74-8A7B-42CC-BB5B-C08F71CAE8E4}" type="datetime1">
              <a:rPr lang="en-GB" smtClean="0"/>
              <a:t>03/03/2026</a:t>
            </a:fld>
            <a:endParaRPr lang="en-GB"/>
          </a:p>
        </p:txBody>
      </p:sp>
      <p:sp>
        <p:nvSpPr>
          <p:cNvPr id="5" name="Slide Number Placeholder 4">
            <a:extLst>
              <a:ext uri="{FF2B5EF4-FFF2-40B4-BE49-F238E27FC236}">
                <a16:creationId xmlns:a16="http://schemas.microsoft.com/office/drawing/2014/main" id="{C5875F66-639F-2DD7-D3ED-DF39798D4776}"/>
              </a:ext>
            </a:extLst>
          </p:cNvPr>
          <p:cNvSpPr>
            <a:spLocks noGrp="1"/>
          </p:cNvSpPr>
          <p:nvPr>
            <p:ph type="sldNum" sz="quarter" idx="12"/>
          </p:nvPr>
        </p:nvSpPr>
        <p:spPr/>
        <p:txBody>
          <a:bodyPr/>
          <a:lstStyle/>
          <a:p>
            <a:fld id="{EFC07C4F-4DD7-4452-9CBE-7B4BC77324C7}" type="slidenum">
              <a:rPr lang="en-GB" smtClean="0"/>
              <a:t>8</a:t>
            </a:fld>
            <a:endParaRPr lang="en-GB"/>
          </a:p>
        </p:txBody>
      </p:sp>
      <p:sp>
        <p:nvSpPr>
          <p:cNvPr id="6" name="TextBox 5">
            <a:extLst>
              <a:ext uri="{FF2B5EF4-FFF2-40B4-BE49-F238E27FC236}">
                <a16:creationId xmlns:a16="http://schemas.microsoft.com/office/drawing/2014/main" id="{58578C2F-980D-A401-36C7-7E0AAC3D432C}"/>
              </a:ext>
            </a:extLst>
          </p:cNvPr>
          <p:cNvSpPr txBox="1"/>
          <p:nvPr/>
        </p:nvSpPr>
        <p:spPr>
          <a:xfrm>
            <a:off x="380120" y="1936586"/>
            <a:ext cx="8383760" cy="584775"/>
          </a:xfrm>
          <a:prstGeom prst="rect">
            <a:avLst/>
          </a:prstGeom>
          <a:solidFill>
            <a:srgbClr val="C3D720"/>
          </a:solidFill>
        </p:spPr>
        <p:txBody>
          <a:bodyPr wrap="square" rtlCol="0">
            <a:spAutoFit/>
          </a:bodyPr>
          <a:lstStyle/>
          <a:p>
            <a:r>
              <a:rPr lang="en-GB" sz="1600" dirty="0"/>
              <a:t>Turn these closed questions into open ones. Remember, ‘how’ and ‘why’ are good words to build open questions with:</a:t>
            </a:r>
          </a:p>
        </p:txBody>
      </p:sp>
      <p:sp>
        <p:nvSpPr>
          <p:cNvPr id="7" name="TextBox 6">
            <a:extLst>
              <a:ext uri="{FF2B5EF4-FFF2-40B4-BE49-F238E27FC236}">
                <a16:creationId xmlns:a16="http://schemas.microsoft.com/office/drawing/2014/main" id="{139AD22F-CAF2-B421-EE0E-5AFC65BA7D58}"/>
              </a:ext>
            </a:extLst>
          </p:cNvPr>
          <p:cNvSpPr txBox="1"/>
          <p:nvPr/>
        </p:nvSpPr>
        <p:spPr>
          <a:xfrm>
            <a:off x="391066" y="2983592"/>
            <a:ext cx="4896544" cy="2431435"/>
          </a:xfrm>
          <a:prstGeom prst="rect">
            <a:avLst/>
          </a:prstGeom>
          <a:solidFill>
            <a:srgbClr val="FAD10C"/>
          </a:solidFill>
        </p:spPr>
        <p:txBody>
          <a:bodyPr wrap="square" lIns="91440" tIns="45720" rIns="91440" bIns="45720" rtlCol="0" anchor="t">
            <a:spAutoFit/>
          </a:bodyPr>
          <a:lstStyle/>
          <a:p>
            <a:pPr marL="342900" indent="-342900">
              <a:spcBef>
                <a:spcPts val="1200"/>
              </a:spcBef>
              <a:buFont typeface="+mj-lt"/>
              <a:buAutoNum type="arabicPeriod"/>
            </a:pPr>
            <a:r>
              <a:rPr lang="en-GB" sz="1600" dirty="0"/>
              <a:t>Have you taken an ESB qualification before?</a:t>
            </a:r>
          </a:p>
          <a:p>
            <a:pPr marL="342900" indent="-342900">
              <a:spcBef>
                <a:spcPts val="1200"/>
              </a:spcBef>
              <a:buFont typeface="+mj-lt"/>
              <a:buAutoNum type="arabicPeriod"/>
            </a:pPr>
            <a:r>
              <a:rPr lang="en-GB" sz="1600" dirty="0"/>
              <a:t>Have you finished preparing your talk?</a:t>
            </a:r>
          </a:p>
          <a:p>
            <a:pPr marL="342900" indent="-342900">
              <a:spcBef>
                <a:spcPts val="1200"/>
              </a:spcBef>
              <a:buFont typeface="+mj-lt"/>
              <a:buAutoNum type="arabicPeriod"/>
            </a:pPr>
            <a:r>
              <a:rPr lang="en-GB" sz="1600" dirty="0"/>
              <a:t>Do you make a lot of phone calls?</a:t>
            </a:r>
            <a:endParaRPr lang="en-GB" sz="1600" dirty="0">
              <a:ea typeface="Calibri"/>
              <a:cs typeface="Calibri"/>
            </a:endParaRPr>
          </a:p>
          <a:p>
            <a:pPr marL="342900" indent="-342900">
              <a:spcBef>
                <a:spcPts val="1200"/>
              </a:spcBef>
              <a:buFont typeface="+mj-lt"/>
              <a:buAutoNum type="arabicPeriod"/>
            </a:pPr>
            <a:r>
              <a:rPr lang="en-GB" sz="1600" dirty="0"/>
              <a:t>How many interview questions do you think you will be asked?</a:t>
            </a:r>
          </a:p>
          <a:p>
            <a:pPr marL="342900" indent="-342900">
              <a:spcBef>
                <a:spcPts val="1200"/>
              </a:spcBef>
              <a:buFont typeface="+mj-lt"/>
              <a:buAutoNum type="arabicPeriod"/>
            </a:pPr>
            <a:r>
              <a:rPr lang="en-GB" sz="1600" dirty="0"/>
              <a:t>Do you understand the difference between open and closed questions?</a:t>
            </a:r>
          </a:p>
        </p:txBody>
      </p:sp>
      <p:pic>
        <p:nvPicPr>
          <p:cNvPr id="9" name="Picture 8">
            <a:extLst>
              <a:ext uri="{FF2B5EF4-FFF2-40B4-BE49-F238E27FC236}">
                <a16:creationId xmlns:a16="http://schemas.microsoft.com/office/drawing/2014/main" id="{746DFC56-8F70-6181-5907-934AAA3CCF06}"/>
              </a:ext>
            </a:extLst>
          </p:cNvPr>
          <p:cNvPicPr>
            <a:picLocks noChangeAspect="1"/>
          </p:cNvPicPr>
          <p:nvPr/>
        </p:nvPicPr>
        <p:blipFill>
          <a:blip r:embed="rId2"/>
          <a:stretch>
            <a:fillRect/>
          </a:stretch>
        </p:blipFill>
        <p:spPr>
          <a:xfrm>
            <a:off x="5672708" y="2579277"/>
            <a:ext cx="2971800" cy="3514725"/>
          </a:xfrm>
          <a:prstGeom prst="rect">
            <a:avLst/>
          </a:prstGeom>
        </p:spPr>
      </p:pic>
      <p:pic>
        <p:nvPicPr>
          <p:cNvPr id="8" name="Picture 7">
            <a:extLst>
              <a:ext uri="{FF2B5EF4-FFF2-40B4-BE49-F238E27FC236}">
                <a16:creationId xmlns:a16="http://schemas.microsoft.com/office/drawing/2014/main" id="{1AD8FEFA-8089-B183-1D34-555E76A5A890}"/>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63B6A9AD-3C6D-8D0A-41DA-615CE4B4E2D6}"/>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641386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61806-34E9-F9E7-1535-626B558CA214}"/>
              </a:ext>
            </a:extLst>
          </p:cNvPr>
          <p:cNvSpPr>
            <a:spLocks noGrp="1"/>
          </p:cNvSpPr>
          <p:nvPr>
            <p:ph type="title"/>
          </p:nvPr>
        </p:nvSpPr>
        <p:spPr>
          <a:xfrm>
            <a:off x="323528" y="1052736"/>
            <a:ext cx="7886700" cy="792088"/>
          </a:xfrm>
        </p:spPr>
        <p:txBody>
          <a:bodyPr/>
          <a:lstStyle/>
          <a:p>
            <a:r>
              <a:rPr lang="en-GB" b="1" i="1" dirty="0">
                <a:latin typeface="+mn-lt"/>
              </a:rPr>
              <a:t>Open questions and active listening</a:t>
            </a:r>
          </a:p>
        </p:txBody>
      </p:sp>
      <p:sp>
        <p:nvSpPr>
          <p:cNvPr id="3" name="Date Placeholder 2">
            <a:extLst>
              <a:ext uri="{FF2B5EF4-FFF2-40B4-BE49-F238E27FC236}">
                <a16:creationId xmlns:a16="http://schemas.microsoft.com/office/drawing/2014/main" id="{A48630AA-801C-0356-450A-E509C5771992}"/>
              </a:ext>
            </a:extLst>
          </p:cNvPr>
          <p:cNvSpPr>
            <a:spLocks noGrp="1"/>
          </p:cNvSpPr>
          <p:nvPr>
            <p:ph type="dt" sz="half" idx="10"/>
          </p:nvPr>
        </p:nvSpPr>
        <p:spPr/>
        <p:txBody>
          <a:bodyPr/>
          <a:lstStyle/>
          <a:p>
            <a:fld id="{8CDB05A3-A89F-4965-9243-20F05546CD1F}" type="datetime1">
              <a:rPr lang="en-GB" smtClean="0"/>
              <a:t>03/03/2026</a:t>
            </a:fld>
            <a:endParaRPr lang="en-GB"/>
          </a:p>
        </p:txBody>
      </p:sp>
      <p:sp>
        <p:nvSpPr>
          <p:cNvPr id="5" name="Slide Number Placeholder 4">
            <a:extLst>
              <a:ext uri="{FF2B5EF4-FFF2-40B4-BE49-F238E27FC236}">
                <a16:creationId xmlns:a16="http://schemas.microsoft.com/office/drawing/2014/main" id="{C05853B7-EF70-63BD-BC6A-B97955E2842C}"/>
              </a:ext>
            </a:extLst>
          </p:cNvPr>
          <p:cNvSpPr>
            <a:spLocks noGrp="1"/>
          </p:cNvSpPr>
          <p:nvPr>
            <p:ph type="sldNum" sz="quarter" idx="12"/>
          </p:nvPr>
        </p:nvSpPr>
        <p:spPr/>
        <p:txBody>
          <a:bodyPr/>
          <a:lstStyle/>
          <a:p>
            <a:fld id="{EFC07C4F-4DD7-4452-9CBE-7B4BC77324C7}" type="slidenum">
              <a:rPr lang="en-GB" smtClean="0"/>
              <a:t>9</a:t>
            </a:fld>
            <a:endParaRPr lang="en-GB"/>
          </a:p>
        </p:txBody>
      </p:sp>
      <p:sp>
        <p:nvSpPr>
          <p:cNvPr id="6" name="TextBox 5">
            <a:extLst>
              <a:ext uri="{FF2B5EF4-FFF2-40B4-BE49-F238E27FC236}">
                <a16:creationId xmlns:a16="http://schemas.microsoft.com/office/drawing/2014/main" id="{3072D76D-7132-7397-2723-592FD84B99F2}"/>
              </a:ext>
            </a:extLst>
          </p:cNvPr>
          <p:cNvSpPr txBox="1"/>
          <p:nvPr/>
        </p:nvSpPr>
        <p:spPr>
          <a:xfrm>
            <a:off x="395536" y="1846329"/>
            <a:ext cx="8352928" cy="584775"/>
          </a:xfrm>
          <a:prstGeom prst="rect">
            <a:avLst/>
          </a:prstGeom>
          <a:solidFill>
            <a:srgbClr val="F58B1F"/>
          </a:solidFill>
        </p:spPr>
        <p:txBody>
          <a:bodyPr wrap="square" rtlCol="0">
            <a:spAutoFit/>
          </a:bodyPr>
          <a:lstStyle/>
          <a:p>
            <a:r>
              <a:rPr lang="en-GB" sz="1600" dirty="0"/>
              <a:t>Asking open questions is brilliant. It is even better to use our active listening skills to make sure the questions we ask are relevant and seek additional information. </a:t>
            </a:r>
          </a:p>
        </p:txBody>
      </p:sp>
      <p:sp>
        <p:nvSpPr>
          <p:cNvPr id="8" name="Rectangle 7">
            <a:extLst>
              <a:ext uri="{FF2B5EF4-FFF2-40B4-BE49-F238E27FC236}">
                <a16:creationId xmlns:a16="http://schemas.microsoft.com/office/drawing/2014/main" id="{0F8ED04F-3716-6059-D7D8-08CD39223ED2}"/>
              </a:ext>
            </a:extLst>
          </p:cNvPr>
          <p:cNvSpPr/>
          <p:nvPr/>
        </p:nvSpPr>
        <p:spPr>
          <a:xfrm>
            <a:off x="5994112" y="2748350"/>
            <a:ext cx="2736304" cy="3416954"/>
          </a:xfrm>
          <a:prstGeom prst="rect">
            <a:avLst/>
          </a:prstGeom>
          <a:solidFill>
            <a:srgbClr val="C3D720"/>
          </a:solidFill>
          <a:ln>
            <a:noFill/>
          </a:ln>
        </p:spPr>
        <p:style>
          <a:lnRef idx="2">
            <a:schemeClr val="dk1"/>
          </a:lnRef>
          <a:fillRef idx="1">
            <a:schemeClr val="lt1"/>
          </a:fillRef>
          <a:effectRef idx="0">
            <a:schemeClr val="dk1"/>
          </a:effectRef>
          <a:fontRef idx="minor">
            <a:schemeClr val="dk1"/>
          </a:fontRef>
        </p:style>
        <p:txBody>
          <a:bodyPr rtlCol="0" anchor="t"/>
          <a:lstStyle/>
          <a:p>
            <a:r>
              <a:rPr lang="en-GB" sz="1200" dirty="0"/>
              <a:t>Here are 5 questions that might be asked after this learner has given their talk. </a:t>
            </a:r>
          </a:p>
          <a:p>
            <a:r>
              <a:rPr lang="en-GB" sz="1200" dirty="0"/>
              <a:t>Watch the talk and then rank the questions from most relevant and helpful to least relevant and helpful. </a:t>
            </a:r>
          </a:p>
          <a:p>
            <a:endParaRPr lang="en-GB" sz="1200" dirty="0"/>
          </a:p>
          <a:p>
            <a:pPr marL="228600" indent="-228600">
              <a:buFont typeface="+mj-lt"/>
              <a:buAutoNum type="arabicPeriod"/>
            </a:pPr>
            <a:r>
              <a:rPr lang="en-US" sz="1200" dirty="0"/>
              <a:t>What made you want to become a forensic psychologist?</a:t>
            </a:r>
          </a:p>
          <a:p>
            <a:pPr marL="228600" indent="-228600">
              <a:buFont typeface="+mj-lt"/>
              <a:buAutoNum type="arabicPeriod"/>
            </a:pPr>
            <a:r>
              <a:rPr lang="en-US" sz="1200" dirty="0"/>
              <a:t>What qualifications or subjects do you think you will need to study for this career?</a:t>
            </a:r>
          </a:p>
          <a:p>
            <a:pPr marL="228600" indent="-228600">
              <a:buFont typeface="+mj-lt"/>
              <a:buAutoNum type="arabicPeriod"/>
            </a:pPr>
            <a:r>
              <a:rPr lang="en-US" sz="1200" dirty="0"/>
              <a:t>What advice would you give to someone else who is interested in this career?</a:t>
            </a:r>
          </a:p>
          <a:p>
            <a:pPr marL="228600" indent="-228600">
              <a:buFont typeface="+mj-lt"/>
              <a:buAutoNum type="arabicPeriod"/>
            </a:pPr>
            <a:r>
              <a:rPr lang="en-US" sz="1200" dirty="0"/>
              <a:t>What do you think will be the most challenging part of this job?</a:t>
            </a:r>
          </a:p>
          <a:p>
            <a:pPr marL="228600" indent="-228600">
              <a:buFont typeface="+mj-lt"/>
              <a:buAutoNum type="arabicPeriod"/>
            </a:pPr>
            <a:r>
              <a:rPr lang="en-US" sz="1200" dirty="0"/>
              <a:t>Do you prefer studying psychology or biology at the moment?</a:t>
            </a:r>
            <a:endParaRPr lang="en-GB" sz="1200" dirty="0"/>
          </a:p>
        </p:txBody>
      </p:sp>
      <p:pic>
        <p:nvPicPr>
          <p:cNvPr id="9" name="Picture 8">
            <a:extLst>
              <a:ext uri="{FF2B5EF4-FFF2-40B4-BE49-F238E27FC236}">
                <a16:creationId xmlns:a16="http://schemas.microsoft.com/office/drawing/2014/main" id="{6557F0DA-639F-E722-238C-5815654B9E2A}"/>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pic>
        <p:nvPicPr>
          <p:cNvPr id="14" name="Online Media 13" title="L2G4 - Section 1 - Reapplying the Standard">
            <a:hlinkClick r:id="" action="ppaction://media"/>
            <a:extLst>
              <a:ext uri="{FF2B5EF4-FFF2-40B4-BE49-F238E27FC236}">
                <a16:creationId xmlns:a16="http://schemas.microsoft.com/office/drawing/2014/main" id="{CF16549C-38D6-F9FE-7F02-572990EF68D4}"/>
              </a:ext>
            </a:extLst>
          </p:cNvPr>
          <p:cNvPicPr>
            <a:picLocks noRot="1" noChangeAspect="1"/>
          </p:cNvPicPr>
          <p:nvPr>
            <a:videoFile r:link="rId1"/>
          </p:nvPr>
        </p:nvPicPr>
        <p:blipFill>
          <a:blip r:embed="rId5"/>
          <a:stretch>
            <a:fillRect/>
          </a:stretch>
        </p:blipFill>
        <p:spPr>
          <a:xfrm>
            <a:off x="423144" y="2842297"/>
            <a:ext cx="5352126" cy="3021721"/>
          </a:xfrm>
          <a:prstGeom prst="rect">
            <a:avLst/>
          </a:prstGeom>
        </p:spPr>
      </p:pic>
      <p:sp>
        <p:nvSpPr>
          <p:cNvPr id="7" name="Footer Placeholder 3">
            <a:extLst>
              <a:ext uri="{FF2B5EF4-FFF2-40B4-BE49-F238E27FC236}">
                <a16:creationId xmlns:a16="http://schemas.microsoft.com/office/drawing/2014/main" id="{BA30CDC0-60E9-423F-D089-9B32035AD57C}"/>
              </a:ext>
            </a:extLst>
          </p:cNvPr>
          <p:cNvSpPr>
            <a:spLocks noGrp="1"/>
          </p:cNvSpPr>
          <p:nvPr>
            <p:ph type="ftr" sz="quarter" idx="11"/>
          </p:nvPr>
        </p:nvSpPr>
        <p:spPr>
          <a:xfrm>
            <a:off x="2411760" y="6356351"/>
            <a:ext cx="3086100" cy="365125"/>
          </a:xfrm>
        </p:spPr>
        <p:txBody>
          <a:bodyPr/>
          <a:lstStyle/>
          <a:p>
            <a:r>
              <a:rPr lang="en-US" dirty="0"/>
              <a:t>ESB-RES-C272-L2G4-SpeechforEmployability-4.2-PPT-AskingQuestions v1</a:t>
            </a:r>
            <a:endParaRPr lang="en-GB" dirty="0"/>
          </a:p>
        </p:txBody>
      </p:sp>
    </p:spTree>
    <p:extLst>
      <p:ext uri="{BB962C8B-B14F-4D97-AF65-F5344CB8AC3E}">
        <p14:creationId xmlns:p14="http://schemas.microsoft.com/office/powerpoint/2010/main" val="333612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A05869-85BC-4431-9242-4CB4922E9425}">
  <ds:schemaRefs>
    <ds:schemaRef ds:uri="http://schemas.microsoft.com/office/2006/documentManagement/types"/>
    <ds:schemaRef ds:uri="0e08f774-c844-414b-8174-1931542ea424"/>
    <ds:schemaRef ds:uri="http://www.w3.org/XML/1998/namespace"/>
    <ds:schemaRef ds:uri="010c06fb-adfb-4972-b43b-36d810ddac6c"/>
    <ds:schemaRef ds:uri="http://purl.org/dc/dcmitype/"/>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976FB90D-A492-45C4-850F-96E44416A600}">
  <ds:schemaRefs>
    <ds:schemaRef ds:uri="http://schemas.microsoft.com/sharepoint/v3/contenttype/forms"/>
  </ds:schemaRefs>
</ds:datastoreItem>
</file>

<file path=customXml/itemProps3.xml><?xml version="1.0" encoding="utf-8"?>
<ds:datastoreItem xmlns:ds="http://schemas.openxmlformats.org/officeDocument/2006/customXml" ds:itemID="{CFE8A7FF-F872-42A3-83AD-FC1A94D667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TotalTime>
  <Words>1652</Words>
  <Application>Microsoft Office PowerPoint</Application>
  <PresentationFormat>On-screen Show (4:3)</PresentationFormat>
  <Paragraphs>210</Paragraphs>
  <Slides>17</Slides>
  <Notes>10</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Calibri Light</vt:lpstr>
      <vt:lpstr>Times New Roman</vt:lpstr>
      <vt:lpstr>Office Theme</vt:lpstr>
      <vt:lpstr>Custom Design</vt:lpstr>
      <vt:lpstr>PowerPoint Presentation</vt:lpstr>
      <vt:lpstr>Relevant Grade Descriptors</vt:lpstr>
      <vt:lpstr>Open and closed questions</vt:lpstr>
      <vt:lpstr>Sort the question types</vt:lpstr>
      <vt:lpstr>Sort the question types</vt:lpstr>
      <vt:lpstr>When should we use them?</vt:lpstr>
      <vt:lpstr>When should we use them?</vt:lpstr>
      <vt:lpstr>Using open questions:</vt:lpstr>
      <vt:lpstr>Open questions and active listening</vt:lpstr>
      <vt:lpstr>Open questions and active listening</vt:lpstr>
      <vt:lpstr>Common pitfalls</vt:lpstr>
      <vt:lpstr>Thought-provoking and challenging questions</vt:lpstr>
      <vt:lpstr>Thought-provoking and challenging questions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120</cp:revision>
  <dcterms:created xsi:type="dcterms:W3CDTF">2014-08-12T18:49:29Z</dcterms:created>
  <dcterms:modified xsi:type="dcterms:W3CDTF">2026-03-03T17:00:19Z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4800</vt:r8>
  </property>
  <property fmtid="{D5CDD505-2E9C-101B-9397-08002B2CF9AE}" pid="4" name="MediaServiceImageTags">
    <vt:lpwstr/>
  </property>
</Properties>
</file>